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4"/>
  </p:notesMasterIdLst>
  <p:sldIdLst>
    <p:sldId id="256" r:id="rId2"/>
    <p:sldId id="257" r:id="rId3"/>
    <p:sldId id="259" r:id="rId4"/>
    <p:sldId id="260" r:id="rId5"/>
    <p:sldId id="261" r:id="rId6"/>
    <p:sldId id="262" r:id="rId7"/>
    <p:sldId id="263" r:id="rId8"/>
    <p:sldId id="264" r:id="rId9"/>
    <p:sldId id="267" r:id="rId10"/>
    <p:sldId id="265" r:id="rId11"/>
    <p:sldId id="268" r:id="rId12"/>
    <p:sldId id="271" r:id="rId13"/>
    <p:sldId id="269" r:id="rId14"/>
    <p:sldId id="273" r:id="rId15"/>
    <p:sldId id="270" r:id="rId16"/>
    <p:sldId id="277" r:id="rId17"/>
    <p:sldId id="272" r:id="rId18"/>
    <p:sldId id="279" r:id="rId19"/>
    <p:sldId id="278" r:id="rId20"/>
    <p:sldId id="276" r:id="rId21"/>
    <p:sldId id="289" r:id="rId22"/>
    <p:sldId id="280" r:id="rId23"/>
    <p:sldId id="282" r:id="rId24"/>
    <p:sldId id="283" r:id="rId25"/>
    <p:sldId id="285" r:id="rId26"/>
    <p:sldId id="288" r:id="rId27"/>
    <p:sldId id="281" r:id="rId28"/>
    <p:sldId id="287" r:id="rId29"/>
    <p:sldId id="286" r:id="rId30"/>
    <p:sldId id="275" r:id="rId31"/>
    <p:sldId id="274" r:id="rId32"/>
    <p:sldId id="284"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70C0"/>
    <a:srgbClr val="727CA3"/>
    <a:srgbClr val="7030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70" autoAdjust="0"/>
    <p:restoredTop sz="89421" autoAdjust="0"/>
  </p:normalViewPr>
  <p:slideViewPr>
    <p:cSldViewPr>
      <p:cViewPr>
        <p:scale>
          <a:sx n="73" d="100"/>
          <a:sy n="73" d="100"/>
        </p:scale>
        <p:origin x="-1056" y="-24"/>
      </p:cViewPr>
      <p:guideLst>
        <p:guide orient="horz" pos="2160"/>
        <p:guide pos="2880"/>
      </p:guideLst>
    </p:cSldViewPr>
  </p:slideViewPr>
  <p:outlineViewPr>
    <p:cViewPr>
      <p:scale>
        <a:sx n="33" d="100"/>
        <a:sy n="33" d="100"/>
      </p:scale>
      <p:origin x="6" y="17586"/>
    </p:cViewPr>
  </p:outlineViewPr>
  <p:notesTextViewPr>
    <p:cViewPr>
      <p:scale>
        <a:sx n="100" d="100"/>
        <a:sy n="100" d="100"/>
      </p:scale>
      <p:origin x="0" y="0"/>
    </p:cViewPr>
  </p:notesTextViewPr>
  <p:sorterViewPr>
    <p:cViewPr>
      <p:scale>
        <a:sx n="100" d="100"/>
        <a:sy n="100" d="100"/>
      </p:scale>
      <p:origin x="0" y="288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A75850-F374-40FB-8E8E-C76B81DC47D3}" type="datetimeFigureOut">
              <a:rPr lang="en-US" smtClean="0"/>
              <a:t>2/4/2013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743F38C-AA2F-4D47-8DD8-8AC5DE52F745}" type="slidenum">
              <a:rPr lang="en-US" smtClean="0"/>
              <a:t>‹#›</a:t>
            </a:fld>
            <a:endParaRPr lang="en-US"/>
          </a:p>
        </p:txBody>
      </p:sp>
    </p:spTree>
    <p:extLst>
      <p:ext uri="{BB962C8B-B14F-4D97-AF65-F5344CB8AC3E}">
        <p14:creationId xmlns:p14="http://schemas.microsoft.com/office/powerpoint/2010/main" val="3305477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Good afternoon!</a:t>
            </a:r>
            <a:r>
              <a:rPr lang="en-US" baseline="0" dirty="0" smtClean="0"/>
              <a:t> My name is </a:t>
            </a:r>
            <a:r>
              <a:rPr lang="en-US" baseline="0" dirty="0" err="1" smtClean="0"/>
              <a:t>Xin</a:t>
            </a:r>
            <a:r>
              <a:rPr lang="en-US" baseline="0" dirty="0" smtClean="0"/>
              <a:t> Qi. Today I will present a paper… This is a joint work with …, …, …</a:t>
            </a:r>
          </a:p>
        </p:txBody>
      </p:sp>
      <p:sp>
        <p:nvSpPr>
          <p:cNvPr id="4" name="Slide Number Placeholder 3"/>
          <p:cNvSpPr>
            <a:spLocks noGrp="1"/>
          </p:cNvSpPr>
          <p:nvPr>
            <p:ph type="sldNum" sz="quarter" idx="10"/>
          </p:nvPr>
        </p:nvSpPr>
        <p:spPr/>
        <p:txBody>
          <a:bodyPr/>
          <a:lstStyle/>
          <a:p>
            <a:fld id="{F743F38C-AA2F-4D47-8DD8-8AC5DE52F745}" type="slidenum">
              <a:rPr lang="en-US" smtClean="0"/>
              <a:t>1</a:t>
            </a:fld>
            <a:endParaRPr lang="en-US"/>
          </a:p>
        </p:txBody>
      </p:sp>
    </p:spTree>
    <p:extLst>
      <p:ext uri="{BB962C8B-B14F-4D97-AF65-F5344CB8AC3E}">
        <p14:creationId xmlns:p14="http://schemas.microsoft.com/office/powerpoint/2010/main" val="13824036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43F38C-AA2F-4D47-8DD8-8AC5DE52F745}" type="slidenum">
              <a:rPr lang="en-US" smtClean="0"/>
              <a:t>10</a:t>
            </a:fld>
            <a:endParaRPr lang="en-US"/>
          </a:p>
        </p:txBody>
      </p:sp>
    </p:spTree>
    <p:extLst>
      <p:ext uri="{BB962C8B-B14F-4D97-AF65-F5344CB8AC3E}">
        <p14:creationId xmlns:p14="http://schemas.microsoft.com/office/powerpoint/2010/main" val="17104783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figure illustrates how accuracy varies</a:t>
            </a:r>
            <a:r>
              <a:rPr lang="en-US" baseline="0" dirty="0" smtClean="0"/>
              <a:t> as the TX power level increases</a:t>
            </a:r>
          </a:p>
          <a:p>
            <a:r>
              <a:rPr lang="en-US" baseline="0" dirty="0" smtClean="0"/>
              <a:t>From the figure, we first observe…</a:t>
            </a:r>
          </a:p>
          <a:p>
            <a:r>
              <a:rPr lang="en-US" baseline="0" dirty="0" smtClean="0"/>
              <a:t>To see how the discriminative capacity of the features varies, we summarize the feature selection algorithm results in this table. From the table, we see as the TX power increases, the …For example at TX power level two PDR is selected, but from TX power level 3 </a:t>
            </a:r>
          </a:p>
          <a:p>
            <a:endParaRPr lang="en-US" baseline="0" dirty="0" smtClean="0"/>
          </a:p>
        </p:txBody>
      </p:sp>
      <p:sp>
        <p:nvSpPr>
          <p:cNvPr id="4" name="Slide Number Placeholder 3"/>
          <p:cNvSpPr>
            <a:spLocks noGrp="1"/>
          </p:cNvSpPr>
          <p:nvPr>
            <p:ph type="sldNum" sz="quarter" idx="10"/>
          </p:nvPr>
        </p:nvSpPr>
        <p:spPr/>
        <p:txBody>
          <a:bodyPr/>
          <a:lstStyle/>
          <a:p>
            <a:fld id="{F743F38C-AA2F-4D47-8DD8-8AC5DE52F745}" type="slidenum">
              <a:rPr lang="en-US" smtClean="0"/>
              <a:t>13</a:t>
            </a:fld>
            <a:endParaRPr lang="en-US"/>
          </a:p>
        </p:txBody>
      </p:sp>
    </p:spTree>
    <p:extLst>
      <p:ext uri="{BB962C8B-B14F-4D97-AF65-F5344CB8AC3E}">
        <p14:creationId xmlns:p14="http://schemas.microsoft.com/office/powerpoint/2010/main" val="23438354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figure contains</a:t>
            </a:r>
            <a:r>
              <a:rPr lang="en-US" baseline="0" dirty="0" smtClean="0"/>
              <a:t> two typical snapshots of RSSI values at diff. TX power levels. </a:t>
            </a:r>
            <a:endParaRPr lang="en-US" dirty="0"/>
          </a:p>
        </p:txBody>
      </p:sp>
      <p:sp>
        <p:nvSpPr>
          <p:cNvPr id="4" name="Slide Number Placeholder 3"/>
          <p:cNvSpPr>
            <a:spLocks noGrp="1"/>
          </p:cNvSpPr>
          <p:nvPr>
            <p:ph type="sldNum" sz="quarter" idx="10"/>
          </p:nvPr>
        </p:nvSpPr>
        <p:spPr/>
        <p:txBody>
          <a:bodyPr/>
          <a:lstStyle/>
          <a:p>
            <a:fld id="{F743F38C-AA2F-4D47-8DD8-8AC5DE52F745}" type="slidenum">
              <a:rPr lang="en-US" smtClean="0"/>
              <a:t>14</a:t>
            </a:fld>
            <a:endParaRPr lang="en-US"/>
          </a:p>
        </p:txBody>
      </p:sp>
    </p:spTree>
    <p:extLst>
      <p:ext uri="{BB962C8B-B14F-4D97-AF65-F5344CB8AC3E}">
        <p14:creationId xmlns:p14="http://schemas.microsoft.com/office/powerpoint/2010/main" val="14849593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Since accuracy</a:t>
            </a:r>
            <a:r>
              <a:rPr lang="en-US" baseline="0" dirty="0" smtClean="0"/>
              <a:t> is highest when PDR is selected</a:t>
            </a:r>
            <a:r>
              <a:rPr lang="en-US" dirty="0" smtClean="0"/>
              <a:t>, we plan to use KLD to quantify the PDR’s discriminative capacity and</a:t>
            </a:r>
            <a:r>
              <a:rPr lang="en-US" baseline="0" dirty="0" smtClean="0"/>
              <a:t> see how it varies.</a:t>
            </a:r>
            <a:endParaRPr lang="en-US" dirty="0" smtClean="0"/>
          </a:p>
          <a:p>
            <a:endParaRPr lang="en-US" dirty="0"/>
          </a:p>
        </p:txBody>
      </p:sp>
      <p:sp>
        <p:nvSpPr>
          <p:cNvPr id="4" name="Slide Number Placeholder 3"/>
          <p:cNvSpPr>
            <a:spLocks noGrp="1"/>
          </p:cNvSpPr>
          <p:nvPr>
            <p:ph type="sldNum" sz="quarter" idx="10"/>
          </p:nvPr>
        </p:nvSpPr>
        <p:spPr/>
        <p:txBody>
          <a:bodyPr/>
          <a:lstStyle/>
          <a:p>
            <a:fld id="{F743F38C-AA2F-4D47-8DD8-8AC5DE52F745}" type="slidenum">
              <a:rPr lang="en-US" smtClean="0"/>
              <a:t>15</a:t>
            </a:fld>
            <a:endParaRPr lang="en-US"/>
          </a:p>
        </p:txBody>
      </p:sp>
    </p:spTree>
    <p:extLst>
      <p:ext uri="{BB962C8B-B14F-4D97-AF65-F5344CB8AC3E}">
        <p14:creationId xmlns:p14="http://schemas.microsoft.com/office/powerpoint/2010/main" val="33303047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However, we cannot unlimited increasing packet sending rate and smoothing window size,</a:t>
            </a:r>
            <a:r>
              <a:rPr lang="en-US" baseline="0" dirty="0" smtClean="0"/>
              <a:t> because large packet sending rate consumes large energy overheads and large smoothing window size introduces large latency. </a:t>
            </a:r>
            <a:r>
              <a:rPr lang="en-US" dirty="0" smtClean="0"/>
              <a:t>To balance energy overhead and accuracy, we design the following heuristic</a:t>
            </a:r>
            <a:r>
              <a:rPr lang="en-US" baseline="0" dirty="0" smtClean="0"/>
              <a:t> rules for packet sending rate optimization</a:t>
            </a:r>
            <a:endParaRPr lang="en-US" dirty="0"/>
          </a:p>
        </p:txBody>
      </p:sp>
      <p:sp>
        <p:nvSpPr>
          <p:cNvPr id="4" name="Slide Number Placeholder 3"/>
          <p:cNvSpPr>
            <a:spLocks noGrp="1"/>
          </p:cNvSpPr>
          <p:nvPr>
            <p:ph type="sldNum" sz="quarter" idx="10"/>
          </p:nvPr>
        </p:nvSpPr>
        <p:spPr/>
        <p:txBody>
          <a:bodyPr/>
          <a:lstStyle/>
          <a:p>
            <a:fld id="{F743F38C-AA2F-4D47-8DD8-8AC5DE52F745}" type="slidenum">
              <a:rPr lang="en-US" smtClean="0"/>
              <a:t>18</a:t>
            </a:fld>
            <a:endParaRPr lang="en-US"/>
          </a:p>
        </p:txBody>
      </p:sp>
    </p:spTree>
    <p:extLst>
      <p:ext uri="{BB962C8B-B14F-4D97-AF65-F5344CB8AC3E}">
        <p14:creationId xmlns:p14="http://schemas.microsoft.com/office/powerpoint/2010/main" val="35573906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Besides</a:t>
            </a:r>
            <a:r>
              <a:rPr lang="en-US" baseline="0" dirty="0" smtClean="0"/>
              <a:t> the 3 system parameters, we also want to identify the minimal amount of training data for stable accuracy</a:t>
            </a:r>
            <a:endParaRPr lang="en-US" dirty="0"/>
          </a:p>
        </p:txBody>
      </p:sp>
      <p:sp>
        <p:nvSpPr>
          <p:cNvPr id="4" name="Slide Number Placeholder 3"/>
          <p:cNvSpPr>
            <a:spLocks noGrp="1"/>
          </p:cNvSpPr>
          <p:nvPr>
            <p:ph type="sldNum" sz="quarter" idx="10"/>
          </p:nvPr>
        </p:nvSpPr>
        <p:spPr/>
        <p:txBody>
          <a:bodyPr/>
          <a:lstStyle/>
          <a:p>
            <a:fld id="{F743F38C-AA2F-4D47-8DD8-8AC5DE52F745}" type="slidenum">
              <a:rPr lang="en-US" smtClean="0"/>
              <a:t>19</a:t>
            </a:fld>
            <a:endParaRPr lang="en-US"/>
          </a:p>
        </p:txBody>
      </p:sp>
    </p:spTree>
    <p:extLst>
      <p:ext uri="{BB962C8B-B14F-4D97-AF65-F5344CB8AC3E}">
        <p14:creationId xmlns:p14="http://schemas.microsoft.com/office/powerpoint/2010/main" val="6332507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average KLD table,</a:t>
            </a:r>
            <a:r>
              <a:rPr lang="en-US" baseline="0" dirty="0" smtClean="0"/>
              <a:t> each entry in the table is the KLD value for the corresponding subject at the corresponding TX power level.</a:t>
            </a:r>
          </a:p>
          <a:p>
            <a:endParaRPr lang="en-US" baseline="0" dirty="0" smtClean="0"/>
          </a:p>
          <a:p>
            <a:r>
              <a:rPr lang="en-US" baseline="0" dirty="0" smtClean="0"/>
              <a:t>Smaller TX power level can already result in enough discriminative capacity for subject 3.</a:t>
            </a:r>
            <a:endParaRPr lang="en-US" dirty="0"/>
          </a:p>
        </p:txBody>
      </p:sp>
      <p:sp>
        <p:nvSpPr>
          <p:cNvPr id="4" name="Slide Number Placeholder 3"/>
          <p:cNvSpPr>
            <a:spLocks noGrp="1"/>
          </p:cNvSpPr>
          <p:nvPr>
            <p:ph type="sldNum" sz="quarter" idx="10"/>
          </p:nvPr>
        </p:nvSpPr>
        <p:spPr/>
        <p:txBody>
          <a:bodyPr/>
          <a:lstStyle/>
          <a:p>
            <a:fld id="{F743F38C-AA2F-4D47-8DD8-8AC5DE52F745}" type="slidenum">
              <a:rPr lang="en-US" smtClean="0"/>
              <a:t>23</a:t>
            </a:fld>
            <a:endParaRPr lang="en-US"/>
          </a:p>
        </p:txBody>
      </p:sp>
    </p:spTree>
    <p:extLst>
      <p:ext uri="{BB962C8B-B14F-4D97-AF65-F5344CB8AC3E}">
        <p14:creationId xmlns:p14="http://schemas.microsoft.com/office/powerpoint/2010/main" val="39836850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the data collected</a:t>
            </a:r>
            <a:r>
              <a:rPr lang="en-US" baseline="0" dirty="0" smtClean="0"/>
              <a:t> under optimal system parameters</a:t>
            </a:r>
            <a:endParaRPr lang="en-US" dirty="0"/>
          </a:p>
        </p:txBody>
      </p:sp>
      <p:sp>
        <p:nvSpPr>
          <p:cNvPr id="4" name="Slide Number Placeholder 3"/>
          <p:cNvSpPr>
            <a:spLocks noGrp="1"/>
          </p:cNvSpPr>
          <p:nvPr>
            <p:ph type="sldNum" sz="quarter" idx="10"/>
          </p:nvPr>
        </p:nvSpPr>
        <p:spPr/>
        <p:txBody>
          <a:bodyPr/>
          <a:lstStyle/>
          <a:p>
            <a:fld id="{F743F38C-AA2F-4D47-8DD8-8AC5DE52F745}" type="slidenum">
              <a:rPr lang="en-US" smtClean="0"/>
              <a:t>24</a:t>
            </a:fld>
            <a:endParaRPr lang="en-US"/>
          </a:p>
        </p:txBody>
      </p:sp>
    </p:spTree>
    <p:extLst>
      <p:ext uri="{BB962C8B-B14F-4D97-AF65-F5344CB8AC3E}">
        <p14:creationId xmlns:p14="http://schemas.microsoft.com/office/powerpoint/2010/main" val="30311789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part</a:t>
            </a:r>
            <a:r>
              <a:rPr lang="en-US" baseline="0" dirty="0" smtClean="0"/>
              <a:t> of evaluation, we use 3 groups of </a:t>
            </a:r>
            <a:r>
              <a:rPr lang="en-US" baseline="0" dirty="0" err="1" smtClean="0"/>
              <a:t>Tmotes</a:t>
            </a:r>
            <a:r>
              <a:rPr lang="en-US" baseline="0" dirty="0" smtClean="0"/>
              <a:t>, each group of nodes is configured with the optimal system parameters of the 3 subjects. We run the </a:t>
            </a:r>
            <a:r>
              <a:rPr lang="en-US" baseline="0" dirty="0" err="1" smtClean="0"/>
              <a:t>Tmotes</a:t>
            </a:r>
            <a:r>
              <a:rPr lang="en-US" baseline="0" dirty="0" smtClean="0"/>
              <a:t> with new batteries until the batteries die.</a:t>
            </a:r>
          </a:p>
          <a:p>
            <a:endParaRPr lang="en-US" baseline="0" dirty="0" smtClean="0"/>
          </a:p>
          <a:p>
            <a:r>
              <a:rPr lang="en-US" baseline="0" dirty="0" smtClean="0"/>
              <a:t>In addition to battery lifetime, we also consider privacy issues in our system.</a:t>
            </a:r>
          </a:p>
          <a:p>
            <a:r>
              <a:rPr lang="en-US" baseline="0" dirty="0" smtClean="0"/>
              <a:t>We measure the communication range of the diff. TX power level , TX power level 7 is …</a:t>
            </a:r>
          </a:p>
          <a:p>
            <a:r>
              <a:rPr lang="en-US" baseline="0" dirty="0" smtClean="0"/>
              <a:t>From the result table, we see that at the TX power levels selected by our system, the communication rage is less that or around 1 meter. In such a small communication range, our system only sends simple packets containing only node id. Compared to the usually methods that use TX power 7, the privacy risks are reduced in our system.</a:t>
            </a:r>
          </a:p>
        </p:txBody>
      </p:sp>
      <p:sp>
        <p:nvSpPr>
          <p:cNvPr id="4" name="Slide Number Placeholder 3"/>
          <p:cNvSpPr>
            <a:spLocks noGrp="1"/>
          </p:cNvSpPr>
          <p:nvPr>
            <p:ph type="sldNum" sz="quarter" idx="10"/>
          </p:nvPr>
        </p:nvSpPr>
        <p:spPr/>
        <p:txBody>
          <a:bodyPr/>
          <a:lstStyle/>
          <a:p>
            <a:fld id="{F743F38C-AA2F-4D47-8DD8-8AC5DE52F745}" type="slidenum">
              <a:rPr lang="en-US" smtClean="0"/>
              <a:t>25</a:t>
            </a:fld>
            <a:endParaRPr lang="en-US"/>
          </a:p>
        </p:txBody>
      </p:sp>
    </p:spTree>
    <p:extLst>
      <p:ext uri="{BB962C8B-B14F-4D97-AF65-F5344CB8AC3E}">
        <p14:creationId xmlns:p14="http://schemas.microsoft.com/office/powerpoint/2010/main" val="3572472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divide related work into two groups, the first group uses RSSI values for activity recognition</a:t>
            </a:r>
          </a:p>
          <a:p>
            <a:r>
              <a:rPr lang="en-US" dirty="0" smtClean="0"/>
              <a:t>The works</a:t>
            </a:r>
            <a:r>
              <a:rPr lang="en-US" baseline="0" dirty="0" smtClean="0"/>
              <a:t> in this group ….</a:t>
            </a:r>
          </a:p>
          <a:p>
            <a:r>
              <a:rPr lang="en-US" baseline="0" dirty="0" smtClean="0"/>
              <a:t>The 2</a:t>
            </a:r>
            <a:r>
              <a:rPr lang="en-US" baseline="30000" dirty="0" smtClean="0"/>
              <a:t>nd</a:t>
            </a:r>
            <a:r>
              <a:rPr lang="en-US" baseline="0" dirty="0" smtClean="0"/>
              <a:t> group uses RSSI….</a:t>
            </a:r>
          </a:p>
          <a:p>
            <a:r>
              <a:rPr lang="en-US" baseline="0" dirty="0" smtClean="0"/>
              <a:t>In this work, the authors deploy a sensor node array outside a house and use runtime RSSI values to track human indoor motions</a:t>
            </a:r>
            <a:endParaRPr lang="en-US" dirty="0"/>
          </a:p>
        </p:txBody>
      </p:sp>
      <p:sp>
        <p:nvSpPr>
          <p:cNvPr id="4" name="Slide Number Placeholder 3"/>
          <p:cNvSpPr>
            <a:spLocks noGrp="1"/>
          </p:cNvSpPr>
          <p:nvPr>
            <p:ph type="sldNum" sz="quarter" idx="10"/>
          </p:nvPr>
        </p:nvSpPr>
        <p:spPr/>
        <p:txBody>
          <a:bodyPr/>
          <a:lstStyle/>
          <a:p>
            <a:fld id="{F743F38C-AA2F-4D47-8DD8-8AC5DE52F745}" type="slidenum">
              <a:rPr lang="en-US" smtClean="0"/>
              <a:t>27</a:t>
            </a:fld>
            <a:endParaRPr lang="en-US"/>
          </a:p>
        </p:txBody>
      </p:sp>
    </p:spTree>
    <p:extLst>
      <p:ext uri="{BB962C8B-B14F-4D97-AF65-F5344CB8AC3E}">
        <p14:creationId xmlns:p14="http://schemas.microsoft.com/office/powerpoint/2010/main" val="1244284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computer science, </a:t>
            </a:r>
            <a:r>
              <a:rPr lang="en-US" dirty="0" smtClean="0"/>
              <a:t>activity</a:t>
            </a:r>
            <a:r>
              <a:rPr lang="en-US" baseline="0" dirty="0" smtClean="0"/>
              <a:t> recognition aims to …</a:t>
            </a:r>
          </a:p>
        </p:txBody>
      </p:sp>
      <p:sp>
        <p:nvSpPr>
          <p:cNvPr id="4" name="Slide Number Placeholder 3"/>
          <p:cNvSpPr>
            <a:spLocks noGrp="1"/>
          </p:cNvSpPr>
          <p:nvPr>
            <p:ph type="sldNum" sz="quarter" idx="10"/>
          </p:nvPr>
        </p:nvSpPr>
        <p:spPr/>
        <p:txBody>
          <a:bodyPr/>
          <a:lstStyle/>
          <a:p>
            <a:fld id="{F743F38C-AA2F-4D47-8DD8-8AC5DE52F745}" type="slidenum">
              <a:rPr lang="en-US" smtClean="0"/>
              <a:t>2</a:t>
            </a:fld>
            <a:endParaRPr lang="en-US"/>
          </a:p>
        </p:txBody>
      </p:sp>
    </p:spTree>
    <p:extLst>
      <p:ext uri="{BB962C8B-B14F-4D97-AF65-F5344CB8AC3E}">
        <p14:creationId xmlns:p14="http://schemas.microsoft.com/office/powerpoint/2010/main" val="10047114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43F38C-AA2F-4D47-8DD8-8AC5DE52F745}" type="slidenum">
              <a:rPr lang="en-US" smtClean="0"/>
              <a:t>32</a:t>
            </a:fld>
            <a:endParaRPr lang="en-US"/>
          </a:p>
        </p:txBody>
      </p:sp>
    </p:spTree>
    <p:extLst>
      <p:ext uri="{BB962C8B-B14F-4D97-AF65-F5344CB8AC3E}">
        <p14:creationId xmlns:p14="http://schemas.microsoft.com/office/powerpoint/2010/main" val="24393506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Traditionally, </a:t>
            </a:r>
            <a:r>
              <a:rPr lang="en-US" baseline="0" dirty="0" smtClean="0"/>
              <a:t>activity recognition is done with sensing technology.</a:t>
            </a:r>
          </a:p>
          <a:p>
            <a:r>
              <a:rPr lang="en-US" baseline="0" dirty="0" smtClean="0"/>
              <a:t>In its problem setting, user wears a group of on-body sensor nodes and each node contains a set of sensors such as … and …</a:t>
            </a:r>
          </a:p>
          <a:p>
            <a:r>
              <a:rPr lang="en-US" baseline="0" dirty="0" smtClean="0"/>
              <a:t>In runtime the sensor nodes collect sensing data and send these data to an aggregator</a:t>
            </a:r>
          </a:p>
          <a:p>
            <a:r>
              <a:rPr lang="en-US" baseline="0" dirty="0" smtClean="0"/>
              <a:t>At the aggregator, received data is used as input to pattern recognition algorithm. The pattern recognition algorithm finally outputs the prediction for user activities.</a:t>
            </a:r>
            <a:endParaRPr lang="en-US" dirty="0"/>
          </a:p>
        </p:txBody>
      </p:sp>
      <p:sp>
        <p:nvSpPr>
          <p:cNvPr id="4" name="Slide Number Placeholder 3"/>
          <p:cNvSpPr>
            <a:spLocks noGrp="1"/>
          </p:cNvSpPr>
          <p:nvPr>
            <p:ph type="sldNum" sz="quarter" idx="10"/>
          </p:nvPr>
        </p:nvSpPr>
        <p:spPr/>
        <p:txBody>
          <a:bodyPr/>
          <a:lstStyle/>
          <a:p>
            <a:fld id="{F743F38C-AA2F-4D47-8DD8-8AC5DE52F745}" type="slidenum">
              <a:rPr lang="en-US" smtClean="0"/>
              <a:t>3</a:t>
            </a:fld>
            <a:endParaRPr lang="en-US"/>
          </a:p>
        </p:txBody>
      </p:sp>
    </p:spTree>
    <p:extLst>
      <p:ext uri="{BB962C8B-B14F-4D97-AF65-F5344CB8AC3E}">
        <p14:creationId xmlns:p14="http://schemas.microsoft.com/office/powerpoint/2010/main" val="42035351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a:t>
            </a:r>
            <a:r>
              <a:rPr lang="en-US" baseline="0" dirty="0" smtClean="0"/>
              <a:t> is a dilemma for the problem setting.</a:t>
            </a:r>
          </a:p>
          <a:p>
            <a:r>
              <a:rPr lang="en-US" baseline="0" dirty="0" smtClean="0"/>
              <a:t>On one hand, sensing data transmission suffers body fading</a:t>
            </a:r>
          </a:p>
          <a:p>
            <a:r>
              <a:rPr lang="en-US" baseline="0" dirty="0" smtClean="0"/>
              <a:t>In this figure, a user wears two sensors nodes on her left and right wrists.</a:t>
            </a:r>
          </a:p>
          <a:p>
            <a:r>
              <a:rPr lang="en-US" baseline="0" dirty="0" smtClean="0"/>
              <a:t>When she is walking, the two sensor nodes send data packets to the aggregator for activity recognition.</a:t>
            </a:r>
          </a:p>
          <a:p>
            <a:r>
              <a:rPr lang="en-US" baseline="0" dirty="0" smtClean="0"/>
              <a:t>It is possible that the transmission of left node fails because of body fading, but the transmission of right node succeeds.</a:t>
            </a:r>
          </a:p>
          <a:p>
            <a:r>
              <a:rPr lang="en-US" baseline="0" dirty="0" smtClean="0"/>
              <a:t>Then the aggregator has to use the incomplete data  as the input to the ml algorithm. Of course, the incomplete data will results in reduced accuracy</a:t>
            </a:r>
            <a:endParaRPr lang="en-US" dirty="0"/>
          </a:p>
        </p:txBody>
      </p:sp>
      <p:sp>
        <p:nvSpPr>
          <p:cNvPr id="4" name="Slide Number Placeholder 3"/>
          <p:cNvSpPr>
            <a:spLocks noGrp="1"/>
          </p:cNvSpPr>
          <p:nvPr>
            <p:ph type="sldNum" sz="quarter" idx="10"/>
          </p:nvPr>
        </p:nvSpPr>
        <p:spPr/>
        <p:txBody>
          <a:bodyPr/>
          <a:lstStyle/>
          <a:p>
            <a:fld id="{F743F38C-AA2F-4D47-8DD8-8AC5DE52F745}" type="slidenum">
              <a:rPr lang="en-US" smtClean="0"/>
              <a:t>4</a:t>
            </a:fld>
            <a:endParaRPr lang="en-US"/>
          </a:p>
        </p:txBody>
      </p:sp>
    </p:spTree>
    <p:extLst>
      <p:ext uri="{BB962C8B-B14F-4D97-AF65-F5344CB8AC3E}">
        <p14:creationId xmlns:p14="http://schemas.microsoft.com/office/powerpoint/2010/main" val="21208265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increase the data availability</a:t>
            </a:r>
            <a:r>
              <a:rPr lang="en-US" baseline="0" dirty="0" smtClean="0"/>
              <a:t> at the aggregator, we can increase TX power.</a:t>
            </a:r>
          </a:p>
          <a:p>
            <a:r>
              <a:rPr lang="en-US" baseline="0" dirty="0" smtClean="0"/>
              <a:t>However, one consequence is increasing energy overheads</a:t>
            </a:r>
          </a:p>
          <a:p>
            <a:r>
              <a:rPr lang="en-US" baseline="0" dirty="0" smtClean="0"/>
              <a:t>Moreover, increasing TX power enlarges TX range. In consequence, private data may be overheard by other entities.</a:t>
            </a:r>
          </a:p>
          <a:p>
            <a:r>
              <a:rPr lang="en-US" baseline="0" dirty="0" smtClean="0"/>
              <a:t>If the entity is malicious, privacy is compromised. Therefore, increasing TX power also increases privacy risks.</a:t>
            </a:r>
          </a:p>
        </p:txBody>
      </p:sp>
      <p:sp>
        <p:nvSpPr>
          <p:cNvPr id="4" name="Slide Number Placeholder 3"/>
          <p:cNvSpPr>
            <a:spLocks noGrp="1"/>
          </p:cNvSpPr>
          <p:nvPr>
            <p:ph type="sldNum" sz="quarter" idx="10"/>
          </p:nvPr>
        </p:nvSpPr>
        <p:spPr/>
        <p:txBody>
          <a:bodyPr/>
          <a:lstStyle/>
          <a:p>
            <a:fld id="{F743F38C-AA2F-4D47-8DD8-8AC5DE52F745}" type="slidenum">
              <a:rPr lang="en-US" smtClean="0"/>
              <a:t>5</a:t>
            </a:fld>
            <a:endParaRPr lang="en-US"/>
          </a:p>
        </p:txBody>
      </p:sp>
    </p:spTree>
    <p:extLst>
      <p:ext uri="{BB962C8B-B14F-4D97-AF65-F5344CB8AC3E}">
        <p14:creationId xmlns:p14="http://schemas.microsoft.com/office/powerpoint/2010/main" val="32784241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43F38C-AA2F-4D47-8DD8-8AC5DE52F745}" type="slidenum">
              <a:rPr lang="en-US" smtClean="0"/>
              <a:t>6</a:t>
            </a:fld>
            <a:endParaRPr lang="en-US"/>
          </a:p>
        </p:txBody>
      </p:sp>
    </p:spTree>
    <p:extLst>
      <p:ext uri="{BB962C8B-B14F-4D97-AF65-F5344CB8AC3E}">
        <p14:creationId xmlns:p14="http://schemas.microsoft.com/office/powerpoint/2010/main" val="36175548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Such as energy and privacy we just talk about</a:t>
            </a:r>
            <a:endParaRPr lang="en-US" dirty="0"/>
          </a:p>
        </p:txBody>
      </p:sp>
      <p:sp>
        <p:nvSpPr>
          <p:cNvPr id="4" name="Slide Number Placeholder 3"/>
          <p:cNvSpPr>
            <a:spLocks noGrp="1"/>
          </p:cNvSpPr>
          <p:nvPr>
            <p:ph type="sldNum" sz="quarter" idx="10"/>
          </p:nvPr>
        </p:nvSpPr>
        <p:spPr/>
        <p:txBody>
          <a:bodyPr/>
          <a:lstStyle/>
          <a:p>
            <a:fld id="{F743F38C-AA2F-4D47-8DD8-8AC5DE52F745}" type="slidenum">
              <a:rPr lang="en-US" smtClean="0"/>
              <a:t>7</a:t>
            </a:fld>
            <a:endParaRPr lang="en-US"/>
          </a:p>
        </p:txBody>
      </p:sp>
    </p:spTree>
    <p:extLst>
      <p:ext uri="{BB962C8B-B14F-4D97-AF65-F5344CB8AC3E}">
        <p14:creationId xmlns:p14="http://schemas.microsoft.com/office/powerpoint/2010/main" val="5748483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I give a definition for communication pattern. To collect communication pattern, we use radio as sensors.</a:t>
            </a:r>
          </a:p>
          <a:p>
            <a:r>
              <a:rPr lang="en-US" baseline="0" dirty="0" smtClean="0"/>
              <a:t>In runtime, each on-body node sends data packets to the aggregator. With received data packets from node 1 during a time window, the aggregator extracts PDR of node 1 and </a:t>
            </a:r>
            <a:r>
              <a:rPr lang="en-US" baseline="0" dirty="0" err="1" smtClean="0"/>
              <a:t>rssi</a:t>
            </a:r>
            <a:r>
              <a:rPr lang="en-US" baseline="0" dirty="0" smtClean="0"/>
              <a:t> features. RSSI stands for …</a:t>
            </a:r>
          </a:p>
          <a:p>
            <a:r>
              <a:rPr lang="en-US" baseline="0" dirty="0" smtClean="0"/>
              <a:t>In the same way, the aggregator extracts the PDR and RSSI features for node 2 during the same time window and concatenate node2’s node1’s features. If there are more nodes, theirs features will be extracted and concatenated in the same way.</a:t>
            </a:r>
          </a:p>
          <a:p>
            <a:r>
              <a:rPr lang="en-US" baseline="0" dirty="0" smtClean="0"/>
              <a:t> The whole feature vector we call it communication pattern.  </a:t>
            </a:r>
          </a:p>
          <a:p>
            <a:r>
              <a:rPr lang="en-US" baseline="0" dirty="0" smtClean="0"/>
              <a:t>In runtime, we use communication pattern as the signature of that time window to recognize activities.</a:t>
            </a:r>
          </a:p>
          <a:p>
            <a:endParaRPr lang="en-US" baseline="0" dirty="0" smtClean="0"/>
          </a:p>
        </p:txBody>
      </p:sp>
      <p:sp>
        <p:nvSpPr>
          <p:cNvPr id="4" name="Slide Number Placeholder 3"/>
          <p:cNvSpPr>
            <a:spLocks noGrp="1"/>
          </p:cNvSpPr>
          <p:nvPr>
            <p:ph type="sldNum" sz="quarter" idx="10"/>
          </p:nvPr>
        </p:nvSpPr>
        <p:spPr/>
        <p:txBody>
          <a:bodyPr/>
          <a:lstStyle/>
          <a:p>
            <a:fld id="{F743F38C-AA2F-4D47-8DD8-8AC5DE52F745}" type="slidenum">
              <a:rPr lang="en-US" smtClean="0"/>
              <a:t>8</a:t>
            </a:fld>
            <a:endParaRPr lang="en-US"/>
          </a:p>
        </p:txBody>
      </p:sp>
    </p:spTree>
    <p:extLst>
      <p:ext uri="{BB962C8B-B14F-4D97-AF65-F5344CB8AC3E}">
        <p14:creationId xmlns:p14="http://schemas.microsoft.com/office/powerpoint/2010/main" val="30633545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endow CP</a:t>
            </a:r>
            <a:r>
              <a:rPr lang="en-US" baseline="0" dirty="0" smtClean="0"/>
              <a:t> with enough discriminative capacity, we first analyze the influencing factors of CP.</a:t>
            </a:r>
          </a:p>
          <a:p>
            <a:r>
              <a:rPr lang="en-US" baseline="0" dirty="0" smtClean="0"/>
              <a:t>According to our definition in our previous slide, CP includes.</a:t>
            </a:r>
          </a:p>
          <a:p>
            <a:r>
              <a:rPr lang="en-US" baseline="0" dirty="0" smtClean="0"/>
              <a:t>Influencing factor of PDR is TX power, high power results in … low power results in</a:t>
            </a:r>
          </a:p>
          <a:p>
            <a:r>
              <a:rPr lang="en-US" baseline="0" dirty="0" smtClean="0"/>
              <a:t>Influencing factor of RSSI related</a:t>
            </a:r>
          </a:p>
          <a:p>
            <a:endParaRPr lang="en-US" dirty="0"/>
          </a:p>
        </p:txBody>
      </p:sp>
      <p:sp>
        <p:nvSpPr>
          <p:cNvPr id="4" name="Slide Number Placeholder 3"/>
          <p:cNvSpPr>
            <a:spLocks noGrp="1"/>
          </p:cNvSpPr>
          <p:nvPr>
            <p:ph type="sldNum" sz="quarter" idx="10"/>
          </p:nvPr>
        </p:nvSpPr>
        <p:spPr/>
        <p:txBody>
          <a:bodyPr/>
          <a:lstStyle/>
          <a:p>
            <a:fld id="{F743F38C-AA2F-4D47-8DD8-8AC5DE52F745}" type="slidenum">
              <a:rPr lang="en-US" smtClean="0"/>
              <a:t>9</a:t>
            </a:fld>
            <a:endParaRPr lang="en-US"/>
          </a:p>
        </p:txBody>
      </p:sp>
    </p:spTree>
    <p:extLst>
      <p:ext uri="{BB962C8B-B14F-4D97-AF65-F5344CB8AC3E}">
        <p14:creationId xmlns:p14="http://schemas.microsoft.com/office/powerpoint/2010/main" val="760101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r>
              <a:rPr lang="en-US" smtClean="0"/>
              <a:t>http://www.cs.wm.edu/~xqi</a:t>
            </a:r>
            <a:endParaRPr lang="en-US"/>
          </a:p>
        </p:txBody>
      </p:sp>
      <p:sp>
        <p:nvSpPr>
          <p:cNvPr id="17" name="Footer Placeholder 16"/>
          <p:cNvSpPr>
            <a:spLocks noGrp="1"/>
          </p:cNvSpPr>
          <p:nvPr>
            <p:ph type="ftr" sz="quarter" idx="11"/>
          </p:nvPr>
        </p:nvSpPr>
        <p:spPr>
          <a:xfrm>
            <a:off x="2898648" y="6355080"/>
            <a:ext cx="3474720" cy="365760"/>
          </a:xfrm>
        </p:spPr>
        <p:txBody>
          <a:bodyPr/>
          <a:lstStyle/>
          <a:p>
            <a:r>
              <a:rPr lang="en-US" smtClean="0"/>
              <a:t>RTSS 2012</a:t>
            </a:r>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B6F15528-21DE-4FAA-801E-634DDDAF4B2B}"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http://www.cs.wm.edu/~xqi</a:t>
            </a:r>
            <a:endParaRPr lang="en-US"/>
          </a:p>
        </p:txBody>
      </p:sp>
      <p:sp>
        <p:nvSpPr>
          <p:cNvPr id="5" name="Footer Placeholder 4"/>
          <p:cNvSpPr>
            <a:spLocks noGrp="1"/>
          </p:cNvSpPr>
          <p:nvPr>
            <p:ph type="ftr" sz="quarter" idx="11"/>
          </p:nvPr>
        </p:nvSpPr>
        <p:spPr/>
        <p:txBody>
          <a:bodyPr/>
          <a:lstStyle/>
          <a:p>
            <a:r>
              <a:rPr lang="en-US" smtClean="0"/>
              <a:t>RTSS 2012</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http://www.cs.wm.edu/~xqi</a:t>
            </a:r>
            <a:endParaRPr lang="en-US"/>
          </a:p>
        </p:txBody>
      </p:sp>
      <p:sp>
        <p:nvSpPr>
          <p:cNvPr id="5" name="Footer Placeholder 4"/>
          <p:cNvSpPr>
            <a:spLocks noGrp="1"/>
          </p:cNvSpPr>
          <p:nvPr>
            <p:ph type="ftr" sz="quarter" idx="11"/>
          </p:nvPr>
        </p:nvSpPr>
        <p:spPr/>
        <p:txBody>
          <a:bodyPr/>
          <a:lstStyle/>
          <a:p>
            <a:r>
              <a:rPr lang="en-US" smtClean="0"/>
              <a:t>RTSS 2012</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r>
              <a:rPr lang="en-US" smtClean="0"/>
              <a:t>http://www.cs.wm.edu/~xqi</a:t>
            </a:r>
            <a:endParaRPr lang="en-US"/>
          </a:p>
        </p:txBody>
      </p:sp>
      <p:sp>
        <p:nvSpPr>
          <p:cNvPr id="5" name="Footer Placeholder 4"/>
          <p:cNvSpPr>
            <a:spLocks noGrp="1"/>
          </p:cNvSpPr>
          <p:nvPr>
            <p:ph type="ftr" sz="quarter" idx="11"/>
          </p:nvPr>
        </p:nvSpPr>
        <p:spPr/>
        <p:txBody>
          <a:bodyPr/>
          <a:lstStyle/>
          <a:p>
            <a:r>
              <a:rPr lang="en-US" smtClean="0"/>
              <a:t>RTSS 2012</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r>
              <a:rPr lang="en-US" smtClean="0"/>
              <a:t>http://www.cs.wm.edu/~xqi</a:t>
            </a:r>
            <a:endParaRPr lang="en-US"/>
          </a:p>
        </p:txBody>
      </p:sp>
      <p:sp>
        <p:nvSpPr>
          <p:cNvPr id="5" name="Footer Placeholder 4"/>
          <p:cNvSpPr>
            <a:spLocks noGrp="1"/>
          </p:cNvSpPr>
          <p:nvPr>
            <p:ph type="ftr" sz="quarter" idx="11"/>
          </p:nvPr>
        </p:nvSpPr>
        <p:spPr>
          <a:xfrm>
            <a:off x="2898648" y="6355080"/>
            <a:ext cx="3474720" cy="365760"/>
          </a:xfrm>
        </p:spPr>
        <p:txBody>
          <a:bodyPr/>
          <a:lstStyle/>
          <a:p>
            <a:r>
              <a:rPr lang="en-US" smtClean="0"/>
              <a:t>RTSS 2012</a:t>
            </a:r>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B6F15528-21DE-4FAA-801E-634DDDAF4B2B}"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r>
              <a:rPr lang="en-US" smtClean="0"/>
              <a:t>http://www.cs.wm.edu/~xqi</a:t>
            </a:r>
            <a:endParaRPr lang="en-US"/>
          </a:p>
        </p:txBody>
      </p:sp>
      <p:sp>
        <p:nvSpPr>
          <p:cNvPr id="6" name="Footer Placeholder 5"/>
          <p:cNvSpPr>
            <a:spLocks noGrp="1"/>
          </p:cNvSpPr>
          <p:nvPr>
            <p:ph type="ftr" sz="quarter" idx="11"/>
          </p:nvPr>
        </p:nvSpPr>
        <p:spPr/>
        <p:txBody>
          <a:bodyPr/>
          <a:lstStyle/>
          <a:p>
            <a:r>
              <a:rPr lang="en-US" smtClean="0"/>
              <a:t>RTSS 2012</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r>
              <a:rPr lang="en-US" smtClean="0"/>
              <a:t>http://www.cs.wm.edu/~xqi</a:t>
            </a:r>
            <a:endParaRPr lang="en-US"/>
          </a:p>
        </p:txBody>
      </p:sp>
      <p:sp>
        <p:nvSpPr>
          <p:cNvPr id="8" name="Footer Placeholder 7"/>
          <p:cNvSpPr>
            <a:spLocks noGrp="1"/>
          </p:cNvSpPr>
          <p:nvPr>
            <p:ph type="ftr" sz="quarter" idx="11"/>
          </p:nvPr>
        </p:nvSpPr>
        <p:spPr/>
        <p:txBody>
          <a:bodyPr/>
          <a:lstStyle/>
          <a:p>
            <a:r>
              <a:rPr lang="en-US" smtClean="0"/>
              <a:t>RTSS 2012</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r>
              <a:rPr lang="en-US" smtClean="0"/>
              <a:t>http://www.cs.wm.edu/~xqi</a:t>
            </a:r>
            <a:endParaRPr lang="en-US"/>
          </a:p>
        </p:txBody>
      </p:sp>
      <p:sp>
        <p:nvSpPr>
          <p:cNvPr id="4" name="Footer Placeholder 3"/>
          <p:cNvSpPr>
            <a:spLocks noGrp="1"/>
          </p:cNvSpPr>
          <p:nvPr>
            <p:ph type="ftr" sz="quarter" idx="11"/>
          </p:nvPr>
        </p:nvSpPr>
        <p:spPr/>
        <p:txBody>
          <a:bodyPr/>
          <a:lstStyle/>
          <a:p>
            <a:r>
              <a:rPr lang="en-US" smtClean="0"/>
              <a:t>RTSS 2012</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http://www.cs.wm.edu/~xqi</a:t>
            </a:r>
            <a:endParaRPr lang="en-US"/>
          </a:p>
        </p:txBody>
      </p:sp>
      <p:sp>
        <p:nvSpPr>
          <p:cNvPr id="3" name="Footer Placeholder 2"/>
          <p:cNvSpPr>
            <a:spLocks noGrp="1"/>
          </p:cNvSpPr>
          <p:nvPr>
            <p:ph type="ftr" sz="quarter" idx="11"/>
          </p:nvPr>
        </p:nvSpPr>
        <p:spPr/>
        <p:txBody>
          <a:bodyPr/>
          <a:lstStyle/>
          <a:p>
            <a:r>
              <a:rPr lang="en-US" smtClean="0"/>
              <a:t>RTSS 2012</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r>
              <a:rPr lang="en-US" smtClean="0"/>
              <a:t>http://www.cs.wm.edu/~xqi</a:t>
            </a:r>
            <a:endParaRPr lang="en-US"/>
          </a:p>
        </p:txBody>
      </p:sp>
      <p:sp>
        <p:nvSpPr>
          <p:cNvPr id="6" name="Footer Placeholder 5"/>
          <p:cNvSpPr>
            <a:spLocks noGrp="1"/>
          </p:cNvSpPr>
          <p:nvPr>
            <p:ph type="ftr" sz="quarter" idx="11"/>
          </p:nvPr>
        </p:nvSpPr>
        <p:spPr/>
        <p:txBody>
          <a:bodyPr/>
          <a:lstStyle/>
          <a:p>
            <a:r>
              <a:rPr lang="en-US" smtClean="0"/>
              <a:t>RTSS 2012</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r>
              <a:rPr lang="en-US" smtClean="0"/>
              <a:t>http://www.cs.wm.edu/~xqi</a:t>
            </a:r>
            <a:endParaRPr lang="en-US"/>
          </a:p>
        </p:txBody>
      </p:sp>
      <p:sp>
        <p:nvSpPr>
          <p:cNvPr id="6" name="Footer Placeholder 5"/>
          <p:cNvSpPr>
            <a:spLocks noGrp="1"/>
          </p:cNvSpPr>
          <p:nvPr>
            <p:ph type="ftr" sz="quarter" idx="11"/>
          </p:nvPr>
        </p:nvSpPr>
        <p:spPr/>
        <p:txBody>
          <a:bodyPr/>
          <a:lstStyle/>
          <a:p>
            <a:r>
              <a:rPr lang="en-US" smtClean="0"/>
              <a:t>RTSS 2012</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r>
              <a:rPr lang="en-US" smtClean="0"/>
              <a:t>http://www.cs.wm.edu/~xqi</a:t>
            </a:r>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r>
              <a:rPr lang="en-US" smtClean="0"/>
              <a:t>RTSS 2012</a:t>
            </a:r>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B6F15528-21DE-4FAA-801E-634DDDAF4B2B}"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1.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12.png"/><Relationship Id="rId5" Type="http://schemas.openxmlformats.org/officeDocument/2006/relationships/image" Target="../media/image10.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notesSlide" Target="../notesSlides/notesSlide5.xml"/><Relationship Id="rId7"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gif"/></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3886200"/>
            <a:ext cx="6934200" cy="990600"/>
          </a:xfrm>
        </p:spPr>
        <p:txBody>
          <a:bodyPr>
            <a:noAutofit/>
          </a:bodyPr>
          <a:lstStyle/>
          <a:p>
            <a:pPr algn="l"/>
            <a:r>
              <a:rPr lang="en-US" sz="2000" dirty="0" err="1" smtClean="0">
                <a:solidFill>
                  <a:srgbClr val="0070C0"/>
                </a:solidFill>
              </a:rPr>
              <a:t>RadioSense</a:t>
            </a:r>
            <a:r>
              <a:rPr lang="en-US" sz="2000" dirty="0" smtClean="0">
                <a:solidFill>
                  <a:srgbClr val="0070C0"/>
                </a:solidFill>
              </a:rPr>
              <a:t>: Exploiting Wireless Communication Patterns for Body Sensor Network Activity Recognition </a:t>
            </a:r>
            <a:endParaRPr lang="en-US" sz="2000" dirty="0">
              <a:solidFill>
                <a:srgbClr val="0070C0"/>
              </a:solidFill>
            </a:endParaRPr>
          </a:p>
        </p:txBody>
      </p:sp>
      <p:sp>
        <p:nvSpPr>
          <p:cNvPr id="3" name="Subtitle 2"/>
          <p:cNvSpPr>
            <a:spLocks noGrp="1"/>
          </p:cNvSpPr>
          <p:nvPr>
            <p:ph type="subTitle" idx="1"/>
          </p:nvPr>
        </p:nvSpPr>
        <p:spPr>
          <a:xfrm>
            <a:off x="1219200" y="5124450"/>
            <a:ext cx="6858000" cy="742950"/>
          </a:xfrm>
        </p:spPr>
        <p:txBody>
          <a:bodyPr>
            <a:normAutofit fontScale="92500" lnSpcReduction="10000"/>
          </a:bodyPr>
          <a:lstStyle/>
          <a:p>
            <a:r>
              <a:rPr lang="en-US" b="1" dirty="0" err="1" smtClean="0">
                <a:solidFill>
                  <a:schemeClr val="accent5"/>
                </a:solidFill>
              </a:rPr>
              <a:t>Xin</a:t>
            </a:r>
            <a:r>
              <a:rPr lang="en-US" b="1" dirty="0" smtClean="0">
                <a:solidFill>
                  <a:schemeClr val="accent5"/>
                </a:solidFill>
              </a:rPr>
              <a:t> Qi</a:t>
            </a:r>
            <a:r>
              <a:rPr lang="en-US" dirty="0" smtClean="0"/>
              <a:t>, Gang Zhou, </a:t>
            </a:r>
            <a:r>
              <a:rPr lang="en-US" dirty="0" err="1" smtClean="0"/>
              <a:t>Yantao</a:t>
            </a:r>
            <a:r>
              <a:rPr lang="en-US" dirty="0" smtClean="0"/>
              <a:t> Li, </a:t>
            </a:r>
            <a:r>
              <a:rPr lang="en-US" dirty="0" err="1" smtClean="0"/>
              <a:t>Ge</a:t>
            </a:r>
            <a:r>
              <a:rPr lang="en-US" dirty="0" smtClean="0"/>
              <a:t> </a:t>
            </a:r>
            <a:r>
              <a:rPr lang="en-US" dirty="0" err="1" smtClean="0"/>
              <a:t>Peng</a:t>
            </a:r>
            <a:endParaRPr lang="en-US" dirty="0" smtClean="0"/>
          </a:p>
          <a:p>
            <a:r>
              <a:rPr lang="en-US" dirty="0" smtClean="0"/>
              <a:t>College of William and Mary</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a:t>
            </a:fld>
            <a:endParaRPr lang="en-US"/>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1300" y="-1"/>
            <a:ext cx="5448300" cy="360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Date Placeholder 4"/>
          <p:cNvSpPr>
            <a:spLocks noGrp="1"/>
          </p:cNvSpPr>
          <p:nvPr>
            <p:ph type="dt" sz="half" idx="10"/>
          </p:nvPr>
        </p:nvSpPr>
        <p:spPr/>
        <p:txBody>
          <a:bodyPr/>
          <a:lstStyle/>
          <a:p>
            <a:r>
              <a:rPr lang="en-US" smtClean="0"/>
              <a:t>http://www.cs.wm.edu/~xqi</a:t>
            </a:r>
            <a:endParaRPr lang="en-US"/>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0" y="159530"/>
            <a:ext cx="1600200" cy="1710306"/>
          </a:xfrm>
          <a:prstGeom prst="rect">
            <a:avLst/>
          </a:prstGeom>
        </p:spPr>
      </p:pic>
      <p:sp>
        <p:nvSpPr>
          <p:cNvPr id="4" name="Footer Placeholder 3"/>
          <p:cNvSpPr>
            <a:spLocks noGrp="1"/>
          </p:cNvSpPr>
          <p:nvPr>
            <p:ph type="ftr" sz="quarter" idx="11"/>
          </p:nvPr>
        </p:nvSpPr>
        <p:spPr/>
        <p:txBody>
          <a:bodyPr/>
          <a:lstStyle/>
          <a:p>
            <a:pPr algn="ctr"/>
            <a:r>
              <a:rPr lang="en-US" b="1" dirty="0" smtClean="0">
                <a:solidFill>
                  <a:srgbClr val="FFC000"/>
                </a:solidFill>
              </a:rPr>
              <a:t>RTSS 2012</a:t>
            </a:r>
            <a:endParaRPr lang="en-US" b="1" dirty="0">
              <a:solidFill>
                <a:srgbClr val="FFC000"/>
              </a:solidFill>
            </a:endParaRPr>
          </a:p>
        </p:txBody>
      </p:sp>
    </p:spTree>
    <p:extLst>
      <p:ext uri="{BB962C8B-B14F-4D97-AF65-F5344CB8AC3E}">
        <p14:creationId xmlns:p14="http://schemas.microsoft.com/office/powerpoint/2010/main" val="3127120121"/>
      </p:ext>
    </p:extLst>
  </p:cSld>
  <p:clrMapOvr>
    <a:masterClrMapping/>
  </p:clrMapOvr>
  <mc:AlternateContent xmlns:mc="http://schemas.openxmlformats.org/markup-compatibility/2006" xmlns:p14="http://schemas.microsoft.com/office/powerpoint/2010/main">
    <mc:Choice Requires="p14">
      <p:transition spd="slow" p14:dur="2000" advTm="16701"/>
    </mc:Choice>
    <mc:Fallback xmlns="">
      <p:transition spd="slow" advTm="16701"/>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solidFill>
                  <a:srgbClr val="0070C0"/>
                </a:solidFill>
              </a:rPr>
              <a:t>RadioSense</a:t>
            </a:r>
            <a:r>
              <a:rPr lang="en-US" dirty="0" smtClean="0">
                <a:solidFill>
                  <a:srgbClr val="0070C0"/>
                </a:solidFill>
              </a:rPr>
              <a:t> – a Prototype System</a:t>
            </a:r>
            <a:endParaRPr lang="en-US" dirty="0">
              <a:solidFill>
                <a:srgbClr val="0070C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
        <p:nvSpPr>
          <p:cNvPr id="5" name="Content Placeholder 4"/>
          <p:cNvSpPr>
            <a:spLocks noGrp="1"/>
          </p:cNvSpPr>
          <p:nvPr>
            <p:ph sz="quarter" idx="1"/>
          </p:nvPr>
        </p:nvSpPr>
        <p:spPr/>
        <p:txBody>
          <a:bodyPr/>
          <a:lstStyle/>
          <a:p>
            <a:endParaRPr lang="en-US" dirty="0"/>
          </a:p>
        </p:txBody>
      </p:sp>
      <p:pic>
        <p:nvPicPr>
          <p:cNvPr id="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219200"/>
            <a:ext cx="76962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3124200" y="3276600"/>
            <a:ext cx="762000" cy="609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683000" y="4800600"/>
            <a:ext cx="762000" cy="609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67200" y="3568700"/>
            <a:ext cx="914400" cy="914400"/>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2700" y="1840468"/>
            <a:ext cx="3262688" cy="400110"/>
          </a:xfrm>
          <a:prstGeom prst="rect">
            <a:avLst/>
          </a:prstGeom>
          <a:noFill/>
        </p:spPr>
        <p:txBody>
          <a:bodyPr wrap="none" rtlCol="0">
            <a:spAutoFit/>
          </a:bodyPr>
          <a:lstStyle/>
          <a:p>
            <a:r>
              <a:rPr lang="en-US" sz="2000" dirty="0" smtClean="0">
                <a:solidFill>
                  <a:srgbClr val="FF0000"/>
                </a:solidFill>
              </a:rPr>
              <a:t>Two on-body sensor nodes</a:t>
            </a:r>
            <a:endParaRPr lang="en-US" sz="2000" dirty="0">
              <a:solidFill>
                <a:srgbClr val="FF0000"/>
              </a:solidFill>
            </a:endParaRPr>
          </a:p>
        </p:txBody>
      </p:sp>
      <p:sp>
        <p:nvSpPr>
          <p:cNvPr id="11" name="TextBox 10"/>
          <p:cNvSpPr txBox="1"/>
          <p:nvPr/>
        </p:nvSpPr>
        <p:spPr>
          <a:xfrm>
            <a:off x="5618897" y="3668236"/>
            <a:ext cx="1454244" cy="369332"/>
          </a:xfrm>
          <a:prstGeom prst="rect">
            <a:avLst/>
          </a:prstGeom>
          <a:noFill/>
        </p:spPr>
        <p:txBody>
          <a:bodyPr wrap="none" rtlCol="0">
            <a:spAutoFit/>
          </a:bodyPr>
          <a:lstStyle/>
          <a:p>
            <a:r>
              <a:rPr lang="en-US" dirty="0" smtClean="0">
                <a:solidFill>
                  <a:srgbClr val="7030A0"/>
                </a:solidFill>
              </a:rPr>
              <a:t>Base station</a:t>
            </a:r>
            <a:endParaRPr lang="en-US" dirty="0">
              <a:solidFill>
                <a:srgbClr val="7030A0"/>
              </a:solidFill>
            </a:endParaRPr>
          </a:p>
        </p:txBody>
      </p:sp>
      <p:sp>
        <p:nvSpPr>
          <p:cNvPr id="12" name="Rectangle 11"/>
          <p:cNvSpPr/>
          <p:nvPr/>
        </p:nvSpPr>
        <p:spPr>
          <a:xfrm>
            <a:off x="304800" y="2895600"/>
            <a:ext cx="1905000" cy="381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Packet::</a:t>
            </a:r>
            <a:r>
              <a:rPr lang="en-US" dirty="0" err="1" smtClean="0">
                <a:solidFill>
                  <a:schemeClr val="bg1"/>
                </a:solidFill>
              </a:rPr>
              <a:t>NodeId</a:t>
            </a:r>
            <a:endParaRPr lang="en-US" dirty="0">
              <a:solidFill>
                <a:schemeClr val="bg1"/>
              </a:solidFill>
            </a:endParaRPr>
          </a:p>
        </p:txBody>
      </p:sp>
      <p:cxnSp>
        <p:nvCxnSpPr>
          <p:cNvPr id="15" name="Straight Arrow Connector 14"/>
          <p:cNvCxnSpPr/>
          <p:nvPr/>
        </p:nvCxnSpPr>
        <p:spPr>
          <a:xfrm>
            <a:off x="3683000" y="3668236"/>
            <a:ext cx="812800" cy="357664"/>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4267200" y="4203700"/>
            <a:ext cx="342900" cy="74930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73266" y="2133600"/>
            <a:ext cx="2569934" cy="646331"/>
          </a:xfrm>
          <a:prstGeom prst="rect">
            <a:avLst/>
          </a:prstGeom>
          <a:noFill/>
        </p:spPr>
        <p:txBody>
          <a:bodyPr wrap="none" rtlCol="0">
            <a:spAutoFit/>
          </a:bodyPr>
          <a:lstStyle/>
          <a:p>
            <a:r>
              <a:rPr lang="en-US" dirty="0" smtClean="0">
                <a:solidFill>
                  <a:srgbClr val="0070C0"/>
                </a:solidFill>
              </a:rPr>
              <a:t>Send simple packets to</a:t>
            </a:r>
          </a:p>
          <a:p>
            <a:r>
              <a:rPr lang="en-US" dirty="0">
                <a:solidFill>
                  <a:srgbClr val="0070C0"/>
                </a:solidFill>
              </a:rPr>
              <a:t>b</a:t>
            </a:r>
            <a:r>
              <a:rPr lang="en-US" dirty="0" smtClean="0">
                <a:solidFill>
                  <a:srgbClr val="0070C0"/>
                </a:solidFill>
              </a:rPr>
              <a:t>ase station</a:t>
            </a:r>
            <a:endParaRPr lang="en-US" dirty="0">
              <a:solidFill>
                <a:srgbClr val="0070C0"/>
              </a:solidFill>
            </a:endParaRPr>
          </a:p>
        </p:txBody>
      </p:sp>
      <p:sp>
        <p:nvSpPr>
          <p:cNvPr id="23" name="TextBox 22"/>
          <p:cNvSpPr txBox="1"/>
          <p:nvPr/>
        </p:nvSpPr>
        <p:spPr>
          <a:xfrm>
            <a:off x="5714856" y="5486400"/>
            <a:ext cx="3429144" cy="923330"/>
          </a:xfrm>
          <a:prstGeom prst="rect">
            <a:avLst/>
          </a:prstGeom>
          <a:noFill/>
        </p:spPr>
        <p:txBody>
          <a:bodyPr wrap="none" rtlCol="0">
            <a:spAutoFit/>
          </a:bodyPr>
          <a:lstStyle/>
          <a:p>
            <a:r>
              <a:rPr lang="en-US" dirty="0" smtClean="0">
                <a:solidFill>
                  <a:srgbClr val="7030A0"/>
                </a:solidFill>
              </a:rPr>
              <a:t>Aggregator logs communication</a:t>
            </a:r>
          </a:p>
          <a:p>
            <a:r>
              <a:rPr lang="en-US" dirty="0">
                <a:solidFill>
                  <a:srgbClr val="7030A0"/>
                </a:solidFill>
              </a:rPr>
              <a:t>p</a:t>
            </a:r>
            <a:r>
              <a:rPr lang="en-US" dirty="0" smtClean="0">
                <a:solidFill>
                  <a:srgbClr val="7030A0"/>
                </a:solidFill>
              </a:rPr>
              <a:t>attern during both training and</a:t>
            </a:r>
          </a:p>
          <a:p>
            <a:r>
              <a:rPr lang="en-US" dirty="0">
                <a:solidFill>
                  <a:srgbClr val="7030A0"/>
                </a:solidFill>
              </a:rPr>
              <a:t>r</a:t>
            </a:r>
            <a:r>
              <a:rPr lang="en-US" dirty="0" smtClean="0">
                <a:solidFill>
                  <a:srgbClr val="7030A0"/>
                </a:solidFill>
              </a:rPr>
              <a:t>untime phases </a:t>
            </a:r>
            <a:endParaRPr lang="en-US" dirty="0">
              <a:solidFill>
                <a:srgbClr val="7030A0"/>
              </a:solidFill>
            </a:endParaRPr>
          </a:p>
        </p:txBody>
      </p:sp>
      <p:sp>
        <p:nvSpPr>
          <p:cNvPr id="3" name="Date Placeholder 2"/>
          <p:cNvSpPr>
            <a:spLocks noGrp="1"/>
          </p:cNvSpPr>
          <p:nvPr>
            <p:ph type="dt" sz="half" idx="10"/>
          </p:nvPr>
        </p:nvSpPr>
        <p:spPr/>
        <p:txBody>
          <a:bodyPr/>
          <a:lstStyle/>
          <a:p>
            <a:r>
              <a:rPr lang="en-US" smtClean="0"/>
              <a:t>http://www.cs.wm.edu/~xqi</a:t>
            </a:r>
            <a:endParaRPr lang="en-US"/>
          </a:p>
        </p:txBody>
      </p:sp>
      <p:sp>
        <p:nvSpPr>
          <p:cNvPr id="13" name="Footer Placeholder 12"/>
          <p:cNvSpPr>
            <a:spLocks noGrp="1"/>
          </p:cNvSpPr>
          <p:nvPr>
            <p:ph type="ftr" sz="quarter" idx="11"/>
          </p:nvPr>
        </p:nvSpPr>
        <p:spPr/>
        <p:txBody>
          <a:bodyPr/>
          <a:lstStyle/>
          <a:p>
            <a:pPr algn="ctr"/>
            <a:r>
              <a:rPr lang="en-US" b="1" dirty="0">
                <a:solidFill>
                  <a:srgbClr val="FFC000"/>
                </a:solidFill>
              </a:rPr>
              <a:t>RTSS 2012</a:t>
            </a:r>
            <a:endParaRPr lang="en-US" b="1" dirty="0">
              <a:solidFill>
                <a:srgbClr val="FFC000"/>
              </a:solidFill>
            </a:endParaRPr>
          </a:p>
        </p:txBody>
      </p:sp>
    </p:spTree>
    <p:custDataLst>
      <p:tags r:id="rId1"/>
    </p:custDataLst>
    <p:extLst>
      <p:ext uri="{BB962C8B-B14F-4D97-AF65-F5344CB8AC3E}">
        <p14:creationId xmlns:p14="http://schemas.microsoft.com/office/powerpoint/2010/main" val="967902930"/>
      </p:ext>
    </p:extLst>
  </p:cSld>
  <p:clrMapOvr>
    <a:masterClrMapping/>
  </p:clrMapOvr>
  <mc:AlternateContent xmlns:mc="http://schemas.openxmlformats.org/markup-compatibility/2006" xmlns:p14="http://schemas.microsoft.com/office/powerpoint/2010/main">
    <mc:Choice Requires="p14">
      <p:transition spd="slow" p14:dur="2000" advTm="59320"/>
    </mc:Choice>
    <mc:Fallback xmlns="">
      <p:transition spd="slow" advTm="5932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p:bldP spid="11" grpId="0"/>
      <p:bldP spid="12" grpId="0" animBg="1"/>
      <p:bldP spid="22" grpId="0"/>
      <p:bldP spid="2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0070C0"/>
                </a:solidFill>
              </a:rPr>
              <a:t>Data Collection</a:t>
            </a:r>
            <a:endParaRPr lang="en-US" dirty="0">
              <a:solidFill>
                <a:srgbClr val="0070C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
        <p:nvSpPr>
          <p:cNvPr id="5" name="Content Placeholder 4"/>
          <p:cNvSpPr>
            <a:spLocks noGrp="1"/>
          </p:cNvSpPr>
          <p:nvPr>
            <p:ph sz="quarter" idx="1"/>
          </p:nvPr>
        </p:nvSpPr>
        <p:spPr/>
        <p:txBody>
          <a:bodyPr>
            <a:normAutofit fontScale="92500" lnSpcReduction="10000"/>
          </a:bodyPr>
          <a:lstStyle/>
          <a:p>
            <a:r>
              <a:rPr lang="en-US" sz="2400" dirty="0" smtClean="0"/>
              <a:t>Aim to find insightful relationship between recognition accuracy and system parameters – one subject’s data</a:t>
            </a:r>
          </a:p>
          <a:p>
            <a:pPr lvl="1"/>
            <a:r>
              <a:rPr lang="en-US" sz="2100" dirty="0" smtClean="0"/>
              <a:t>Mixing multi-subjects’ data may blur the relationship</a:t>
            </a:r>
          </a:p>
          <a:p>
            <a:r>
              <a:rPr lang="en-US" sz="2400" dirty="0" smtClean="0"/>
              <a:t>7 activities: running, sitting, standing, walking, lying down, cycling and cleaning</a:t>
            </a:r>
          </a:p>
          <a:p>
            <a:pPr lvl="1"/>
            <a:r>
              <a:rPr lang="en-US" sz="2100" dirty="0" smtClean="0"/>
              <a:t>4-activity set: running, sitting, standing, walking</a:t>
            </a:r>
          </a:p>
          <a:p>
            <a:pPr lvl="1"/>
            <a:r>
              <a:rPr lang="en-US" sz="2100" dirty="0" smtClean="0"/>
              <a:t>6-activity set: 4-activity set + lying down and cycling</a:t>
            </a:r>
          </a:p>
          <a:p>
            <a:pPr lvl="1"/>
            <a:r>
              <a:rPr lang="en-US" sz="2100" dirty="0" smtClean="0"/>
              <a:t>7-activity set: 6-activity set + cleaning</a:t>
            </a:r>
          </a:p>
          <a:p>
            <a:r>
              <a:rPr lang="en-US" sz="2400" dirty="0" smtClean="0">
                <a:solidFill>
                  <a:srgbClr val="FF0000"/>
                </a:solidFill>
              </a:rPr>
              <a:t>Transmission (TX) power level</a:t>
            </a:r>
            <a:r>
              <a:rPr lang="en-US" sz="2400" dirty="0" smtClean="0"/>
              <a:t>: 1~5 (maximum: 31)</a:t>
            </a:r>
          </a:p>
          <a:p>
            <a:r>
              <a:rPr lang="en-US" sz="2400" dirty="0" smtClean="0">
                <a:solidFill>
                  <a:srgbClr val="FF0000"/>
                </a:solidFill>
              </a:rPr>
              <a:t>Packet sending rate</a:t>
            </a:r>
            <a:r>
              <a:rPr lang="en-US" sz="2400" dirty="0" smtClean="0"/>
              <a:t>: 1-4 </a:t>
            </a:r>
            <a:r>
              <a:rPr lang="en-US" sz="2400" dirty="0" err="1" smtClean="0"/>
              <a:t>pkts</a:t>
            </a:r>
            <a:r>
              <a:rPr lang="en-US" sz="2400" dirty="0" smtClean="0"/>
              <a:t>/s</a:t>
            </a:r>
          </a:p>
          <a:p>
            <a:r>
              <a:rPr lang="en-US" sz="2400" dirty="0" smtClean="0"/>
              <a:t>Totally 20 combinations, we choose 9 of them </a:t>
            </a:r>
          </a:p>
          <a:p>
            <a:r>
              <a:rPr lang="en-US" sz="2400" dirty="0" smtClean="0"/>
              <a:t>Under each combination, each activity is performed for 30 minutes in diff. places (</a:t>
            </a:r>
            <a:r>
              <a:rPr lang="en-US" sz="2400" dirty="0"/>
              <a:t>lab, classroom, living </a:t>
            </a:r>
            <a:r>
              <a:rPr lang="en-US" sz="2400" dirty="0" smtClean="0"/>
              <a:t>room, gym</a:t>
            </a:r>
            <a:r>
              <a:rPr lang="en-US" sz="2400" dirty="0"/>
              <a:t>, kitchen, and outdoor</a:t>
            </a:r>
            <a:r>
              <a:rPr lang="en-US" sz="2400" dirty="0" smtClean="0"/>
              <a:t>)</a:t>
            </a:r>
          </a:p>
          <a:p>
            <a:endParaRPr lang="en-US" sz="2400" dirty="0"/>
          </a:p>
        </p:txBody>
      </p:sp>
      <p:sp>
        <p:nvSpPr>
          <p:cNvPr id="3" name="Date Placeholder 2"/>
          <p:cNvSpPr>
            <a:spLocks noGrp="1"/>
          </p:cNvSpPr>
          <p:nvPr>
            <p:ph type="dt" sz="half" idx="10"/>
          </p:nvPr>
        </p:nvSpPr>
        <p:spPr/>
        <p:txBody>
          <a:bodyPr/>
          <a:lstStyle/>
          <a:p>
            <a:r>
              <a:rPr lang="en-US" smtClean="0"/>
              <a:t>http://www.cs.wm.edu/~xqi</a:t>
            </a:r>
            <a:endParaRPr lang="en-US"/>
          </a:p>
        </p:txBody>
      </p:sp>
      <p:sp>
        <p:nvSpPr>
          <p:cNvPr id="6" name="Footer Placeholder 5"/>
          <p:cNvSpPr>
            <a:spLocks noGrp="1"/>
          </p:cNvSpPr>
          <p:nvPr>
            <p:ph type="ftr" sz="quarter" idx="11"/>
          </p:nvPr>
        </p:nvSpPr>
        <p:spPr/>
        <p:txBody>
          <a:bodyPr/>
          <a:lstStyle/>
          <a:p>
            <a:pPr algn="ctr"/>
            <a:r>
              <a:rPr lang="en-US" b="1" dirty="0">
                <a:solidFill>
                  <a:srgbClr val="FFC000"/>
                </a:solidFill>
              </a:rPr>
              <a:t>RTSS 2012</a:t>
            </a:r>
            <a:endParaRPr lang="en-US" b="1" dirty="0">
              <a:solidFill>
                <a:srgbClr val="FFC000"/>
              </a:solidFill>
            </a:endParaRPr>
          </a:p>
        </p:txBody>
      </p:sp>
    </p:spTree>
    <p:custDataLst>
      <p:tags r:id="rId1"/>
    </p:custDataLst>
    <p:extLst>
      <p:ext uri="{BB962C8B-B14F-4D97-AF65-F5344CB8AC3E}">
        <p14:creationId xmlns:p14="http://schemas.microsoft.com/office/powerpoint/2010/main" val="1557030838"/>
      </p:ext>
    </p:extLst>
  </p:cSld>
  <p:clrMapOvr>
    <a:masterClrMapping/>
  </p:clrMapOvr>
  <mc:AlternateContent xmlns:mc="http://schemas.openxmlformats.org/markup-compatibility/2006" xmlns:p14="http://schemas.microsoft.com/office/powerpoint/2010/main">
    <mc:Choice Requires="p14">
      <p:transition spd="slow" p14:dur="2000" advTm="67008"/>
    </mc:Choice>
    <mc:Fallback xmlns="">
      <p:transition spd="slow" advTm="6700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0070C0"/>
                </a:solidFill>
              </a:rPr>
              <a:t>SVM as Classifier</a:t>
            </a:r>
            <a:endParaRPr lang="en-US" dirty="0">
              <a:solidFill>
                <a:srgbClr val="0070C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
        <p:nvSpPr>
          <p:cNvPr id="5" name="Content Placeholder 4"/>
          <p:cNvSpPr>
            <a:spLocks noGrp="1"/>
          </p:cNvSpPr>
          <p:nvPr>
            <p:ph sz="quarter" idx="1"/>
          </p:nvPr>
        </p:nvSpPr>
        <p:spPr/>
        <p:txBody>
          <a:bodyPr>
            <a:normAutofit/>
          </a:bodyPr>
          <a:lstStyle/>
          <a:p>
            <a:r>
              <a:rPr lang="en-US" dirty="0" smtClean="0"/>
              <a:t>SVM plus RBF kernel</a:t>
            </a:r>
          </a:p>
          <a:p>
            <a:endParaRPr lang="en-US" dirty="0"/>
          </a:p>
          <a:p>
            <a:r>
              <a:rPr lang="en-US" dirty="0" smtClean="0"/>
              <a:t>Use feature selection algorithm to select optimal features</a:t>
            </a:r>
          </a:p>
          <a:p>
            <a:endParaRPr lang="en-US" dirty="0"/>
          </a:p>
          <a:p>
            <a:r>
              <a:rPr lang="en-US" dirty="0" smtClean="0"/>
              <a:t>Follow 10-fold cross validation routine to obtain accuracy</a:t>
            </a:r>
          </a:p>
        </p:txBody>
      </p:sp>
      <p:sp>
        <p:nvSpPr>
          <p:cNvPr id="3" name="Date Placeholder 2"/>
          <p:cNvSpPr>
            <a:spLocks noGrp="1"/>
          </p:cNvSpPr>
          <p:nvPr>
            <p:ph type="dt" sz="half" idx="10"/>
          </p:nvPr>
        </p:nvSpPr>
        <p:spPr/>
        <p:txBody>
          <a:bodyPr/>
          <a:lstStyle/>
          <a:p>
            <a:r>
              <a:rPr lang="en-US" smtClean="0"/>
              <a:t>http://www.cs.wm.edu/~xqi</a:t>
            </a:r>
            <a:endParaRPr lang="en-US"/>
          </a:p>
        </p:txBody>
      </p:sp>
      <p:sp>
        <p:nvSpPr>
          <p:cNvPr id="6" name="Footer Placeholder 5"/>
          <p:cNvSpPr>
            <a:spLocks noGrp="1"/>
          </p:cNvSpPr>
          <p:nvPr>
            <p:ph type="ftr" sz="quarter" idx="11"/>
          </p:nvPr>
        </p:nvSpPr>
        <p:spPr/>
        <p:txBody>
          <a:bodyPr/>
          <a:lstStyle/>
          <a:p>
            <a:pPr algn="ctr"/>
            <a:r>
              <a:rPr lang="en-US" b="1" dirty="0">
                <a:solidFill>
                  <a:srgbClr val="FFC000"/>
                </a:solidFill>
              </a:rPr>
              <a:t>RTSS 2012</a:t>
            </a:r>
            <a:endParaRPr lang="en-US" b="1" dirty="0">
              <a:solidFill>
                <a:srgbClr val="FFC000"/>
              </a:solidFill>
            </a:endParaRPr>
          </a:p>
        </p:txBody>
      </p:sp>
    </p:spTree>
    <p:extLst>
      <p:ext uri="{BB962C8B-B14F-4D97-AF65-F5344CB8AC3E}">
        <p14:creationId xmlns:p14="http://schemas.microsoft.com/office/powerpoint/2010/main" val="339624384"/>
      </p:ext>
    </p:extLst>
  </p:cSld>
  <p:clrMapOvr>
    <a:masterClrMapping/>
  </p:clrMapOvr>
  <mc:AlternateContent xmlns:mc="http://schemas.openxmlformats.org/markup-compatibility/2006" xmlns:p14="http://schemas.microsoft.com/office/powerpoint/2010/main">
    <mc:Choice Requires="p14">
      <p:transition spd="slow" p14:dur="2000" advTm="20702"/>
    </mc:Choice>
    <mc:Fallback xmlns="">
      <p:transition spd="slow" advTm="20702"/>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4844" y="1219200"/>
            <a:ext cx="3713356"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pPr algn="ctr"/>
            <a:r>
              <a:rPr lang="en-US" dirty="0" smtClean="0">
                <a:solidFill>
                  <a:srgbClr val="0070C0"/>
                </a:solidFill>
              </a:rPr>
              <a:t>TX Power Level</a:t>
            </a:r>
            <a:endParaRPr lang="en-US" dirty="0">
              <a:solidFill>
                <a:srgbClr val="0070C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
        <p:nvSpPr>
          <p:cNvPr id="5" name="Content Placeholder 4"/>
          <p:cNvSpPr>
            <a:spLocks noGrp="1"/>
          </p:cNvSpPr>
          <p:nvPr>
            <p:ph sz="quarter" idx="1"/>
          </p:nvPr>
        </p:nvSpPr>
        <p:spPr/>
        <p:txBody>
          <a:bodyPr>
            <a:normAutofit/>
          </a:bodyPr>
          <a:lstStyle/>
          <a:p>
            <a:r>
              <a:rPr lang="en-US" sz="2400" dirty="0" smtClean="0"/>
              <a:t>Accuracy </a:t>
            </a:r>
          </a:p>
          <a:p>
            <a:pPr marL="0" indent="0">
              <a:buNone/>
            </a:pPr>
            <a:r>
              <a:rPr lang="en-US" sz="2400" dirty="0" smtClean="0">
                <a:solidFill>
                  <a:srgbClr val="FF0000"/>
                </a:solidFill>
              </a:rPr>
              <a:t>first increases, then decreases</a:t>
            </a:r>
            <a:endParaRPr lang="en-US" sz="2400" dirty="0">
              <a:solidFill>
                <a:srgbClr val="FF0000"/>
              </a:solidFill>
            </a:endParaRPr>
          </a:p>
        </p:txBody>
      </p:sp>
      <p:sp>
        <p:nvSpPr>
          <p:cNvPr id="6" name="TextBox 5"/>
          <p:cNvSpPr txBox="1"/>
          <p:nvPr/>
        </p:nvSpPr>
        <p:spPr>
          <a:xfrm>
            <a:off x="5720733" y="4068859"/>
            <a:ext cx="2585067" cy="553998"/>
          </a:xfrm>
          <a:prstGeom prst="rect">
            <a:avLst/>
          </a:prstGeom>
          <a:noFill/>
        </p:spPr>
        <p:txBody>
          <a:bodyPr wrap="none" rtlCol="0">
            <a:spAutoFit/>
          </a:bodyPr>
          <a:lstStyle/>
          <a:p>
            <a:r>
              <a:rPr lang="en-US" sz="1500" dirty="0" smtClean="0"/>
              <a:t>Packet Sending Rate = 4pkts/s, </a:t>
            </a:r>
          </a:p>
          <a:p>
            <a:r>
              <a:rPr lang="en-US" sz="1500" dirty="0" smtClean="0"/>
              <a:t>Smooth Window= 9 seconds</a:t>
            </a:r>
            <a:endParaRPr lang="en-US" sz="1500" dirty="0"/>
          </a:p>
        </p:txBody>
      </p:sp>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600" y="3410725"/>
            <a:ext cx="4652800" cy="291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Straight Arrow Connector 7"/>
          <p:cNvCxnSpPr/>
          <p:nvPr/>
        </p:nvCxnSpPr>
        <p:spPr>
          <a:xfrm flipV="1">
            <a:off x="5334000" y="1752600"/>
            <a:ext cx="878600" cy="3429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6326900" y="1797050"/>
            <a:ext cx="1978900" cy="64135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2209800" y="4285565"/>
            <a:ext cx="1371600" cy="2039035"/>
          </a:xfrm>
          <a:prstGeom prst="rect">
            <a:avLst/>
          </a:prstGeom>
          <a:solidFill>
            <a:srgbClr val="0070C0">
              <a:alpha val="20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a:off x="304800" y="4285565"/>
            <a:ext cx="0" cy="203903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076284" y="4659868"/>
            <a:ext cx="1172116" cy="369332"/>
          </a:xfrm>
          <a:prstGeom prst="rect">
            <a:avLst/>
          </a:prstGeom>
          <a:noFill/>
        </p:spPr>
        <p:txBody>
          <a:bodyPr wrap="none" rtlCol="0">
            <a:spAutoFit/>
          </a:bodyPr>
          <a:lstStyle/>
          <a:p>
            <a:r>
              <a:rPr lang="en-US" dirty="0" smtClean="0">
                <a:solidFill>
                  <a:srgbClr val="FF0000"/>
                </a:solidFill>
              </a:rPr>
              <a:t>TX power</a:t>
            </a:r>
            <a:endParaRPr lang="en-US" dirty="0">
              <a:solidFill>
                <a:srgbClr val="FF0000"/>
              </a:solidFill>
            </a:endParaRPr>
          </a:p>
        </p:txBody>
      </p:sp>
      <p:cxnSp>
        <p:nvCxnSpPr>
          <p:cNvPr id="18" name="Straight Arrow Connector 17"/>
          <p:cNvCxnSpPr/>
          <p:nvPr/>
        </p:nvCxnSpPr>
        <p:spPr>
          <a:xfrm flipV="1">
            <a:off x="6388552" y="4724400"/>
            <a:ext cx="0" cy="2667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098832" y="5040868"/>
            <a:ext cx="3206968" cy="369332"/>
          </a:xfrm>
          <a:prstGeom prst="rect">
            <a:avLst/>
          </a:prstGeom>
          <a:noFill/>
        </p:spPr>
        <p:txBody>
          <a:bodyPr wrap="none" rtlCol="0">
            <a:spAutoFit/>
          </a:bodyPr>
          <a:lstStyle/>
          <a:p>
            <a:r>
              <a:rPr lang="en-US" dirty="0" smtClean="0">
                <a:solidFill>
                  <a:srgbClr val="0070C0"/>
                </a:solidFill>
              </a:rPr>
              <a:t>PDR’s discriminative capacity</a:t>
            </a:r>
            <a:endParaRPr lang="en-US" dirty="0">
              <a:solidFill>
                <a:srgbClr val="0070C0"/>
              </a:solidFill>
            </a:endParaRPr>
          </a:p>
        </p:txBody>
      </p:sp>
      <p:cxnSp>
        <p:nvCxnSpPr>
          <p:cNvPr id="23" name="Straight Arrow Connector 22"/>
          <p:cNvCxnSpPr/>
          <p:nvPr/>
        </p:nvCxnSpPr>
        <p:spPr>
          <a:xfrm>
            <a:off x="8305800" y="5105400"/>
            <a:ext cx="0" cy="270778"/>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103984" y="5373469"/>
            <a:ext cx="2266518" cy="646331"/>
          </a:xfrm>
          <a:prstGeom prst="rect">
            <a:avLst/>
          </a:prstGeom>
          <a:noFill/>
          <a:ln>
            <a:solidFill>
              <a:schemeClr val="bg1"/>
            </a:solidFill>
          </a:ln>
        </p:spPr>
        <p:txBody>
          <a:bodyPr wrap="none" rtlCol="0">
            <a:spAutoFit/>
          </a:bodyPr>
          <a:lstStyle/>
          <a:p>
            <a:r>
              <a:rPr lang="en-US" dirty="0" smtClean="0">
                <a:solidFill>
                  <a:srgbClr val="7030A0"/>
                </a:solidFill>
              </a:rPr>
              <a:t>RSSI features </a:t>
            </a:r>
          </a:p>
          <a:p>
            <a:r>
              <a:rPr lang="en-US" dirty="0" smtClean="0">
                <a:solidFill>
                  <a:srgbClr val="7030A0"/>
                </a:solidFill>
              </a:rPr>
              <a:t>discriminative capacity</a:t>
            </a:r>
            <a:endParaRPr lang="en-US" dirty="0">
              <a:solidFill>
                <a:srgbClr val="7030A0"/>
              </a:solidFill>
            </a:endParaRPr>
          </a:p>
        </p:txBody>
      </p:sp>
      <p:cxnSp>
        <p:nvCxnSpPr>
          <p:cNvPr id="26" name="Straight Arrow Connector 25"/>
          <p:cNvCxnSpPr/>
          <p:nvPr/>
        </p:nvCxnSpPr>
        <p:spPr>
          <a:xfrm>
            <a:off x="7620000" y="5596622"/>
            <a:ext cx="0" cy="270778"/>
          </a:xfrm>
          <a:prstGeom prst="straightConnector1">
            <a:avLst/>
          </a:prstGeom>
          <a:ln w="254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3581400" y="4788932"/>
            <a:ext cx="1143000" cy="1535668"/>
          </a:xfrm>
          <a:prstGeom prst="rect">
            <a:avLst/>
          </a:prstGeom>
          <a:solidFill>
            <a:srgbClr val="7030A0">
              <a:alpha val="20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6477000" y="1924050"/>
            <a:ext cx="1981200" cy="1733550"/>
          </a:xfrm>
          <a:prstGeom prst="rect">
            <a:avLst/>
          </a:prstGeom>
          <a:solidFill>
            <a:srgbClr val="7030A0">
              <a:alpha val="20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p:cNvSpPr>
            <a:spLocks noGrp="1"/>
          </p:cNvSpPr>
          <p:nvPr>
            <p:ph type="dt" sz="half" idx="10"/>
          </p:nvPr>
        </p:nvSpPr>
        <p:spPr/>
        <p:txBody>
          <a:bodyPr/>
          <a:lstStyle/>
          <a:p>
            <a:r>
              <a:rPr lang="en-US" smtClean="0"/>
              <a:t>http://www.cs.wm.edu/~xqi</a:t>
            </a:r>
            <a:endParaRPr lang="en-US"/>
          </a:p>
        </p:txBody>
      </p:sp>
      <p:sp>
        <p:nvSpPr>
          <p:cNvPr id="7" name="Footer Placeholder 6"/>
          <p:cNvSpPr>
            <a:spLocks noGrp="1"/>
          </p:cNvSpPr>
          <p:nvPr>
            <p:ph type="ftr" sz="quarter" idx="11"/>
          </p:nvPr>
        </p:nvSpPr>
        <p:spPr/>
        <p:txBody>
          <a:bodyPr/>
          <a:lstStyle/>
          <a:p>
            <a:pPr algn="ctr"/>
            <a:r>
              <a:rPr lang="en-US" b="1" dirty="0">
                <a:solidFill>
                  <a:srgbClr val="FFC000"/>
                </a:solidFill>
              </a:rPr>
              <a:t>RTSS 2012</a:t>
            </a:r>
            <a:endParaRPr lang="en-US" b="1" dirty="0">
              <a:solidFill>
                <a:srgbClr val="FFC000"/>
              </a:solidFill>
            </a:endParaRPr>
          </a:p>
        </p:txBody>
      </p:sp>
    </p:spTree>
    <p:custDataLst>
      <p:tags r:id="rId1"/>
    </p:custDataLst>
    <p:extLst>
      <p:ext uri="{BB962C8B-B14F-4D97-AF65-F5344CB8AC3E}">
        <p14:creationId xmlns:p14="http://schemas.microsoft.com/office/powerpoint/2010/main" val="3447391589"/>
      </p:ext>
    </p:extLst>
  </p:cSld>
  <p:clrMapOvr>
    <a:masterClrMapping/>
  </p:clrMapOvr>
  <mc:AlternateContent xmlns:mc="http://schemas.openxmlformats.org/markup-compatibility/2006" xmlns:p14="http://schemas.microsoft.com/office/powerpoint/2010/main">
    <mc:Choice Requires="p14">
      <p:transition spd="slow" p14:dur="2000" advTm="94598"/>
    </mc:Choice>
    <mc:Fallback xmlns="">
      <p:transition spd="slow" advTm="9459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2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5" grpId="0"/>
      <p:bldP spid="20" grpId="0"/>
      <p:bldP spid="25" grpId="0" animBg="1"/>
      <p:bldP spid="27" grpId="0" animBg="1"/>
      <p:bldP spid="3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0070C0"/>
                </a:solidFill>
              </a:rPr>
              <a:t>TX Power Level</a:t>
            </a:r>
            <a:endParaRPr lang="en-US" dirty="0">
              <a:solidFill>
                <a:srgbClr val="0070C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
        <p:nvSpPr>
          <p:cNvPr id="5" name="Content Placeholder 4"/>
          <p:cNvSpPr>
            <a:spLocks noGrp="1"/>
          </p:cNvSpPr>
          <p:nvPr>
            <p:ph sz="quarter" idx="1"/>
          </p:nvPr>
        </p:nvSpPr>
        <p:spPr/>
        <p:txBody>
          <a:bodyPr>
            <a:normAutofit/>
          </a:bodyPr>
          <a:lstStyle/>
          <a:p>
            <a:r>
              <a:rPr lang="en-US" sz="2400" dirty="0"/>
              <a:t>The variation of </a:t>
            </a:r>
            <a:r>
              <a:rPr lang="en-US" sz="2400" dirty="0" smtClean="0"/>
              <a:t>PDR features’ </a:t>
            </a:r>
            <a:r>
              <a:rPr lang="en-US" sz="2400" dirty="0"/>
              <a:t>discriminative capacity</a:t>
            </a:r>
          </a:p>
          <a:p>
            <a:pPr lvl="1"/>
            <a:r>
              <a:rPr lang="en-US" sz="2000" dirty="0"/>
              <a:t>Human body’s height is limited</a:t>
            </a:r>
          </a:p>
          <a:p>
            <a:pPr lvl="1"/>
            <a:r>
              <a:rPr lang="en-US" sz="2000" dirty="0"/>
              <a:t>At </a:t>
            </a:r>
            <a:r>
              <a:rPr lang="en-US" sz="2000" dirty="0" smtClean="0"/>
              <a:t>lowest TX power level, </a:t>
            </a:r>
            <a:r>
              <a:rPr lang="en-US" sz="2000" dirty="0"/>
              <a:t>PDR is low for all activities, less discriminative</a:t>
            </a:r>
          </a:p>
          <a:p>
            <a:pPr lvl="1"/>
            <a:r>
              <a:rPr lang="en-US" sz="2000" dirty="0"/>
              <a:t>As TX power increases, clear PDR difference for activities</a:t>
            </a:r>
          </a:p>
          <a:p>
            <a:pPr lvl="1"/>
            <a:r>
              <a:rPr lang="en-US" sz="2000" dirty="0"/>
              <a:t>As TX power </a:t>
            </a:r>
            <a:r>
              <a:rPr lang="en-US" sz="2000" dirty="0" smtClean="0"/>
              <a:t>keeps increasing</a:t>
            </a:r>
            <a:r>
              <a:rPr lang="en-US" sz="2000" dirty="0"/>
              <a:t>, PDR </a:t>
            </a:r>
            <a:r>
              <a:rPr lang="en-US" sz="2000" dirty="0" smtClean="0"/>
              <a:t>distributions become </a:t>
            </a:r>
            <a:r>
              <a:rPr lang="en-US" sz="2000" dirty="0"/>
              <a:t>similar</a:t>
            </a:r>
          </a:p>
          <a:p>
            <a:r>
              <a:rPr lang="en-US" sz="2400" dirty="0" smtClean="0"/>
              <a:t>The variation </a:t>
            </a:r>
            <a:r>
              <a:rPr lang="en-US" sz="2400" dirty="0"/>
              <a:t>of </a:t>
            </a:r>
            <a:r>
              <a:rPr lang="en-US" sz="2400" dirty="0" smtClean="0"/>
              <a:t>RSSI features’ discriminative capacity</a:t>
            </a:r>
            <a:endParaRPr lang="en-US" sz="2400" dirty="0"/>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3568700"/>
            <a:ext cx="3657600" cy="27988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2286000" y="3568700"/>
            <a:ext cx="3657600" cy="1399407"/>
          </a:xfrm>
          <a:prstGeom prst="rect">
            <a:avLst/>
          </a:prstGeom>
          <a:solidFill>
            <a:srgbClr val="7030A0">
              <a:alpha val="20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943600" y="3749322"/>
            <a:ext cx="3124200" cy="646331"/>
          </a:xfrm>
          <a:prstGeom prst="rect">
            <a:avLst/>
          </a:prstGeom>
          <a:noFill/>
        </p:spPr>
        <p:txBody>
          <a:bodyPr wrap="square" rtlCol="0">
            <a:spAutoFit/>
          </a:bodyPr>
          <a:lstStyle/>
          <a:p>
            <a:r>
              <a:rPr lang="en-US" dirty="0" smtClean="0">
                <a:solidFill>
                  <a:srgbClr val="7030A0"/>
                </a:solidFill>
              </a:rPr>
              <a:t>More discriminative at lower power level</a:t>
            </a:r>
            <a:endParaRPr lang="en-US" dirty="0">
              <a:solidFill>
                <a:srgbClr val="7030A0"/>
              </a:solidFill>
            </a:endParaRPr>
          </a:p>
        </p:txBody>
      </p:sp>
      <p:sp>
        <p:nvSpPr>
          <p:cNvPr id="3" name="Date Placeholder 2"/>
          <p:cNvSpPr>
            <a:spLocks noGrp="1"/>
          </p:cNvSpPr>
          <p:nvPr>
            <p:ph type="dt" sz="half" idx="10"/>
          </p:nvPr>
        </p:nvSpPr>
        <p:spPr/>
        <p:txBody>
          <a:bodyPr/>
          <a:lstStyle/>
          <a:p>
            <a:r>
              <a:rPr lang="en-US" smtClean="0"/>
              <a:t>http://www.cs.wm.edu/~xqi</a:t>
            </a:r>
            <a:endParaRPr lang="en-US"/>
          </a:p>
        </p:txBody>
      </p:sp>
      <p:sp>
        <p:nvSpPr>
          <p:cNvPr id="8" name="Footer Placeholder 7"/>
          <p:cNvSpPr>
            <a:spLocks noGrp="1"/>
          </p:cNvSpPr>
          <p:nvPr>
            <p:ph type="ftr" sz="quarter" idx="11"/>
          </p:nvPr>
        </p:nvSpPr>
        <p:spPr/>
        <p:txBody>
          <a:bodyPr/>
          <a:lstStyle/>
          <a:p>
            <a:pPr algn="ctr"/>
            <a:r>
              <a:rPr lang="en-US" b="1" dirty="0">
                <a:solidFill>
                  <a:srgbClr val="FFC000"/>
                </a:solidFill>
              </a:rPr>
              <a:t>RTSS 2012</a:t>
            </a:r>
            <a:endParaRPr lang="en-US" b="1" dirty="0">
              <a:solidFill>
                <a:srgbClr val="FFC000"/>
              </a:solidFill>
            </a:endParaRPr>
          </a:p>
        </p:txBody>
      </p:sp>
    </p:spTree>
    <p:custDataLst>
      <p:tags r:id="rId1"/>
    </p:custDataLst>
    <p:extLst>
      <p:ext uri="{BB962C8B-B14F-4D97-AF65-F5344CB8AC3E}">
        <p14:creationId xmlns:p14="http://schemas.microsoft.com/office/powerpoint/2010/main" val="1580161472"/>
      </p:ext>
    </p:extLst>
  </p:cSld>
  <p:clrMapOvr>
    <a:masterClrMapping/>
  </p:clrMapOvr>
  <mc:AlternateContent xmlns:mc="http://schemas.openxmlformats.org/markup-compatibility/2006" xmlns:p14="http://schemas.microsoft.com/office/powerpoint/2010/main">
    <mc:Choice Requires="p14">
      <p:transition spd="slow" p14:dur="2000" advTm="4174"/>
    </mc:Choice>
    <mc:Fallback xmlns="">
      <p:transition spd="slow" advTm="417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09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animBg="1"/>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0070C0"/>
                </a:solidFill>
              </a:rPr>
              <a:t>TX Power Level</a:t>
            </a:r>
            <a:endParaRPr lang="en-US" dirty="0">
              <a:solidFill>
                <a:srgbClr val="0070C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
        <p:nvSpPr>
          <p:cNvPr id="5" name="Content Placeholder 4"/>
          <p:cNvSpPr>
            <a:spLocks noGrp="1"/>
          </p:cNvSpPr>
          <p:nvPr>
            <p:ph sz="quarter" idx="1"/>
          </p:nvPr>
        </p:nvSpPr>
        <p:spPr>
          <a:xfrm>
            <a:off x="457200" y="1219200"/>
            <a:ext cx="8229600" cy="5105400"/>
          </a:xfrm>
        </p:spPr>
        <p:txBody>
          <a:bodyPr>
            <a:normAutofit/>
          </a:bodyPr>
          <a:lstStyle/>
          <a:p>
            <a:r>
              <a:rPr lang="en-US" sz="2000" dirty="0" smtClean="0"/>
              <a:t>Quantify PDR’s </a:t>
            </a:r>
            <a:r>
              <a:rPr lang="en-US" sz="2000" dirty="0"/>
              <a:t>discriminative </a:t>
            </a:r>
            <a:r>
              <a:rPr lang="en-US" sz="2000" dirty="0" smtClean="0"/>
              <a:t>capacity</a:t>
            </a:r>
          </a:p>
          <a:p>
            <a:endParaRPr lang="en-US" sz="2000" dirty="0">
              <a:solidFill>
                <a:srgbClr val="0070C0"/>
              </a:solidFill>
            </a:endParaRPr>
          </a:p>
        </p:txBody>
      </p:sp>
      <p:sp>
        <p:nvSpPr>
          <p:cNvPr id="6" name="TextBox 5"/>
          <p:cNvSpPr txBox="1"/>
          <p:nvPr/>
        </p:nvSpPr>
        <p:spPr>
          <a:xfrm>
            <a:off x="778634" y="1611868"/>
            <a:ext cx="5362302" cy="369332"/>
          </a:xfrm>
          <a:prstGeom prst="rect">
            <a:avLst/>
          </a:prstGeom>
          <a:noFill/>
        </p:spPr>
        <p:txBody>
          <a:bodyPr wrap="none" rtlCol="0">
            <a:spAutoFit/>
          </a:bodyPr>
          <a:lstStyle/>
          <a:p>
            <a:r>
              <a:rPr lang="en-US" dirty="0" smtClean="0">
                <a:solidFill>
                  <a:srgbClr val="FF0000"/>
                </a:solidFill>
              </a:rPr>
              <a:t>Metric – </a:t>
            </a:r>
            <a:r>
              <a:rPr lang="en-US" dirty="0">
                <a:solidFill>
                  <a:srgbClr val="FF0000"/>
                </a:solidFill>
              </a:rPr>
              <a:t>Average KL Divergence over all activity pairs </a:t>
            </a: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2362200"/>
            <a:ext cx="4800600" cy="3756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12"/>
          <p:cNvSpPr txBox="1"/>
          <p:nvPr/>
        </p:nvSpPr>
        <p:spPr>
          <a:xfrm>
            <a:off x="792370" y="1916668"/>
            <a:ext cx="4922630" cy="369332"/>
          </a:xfrm>
          <a:prstGeom prst="rect">
            <a:avLst/>
          </a:prstGeom>
          <a:noFill/>
        </p:spPr>
        <p:txBody>
          <a:bodyPr wrap="none" rtlCol="0">
            <a:spAutoFit/>
          </a:bodyPr>
          <a:lstStyle/>
          <a:p>
            <a:r>
              <a:rPr lang="en-US" dirty="0" smtClean="0"/>
              <a:t>KLD:   small value = similar; </a:t>
            </a:r>
            <a:r>
              <a:rPr lang="en-US" dirty="0"/>
              <a:t>large value </a:t>
            </a:r>
            <a:r>
              <a:rPr lang="en-US" dirty="0" smtClean="0"/>
              <a:t>= different </a:t>
            </a:r>
            <a:endParaRPr lang="en-US" dirty="0"/>
          </a:p>
        </p:txBody>
      </p:sp>
      <p:sp>
        <p:nvSpPr>
          <p:cNvPr id="22" name="Rectangle 21"/>
          <p:cNvSpPr/>
          <p:nvPr/>
        </p:nvSpPr>
        <p:spPr>
          <a:xfrm>
            <a:off x="4648200" y="2743200"/>
            <a:ext cx="2133600" cy="228600"/>
          </a:xfrm>
          <a:prstGeom prst="rect">
            <a:avLst/>
          </a:prstGeom>
          <a:solidFill>
            <a:srgbClr val="0070C0">
              <a:alpha val="20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6768658" y="2678668"/>
            <a:ext cx="1996252" cy="369332"/>
          </a:xfrm>
          <a:prstGeom prst="rect">
            <a:avLst/>
          </a:prstGeom>
          <a:noFill/>
        </p:spPr>
        <p:txBody>
          <a:bodyPr wrap="none" rtlCol="0">
            <a:spAutoFit/>
          </a:bodyPr>
          <a:lstStyle/>
          <a:p>
            <a:r>
              <a:rPr lang="en-US" dirty="0">
                <a:solidFill>
                  <a:srgbClr val="0070C0"/>
                </a:solidFill>
              </a:rPr>
              <a:t>m</a:t>
            </a:r>
            <a:r>
              <a:rPr lang="en-US" dirty="0" smtClean="0">
                <a:solidFill>
                  <a:srgbClr val="0070C0"/>
                </a:solidFill>
              </a:rPr>
              <a:t>ost discriminative</a:t>
            </a:r>
            <a:endParaRPr lang="en-US" dirty="0">
              <a:solidFill>
                <a:srgbClr val="0070C0"/>
              </a:solidFill>
            </a:endParaRPr>
          </a:p>
        </p:txBody>
      </p:sp>
      <p:sp>
        <p:nvSpPr>
          <p:cNvPr id="3" name="TextBox 2"/>
          <p:cNvSpPr txBox="1"/>
          <p:nvPr/>
        </p:nvSpPr>
        <p:spPr>
          <a:xfrm>
            <a:off x="6762127" y="2907268"/>
            <a:ext cx="1710725" cy="369332"/>
          </a:xfrm>
          <a:prstGeom prst="rect">
            <a:avLst/>
          </a:prstGeom>
          <a:noFill/>
        </p:spPr>
        <p:txBody>
          <a:bodyPr wrap="none" rtlCol="0">
            <a:spAutoFit/>
          </a:bodyPr>
          <a:lstStyle/>
          <a:p>
            <a:r>
              <a:rPr lang="en-US" dirty="0" smtClean="0">
                <a:solidFill>
                  <a:srgbClr val="FF0000"/>
                </a:solidFill>
              </a:rPr>
              <a:t>highest accuracy</a:t>
            </a:r>
            <a:endParaRPr lang="en-US" dirty="0">
              <a:solidFill>
                <a:srgbClr val="FF0000"/>
              </a:solidFill>
            </a:endParaRPr>
          </a:p>
        </p:txBody>
      </p:sp>
      <p:sp>
        <p:nvSpPr>
          <p:cNvPr id="8" name="Date Placeholder 7"/>
          <p:cNvSpPr>
            <a:spLocks noGrp="1"/>
          </p:cNvSpPr>
          <p:nvPr>
            <p:ph type="dt" sz="half" idx="10"/>
          </p:nvPr>
        </p:nvSpPr>
        <p:spPr/>
        <p:txBody>
          <a:bodyPr/>
          <a:lstStyle/>
          <a:p>
            <a:r>
              <a:rPr lang="en-US" smtClean="0"/>
              <a:t>http://www.cs.wm.edu/~xqi</a:t>
            </a:r>
            <a:endParaRPr lang="en-US"/>
          </a:p>
        </p:txBody>
      </p:sp>
      <p:sp>
        <p:nvSpPr>
          <p:cNvPr id="7" name="Footer Placeholder 6"/>
          <p:cNvSpPr>
            <a:spLocks noGrp="1"/>
          </p:cNvSpPr>
          <p:nvPr>
            <p:ph type="ftr" sz="quarter" idx="11"/>
          </p:nvPr>
        </p:nvSpPr>
        <p:spPr/>
        <p:txBody>
          <a:bodyPr/>
          <a:lstStyle/>
          <a:p>
            <a:pPr algn="ctr"/>
            <a:r>
              <a:rPr lang="en-US" b="1" dirty="0">
                <a:solidFill>
                  <a:srgbClr val="FFC000"/>
                </a:solidFill>
              </a:rPr>
              <a:t>RTSS 2012</a:t>
            </a:r>
            <a:endParaRPr lang="en-US" b="1" dirty="0">
              <a:solidFill>
                <a:srgbClr val="FFC000"/>
              </a:solidFill>
            </a:endParaRPr>
          </a:p>
        </p:txBody>
      </p:sp>
    </p:spTree>
    <p:extLst>
      <p:ext uri="{BB962C8B-B14F-4D97-AF65-F5344CB8AC3E}">
        <p14:creationId xmlns:p14="http://schemas.microsoft.com/office/powerpoint/2010/main" val="1668114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5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3" grpId="0"/>
      <p:bldP spid="22" grpId="0" animBg="1"/>
      <p:bldP spid="23" grpId="0"/>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0070C0"/>
                </a:solidFill>
              </a:rPr>
              <a:t>Optimize TX Power Level</a:t>
            </a:r>
            <a:endParaRPr lang="en-US" dirty="0">
              <a:solidFill>
                <a:srgbClr val="0070C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
        <p:nvSpPr>
          <p:cNvPr id="5" name="Content Placeholder 4"/>
          <p:cNvSpPr>
            <a:spLocks noGrp="1"/>
          </p:cNvSpPr>
          <p:nvPr>
            <p:ph sz="quarter" idx="1"/>
          </p:nvPr>
        </p:nvSpPr>
        <p:spPr/>
        <p:txBody>
          <a:bodyPr>
            <a:normAutofit/>
          </a:bodyPr>
          <a:lstStyle/>
          <a:p>
            <a:r>
              <a:rPr lang="en-US" sz="2000" dirty="0" smtClean="0">
                <a:solidFill>
                  <a:srgbClr val="FF0000"/>
                </a:solidFill>
              </a:rPr>
              <a:t>Average KLD </a:t>
            </a:r>
            <a:r>
              <a:rPr lang="en-US" sz="2000" dirty="0" smtClean="0"/>
              <a:t>quantifies </a:t>
            </a:r>
            <a:r>
              <a:rPr lang="en-US" sz="2000" dirty="0">
                <a:solidFill>
                  <a:srgbClr val="0070C0"/>
                </a:solidFill>
              </a:rPr>
              <a:t>the discriminative capacity of </a:t>
            </a:r>
            <a:r>
              <a:rPr lang="en-US" sz="2000" dirty="0" smtClean="0">
                <a:solidFill>
                  <a:srgbClr val="0070C0"/>
                </a:solidFill>
              </a:rPr>
              <a:t>PDR</a:t>
            </a:r>
          </a:p>
          <a:p>
            <a:endParaRPr lang="en-US" sz="2000" dirty="0" smtClean="0">
              <a:solidFill>
                <a:srgbClr val="0070C0"/>
              </a:solidFill>
            </a:endParaRPr>
          </a:p>
          <a:p>
            <a:r>
              <a:rPr lang="en-US" sz="2000" dirty="0">
                <a:solidFill>
                  <a:srgbClr val="0070C0"/>
                </a:solidFill>
              </a:rPr>
              <a:t>W</a:t>
            </a:r>
            <a:r>
              <a:rPr lang="en-US" sz="2000" dirty="0" smtClean="0">
                <a:solidFill>
                  <a:srgbClr val="0070C0"/>
                </a:solidFill>
              </a:rPr>
              <a:t>hen PDR is most </a:t>
            </a:r>
            <a:r>
              <a:rPr lang="en-US" sz="2000" dirty="0">
                <a:solidFill>
                  <a:srgbClr val="0070C0"/>
                </a:solidFill>
              </a:rPr>
              <a:t>discriminative</a:t>
            </a:r>
            <a:r>
              <a:rPr lang="en-US" sz="2000" dirty="0"/>
              <a:t>, </a:t>
            </a:r>
            <a:r>
              <a:rPr lang="en-US" sz="2000" dirty="0">
                <a:solidFill>
                  <a:srgbClr val="00B050"/>
                </a:solidFill>
              </a:rPr>
              <a:t>the highest accuracy is </a:t>
            </a:r>
            <a:r>
              <a:rPr lang="en-US" sz="2000" dirty="0" smtClean="0">
                <a:solidFill>
                  <a:srgbClr val="00B050"/>
                </a:solidFill>
              </a:rPr>
              <a:t>achieved</a:t>
            </a:r>
          </a:p>
          <a:p>
            <a:endParaRPr lang="en-US" sz="2000" dirty="0" smtClean="0">
              <a:solidFill>
                <a:srgbClr val="00B050"/>
              </a:solidFill>
            </a:endParaRPr>
          </a:p>
          <a:p>
            <a:r>
              <a:rPr lang="en-US" sz="2000" dirty="0" smtClean="0"/>
              <a:t>Thus, </a:t>
            </a:r>
            <a:r>
              <a:rPr lang="en-US" sz="2000" dirty="0" err="1" smtClean="0"/>
              <a:t>RadioSense</a:t>
            </a:r>
            <a:r>
              <a:rPr lang="en-US" sz="2000" dirty="0" smtClean="0"/>
              <a:t> uses </a:t>
            </a:r>
            <a:r>
              <a:rPr lang="en-US" sz="2000" dirty="0" smtClean="0">
                <a:solidFill>
                  <a:srgbClr val="FF0000"/>
                </a:solidFill>
              </a:rPr>
              <a:t>average KLD as a metric</a:t>
            </a:r>
            <a:r>
              <a:rPr lang="en-US" sz="2000" dirty="0" smtClean="0"/>
              <a:t> to select </a:t>
            </a:r>
            <a:r>
              <a:rPr lang="en-US" sz="2000" dirty="0" smtClean="0">
                <a:solidFill>
                  <a:srgbClr val="00B050"/>
                </a:solidFill>
              </a:rPr>
              <a:t>the </a:t>
            </a:r>
            <a:r>
              <a:rPr lang="en-US" sz="2000" dirty="0">
                <a:solidFill>
                  <a:srgbClr val="00B050"/>
                </a:solidFill>
              </a:rPr>
              <a:t>optimal TX </a:t>
            </a:r>
            <a:r>
              <a:rPr lang="en-US" sz="2000" dirty="0" smtClean="0">
                <a:solidFill>
                  <a:srgbClr val="00B050"/>
                </a:solidFill>
              </a:rPr>
              <a:t>power level for accuracy.</a:t>
            </a:r>
          </a:p>
          <a:p>
            <a:pPr lvl="1"/>
            <a:r>
              <a:rPr lang="en-US" sz="1700" dirty="0" smtClean="0"/>
              <a:t>The TX power level with largest average KLD is selected</a:t>
            </a:r>
          </a:p>
          <a:p>
            <a:endParaRPr lang="en-US" sz="2000" dirty="0">
              <a:solidFill>
                <a:srgbClr val="00B050"/>
              </a:solidFill>
            </a:endParaRPr>
          </a:p>
        </p:txBody>
      </p:sp>
      <p:sp>
        <p:nvSpPr>
          <p:cNvPr id="6" name="TextBox 5"/>
          <p:cNvSpPr txBox="1"/>
          <p:nvPr/>
        </p:nvSpPr>
        <p:spPr>
          <a:xfrm>
            <a:off x="1447800" y="1611868"/>
            <a:ext cx="7696200" cy="369332"/>
          </a:xfrm>
          <a:prstGeom prst="rect">
            <a:avLst/>
          </a:prstGeom>
          <a:noFill/>
        </p:spPr>
        <p:txBody>
          <a:bodyPr wrap="square" rtlCol="0">
            <a:spAutoFit/>
          </a:bodyPr>
          <a:lstStyle/>
          <a:p>
            <a:r>
              <a:rPr lang="en-US" dirty="0">
                <a:solidFill>
                  <a:srgbClr val="FF0000"/>
                </a:solidFill>
              </a:rPr>
              <a:t>Average </a:t>
            </a:r>
            <a:r>
              <a:rPr lang="en-US" dirty="0" smtClean="0">
                <a:solidFill>
                  <a:srgbClr val="FF0000"/>
                </a:solidFill>
              </a:rPr>
              <a:t>KLD                                                 </a:t>
            </a:r>
            <a:r>
              <a:rPr lang="en-US" dirty="0" smtClean="0">
                <a:solidFill>
                  <a:srgbClr val="00B050"/>
                </a:solidFill>
              </a:rPr>
              <a:t>accuracy   </a:t>
            </a:r>
            <a:endParaRPr lang="en-US" dirty="0">
              <a:solidFill>
                <a:srgbClr val="00B050"/>
              </a:solidFill>
            </a:endParaRPr>
          </a:p>
        </p:txBody>
      </p:sp>
      <p:sp>
        <p:nvSpPr>
          <p:cNvPr id="7" name="Right Arrow 6"/>
          <p:cNvSpPr/>
          <p:nvPr/>
        </p:nvSpPr>
        <p:spPr>
          <a:xfrm>
            <a:off x="3390900" y="1567934"/>
            <a:ext cx="1981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p:cNvSpPr>
            <a:spLocks noGrp="1"/>
          </p:cNvSpPr>
          <p:nvPr>
            <p:ph type="dt" sz="half" idx="10"/>
          </p:nvPr>
        </p:nvSpPr>
        <p:spPr/>
        <p:txBody>
          <a:bodyPr/>
          <a:lstStyle/>
          <a:p>
            <a:r>
              <a:rPr lang="en-US" smtClean="0"/>
              <a:t>http://www.cs.wm.edu/~xqi</a:t>
            </a:r>
            <a:endParaRPr lang="en-US"/>
          </a:p>
        </p:txBody>
      </p:sp>
      <p:sp>
        <p:nvSpPr>
          <p:cNvPr id="8" name="Footer Placeholder 7"/>
          <p:cNvSpPr>
            <a:spLocks noGrp="1"/>
          </p:cNvSpPr>
          <p:nvPr>
            <p:ph type="ftr" sz="quarter" idx="11"/>
          </p:nvPr>
        </p:nvSpPr>
        <p:spPr/>
        <p:txBody>
          <a:bodyPr/>
          <a:lstStyle/>
          <a:p>
            <a:pPr algn="ctr"/>
            <a:r>
              <a:rPr lang="en-US" b="1" dirty="0">
                <a:solidFill>
                  <a:srgbClr val="FFC000"/>
                </a:solidFill>
              </a:rPr>
              <a:t>RTSS 2012</a:t>
            </a:r>
            <a:endParaRPr lang="en-US" b="1" dirty="0">
              <a:solidFill>
                <a:srgbClr val="FFC000"/>
              </a:solidFill>
            </a:endParaRPr>
          </a:p>
        </p:txBody>
      </p:sp>
    </p:spTree>
    <p:extLst>
      <p:ext uri="{BB962C8B-B14F-4D97-AF65-F5344CB8AC3E}">
        <p14:creationId xmlns:p14="http://schemas.microsoft.com/office/powerpoint/2010/main" val="457065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solidFill>
                  <a:srgbClr val="0070C0"/>
                </a:solidFill>
              </a:rPr>
              <a:t>Packet Sending Rate </a:t>
            </a:r>
            <a:br>
              <a:rPr lang="en-US" dirty="0" smtClean="0">
                <a:solidFill>
                  <a:srgbClr val="0070C0"/>
                </a:solidFill>
              </a:rPr>
            </a:br>
            <a:r>
              <a:rPr lang="en-US" dirty="0" smtClean="0">
                <a:solidFill>
                  <a:srgbClr val="0070C0"/>
                </a:solidFill>
              </a:rPr>
              <a:t>&amp; Smoothing Window Size</a:t>
            </a:r>
            <a:endParaRPr lang="en-US" dirty="0">
              <a:solidFill>
                <a:srgbClr val="0070C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
        <p:nvSpPr>
          <p:cNvPr id="5" name="Content Placeholder 4"/>
          <p:cNvSpPr>
            <a:spLocks noGrp="1"/>
          </p:cNvSpPr>
          <p:nvPr>
            <p:ph sz="quarter" idx="1"/>
          </p:nvPr>
        </p:nvSpPr>
        <p:spPr/>
        <p:txBody>
          <a:bodyPr>
            <a:normAutofit/>
          </a:bodyPr>
          <a:lstStyle/>
          <a:p>
            <a:pPr marL="0" indent="0">
              <a:buNone/>
            </a:pPr>
            <a:r>
              <a:rPr lang="en-US" sz="2400" dirty="0" smtClean="0"/>
              <a:t>Accuracy </a:t>
            </a:r>
            <a:r>
              <a:rPr lang="en-US" sz="2400" dirty="0" smtClean="0">
                <a:solidFill>
                  <a:srgbClr val="FF0000"/>
                </a:solidFill>
              </a:rPr>
              <a:t>increases with higher packet sending rate</a:t>
            </a:r>
          </a:p>
          <a:p>
            <a:endParaRPr lang="en-US" sz="2400" dirty="0" smtClean="0">
              <a:solidFill>
                <a:srgbClr val="FF0000"/>
              </a:solidFill>
            </a:endParaRPr>
          </a:p>
          <a:p>
            <a:endParaRPr lang="en-US" sz="2400" dirty="0">
              <a:solidFill>
                <a:srgbClr val="FF0000"/>
              </a:solidFill>
            </a:endParaRPr>
          </a:p>
          <a:p>
            <a:endParaRPr lang="en-US" sz="2400" dirty="0" smtClean="0">
              <a:solidFill>
                <a:srgbClr val="FF0000"/>
              </a:solidFill>
            </a:endParaRPr>
          </a:p>
          <a:p>
            <a:endParaRPr lang="en-US" sz="2400" dirty="0">
              <a:solidFill>
                <a:srgbClr val="FF0000"/>
              </a:solidFill>
            </a:endParaRPr>
          </a:p>
          <a:p>
            <a:endParaRPr lang="en-US" sz="2400" dirty="0" smtClean="0">
              <a:solidFill>
                <a:srgbClr val="FF0000"/>
              </a:solidFill>
            </a:endParaRPr>
          </a:p>
          <a:p>
            <a:endParaRPr lang="en-US" sz="2400" dirty="0">
              <a:solidFill>
                <a:srgbClr val="FF0000"/>
              </a:solidFill>
            </a:endParaRPr>
          </a:p>
          <a:p>
            <a:endParaRPr lang="en-US" sz="2400" dirty="0" smtClean="0">
              <a:solidFill>
                <a:srgbClr val="FF0000"/>
              </a:solidFill>
            </a:endParaRPr>
          </a:p>
          <a:p>
            <a:pPr marL="0" indent="0">
              <a:buNone/>
            </a:pPr>
            <a:endParaRPr lang="en-US" sz="2400" dirty="0" smtClean="0">
              <a:solidFill>
                <a:srgbClr val="FF0000"/>
              </a:solidFill>
            </a:endParaRPr>
          </a:p>
          <a:p>
            <a:endParaRPr lang="en-US" sz="2400" dirty="0">
              <a:solidFill>
                <a:srgbClr val="FF0000"/>
              </a:solidFill>
            </a:endParaRPr>
          </a:p>
          <a:p>
            <a:endParaRPr lang="en-US" sz="2400" dirty="0" smtClean="0">
              <a:solidFill>
                <a:srgbClr val="FF0000"/>
              </a:solidFill>
            </a:endParaRPr>
          </a:p>
          <a:p>
            <a:endParaRPr lang="en-US" sz="2400" dirty="0">
              <a:solidFill>
                <a:srgbClr val="FF0000"/>
              </a:solidFill>
            </a:endParaRPr>
          </a:p>
          <a:p>
            <a:endParaRPr lang="en-US" sz="2400" dirty="0" smtClean="0">
              <a:solidFill>
                <a:srgbClr val="FF0000"/>
              </a:solidFill>
            </a:endParaRPr>
          </a:p>
          <a:p>
            <a:endParaRPr lang="en-US" sz="2400" dirty="0">
              <a:solidFill>
                <a:srgbClr val="FF0000"/>
              </a:solidFill>
            </a:endParaRPr>
          </a:p>
          <a:p>
            <a:endParaRPr lang="en-US" sz="2400" dirty="0" smtClean="0">
              <a:solidFill>
                <a:srgbClr val="FF0000"/>
              </a:solidFill>
            </a:endParaRPr>
          </a:p>
          <a:p>
            <a:endParaRPr lang="en-US" sz="24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405" y="1828800"/>
            <a:ext cx="3357995" cy="2514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76200" y="4343400"/>
            <a:ext cx="4421403" cy="323165"/>
          </a:xfrm>
          <a:prstGeom prst="rect">
            <a:avLst/>
          </a:prstGeom>
          <a:noFill/>
        </p:spPr>
        <p:txBody>
          <a:bodyPr wrap="none" rtlCol="0">
            <a:spAutoFit/>
          </a:bodyPr>
          <a:lstStyle/>
          <a:p>
            <a:r>
              <a:rPr lang="en-US" sz="1500" dirty="0" smtClean="0"/>
              <a:t>TX Power Level = 2, Smooth Window= 9 seconds</a:t>
            </a:r>
            <a:endParaRPr lang="en-US" sz="1500" dirty="0"/>
          </a:p>
        </p:txBody>
      </p:sp>
      <p:sp>
        <p:nvSpPr>
          <p:cNvPr id="6" name="TextBox 5"/>
          <p:cNvSpPr txBox="1"/>
          <p:nvPr/>
        </p:nvSpPr>
        <p:spPr>
          <a:xfrm>
            <a:off x="3657600" y="2209800"/>
            <a:ext cx="3989362" cy="707886"/>
          </a:xfrm>
          <a:prstGeom prst="rect">
            <a:avLst/>
          </a:prstGeom>
          <a:noFill/>
        </p:spPr>
        <p:txBody>
          <a:bodyPr wrap="none" rtlCol="0">
            <a:spAutoFit/>
          </a:bodyPr>
          <a:lstStyle/>
          <a:p>
            <a:r>
              <a:rPr lang="en-US" sz="2000" dirty="0" smtClean="0">
                <a:solidFill>
                  <a:srgbClr val="7030A0"/>
                </a:solidFill>
              </a:rPr>
              <a:t>Higher packet sending rate captures </a:t>
            </a:r>
          </a:p>
          <a:p>
            <a:r>
              <a:rPr lang="en-US" sz="2000" dirty="0" smtClean="0">
                <a:solidFill>
                  <a:srgbClr val="7030A0"/>
                </a:solidFill>
              </a:rPr>
              <a:t>more information for RSSI variations</a:t>
            </a:r>
            <a:endParaRPr lang="en-US" sz="2000" dirty="0">
              <a:solidFill>
                <a:srgbClr val="7030A0"/>
              </a:solidFill>
            </a:endParaRPr>
          </a:p>
        </p:txBody>
      </p:sp>
      <p:sp>
        <p:nvSpPr>
          <p:cNvPr id="9" name="TextBox 8"/>
          <p:cNvSpPr txBox="1"/>
          <p:nvPr/>
        </p:nvSpPr>
        <p:spPr>
          <a:xfrm>
            <a:off x="3810000" y="3143330"/>
            <a:ext cx="5466818" cy="830997"/>
          </a:xfrm>
          <a:prstGeom prst="rect">
            <a:avLst/>
          </a:prstGeom>
          <a:noFill/>
        </p:spPr>
        <p:txBody>
          <a:bodyPr wrap="none" rtlCol="0">
            <a:spAutoFit/>
          </a:bodyPr>
          <a:lstStyle/>
          <a:p>
            <a:r>
              <a:rPr lang="en-US" sz="2400" dirty="0" smtClean="0"/>
              <a:t>Accuracy </a:t>
            </a:r>
            <a:r>
              <a:rPr lang="en-US" sz="2400" dirty="0" smtClean="0">
                <a:solidFill>
                  <a:srgbClr val="FF0000"/>
                </a:solidFill>
              </a:rPr>
              <a:t>increases with larger smoothing </a:t>
            </a:r>
          </a:p>
          <a:p>
            <a:r>
              <a:rPr lang="en-US" sz="2400" dirty="0" smtClean="0">
                <a:solidFill>
                  <a:srgbClr val="FF0000"/>
                </a:solidFill>
              </a:rPr>
              <a:t>window size</a:t>
            </a:r>
            <a:endParaRPr lang="en-US" sz="2400" dirty="0">
              <a:solidFill>
                <a:srgbClr val="FF0000"/>
              </a:solidFill>
            </a:endParaRP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4600" y="3558828"/>
            <a:ext cx="3196164" cy="2449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4607181" y="6008013"/>
            <a:ext cx="4536819" cy="323165"/>
          </a:xfrm>
          <a:prstGeom prst="rect">
            <a:avLst/>
          </a:prstGeom>
          <a:noFill/>
        </p:spPr>
        <p:txBody>
          <a:bodyPr wrap="none" rtlCol="0">
            <a:spAutoFit/>
          </a:bodyPr>
          <a:lstStyle/>
          <a:p>
            <a:r>
              <a:rPr lang="en-US" sz="1500" dirty="0" smtClean="0"/>
              <a:t>TX Power Level = 2, packet sending rate = 4 </a:t>
            </a:r>
            <a:r>
              <a:rPr lang="en-US" sz="1500" dirty="0" err="1" smtClean="0"/>
              <a:t>pkts</a:t>
            </a:r>
            <a:r>
              <a:rPr lang="en-US" sz="1500" dirty="0" smtClean="0"/>
              <a:t>/s</a:t>
            </a:r>
            <a:endParaRPr lang="en-US" sz="1500" dirty="0"/>
          </a:p>
        </p:txBody>
      </p:sp>
      <p:sp>
        <p:nvSpPr>
          <p:cNvPr id="13" name="TextBox 12"/>
          <p:cNvSpPr txBox="1"/>
          <p:nvPr/>
        </p:nvSpPr>
        <p:spPr>
          <a:xfrm>
            <a:off x="152400" y="5083314"/>
            <a:ext cx="5809604" cy="707886"/>
          </a:xfrm>
          <a:prstGeom prst="rect">
            <a:avLst/>
          </a:prstGeom>
          <a:noFill/>
        </p:spPr>
        <p:txBody>
          <a:bodyPr wrap="none" rtlCol="0">
            <a:spAutoFit/>
          </a:bodyPr>
          <a:lstStyle/>
          <a:p>
            <a:r>
              <a:rPr lang="en-US" sz="2000" dirty="0" smtClean="0">
                <a:solidFill>
                  <a:srgbClr val="7030A0"/>
                </a:solidFill>
              </a:rPr>
              <a:t>Features extracted from larger smoothing window</a:t>
            </a:r>
          </a:p>
          <a:p>
            <a:r>
              <a:rPr lang="en-US" sz="2000" dirty="0" smtClean="0">
                <a:solidFill>
                  <a:srgbClr val="7030A0"/>
                </a:solidFill>
              </a:rPr>
              <a:t>are more robust to noise</a:t>
            </a:r>
            <a:endParaRPr lang="en-US" sz="2000" dirty="0">
              <a:solidFill>
                <a:srgbClr val="7030A0"/>
              </a:solidFill>
            </a:endParaRPr>
          </a:p>
        </p:txBody>
      </p:sp>
      <p:sp>
        <p:nvSpPr>
          <p:cNvPr id="3" name="Date Placeholder 2"/>
          <p:cNvSpPr>
            <a:spLocks noGrp="1"/>
          </p:cNvSpPr>
          <p:nvPr>
            <p:ph type="dt" sz="half" idx="10"/>
          </p:nvPr>
        </p:nvSpPr>
        <p:spPr/>
        <p:txBody>
          <a:bodyPr/>
          <a:lstStyle/>
          <a:p>
            <a:r>
              <a:rPr lang="en-US" smtClean="0"/>
              <a:t>http://www.cs.wm.edu/~xqi</a:t>
            </a:r>
            <a:endParaRPr lang="en-US"/>
          </a:p>
        </p:txBody>
      </p:sp>
      <p:sp>
        <p:nvSpPr>
          <p:cNvPr id="8" name="Footer Placeholder 7"/>
          <p:cNvSpPr>
            <a:spLocks noGrp="1"/>
          </p:cNvSpPr>
          <p:nvPr>
            <p:ph type="ftr" sz="quarter" idx="11"/>
          </p:nvPr>
        </p:nvSpPr>
        <p:spPr/>
        <p:txBody>
          <a:bodyPr/>
          <a:lstStyle/>
          <a:p>
            <a:pPr algn="ctr"/>
            <a:r>
              <a:rPr lang="en-US" b="1" dirty="0">
                <a:solidFill>
                  <a:srgbClr val="FFC000"/>
                </a:solidFill>
              </a:rPr>
              <a:t>RTSS 2012</a:t>
            </a:r>
            <a:endParaRPr lang="en-US" b="1" dirty="0">
              <a:solidFill>
                <a:srgbClr val="FFC000"/>
              </a:solidFill>
            </a:endParaRPr>
          </a:p>
        </p:txBody>
      </p:sp>
    </p:spTree>
    <p:extLst>
      <p:ext uri="{BB962C8B-B14F-4D97-AF65-F5344CB8AC3E}">
        <p14:creationId xmlns:p14="http://schemas.microsoft.com/office/powerpoint/2010/main" val="3673800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2" grpId="0"/>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solidFill>
                  <a:srgbClr val="0070C0"/>
                </a:solidFill>
              </a:rPr>
              <a:t>Optimize Packet Sending Rate</a:t>
            </a:r>
            <a:br>
              <a:rPr lang="en-US" dirty="0" smtClean="0">
                <a:solidFill>
                  <a:srgbClr val="0070C0"/>
                </a:solidFill>
              </a:rPr>
            </a:br>
            <a:r>
              <a:rPr lang="en-US" dirty="0" smtClean="0">
                <a:solidFill>
                  <a:srgbClr val="0070C0"/>
                </a:solidFill>
              </a:rPr>
              <a:t>&amp; Smoothing Window Size</a:t>
            </a:r>
            <a:endParaRPr lang="en-US" dirty="0">
              <a:solidFill>
                <a:srgbClr val="0070C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
        <p:nvSpPr>
          <p:cNvPr id="5" name="Content Placeholder 4"/>
          <p:cNvSpPr>
            <a:spLocks noGrp="1"/>
          </p:cNvSpPr>
          <p:nvPr>
            <p:ph sz="quarter" idx="1"/>
          </p:nvPr>
        </p:nvSpPr>
        <p:spPr/>
        <p:txBody>
          <a:bodyPr>
            <a:normAutofit/>
          </a:bodyPr>
          <a:lstStyle/>
          <a:p>
            <a:r>
              <a:rPr lang="en-US" sz="2400" dirty="0" smtClean="0">
                <a:solidFill>
                  <a:srgbClr val="0070C0"/>
                </a:solidFill>
              </a:rPr>
              <a:t>Packet sending rate </a:t>
            </a:r>
            <a:r>
              <a:rPr lang="en-US" sz="2400" dirty="0" smtClean="0"/>
              <a:t>balances energy overhead and accuracy</a:t>
            </a:r>
          </a:p>
          <a:p>
            <a:r>
              <a:rPr lang="en-US" sz="2400" dirty="0" smtClean="0">
                <a:solidFill>
                  <a:srgbClr val="7030A0"/>
                </a:solidFill>
              </a:rPr>
              <a:t>Smoothing window size </a:t>
            </a:r>
            <a:r>
              <a:rPr lang="en-US" sz="2400" dirty="0" smtClean="0"/>
              <a:t>balances latency and accuracy</a:t>
            </a:r>
          </a:p>
          <a:p>
            <a:r>
              <a:rPr lang="en-US" sz="2400" dirty="0" smtClean="0">
                <a:solidFill>
                  <a:srgbClr val="0070C0"/>
                </a:solidFill>
              </a:rPr>
              <a:t>Rules for packet sending rate optimization:</a:t>
            </a:r>
          </a:p>
          <a:p>
            <a:pPr lvl="1"/>
            <a:r>
              <a:rPr lang="en-US" sz="2100" dirty="0" smtClean="0"/>
              <a:t>At optimal TX power level, from 1 </a:t>
            </a:r>
            <a:r>
              <a:rPr lang="en-US" sz="2100" dirty="0" err="1" smtClean="0"/>
              <a:t>pkts</a:t>
            </a:r>
            <a:r>
              <a:rPr lang="en-US" sz="2100" dirty="0" smtClean="0"/>
              <a:t>/s, </a:t>
            </a:r>
            <a:r>
              <a:rPr lang="en-US" sz="2100" dirty="0" err="1" smtClean="0"/>
              <a:t>RadioSense</a:t>
            </a:r>
            <a:r>
              <a:rPr lang="en-US" sz="2100" dirty="0" smtClean="0"/>
              <a:t> selects </a:t>
            </a:r>
            <a:r>
              <a:rPr lang="en-US" sz="2100" dirty="0" err="1" smtClean="0">
                <a:solidFill>
                  <a:schemeClr val="tx2"/>
                </a:solidFill>
              </a:rPr>
              <a:t>i</a:t>
            </a:r>
            <a:r>
              <a:rPr lang="en-US" sz="2100" dirty="0" smtClean="0">
                <a:solidFill>
                  <a:schemeClr val="tx2"/>
                </a:solidFill>
              </a:rPr>
              <a:t> </a:t>
            </a:r>
            <a:r>
              <a:rPr lang="en-US" sz="2100" dirty="0" err="1" smtClean="0">
                <a:solidFill>
                  <a:schemeClr val="tx2"/>
                </a:solidFill>
              </a:rPr>
              <a:t>pkts</a:t>
            </a:r>
            <a:r>
              <a:rPr lang="en-US" sz="2100" dirty="0" smtClean="0">
                <a:solidFill>
                  <a:schemeClr val="tx2"/>
                </a:solidFill>
              </a:rPr>
              <a:t>/s if:</a:t>
            </a:r>
          </a:p>
          <a:p>
            <a:pPr lvl="2"/>
            <a:r>
              <a:rPr lang="en-US" sz="1800" dirty="0" err="1" smtClean="0">
                <a:solidFill>
                  <a:schemeClr val="tx2"/>
                </a:solidFill>
              </a:rPr>
              <a:t>i</a:t>
            </a:r>
            <a:r>
              <a:rPr lang="en-US" sz="1800" dirty="0" smtClean="0">
                <a:solidFill>
                  <a:schemeClr val="tx2"/>
                </a:solidFill>
              </a:rPr>
              <a:t> achieves 90% accuracy</a:t>
            </a:r>
          </a:p>
          <a:p>
            <a:pPr lvl="2"/>
            <a:r>
              <a:rPr lang="en-US" sz="1800" dirty="0" err="1" smtClean="0">
                <a:solidFill>
                  <a:schemeClr val="tx2"/>
                </a:solidFill>
              </a:rPr>
              <a:t>i</a:t>
            </a:r>
            <a:r>
              <a:rPr lang="en-US" sz="1800" dirty="0" smtClean="0">
                <a:solidFill>
                  <a:schemeClr val="tx2"/>
                </a:solidFill>
              </a:rPr>
              <a:t>&gt;4, accuracy improvement of i+1&lt;2%</a:t>
            </a:r>
            <a:endParaRPr lang="en-US" sz="1800" dirty="0">
              <a:solidFill>
                <a:schemeClr val="tx2"/>
              </a:solidFill>
            </a:endParaRPr>
          </a:p>
          <a:p>
            <a:r>
              <a:rPr lang="en-US" sz="2400" dirty="0" smtClean="0">
                <a:solidFill>
                  <a:srgbClr val="7030A0"/>
                </a:solidFill>
              </a:rPr>
              <a:t>Rules for smoothing window size optimization:</a:t>
            </a:r>
          </a:p>
          <a:p>
            <a:pPr lvl="1"/>
            <a:r>
              <a:rPr lang="en-US" sz="2100" dirty="0" smtClean="0"/>
              <a:t>At optimal TX </a:t>
            </a:r>
            <a:r>
              <a:rPr lang="en-US" sz="2100" dirty="0"/>
              <a:t>power level </a:t>
            </a:r>
            <a:r>
              <a:rPr lang="en-US" sz="2100" dirty="0" smtClean="0"/>
              <a:t>and packet sending rate, </a:t>
            </a:r>
            <a:r>
              <a:rPr lang="en-US" sz="2100" dirty="0" err="1" smtClean="0"/>
              <a:t>RadioSense</a:t>
            </a:r>
            <a:r>
              <a:rPr lang="en-US" sz="2100" dirty="0" smtClean="0"/>
              <a:t> selects </a:t>
            </a:r>
            <a:r>
              <a:rPr lang="en-US" sz="2100" dirty="0" err="1" smtClean="0"/>
              <a:t>i</a:t>
            </a:r>
            <a:r>
              <a:rPr lang="en-US" sz="2100" dirty="0" smtClean="0"/>
              <a:t> seconds if</a:t>
            </a:r>
            <a:r>
              <a:rPr lang="en-US" sz="2100" dirty="0"/>
              <a:t>:</a:t>
            </a:r>
          </a:p>
          <a:p>
            <a:pPr lvl="2"/>
            <a:r>
              <a:rPr lang="en-US" sz="1800" dirty="0" err="1">
                <a:solidFill>
                  <a:schemeClr val="tx2"/>
                </a:solidFill>
              </a:rPr>
              <a:t>i</a:t>
            </a:r>
            <a:r>
              <a:rPr lang="en-US" sz="1800" dirty="0">
                <a:solidFill>
                  <a:schemeClr val="tx2"/>
                </a:solidFill>
              </a:rPr>
              <a:t> achieves 90% accuracy</a:t>
            </a:r>
          </a:p>
          <a:p>
            <a:pPr lvl="2"/>
            <a:r>
              <a:rPr lang="en-US" sz="1800" dirty="0" err="1" smtClean="0">
                <a:solidFill>
                  <a:schemeClr val="tx2"/>
                </a:solidFill>
              </a:rPr>
              <a:t>i</a:t>
            </a:r>
            <a:r>
              <a:rPr lang="en-US" sz="1800" dirty="0" smtClean="0">
                <a:solidFill>
                  <a:schemeClr val="tx2"/>
                </a:solidFill>
              </a:rPr>
              <a:t>&gt;10 seconds, accuracy </a:t>
            </a:r>
            <a:r>
              <a:rPr lang="en-US" sz="1800" dirty="0">
                <a:solidFill>
                  <a:schemeClr val="tx2"/>
                </a:solidFill>
              </a:rPr>
              <a:t>improvement of i+1&lt;2%</a:t>
            </a:r>
          </a:p>
          <a:p>
            <a:pPr marL="274320" lvl="1" indent="0">
              <a:buNone/>
            </a:pPr>
            <a:endParaRPr lang="en-US" sz="2100" dirty="0" smtClean="0"/>
          </a:p>
          <a:p>
            <a:pPr lvl="1"/>
            <a:endParaRPr lang="en-US" sz="2100" dirty="0"/>
          </a:p>
        </p:txBody>
      </p:sp>
      <p:sp>
        <p:nvSpPr>
          <p:cNvPr id="3" name="Date Placeholder 2"/>
          <p:cNvSpPr>
            <a:spLocks noGrp="1"/>
          </p:cNvSpPr>
          <p:nvPr>
            <p:ph type="dt" sz="half" idx="10"/>
          </p:nvPr>
        </p:nvSpPr>
        <p:spPr/>
        <p:txBody>
          <a:bodyPr/>
          <a:lstStyle/>
          <a:p>
            <a:r>
              <a:rPr lang="en-US" smtClean="0"/>
              <a:t>http://www.cs.wm.edu/~xqi</a:t>
            </a:r>
            <a:endParaRPr lang="en-US"/>
          </a:p>
        </p:txBody>
      </p:sp>
      <p:sp>
        <p:nvSpPr>
          <p:cNvPr id="6" name="Footer Placeholder 5"/>
          <p:cNvSpPr>
            <a:spLocks noGrp="1"/>
          </p:cNvSpPr>
          <p:nvPr>
            <p:ph type="ftr" sz="quarter" idx="11"/>
          </p:nvPr>
        </p:nvSpPr>
        <p:spPr/>
        <p:txBody>
          <a:bodyPr/>
          <a:lstStyle/>
          <a:p>
            <a:pPr algn="ctr"/>
            <a:r>
              <a:rPr lang="en-US" b="1" dirty="0">
                <a:solidFill>
                  <a:srgbClr val="FFC000"/>
                </a:solidFill>
              </a:rPr>
              <a:t>RTSS 2012</a:t>
            </a:r>
            <a:endParaRPr lang="en-US" b="1" dirty="0">
              <a:solidFill>
                <a:srgbClr val="FFC000"/>
              </a:solidFill>
            </a:endParaRPr>
          </a:p>
        </p:txBody>
      </p:sp>
    </p:spTree>
    <p:extLst>
      <p:ext uri="{BB962C8B-B14F-4D97-AF65-F5344CB8AC3E}">
        <p14:creationId xmlns:p14="http://schemas.microsoft.com/office/powerpoint/2010/main" val="1457699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par>
                                <p:cTn id="13" presetID="1" presetClass="exit" presetSubtype="0" fill="hold"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childTnLst>
                                </p:cTn>
                              </p:par>
                              <p:par>
                                <p:cTn id="21" presetID="1" presetClass="exit" presetSubtype="0" fill="hold" nodeType="withEffect">
                                  <p:stCondLst>
                                    <p:cond delay="0"/>
                                  </p:stCondLst>
                                  <p:childTnLst>
                                    <p:set>
                                      <p:cBhvr>
                                        <p:cTn id="22" dur="1" fill="hold">
                                          <p:stCondLst>
                                            <p:cond delay="0"/>
                                          </p:stCondLst>
                                        </p:cTn>
                                        <p:tgtEl>
                                          <p:spTgt spid="5">
                                            <p:txEl>
                                              <p:pRg st="2" end="2"/>
                                            </p:txEl>
                                          </p:spTgt>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5">
                                            <p:txEl>
                                              <p:pRg st="3" end="3"/>
                                            </p:txEl>
                                          </p:spTgt>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5">
                                            <p:txEl>
                                              <p:pRg st="4" end="4"/>
                                            </p:txEl>
                                          </p:spTgt>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5">
                                            <p:txEl>
                                              <p:pRg st="5" end="5"/>
                                            </p:txEl>
                                          </p:spTgt>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0070C0"/>
                </a:solidFill>
              </a:rPr>
              <a:t>Amount of Training Data</a:t>
            </a:r>
            <a:endParaRPr lang="en-US" dirty="0">
              <a:solidFill>
                <a:srgbClr val="0070C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
        <p:nvSpPr>
          <p:cNvPr id="5" name="Content Placeholder 4"/>
          <p:cNvSpPr>
            <a:spLocks noGrp="1"/>
          </p:cNvSpPr>
          <p:nvPr>
            <p:ph sz="quarter" idx="1"/>
          </p:nvPr>
        </p:nvSpPr>
        <p:spPr/>
        <p:txBody>
          <a:bodyPr/>
          <a:lstStyle/>
          <a:p>
            <a:r>
              <a:rPr lang="en-US" dirty="0" smtClean="0"/>
              <a:t>Average accuracy of </a:t>
            </a:r>
            <a:r>
              <a:rPr lang="en-US" smtClean="0"/>
              <a:t>three subject </a:t>
            </a:r>
            <a:r>
              <a:rPr lang="en-US" dirty="0" smtClean="0"/>
              <a:t>with different amount of training data</a:t>
            </a:r>
          </a:p>
          <a:p>
            <a:r>
              <a:rPr lang="en-US" dirty="0" smtClean="0">
                <a:solidFill>
                  <a:srgbClr val="FF0000"/>
                </a:solidFill>
              </a:rPr>
              <a:t>10-minute </a:t>
            </a:r>
            <a:r>
              <a:rPr lang="en-US" dirty="0" smtClean="0"/>
              <a:t>data is enough for stable accuracy</a:t>
            </a:r>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2701694"/>
            <a:ext cx="4800600" cy="3622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Straight Connector 6"/>
          <p:cNvCxnSpPr/>
          <p:nvPr/>
        </p:nvCxnSpPr>
        <p:spPr>
          <a:xfrm>
            <a:off x="6121400" y="3200400"/>
            <a:ext cx="0" cy="25908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6200" y="3015734"/>
            <a:ext cx="4506362" cy="369332"/>
          </a:xfrm>
          <a:prstGeom prst="rect">
            <a:avLst/>
          </a:prstGeom>
          <a:noFill/>
        </p:spPr>
        <p:txBody>
          <a:bodyPr wrap="none" rtlCol="0">
            <a:spAutoFit/>
          </a:bodyPr>
          <a:lstStyle/>
          <a:p>
            <a:r>
              <a:rPr lang="en-US" dirty="0" smtClean="0">
                <a:solidFill>
                  <a:srgbClr val="0070C0"/>
                </a:solidFill>
              </a:rPr>
              <a:t>With 8 seconds as smoothing window size</a:t>
            </a:r>
            <a:endParaRPr lang="en-US" dirty="0">
              <a:solidFill>
                <a:srgbClr val="0070C0"/>
              </a:solidFill>
            </a:endParaRPr>
          </a:p>
        </p:txBody>
      </p:sp>
      <p:sp>
        <p:nvSpPr>
          <p:cNvPr id="8" name="TextBox 7"/>
          <p:cNvSpPr txBox="1"/>
          <p:nvPr/>
        </p:nvSpPr>
        <p:spPr>
          <a:xfrm>
            <a:off x="-76200" y="3352800"/>
            <a:ext cx="4482317" cy="369332"/>
          </a:xfrm>
          <a:prstGeom prst="rect">
            <a:avLst/>
          </a:prstGeom>
          <a:noFill/>
        </p:spPr>
        <p:txBody>
          <a:bodyPr wrap="none" rtlCol="0">
            <a:spAutoFit/>
          </a:bodyPr>
          <a:lstStyle/>
          <a:p>
            <a:r>
              <a:rPr lang="en-US" dirty="0" smtClean="0">
                <a:solidFill>
                  <a:srgbClr val="0070C0"/>
                </a:solidFill>
              </a:rPr>
              <a:t>75 instances of each activity in the training set</a:t>
            </a:r>
            <a:endParaRPr lang="en-US" dirty="0">
              <a:solidFill>
                <a:srgbClr val="0070C0"/>
              </a:solidFill>
            </a:endParaRPr>
          </a:p>
        </p:txBody>
      </p:sp>
      <p:sp>
        <p:nvSpPr>
          <p:cNvPr id="3" name="Date Placeholder 2"/>
          <p:cNvSpPr>
            <a:spLocks noGrp="1"/>
          </p:cNvSpPr>
          <p:nvPr>
            <p:ph type="dt" sz="half" idx="10"/>
          </p:nvPr>
        </p:nvSpPr>
        <p:spPr/>
        <p:txBody>
          <a:bodyPr/>
          <a:lstStyle/>
          <a:p>
            <a:r>
              <a:rPr lang="en-US" smtClean="0"/>
              <a:t>http://www.cs.wm.edu/~xqi</a:t>
            </a:r>
            <a:endParaRPr lang="en-US"/>
          </a:p>
        </p:txBody>
      </p:sp>
      <p:sp>
        <p:nvSpPr>
          <p:cNvPr id="9" name="Footer Placeholder 8"/>
          <p:cNvSpPr>
            <a:spLocks noGrp="1"/>
          </p:cNvSpPr>
          <p:nvPr>
            <p:ph type="ftr" sz="quarter" idx="11"/>
          </p:nvPr>
        </p:nvSpPr>
        <p:spPr/>
        <p:txBody>
          <a:bodyPr/>
          <a:lstStyle/>
          <a:p>
            <a:pPr algn="ctr"/>
            <a:r>
              <a:rPr lang="en-US" b="1" dirty="0">
                <a:solidFill>
                  <a:srgbClr val="FFC000"/>
                </a:solidFill>
              </a:rPr>
              <a:t>RTSS 2012</a:t>
            </a:r>
            <a:endParaRPr lang="en-US" b="1" dirty="0">
              <a:solidFill>
                <a:srgbClr val="FFC000"/>
              </a:solidFill>
            </a:endParaRPr>
          </a:p>
        </p:txBody>
      </p:sp>
    </p:spTree>
    <p:extLst>
      <p:ext uri="{BB962C8B-B14F-4D97-AF65-F5344CB8AC3E}">
        <p14:creationId xmlns:p14="http://schemas.microsoft.com/office/powerpoint/2010/main" val="4057159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0070C0"/>
                </a:solidFill>
              </a:rPr>
              <a:t>Background - Activity Recognition</a:t>
            </a:r>
            <a:endParaRPr lang="en-US" dirty="0">
              <a:solidFill>
                <a:srgbClr val="0070C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
        <p:nvSpPr>
          <p:cNvPr id="8" name="Content Placeholder 7"/>
          <p:cNvSpPr>
            <a:spLocks noGrp="1"/>
          </p:cNvSpPr>
          <p:nvPr>
            <p:ph sz="quarter" idx="1"/>
          </p:nvPr>
        </p:nvSpPr>
        <p:spPr/>
        <p:txBody>
          <a:bodyPr>
            <a:normAutofit/>
          </a:bodyPr>
          <a:lstStyle/>
          <a:p>
            <a:r>
              <a:rPr lang="en-US" sz="2000" dirty="0">
                <a:solidFill>
                  <a:srgbClr val="0070C0"/>
                </a:solidFill>
              </a:rPr>
              <a:t>Activity </a:t>
            </a:r>
            <a:r>
              <a:rPr lang="en-US" sz="2000" dirty="0" smtClean="0">
                <a:solidFill>
                  <a:srgbClr val="0070C0"/>
                </a:solidFill>
              </a:rPr>
              <a:t>Recognition</a:t>
            </a:r>
            <a:r>
              <a:rPr lang="en-US" sz="2000" dirty="0" smtClean="0"/>
              <a:t> </a:t>
            </a:r>
            <a:r>
              <a:rPr lang="en-US" sz="2000" dirty="0"/>
              <a:t>aims to automatically recognize </a:t>
            </a:r>
            <a:r>
              <a:rPr lang="en-US" sz="2000" dirty="0" smtClean="0"/>
              <a:t>user actions from the patterns </a:t>
            </a:r>
            <a:r>
              <a:rPr lang="en-US" sz="2000" dirty="0"/>
              <a:t>(or information) observed </a:t>
            </a:r>
            <a:r>
              <a:rPr lang="en-US" sz="2000" dirty="0" smtClean="0"/>
              <a:t>on user actions with the aid of </a:t>
            </a:r>
            <a:r>
              <a:rPr lang="en-US" sz="2000" dirty="0"/>
              <a:t>computational </a:t>
            </a:r>
            <a:r>
              <a:rPr lang="en-US" sz="2000" dirty="0" smtClean="0"/>
              <a:t>devices.</a:t>
            </a:r>
          </a:p>
          <a:p>
            <a:endParaRPr lang="en-US" sz="2000" dirty="0" smtClean="0"/>
          </a:p>
          <a:p>
            <a:pPr marL="548640" lvl="2">
              <a:spcBef>
                <a:spcPts val="600"/>
              </a:spcBef>
              <a:buClr>
                <a:schemeClr val="accent1"/>
              </a:buClr>
            </a:pPr>
            <a:endParaRPr lang="en-US" sz="1700" dirty="0"/>
          </a:p>
        </p:txBody>
      </p:sp>
      <p:sp>
        <p:nvSpPr>
          <p:cNvPr id="3" name="Date Placeholder 2"/>
          <p:cNvSpPr>
            <a:spLocks noGrp="1"/>
          </p:cNvSpPr>
          <p:nvPr>
            <p:ph type="dt" sz="half" idx="10"/>
          </p:nvPr>
        </p:nvSpPr>
        <p:spPr/>
        <p:txBody>
          <a:bodyPr/>
          <a:lstStyle/>
          <a:p>
            <a:r>
              <a:rPr lang="en-US" smtClean="0"/>
              <a:t>http://www.cs.wm.edu/~xqi</a:t>
            </a:r>
            <a:endParaRPr lang="en-US"/>
          </a:p>
        </p:txBody>
      </p:sp>
      <p:grpSp>
        <p:nvGrpSpPr>
          <p:cNvPr id="7" name="Group 6"/>
          <p:cNvGrpSpPr/>
          <p:nvPr/>
        </p:nvGrpSpPr>
        <p:grpSpPr>
          <a:xfrm>
            <a:off x="832114" y="2807068"/>
            <a:ext cx="2901686" cy="1066800"/>
            <a:chOff x="4357309" y="1143000"/>
            <a:chExt cx="2901686" cy="1066800"/>
          </a:xfrm>
        </p:grpSpPr>
        <p:pic>
          <p:nvPicPr>
            <p:cNvPr id="9"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7309" y="1143000"/>
              <a:ext cx="1134533"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5663686" y="1155700"/>
              <a:ext cx="1595309" cy="369332"/>
            </a:xfrm>
            <a:prstGeom prst="rect">
              <a:avLst/>
            </a:prstGeom>
            <a:noFill/>
          </p:spPr>
          <p:txBody>
            <a:bodyPr wrap="none" rtlCol="0">
              <a:spAutoFit/>
            </a:bodyPr>
            <a:lstStyle/>
            <a:p>
              <a:r>
                <a:rPr lang="en-US" dirty="0" smtClean="0"/>
                <a:t>Fall Detection</a:t>
              </a:r>
              <a:endParaRPr lang="en-US" dirty="0"/>
            </a:p>
          </p:txBody>
        </p:sp>
      </p:grpSp>
      <p:grpSp>
        <p:nvGrpSpPr>
          <p:cNvPr id="11" name="Group 10"/>
          <p:cNvGrpSpPr/>
          <p:nvPr/>
        </p:nvGrpSpPr>
        <p:grpSpPr>
          <a:xfrm>
            <a:off x="3063815" y="3825379"/>
            <a:ext cx="3946585" cy="912848"/>
            <a:chOff x="4385927" y="2362200"/>
            <a:chExt cx="3946585" cy="912848"/>
          </a:xfrm>
        </p:grpSpPr>
        <p:pic>
          <p:nvPicPr>
            <p:cNvPr id="12" name="Picture 17" descr="C:\Users\qixin\AppData\Roaming\Tencent\Users\281855846\QQ\WinTemp\RichOle\}WZ7)DU)KP3ATB$4XY5DO_0.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85927" y="2362200"/>
              <a:ext cx="1342940" cy="912848"/>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5942049" y="2438400"/>
              <a:ext cx="2390463" cy="369332"/>
            </a:xfrm>
            <a:prstGeom prst="rect">
              <a:avLst/>
            </a:prstGeom>
            <a:noFill/>
          </p:spPr>
          <p:txBody>
            <a:bodyPr wrap="none" rtlCol="0">
              <a:spAutoFit/>
            </a:bodyPr>
            <a:lstStyle/>
            <a:p>
              <a:r>
                <a:rPr lang="en-US" dirty="0" smtClean="0"/>
                <a:t>Sleeping Assessment</a:t>
              </a:r>
              <a:endParaRPr lang="en-US" dirty="0"/>
            </a:p>
          </p:txBody>
        </p:sp>
      </p:grpSp>
      <p:grpSp>
        <p:nvGrpSpPr>
          <p:cNvPr id="14" name="Group 13"/>
          <p:cNvGrpSpPr/>
          <p:nvPr/>
        </p:nvGrpSpPr>
        <p:grpSpPr>
          <a:xfrm>
            <a:off x="5410200" y="4804982"/>
            <a:ext cx="3380998" cy="1209017"/>
            <a:chOff x="4343400" y="3200400"/>
            <a:chExt cx="3380998" cy="1209017"/>
          </a:xfrm>
        </p:grpSpPr>
        <p:pic>
          <p:nvPicPr>
            <p:cNvPr id="15" name="Picture 18" descr="C:\Users\qixin\AppData\Roaming\Tencent\Users\281855846\QQ\WinTemp\RichOle\]IL9CWQZ0%2O{B)`)3IM95Y.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343400" y="3200400"/>
              <a:ext cx="838200" cy="1209017"/>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5334000" y="3200400"/>
              <a:ext cx="2390398" cy="369332"/>
            </a:xfrm>
            <a:prstGeom prst="rect">
              <a:avLst/>
            </a:prstGeom>
            <a:noFill/>
          </p:spPr>
          <p:txBody>
            <a:bodyPr wrap="none" rtlCol="0">
              <a:spAutoFit/>
            </a:bodyPr>
            <a:lstStyle/>
            <a:p>
              <a:r>
                <a:rPr lang="en-US" dirty="0" smtClean="0"/>
                <a:t>Depression Detection</a:t>
              </a:r>
              <a:endParaRPr lang="en-US" dirty="0"/>
            </a:p>
          </p:txBody>
        </p:sp>
      </p:grpSp>
      <p:sp>
        <p:nvSpPr>
          <p:cNvPr id="5" name="Footer Placeholder 4"/>
          <p:cNvSpPr>
            <a:spLocks noGrp="1"/>
          </p:cNvSpPr>
          <p:nvPr>
            <p:ph type="ftr" sz="quarter" idx="11"/>
          </p:nvPr>
        </p:nvSpPr>
        <p:spPr/>
        <p:txBody>
          <a:bodyPr/>
          <a:lstStyle/>
          <a:p>
            <a:pPr algn="ctr"/>
            <a:r>
              <a:rPr lang="en-US" b="1" dirty="0">
                <a:solidFill>
                  <a:srgbClr val="FFC000"/>
                </a:solidFill>
              </a:rPr>
              <a:t>RTSS 2012</a:t>
            </a:r>
            <a:endParaRPr lang="en-US" b="1" dirty="0">
              <a:solidFill>
                <a:srgbClr val="FFC000"/>
              </a:solidFill>
            </a:endParaRPr>
          </a:p>
        </p:txBody>
      </p:sp>
    </p:spTree>
    <p:custDataLst>
      <p:tags r:id="rId1"/>
    </p:custDataLst>
    <p:extLst>
      <p:ext uri="{BB962C8B-B14F-4D97-AF65-F5344CB8AC3E}">
        <p14:creationId xmlns:p14="http://schemas.microsoft.com/office/powerpoint/2010/main" val="2452470543"/>
      </p:ext>
    </p:extLst>
  </p:cSld>
  <p:clrMapOvr>
    <a:masterClrMapping/>
  </p:clrMapOvr>
  <mc:AlternateContent xmlns:mc="http://schemas.openxmlformats.org/markup-compatibility/2006" xmlns:p14="http://schemas.microsoft.com/office/powerpoint/2010/main">
    <mc:Choice Requires="p14">
      <p:transition spd="slow" p14:dur="2000" advTm="25166"/>
    </mc:Choice>
    <mc:Fallback xmlns="">
      <p:transition spd="slow" advTm="2516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114643"/>
            <a:ext cx="6324601" cy="4190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rmAutofit/>
          </a:bodyPr>
          <a:lstStyle/>
          <a:p>
            <a:pPr algn="ctr"/>
            <a:r>
              <a:rPr lang="en-US" dirty="0" err="1" smtClean="0">
                <a:solidFill>
                  <a:srgbClr val="0070C0"/>
                </a:solidFill>
              </a:rPr>
              <a:t>RadioSense</a:t>
            </a:r>
            <a:r>
              <a:rPr lang="en-US" dirty="0" smtClean="0">
                <a:solidFill>
                  <a:srgbClr val="0070C0"/>
                </a:solidFill>
              </a:rPr>
              <a:t> Recap</a:t>
            </a:r>
            <a:endParaRPr lang="en-US" dirty="0">
              <a:solidFill>
                <a:srgbClr val="0070C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
        <p:nvSpPr>
          <p:cNvPr id="5" name="Content Placeholder 4"/>
          <p:cNvSpPr>
            <a:spLocks noGrp="1"/>
          </p:cNvSpPr>
          <p:nvPr>
            <p:ph sz="quarter" idx="1"/>
          </p:nvPr>
        </p:nvSpPr>
        <p:spPr/>
        <p:txBody>
          <a:bodyPr>
            <a:normAutofit/>
          </a:bodyPr>
          <a:lstStyle/>
          <a:p>
            <a:r>
              <a:rPr lang="en-US" sz="2400" dirty="0" smtClean="0"/>
              <a:t>In training phase, we design </a:t>
            </a:r>
            <a:r>
              <a:rPr lang="en-US" sz="2400" dirty="0" err="1" smtClean="0"/>
              <a:t>RadioSense</a:t>
            </a:r>
            <a:r>
              <a:rPr lang="en-US" sz="2400" dirty="0" smtClean="0"/>
              <a:t> to bootstrap the system following the steps below:</a:t>
            </a:r>
          </a:p>
          <a:p>
            <a:pPr lvl="1"/>
            <a:endParaRPr lang="en-US" sz="1800" dirty="0"/>
          </a:p>
        </p:txBody>
      </p:sp>
      <p:sp>
        <p:nvSpPr>
          <p:cNvPr id="6" name="Rectangle 5"/>
          <p:cNvSpPr/>
          <p:nvPr/>
        </p:nvSpPr>
        <p:spPr>
          <a:xfrm>
            <a:off x="0" y="2286000"/>
            <a:ext cx="3543300" cy="381000"/>
          </a:xfrm>
          <a:prstGeom prst="rect">
            <a:avLst/>
          </a:prstGeom>
          <a:solidFill>
            <a:srgbClr val="727CA3">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Optimize TX Power Level</a:t>
            </a:r>
            <a:endParaRPr lang="en-US" dirty="0">
              <a:solidFill>
                <a:srgbClr val="FF0000"/>
              </a:solidFill>
            </a:endParaRPr>
          </a:p>
        </p:txBody>
      </p:sp>
      <p:sp>
        <p:nvSpPr>
          <p:cNvPr id="7" name="Rectangle 6"/>
          <p:cNvSpPr/>
          <p:nvPr/>
        </p:nvSpPr>
        <p:spPr>
          <a:xfrm>
            <a:off x="0" y="2667000"/>
            <a:ext cx="3543300" cy="381000"/>
          </a:xfrm>
          <a:prstGeom prst="rect">
            <a:avLst/>
          </a:prstGeom>
          <a:solidFill>
            <a:srgbClr val="727CA3">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Optimize Packet Sending Rate</a:t>
            </a:r>
            <a:endParaRPr lang="en-US" dirty="0">
              <a:solidFill>
                <a:srgbClr val="FF0000"/>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3733800"/>
            <a:ext cx="6096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ight Arrow 7"/>
          <p:cNvSpPr/>
          <p:nvPr/>
        </p:nvSpPr>
        <p:spPr>
          <a:xfrm>
            <a:off x="3962400" y="2196584"/>
            <a:ext cx="914400" cy="571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777637" y="2297668"/>
            <a:ext cx="4505079" cy="369332"/>
          </a:xfrm>
          <a:prstGeom prst="rect">
            <a:avLst/>
          </a:prstGeom>
          <a:noFill/>
        </p:spPr>
        <p:txBody>
          <a:bodyPr wrap="none" rtlCol="0">
            <a:spAutoFit/>
          </a:bodyPr>
          <a:lstStyle/>
          <a:p>
            <a:r>
              <a:rPr lang="en-US" b="1" dirty="0" smtClean="0">
                <a:solidFill>
                  <a:srgbClr val="FF0000"/>
                </a:solidFill>
              </a:rPr>
              <a:t>10-minute training data for each activity</a:t>
            </a:r>
            <a:endParaRPr lang="en-US" b="1" dirty="0">
              <a:solidFill>
                <a:srgbClr val="FF0000"/>
              </a:solidFill>
            </a:endParaRPr>
          </a:p>
        </p:txBody>
      </p:sp>
      <p:sp>
        <p:nvSpPr>
          <p:cNvPr id="10" name="Down Arrow 9"/>
          <p:cNvSpPr/>
          <p:nvPr/>
        </p:nvSpPr>
        <p:spPr>
          <a:xfrm>
            <a:off x="6846431" y="2667000"/>
            <a:ext cx="609600" cy="11049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097064" y="5586780"/>
            <a:ext cx="2108334" cy="369332"/>
          </a:xfrm>
          <a:prstGeom prst="rect">
            <a:avLst/>
          </a:prstGeom>
          <a:noFill/>
        </p:spPr>
        <p:txBody>
          <a:bodyPr wrap="none" rtlCol="0">
            <a:spAutoFit/>
          </a:bodyPr>
          <a:lstStyle/>
          <a:p>
            <a:r>
              <a:rPr lang="en-US" b="1" dirty="0" smtClean="0">
                <a:solidFill>
                  <a:srgbClr val="0070C0"/>
                </a:solidFill>
              </a:rPr>
              <a:t>Trained Classifier</a:t>
            </a:r>
            <a:endParaRPr lang="en-US" b="1" dirty="0">
              <a:solidFill>
                <a:srgbClr val="0070C0"/>
              </a:solidFill>
            </a:endParaRPr>
          </a:p>
        </p:txBody>
      </p:sp>
      <p:sp>
        <p:nvSpPr>
          <p:cNvPr id="16" name="Rectangle 15"/>
          <p:cNvSpPr/>
          <p:nvPr/>
        </p:nvSpPr>
        <p:spPr>
          <a:xfrm>
            <a:off x="5334000" y="3848100"/>
            <a:ext cx="3676650" cy="381000"/>
          </a:xfrm>
          <a:prstGeom prst="rect">
            <a:avLst/>
          </a:prstGeom>
          <a:solidFill>
            <a:srgbClr val="727CA3">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Optimize Smoothing Window Size</a:t>
            </a:r>
            <a:endParaRPr lang="en-US" dirty="0">
              <a:solidFill>
                <a:srgbClr val="FF0000"/>
              </a:solidFill>
            </a:endParaRPr>
          </a:p>
        </p:txBody>
      </p:sp>
      <p:sp>
        <p:nvSpPr>
          <p:cNvPr id="17" name="Down Arrow 16"/>
          <p:cNvSpPr/>
          <p:nvPr/>
        </p:nvSpPr>
        <p:spPr>
          <a:xfrm>
            <a:off x="6872895" y="4343400"/>
            <a:ext cx="609600" cy="11049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p:cNvSpPr>
            <a:spLocks noGrp="1"/>
          </p:cNvSpPr>
          <p:nvPr>
            <p:ph type="dt" sz="half" idx="10"/>
          </p:nvPr>
        </p:nvSpPr>
        <p:spPr/>
        <p:txBody>
          <a:bodyPr/>
          <a:lstStyle/>
          <a:p>
            <a:r>
              <a:rPr lang="en-US" smtClean="0"/>
              <a:t>http://www.cs.wm.edu/~xqi</a:t>
            </a:r>
            <a:endParaRPr lang="en-US"/>
          </a:p>
        </p:txBody>
      </p:sp>
      <p:sp>
        <p:nvSpPr>
          <p:cNvPr id="12" name="Footer Placeholder 11"/>
          <p:cNvSpPr>
            <a:spLocks noGrp="1"/>
          </p:cNvSpPr>
          <p:nvPr>
            <p:ph type="ftr" sz="quarter" idx="11"/>
          </p:nvPr>
        </p:nvSpPr>
        <p:spPr/>
        <p:txBody>
          <a:bodyPr/>
          <a:lstStyle/>
          <a:p>
            <a:pPr algn="ctr"/>
            <a:r>
              <a:rPr lang="en-US" b="1" dirty="0">
                <a:solidFill>
                  <a:srgbClr val="FFC000"/>
                </a:solidFill>
              </a:rPr>
              <a:t>RTSS 2012</a:t>
            </a:r>
            <a:endParaRPr lang="en-US" b="1" dirty="0">
              <a:solidFill>
                <a:srgbClr val="FFC000"/>
              </a:solidFill>
            </a:endParaRPr>
          </a:p>
        </p:txBody>
      </p:sp>
    </p:spTree>
    <p:extLst>
      <p:ext uri="{BB962C8B-B14F-4D97-AF65-F5344CB8AC3E}">
        <p14:creationId xmlns:p14="http://schemas.microsoft.com/office/powerpoint/2010/main" val="370480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1" nodeType="clickEffect">
                                  <p:stCondLst>
                                    <p:cond delay="0"/>
                                  </p:stCondLst>
                                  <p:childTnLst>
                                    <p:animMotion origin="layout" path="M -3.33333E-6 -1.11111E-6 L 0.075 0.22778 " pathEditMode="relative" rAng="0" ptsTypes="AA">
                                      <p:cBhvr>
                                        <p:cTn id="14" dur="500" fill="hold"/>
                                        <p:tgtEl>
                                          <p:spTgt spid="6"/>
                                        </p:tgtEl>
                                        <p:attrNameLst>
                                          <p:attrName>ppt_x</p:attrName>
                                          <p:attrName>ppt_y</p:attrName>
                                        </p:attrNameLst>
                                      </p:cBhvr>
                                      <p:rCtr x="3750" y="11389"/>
                                    </p:animMotion>
                                  </p:childTnLst>
                                </p:cTn>
                              </p:par>
                              <p:par>
                                <p:cTn id="15" presetID="42" presetClass="path" presetSubtype="0" accel="50000" decel="50000" fill="hold" grpId="1" nodeType="withEffect">
                                  <p:stCondLst>
                                    <p:cond delay="0"/>
                                  </p:stCondLst>
                                  <p:childTnLst>
                                    <p:animMotion origin="layout" path="M -3.33333E-6 3.33333E-6 L 0.075 0.17222 " pathEditMode="relative" rAng="0" ptsTypes="AA">
                                      <p:cBhvr>
                                        <p:cTn id="16" dur="500" fill="hold"/>
                                        <p:tgtEl>
                                          <p:spTgt spid="7"/>
                                        </p:tgtEl>
                                        <p:attrNameLst>
                                          <p:attrName>ppt_x</p:attrName>
                                          <p:attrName>ppt_y</p:attrName>
                                        </p:attrNameLst>
                                      </p:cBhvr>
                                      <p:rCtr x="3750" y="8611"/>
                                    </p:animMotion>
                                  </p:childTnLst>
                                </p:cTn>
                              </p:par>
                            </p:childTnLst>
                          </p:cTn>
                        </p:par>
                        <p:par>
                          <p:cTn id="17" fill="hold">
                            <p:stCondLst>
                              <p:cond delay="500"/>
                            </p:stCondLst>
                            <p:childTnLst>
                              <p:par>
                                <p:cTn id="18" presetID="6" presetClass="emph" presetSubtype="0" fill="hold" grpId="2" nodeType="afterEffect">
                                  <p:stCondLst>
                                    <p:cond delay="0"/>
                                  </p:stCondLst>
                                  <p:childTnLst>
                                    <p:animScale>
                                      <p:cBhvr>
                                        <p:cTn id="19" dur="500" fill="hold"/>
                                        <p:tgtEl>
                                          <p:spTgt spid="6"/>
                                        </p:tgtEl>
                                      </p:cBhvr>
                                      <p:by x="10000" y="10000"/>
                                    </p:animScale>
                                  </p:childTnLst>
                                </p:cTn>
                              </p:par>
                              <p:par>
                                <p:cTn id="20" presetID="6" presetClass="emph" presetSubtype="0" fill="hold" grpId="2" nodeType="withEffect">
                                  <p:stCondLst>
                                    <p:cond delay="0"/>
                                  </p:stCondLst>
                                  <p:childTnLst>
                                    <p:animScale>
                                      <p:cBhvr>
                                        <p:cTn id="21" dur="500" fill="hold"/>
                                        <p:tgtEl>
                                          <p:spTgt spid="7"/>
                                        </p:tgtEl>
                                      </p:cBhvr>
                                      <p:by x="10000" y="10000"/>
                                    </p:animScale>
                                  </p:childTnLst>
                                </p:cTn>
                              </p:par>
                            </p:childTnLst>
                          </p:cTn>
                        </p:par>
                        <p:par>
                          <p:cTn id="22" fill="hold">
                            <p:stCondLst>
                              <p:cond delay="1000"/>
                            </p:stCondLst>
                            <p:childTnLst>
                              <p:par>
                                <p:cTn id="23" presetID="1" presetClass="exit" presetSubtype="0" fill="hold" grpId="3" nodeType="afterEffect">
                                  <p:stCondLst>
                                    <p:cond delay="0"/>
                                  </p:stCondLst>
                                  <p:childTnLst>
                                    <p:set>
                                      <p:cBhvr>
                                        <p:cTn id="24" dur="1" fill="hold">
                                          <p:stCondLst>
                                            <p:cond delay="0"/>
                                          </p:stCondLst>
                                        </p:cTn>
                                        <p:tgtEl>
                                          <p:spTgt spid="6"/>
                                        </p:tgtEl>
                                        <p:attrNameLst>
                                          <p:attrName>style.visibility</p:attrName>
                                        </p:attrNameLst>
                                      </p:cBhvr>
                                      <p:to>
                                        <p:strVal val="hidden"/>
                                      </p:to>
                                    </p:set>
                                  </p:childTnLst>
                                </p:cTn>
                              </p:par>
                              <p:par>
                                <p:cTn id="25" presetID="1" presetClass="exit" presetSubtype="0" fill="hold" grpId="3" nodeType="withEffect">
                                  <p:stCondLst>
                                    <p:cond delay="0"/>
                                  </p:stCondLst>
                                  <p:childTnLst>
                                    <p:set>
                                      <p:cBhvr>
                                        <p:cTn id="26" dur="1" fill="hold">
                                          <p:stCondLst>
                                            <p:cond delay="0"/>
                                          </p:stCondLst>
                                        </p:cTn>
                                        <p:tgtEl>
                                          <p:spTgt spid="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1026"/>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102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P spid="6" grpId="3" animBg="1"/>
      <p:bldP spid="7" grpId="0" animBg="1"/>
      <p:bldP spid="7" grpId="1" animBg="1"/>
      <p:bldP spid="7" grpId="2" animBg="1"/>
      <p:bldP spid="7" grpId="3" animBg="1"/>
      <p:bldP spid="8" grpId="0" animBg="1"/>
      <p:bldP spid="9" grpId="0"/>
      <p:bldP spid="10" grpId="0" animBg="1"/>
      <p:bldP spid="11" grpId="0"/>
      <p:bldP spid="16" grpId="0" animBg="1"/>
      <p:bldP spid="1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0070C0"/>
                </a:solidFill>
              </a:rPr>
              <a:t>Up to Now</a:t>
            </a:r>
            <a:endParaRPr lang="en-US" dirty="0"/>
          </a:p>
        </p:txBody>
      </p:sp>
      <p:sp>
        <p:nvSpPr>
          <p:cNvPr id="3" name="Date Placeholder 2"/>
          <p:cNvSpPr>
            <a:spLocks noGrp="1"/>
          </p:cNvSpPr>
          <p:nvPr>
            <p:ph type="dt" sz="half" idx="10"/>
          </p:nvPr>
        </p:nvSpPr>
        <p:spPr/>
        <p:txBody>
          <a:bodyPr/>
          <a:lstStyle/>
          <a:p>
            <a:r>
              <a:rPr lang="en-US" smtClean="0"/>
              <a:t>http://www.cs.wm.edu/~xqi</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
        <p:nvSpPr>
          <p:cNvPr id="5" name="Content Placeholder 4"/>
          <p:cNvSpPr>
            <a:spLocks noGrp="1"/>
          </p:cNvSpPr>
          <p:nvPr>
            <p:ph sz="quarter" idx="1"/>
          </p:nvPr>
        </p:nvSpPr>
        <p:spPr/>
        <p:txBody>
          <a:bodyPr/>
          <a:lstStyle/>
          <a:p>
            <a:r>
              <a:rPr lang="en-US" dirty="0" smtClean="0"/>
              <a:t>We have answered …</a:t>
            </a:r>
          </a:p>
          <a:p>
            <a:pPr lvl="1"/>
            <a:r>
              <a:rPr lang="en-US" sz="2100" dirty="0">
                <a:solidFill>
                  <a:srgbClr val="0070C0"/>
                </a:solidFill>
              </a:rPr>
              <a:t>How to endow the communication pattern with enough discriminative capacity for recognizing diff. activities?</a:t>
            </a:r>
          </a:p>
          <a:p>
            <a:r>
              <a:rPr lang="en-US" dirty="0" smtClean="0"/>
              <a:t>In the evaluation, we will answer…</a:t>
            </a:r>
          </a:p>
          <a:p>
            <a:pPr lvl="1"/>
            <a:r>
              <a:rPr lang="en-US" sz="2100" dirty="0">
                <a:solidFill>
                  <a:srgbClr val="0070C0"/>
                </a:solidFill>
              </a:rPr>
              <a:t>What are the impacts of using communication pattern for AR on other system performance issues, such as energy and privacy?</a:t>
            </a:r>
          </a:p>
          <a:p>
            <a:pPr lvl="1"/>
            <a:endParaRPr lang="en-US" dirty="0"/>
          </a:p>
        </p:txBody>
      </p:sp>
      <p:sp>
        <p:nvSpPr>
          <p:cNvPr id="6" name="Footer Placeholder 5"/>
          <p:cNvSpPr>
            <a:spLocks noGrp="1"/>
          </p:cNvSpPr>
          <p:nvPr>
            <p:ph type="ftr" sz="quarter" idx="11"/>
          </p:nvPr>
        </p:nvSpPr>
        <p:spPr/>
        <p:txBody>
          <a:bodyPr/>
          <a:lstStyle/>
          <a:p>
            <a:pPr algn="ctr"/>
            <a:r>
              <a:rPr lang="en-US" b="1" dirty="0">
                <a:solidFill>
                  <a:srgbClr val="FFC000"/>
                </a:solidFill>
              </a:rPr>
              <a:t>RTSS 2012</a:t>
            </a:r>
            <a:endParaRPr lang="en-US" b="1" dirty="0">
              <a:solidFill>
                <a:srgbClr val="FFC000"/>
              </a:solidFill>
            </a:endParaRPr>
          </a:p>
        </p:txBody>
      </p:sp>
    </p:spTree>
    <p:extLst>
      <p:ext uri="{BB962C8B-B14F-4D97-AF65-F5344CB8AC3E}">
        <p14:creationId xmlns:p14="http://schemas.microsoft.com/office/powerpoint/2010/main" val="7531446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0070C0"/>
                </a:solidFill>
              </a:rPr>
              <a:t>Evaluation – Data Collection</a:t>
            </a:r>
            <a:endParaRPr lang="en-US" dirty="0">
              <a:solidFill>
                <a:srgbClr val="0070C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
        <p:nvSpPr>
          <p:cNvPr id="5" name="Content Placeholder 4"/>
          <p:cNvSpPr>
            <a:spLocks noGrp="1"/>
          </p:cNvSpPr>
          <p:nvPr>
            <p:ph sz="quarter" idx="1"/>
          </p:nvPr>
        </p:nvSpPr>
        <p:spPr/>
        <p:txBody>
          <a:bodyPr>
            <a:normAutofit fontScale="92500"/>
          </a:bodyPr>
          <a:lstStyle/>
          <a:p>
            <a:r>
              <a:rPr lang="en-US" sz="2400" dirty="0" smtClean="0"/>
              <a:t>3 subjects</a:t>
            </a:r>
          </a:p>
          <a:p>
            <a:endParaRPr lang="en-US" sz="2400" dirty="0" smtClean="0"/>
          </a:p>
          <a:p>
            <a:r>
              <a:rPr lang="en-US" sz="2400" dirty="0" smtClean="0"/>
              <a:t>7 activities - running</a:t>
            </a:r>
            <a:r>
              <a:rPr lang="en-US" sz="2400" dirty="0"/>
              <a:t>, sitting, standing, walking, lying, riding and </a:t>
            </a:r>
            <a:r>
              <a:rPr lang="en-US" sz="2400" dirty="0" smtClean="0"/>
              <a:t>cleaning</a:t>
            </a:r>
          </a:p>
          <a:p>
            <a:r>
              <a:rPr lang="en-US" sz="2400" dirty="0" smtClean="0"/>
              <a:t>Different places - </a:t>
            </a:r>
            <a:r>
              <a:rPr lang="en-US" sz="2400" dirty="0"/>
              <a:t>lab, classroom, living room, gym, kitchen, and </a:t>
            </a:r>
            <a:r>
              <a:rPr lang="en-US" sz="2400" dirty="0" smtClean="0"/>
              <a:t>outdoor</a:t>
            </a:r>
          </a:p>
          <a:p>
            <a:r>
              <a:rPr lang="en-US" sz="2400" dirty="0" smtClean="0"/>
              <a:t>During training phase</a:t>
            </a:r>
          </a:p>
          <a:p>
            <a:pPr lvl="1"/>
            <a:r>
              <a:rPr lang="en-US" sz="2100" dirty="0"/>
              <a:t>Each subject </a:t>
            </a:r>
            <a:r>
              <a:rPr lang="en-US" sz="2100" dirty="0" smtClean="0"/>
              <a:t>performs </a:t>
            </a:r>
            <a:r>
              <a:rPr lang="en-US" sz="2100" dirty="0"/>
              <a:t>activities for system parameter </a:t>
            </a:r>
            <a:r>
              <a:rPr lang="en-US" sz="2100" dirty="0" smtClean="0"/>
              <a:t>optimization</a:t>
            </a:r>
            <a:endParaRPr lang="en-US" sz="2100" dirty="0"/>
          </a:p>
          <a:p>
            <a:pPr lvl="1"/>
            <a:r>
              <a:rPr lang="en-US" sz="2100" dirty="0"/>
              <a:t>With the optimal parameters, </a:t>
            </a:r>
            <a:r>
              <a:rPr lang="en-US" sz="2100" dirty="0" smtClean="0"/>
              <a:t>for each activity, each </a:t>
            </a:r>
            <a:r>
              <a:rPr lang="en-US" sz="2100" dirty="0"/>
              <a:t>subject </a:t>
            </a:r>
            <a:r>
              <a:rPr lang="en-US" sz="2100" dirty="0" smtClean="0"/>
              <a:t>collects </a:t>
            </a:r>
            <a:r>
              <a:rPr lang="en-US" sz="2100" dirty="0"/>
              <a:t>10-minute data for training and 30-minute data for </a:t>
            </a:r>
            <a:r>
              <a:rPr lang="en-US" sz="2100" dirty="0" smtClean="0"/>
              <a:t>testing</a:t>
            </a:r>
            <a:endParaRPr lang="en-US" sz="2400" dirty="0" smtClean="0"/>
          </a:p>
          <a:p>
            <a:r>
              <a:rPr lang="en-US" sz="2400" dirty="0"/>
              <a:t>Lasts </a:t>
            </a:r>
            <a:r>
              <a:rPr lang="en-US" sz="2400" dirty="0" smtClean="0"/>
              <a:t>for two weeks</a:t>
            </a:r>
          </a:p>
          <a:p>
            <a:r>
              <a:rPr lang="en-US" sz="2400" dirty="0" smtClean="0"/>
              <a:t>One classifier for each subject</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1" y="1203939"/>
            <a:ext cx="3886200" cy="853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Date Placeholder 2"/>
          <p:cNvSpPr>
            <a:spLocks noGrp="1"/>
          </p:cNvSpPr>
          <p:nvPr>
            <p:ph type="dt" sz="half" idx="10"/>
          </p:nvPr>
        </p:nvSpPr>
        <p:spPr/>
        <p:txBody>
          <a:bodyPr/>
          <a:lstStyle/>
          <a:p>
            <a:r>
              <a:rPr lang="en-US" smtClean="0"/>
              <a:t>http://www.cs.wm.edu/~xqi</a:t>
            </a:r>
            <a:endParaRPr lang="en-US"/>
          </a:p>
        </p:txBody>
      </p:sp>
      <p:sp>
        <p:nvSpPr>
          <p:cNvPr id="6" name="Footer Placeholder 5"/>
          <p:cNvSpPr>
            <a:spLocks noGrp="1"/>
          </p:cNvSpPr>
          <p:nvPr>
            <p:ph type="ftr" sz="quarter" idx="11"/>
          </p:nvPr>
        </p:nvSpPr>
        <p:spPr/>
        <p:txBody>
          <a:bodyPr/>
          <a:lstStyle/>
          <a:p>
            <a:pPr algn="ctr"/>
            <a:r>
              <a:rPr lang="en-US" b="1" dirty="0">
                <a:solidFill>
                  <a:srgbClr val="FFC000"/>
                </a:solidFill>
              </a:rPr>
              <a:t>RTSS 2012</a:t>
            </a:r>
            <a:endParaRPr lang="en-US" b="1" dirty="0">
              <a:solidFill>
                <a:srgbClr val="FFC000"/>
              </a:solidFill>
            </a:endParaRPr>
          </a:p>
        </p:txBody>
      </p:sp>
    </p:spTree>
    <p:extLst>
      <p:ext uri="{BB962C8B-B14F-4D97-AF65-F5344CB8AC3E}">
        <p14:creationId xmlns:p14="http://schemas.microsoft.com/office/powerpoint/2010/main" val="19223934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solidFill>
                  <a:srgbClr val="0070C0"/>
                </a:solidFill>
              </a:rPr>
              <a:t>Evaluation – System Parameter Optimization </a:t>
            </a:r>
            <a:endParaRPr lang="en-US" dirty="0">
              <a:solidFill>
                <a:srgbClr val="0070C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
        <p:nvSpPr>
          <p:cNvPr id="5" name="Content Placeholder 4"/>
          <p:cNvSpPr>
            <a:spLocks noGrp="1"/>
          </p:cNvSpPr>
          <p:nvPr>
            <p:ph sz="quarter" idx="1"/>
          </p:nvPr>
        </p:nvSpPr>
        <p:spPr/>
        <p:txBody>
          <a:bodyPr/>
          <a:lstStyle/>
          <a:p>
            <a:r>
              <a:rPr lang="en-US" dirty="0" smtClean="0"/>
              <a:t>Average </a:t>
            </a:r>
            <a:r>
              <a:rPr lang="en-US" dirty="0"/>
              <a:t>KLD </a:t>
            </a:r>
            <a:r>
              <a:rPr lang="en-US" dirty="0" smtClean="0"/>
              <a:t>Table</a:t>
            </a:r>
          </a:p>
          <a:p>
            <a:endParaRPr lang="en-US" dirty="0"/>
          </a:p>
          <a:p>
            <a:endParaRPr lang="en-US" dirty="0" smtClean="0"/>
          </a:p>
          <a:p>
            <a:endParaRPr lang="en-US" dirty="0"/>
          </a:p>
          <a:p>
            <a:endParaRPr lang="en-US" dirty="0" smtClean="0"/>
          </a:p>
          <a:p>
            <a:endParaRPr lang="en-US" dirty="0"/>
          </a:p>
          <a:p>
            <a:r>
              <a:rPr lang="en-US" dirty="0" smtClean="0"/>
              <a:t>Parameter optimization results</a:t>
            </a:r>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828800"/>
            <a:ext cx="6096000" cy="1152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4724400"/>
            <a:ext cx="8386763" cy="1418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3498574" y="2404857"/>
            <a:ext cx="1295400" cy="262143"/>
          </a:xfrm>
          <a:prstGeom prst="rect">
            <a:avLst/>
          </a:prstGeom>
          <a:solidFill>
            <a:srgbClr val="727CA3">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800600" y="2404856"/>
            <a:ext cx="1295400" cy="262143"/>
          </a:xfrm>
          <a:prstGeom prst="rect">
            <a:avLst/>
          </a:prstGeom>
          <a:solidFill>
            <a:srgbClr val="727CA3">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102418" y="2100057"/>
            <a:ext cx="1295400" cy="304800"/>
          </a:xfrm>
          <a:prstGeom prst="rect">
            <a:avLst/>
          </a:prstGeom>
          <a:solidFill>
            <a:srgbClr val="FF0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209800" y="3200400"/>
            <a:ext cx="3828484" cy="369332"/>
          </a:xfrm>
          <a:prstGeom prst="rect">
            <a:avLst/>
          </a:prstGeom>
          <a:noFill/>
        </p:spPr>
        <p:txBody>
          <a:bodyPr wrap="none" rtlCol="0">
            <a:spAutoFit/>
          </a:bodyPr>
          <a:lstStyle/>
          <a:p>
            <a:r>
              <a:rPr lang="en-US" dirty="0" smtClean="0">
                <a:solidFill>
                  <a:srgbClr val="FF0000"/>
                </a:solidFill>
              </a:rPr>
              <a:t>Subject 3 is smaller than the other two</a:t>
            </a:r>
            <a:endParaRPr lang="en-US" dirty="0">
              <a:solidFill>
                <a:srgbClr val="FF0000"/>
              </a:solidFill>
            </a:endParaRPr>
          </a:p>
        </p:txBody>
      </p:sp>
      <p:pic>
        <p:nvPicPr>
          <p:cNvPr id="1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33963" y="3569732"/>
            <a:ext cx="3886200" cy="853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11"/>
          <p:cNvSpPr/>
          <p:nvPr/>
        </p:nvSpPr>
        <p:spPr>
          <a:xfrm>
            <a:off x="5033963" y="4167378"/>
            <a:ext cx="3886200" cy="271636"/>
          </a:xfrm>
          <a:prstGeom prst="rect">
            <a:avLst/>
          </a:prstGeom>
          <a:solidFill>
            <a:srgbClr val="FF0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p:cNvSpPr>
            <a:spLocks noGrp="1"/>
          </p:cNvSpPr>
          <p:nvPr>
            <p:ph type="dt" sz="half" idx="10"/>
          </p:nvPr>
        </p:nvSpPr>
        <p:spPr/>
        <p:txBody>
          <a:bodyPr/>
          <a:lstStyle/>
          <a:p>
            <a:r>
              <a:rPr lang="en-US" smtClean="0"/>
              <a:t>http://www.cs.wm.edu/~xqi</a:t>
            </a:r>
            <a:endParaRPr lang="en-US"/>
          </a:p>
        </p:txBody>
      </p:sp>
      <p:sp>
        <p:nvSpPr>
          <p:cNvPr id="8" name="Footer Placeholder 7"/>
          <p:cNvSpPr>
            <a:spLocks noGrp="1"/>
          </p:cNvSpPr>
          <p:nvPr>
            <p:ph type="ftr" sz="quarter" idx="11"/>
          </p:nvPr>
        </p:nvSpPr>
        <p:spPr/>
        <p:txBody>
          <a:bodyPr/>
          <a:lstStyle/>
          <a:p>
            <a:pPr algn="ctr"/>
            <a:r>
              <a:rPr lang="en-US" b="1" dirty="0">
                <a:solidFill>
                  <a:srgbClr val="FFC000"/>
                </a:solidFill>
              </a:rPr>
              <a:t>RTSS 2012</a:t>
            </a:r>
            <a:endParaRPr lang="en-US" b="1" dirty="0">
              <a:solidFill>
                <a:srgbClr val="FFC000"/>
              </a:solidFill>
            </a:endParaRPr>
          </a:p>
        </p:txBody>
      </p:sp>
    </p:spTree>
    <p:extLst>
      <p:ext uri="{BB962C8B-B14F-4D97-AF65-F5344CB8AC3E}">
        <p14:creationId xmlns:p14="http://schemas.microsoft.com/office/powerpoint/2010/main" val="3113299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0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P spid="7" grpId="0"/>
      <p:bldP spid="1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0070C0"/>
                </a:solidFill>
              </a:rPr>
              <a:t>Evaluation – Accuracy and Latency </a:t>
            </a:r>
            <a:endParaRPr lang="en-US" dirty="0">
              <a:solidFill>
                <a:srgbClr val="0070C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
        <p:nvSpPr>
          <p:cNvPr id="5" name="Content Placeholder 4"/>
          <p:cNvSpPr>
            <a:spLocks noGrp="1"/>
          </p:cNvSpPr>
          <p:nvPr>
            <p:ph sz="quarter" idx="1"/>
          </p:nvPr>
        </p:nvSpPr>
        <p:spPr/>
        <p:txBody>
          <a:bodyPr/>
          <a:lstStyle/>
          <a:p>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1219200"/>
            <a:ext cx="3810000" cy="3202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Straight Connector 6"/>
          <p:cNvCxnSpPr/>
          <p:nvPr/>
        </p:nvCxnSpPr>
        <p:spPr>
          <a:xfrm>
            <a:off x="685800" y="2171700"/>
            <a:ext cx="31242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921588" y="1279916"/>
            <a:ext cx="3430808" cy="646331"/>
          </a:xfrm>
          <a:prstGeom prst="rect">
            <a:avLst/>
          </a:prstGeom>
          <a:noFill/>
        </p:spPr>
        <p:txBody>
          <a:bodyPr wrap="square" rtlCol="0">
            <a:spAutoFit/>
          </a:bodyPr>
          <a:lstStyle/>
          <a:p>
            <a:r>
              <a:rPr lang="en-US" dirty="0" smtClean="0">
                <a:solidFill>
                  <a:srgbClr val="FF0000"/>
                </a:solidFill>
              </a:rPr>
              <a:t>Most single activity achieves</a:t>
            </a:r>
          </a:p>
          <a:p>
            <a:r>
              <a:rPr lang="en-US" dirty="0">
                <a:solidFill>
                  <a:srgbClr val="FF0000"/>
                </a:solidFill>
              </a:rPr>
              <a:t> </a:t>
            </a:r>
            <a:r>
              <a:rPr lang="en-US" dirty="0" smtClean="0">
                <a:solidFill>
                  <a:srgbClr val="FF0000"/>
                </a:solidFill>
              </a:rPr>
              <a:t>          90% accuracy</a:t>
            </a:r>
            <a:endParaRPr lang="en-US" dirty="0">
              <a:solidFill>
                <a:srgbClr val="FF0000"/>
              </a:solidFill>
            </a:endParaRPr>
          </a:p>
        </p:txBody>
      </p:sp>
      <p:sp>
        <p:nvSpPr>
          <p:cNvPr id="12" name="TextBox 11"/>
          <p:cNvSpPr txBox="1"/>
          <p:nvPr/>
        </p:nvSpPr>
        <p:spPr>
          <a:xfrm>
            <a:off x="658231" y="1566446"/>
            <a:ext cx="2161169" cy="338554"/>
          </a:xfrm>
          <a:prstGeom prst="rect">
            <a:avLst/>
          </a:prstGeom>
          <a:noFill/>
        </p:spPr>
        <p:txBody>
          <a:bodyPr wrap="none" rtlCol="0">
            <a:spAutoFit/>
          </a:bodyPr>
          <a:lstStyle/>
          <a:p>
            <a:r>
              <a:rPr lang="en-US" sz="1600" dirty="0" smtClean="0">
                <a:solidFill>
                  <a:srgbClr val="0070C0"/>
                </a:solidFill>
              </a:rPr>
              <a:t>86.2%, 92.5%, 84.2%</a:t>
            </a:r>
            <a:endParaRPr lang="en-US" sz="1600" dirty="0">
              <a:solidFill>
                <a:srgbClr val="0070C0"/>
              </a:solidFill>
            </a:endParaRPr>
          </a:p>
        </p:txBody>
      </p:sp>
      <p:sp>
        <p:nvSpPr>
          <p:cNvPr id="13" name="Rectangle 12"/>
          <p:cNvSpPr/>
          <p:nvPr/>
        </p:nvSpPr>
        <p:spPr>
          <a:xfrm>
            <a:off x="762000" y="3733800"/>
            <a:ext cx="381000" cy="457200"/>
          </a:xfrm>
          <a:prstGeom prst="rect">
            <a:avLst/>
          </a:prstGeom>
          <a:solidFill>
            <a:srgbClr val="0070C0">
              <a:alpha val="18824"/>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552653" y="4446870"/>
            <a:ext cx="3018455" cy="369332"/>
          </a:xfrm>
          <a:prstGeom prst="rect">
            <a:avLst/>
          </a:prstGeom>
          <a:noFill/>
        </p:spPr>
        <p:txBody>
          <a:bodyPr wrap="none" rtlCol="0">
            <a:spAutoFit/>
          </a:bodyPr>
          <a:lstStyle/>
          <a:p>
            <a:r>
              <a:rPr lang="en-US" dirty="0" smtClean="0">
                <a:solidFill>
                  <a:srgbClr val="7030A0"/>
                </a:solidFill>
              </a:rPr>
              <a:t>Ave. KLD: 13.18,  20.79,  12.90</a:t>
            </a:r>
            <a:endParaRPr lang="en-US" dirty="0">
              <a:solidFill>
                <a:srgbClr val="7030A0"/>
              </a:solidFill>
            </a:endParaRPr>
          </a:p>
        </p:txBody>
      </p:sp>
      <p:sp>
        <p:nvSpPr>
          <p:cNvPr id="16" name="TextBox 15"/>
          <p:cNvSpPr txBox="1"/>
          <p:nvPr/>
        </p:nvSpPr>
        <p:spPr>
          <a:xfrm>
            <a:off x="539952" y="4816202"/>
            <a:ext cx="2997937" cy="369332"/>
          </a:xfrm>
          <a:prstGeom prst="rect">
            <a:avLst/>
          </a:prstGeom>
          <a:noFill/>
        </p:spPr>
        <p:txBody>
          <a:bodyPr wrap="none" rtlCol="0">
            <a:spAutoFit/>
          </a:bodyPr>
          <a:lstStyle/>
          <a:p>
            <a:r>
              <a:rPr lang="en-US" dirty="0" smtClean="0">
                <a:solidFill>
                  <a:srgbClr val="7030A0"/>
                </a:solidFill>
              </a:rPr>
              <a:t>Ave. KLD is a validated metric</a:t>
            </a:r>
            <a:endParaRPr lang="en-US" dirty="0">
              <a:solidFill>
                <a:srgbClr val="7030A0"/>
              </a:solidFill>
            </a:endParaRPr>
          </a:p>
        </p:txBody>
      </p:sp>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263" y="1981200"/>
            <a:ext cx="3995737" cy="34004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8" name="Straight Connector 17"/>
          <p:cNvCxnSpPr/>
          <p:nvPr/>
        </p:nvCxnSpPr>
        <p:spPr>
          <a:xfrm>
            <a:off x="5681663" y="3171825"/>
            <a:ext cx="3386137" cy="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636992" y="5379303"/>
            <a:ext cx="3430808" cy="646331"/>
          </a:xfrm>
          <a:prstGeom prst="rect">
            <a:avLst/>
          </a:prstGeom>
          <a:noFill/>
        </p:spPr>
        <p:txBody>
          <a:bodyPr wrap="square" rtlCol="0">
            <a:spAutoFit/>
          </a:bodyPr>
          <a:lstStyle/>
          <a:p>
            <a:r>
              <a:rPr lang="en-US" dirty="0" smtClean="0">
                <a:solidFill>
                  <a:srgbClr val="00B050"/>
                </a:solidFill>
              </a:rPr>
              <a:t>Most single activity achieves</a:t>
            </a:r>
          </a:p>
          <a:p>
            <a:r>
              <a:rPr lang="en-US" dirty="0" smtClean="0">
                <a:solidFill>
                  <a:srgbClr val="00B050"/>
                </a:solidFill>
              </a:rPr>
              <a:t>0.8 precision</a:t>
            </a:r>
            <a:endParaRPr lang="en-US" dirty="0">
              <a:solidFill>
                <a:srgbClr val="00B050"/>
              </a:solidFill>
            </a:endParaRPr>
          </a:p>
        </p:txBody>
      </p:sp>
      <p:sp>
        <p:nvSpPr>
          <p:cNvPr id="26" name="TextBox 25"/>
          <p:cNvSpPr txBox="1"/>
          <p:nvPr/>
        </p:nvSpPr>
        <p:spPr>
          <a:xfrm>
            <a:off x="539952" y="5517802"/>
            <a:ext cx="3361369" cy="369332"/>
          </a:xfrm>
          <a:prstGeom prst="rect">
            <a:avLst/>
          </a:prstGeom>
          <a:noFill/>
        </p:spPr>
        <p:txBody>
          <a:bodyPr wrap="none" rtlCol="0">
            <a:spAutoFit/>
          </a:bodyPr>
          <a:lstStyle/>
          <a:p>
            <a:r>
              <a:rPr lang="en-US" dirty="0" smtClean="0">
                <a:solidFill>
                  <a:srgbClr val="002060"/>
                </a:solidFill>
              </a:rPr>
              <a:t>Average latency: 9.16s, 6.46s, 7.12s</a:t>
            </a:r>
            <a:endParaRPr lang="en-US" dirty="0">
              <a:solidFill>
                <a:srgbClr val="002060"/>
              </a:solidFill>
            </a:endParaRPr>
          </a:p>
        </p:txBody>
      </p:sp>
      <p:sp>
        <p:nvSpPr>
          <p:cNvPr id="3" name="Date Placeholder 2"/>
          <p:cNvSpPr>
            <a:spLocks noGrp="1"/>
          </p:cNvSpPr>
          <p:nvPr>
            <p:ph type="dt" sz="half" idx="10"/>
          </p:nvPr>
        </p:nvSpPr>
        <p:spPr/>
        <p:txBody>
          <a:bodyPr/>
          <a:lstStyle/>
          <a:p>
            <a:r>
              <a:rPr lang="en-US" smtClean="0"/>
              <a:t>http://www.cs.wm.edu/~xqi</a:t>
            </a:r>
            <a:endParaRPr lang="en-US"/>
          </a:p>
        </p:txBody>
      </p:sp>
      <p:sp>
        <p:nvSpPr>
          <p:cNvPr id="6" name="Footer Placeholder 5"/>
          <p:cNvSpPr>
            <a:spLocks noGrp="1"/>
          </p:cNvSpPr>
          <p:nvPr>
            <p:ph type="ftr" sz="quarter" idx="11"/>
          </p:nvPr>
        </p:nvSpPr>
        <p:spPr/>
        <p:txBody>
          <a:bodyPr/>
          <a:lstStyle/>
          <a:p>
            <a:pPr algn="ctr"/>
            <a:r>
              <a:rPr lang="en-US" b="1" dirty="0">
                <a:solidFill>
                  <a:srgbClr val="FFC000"/>
                </a:solidFill>
              </a:rPr>
              <a:t>RTSS 2012</a:t>
            </a:r>
            <a:endParaRPr lang="en-US" b="1" dirty="0">
              <a:solidFill>
                <a:srgbClr val="FFC000"/>
              </a:solidFill>
            </a:endParaRPr>
          </a:p>
        </p:txBody>
      </p:sp>
    </p:spTree>
    <p:extLst>
      <p:ext uri="{BB962C8B-B14F-4D97-AF65-F5344CB8AC3E}">
        <p14:creationId xmlns:p14="http://schemas.microsoft.com/office/powerpoint/2010/main" val="3113299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1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animBg="1"/>
      <p:bldP spid="15" grpId="0"/>
      <p:bldP spid="16" grpId="0"/>
      <p:bldP spid="22" grpId="0"/>
      <p:bldP spid="2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solidFill>
                  <a:srgbClr val="0070C0"/>
                </a:solidFill>
              </a:rPr>
              <a:t>Evaluation – Battery Lifetime and Privacy </a:t>
            </a:r>
            <a:endParaRPr lang="en-US" dirty="0">
              <a:solidFill>
                <a:srgbClr val="0070C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
        <p:nvSpPr>
          <p:cNvPr id="5" name="Content Placeholder 4"/>
          <p:cNvSpPr>
            <a:spLocks noGrp="1"/>
          </p:cNvSpPr>
          <p:nvPr>
            <p:ph sz="quarter" idx="1"/>
          </p:nvPr>
        </p:nvSpPr>
        <p:spPr/>
        <p:txBody>
          <a:bodyPr/>
          <a:lstStyle/>
          <a:p>
            <a:r>
              <a:rPr lang="en-US" dirty="0" smtClean="0"/>
              <a:t>Battery lifetime – for each subject’s optimal system parameters</a:t>
            </a:r>
          </a:p>
          <a:p>
            <a:pPr lvl="1"/>
            <a:r>
              <a:rPr lang="en-US" dirty="0"/>
              <a:t>3 </a:t>
            </a:r>
            <a:r>
              <a:rPr lang="en-US" dirty="0" err="1"/>
              <a:t>Tmotes</a:t>
            </a:r>
            <a:r>
              <a:rPr lang="en-US" dirty="0"/>
              <a:t> with new batteries (AA, Alkaline, LR6, 1.5V) </a:t>
            </a:r>
          </a:p>
          <a:p>
            <a:pPr lvl="1"/>
            <a:r>
              <a:rPr lang="en-US" dirty="0"/>
              <a:t>Run </a:t>
            </a:r>
            <a:r>
              <a:rPr lang="en-US" dirty="0" err="1"/>
              <a:t>RadioSense</a:t>
            </a:r>
            <a:r>
              <a:rPr lang="en-US" dirty="0"/>
              <a:t> until </a:t>
            </a:r>
            <a:r>
              <a:rPr lang="en-US" dirty="0" smtClean="0"/>
              <a:t>batteries die</a:t>
            </a:r>
            <a:endParaRPr lang="en-US" dirty="0"/>
          </a:p>
          <a:p>
            <a:pPr lvl="1"/>
            <a:r>
              <a:rPr lang="en-US" dirty="0"/>
              <a:t>159.3 hours, 168.7 hours, 175.3 </a:t>
            </a:r>
            <a:r>
              <a:rPr lang="en-US" dirty="0" smtClean="0"/>
              <a:t>hours</a:t>
            </a:r>
          </a:p>
          <a:p>
            <a:r>
              <a:rPr lang="en-US" dirty="0" smtClean="0"/>
              <a:t>Privacy</a:t>
            </a:r>
          </a:p>
          <a:p>
            <a:pPr lvl="1"/>
            <a:endParaRPr lang="en-US"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038600"/>
            <a:ext cx="7162800" cy="1412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Straight Arrow Connector 6"/>
          <p:cNvCxnSpPr/>
          <p:nvPr/>
        </p:nvCxnSpPr>
        <p:spPr>
          <a:xfrm flipV="1">
            <a:off x="838200" y="5257800"/>
            <a:ext cx="990600" cy="6096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09600" y="5854700"/>
            <a:ext cx="5186035" cy="369332"/>
          </a:xfrm>
          <a:prstGeom prst="rect">
            <a:avLst/>
          </a:prstGeom>
          <a:noFill/>
        </p:spPr>
        <p:txBody>
          <a:bodyPr wrap="none" rtlCol="0">
            <a:spAutoFit/>
          </a:bodyPr>
          <a:lstStyle/>
          <a:p>
            <a:r>
              <a:rPr lang="en-US" dirty="0" smtClean="0"/>
              <a:t>Minimal power level for 90% PDR, [</a:t>
            </a:r>
            <a:r>
              <a:rPr lang="en-US" dirty="0" err="1" smtClean="0"/>
              <a:t>Mobicom</a:t>
            </a:r>
            <a:r>
              <a:rPr lang="en-US" dirty="0" smtClean="0"/>
              <a:t> ’09]</a:t>
            </a:r>
            <a:endParaRPr lang="en-US" dirty="0"/>
          </a:p>
        </p:txBody>
      </p:sp>
      <p:sp>
        <p:nvSpPr>
          <p:cNvPr id="9" name="Rectangle 8"/>
          <p:cNvSpPr/>
          <p:nvPr/>
        </p:nvSpPr>
        <p:spPr>
          <a:xfrm>
            <a:off x="914400" y="4343400"/>
            <a:ext cx="7086600" cy="533400"/>
          </a:xfrm>
          <a:prstGeom prst="rect">
            <a:avLst/>
          </a:prstGeom>
          <a:solidFill>
            <a:srgbClr val="FF0000">
              <a:alpha val="2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590800" y="3593068"/>
            <a:ext cx="5638800" cy="369332"/>
          </a:xfrm>
          <a:prstGeom prst="rect">
            <a:avLst/>
          </a:prstGeom>
          <a:noFill/>
        </p:spPr>
        <p:txBody>
          <a:bodyPr wrap="square" rtlCol="0">
            <a:spAutoFit/>
          </a:bodyPr>
          <a:lstStyle/>
          <a:p>
            <a:r>
              <a:rPr lang="en-US" dirty="0" smtClean="0">
                <a:solidFill>
                  <a:srgbClr val="FF0000"/>
                </a:solidFill>
              </a:rPr>
              <a:t>Lower TX power and smaller communication range</a:t>
            </a:r>
            <a:endParaRPr lang="en-US" dirty="0">
              <a:solidFill>
                <a:srgbClr val="FF0000"/>
              </a:solidFill>
            </a:endParaRPr>
          </a:p>
        </p:txBody>
      </p:sp>
      <p:sp>
        <p:nvSpPr>
          <p:cNvPr id="12" name="Rectangle 11"/>
          <p:cNvSpPr/>
          <p:nvPr/>
        </p:nvSpPr>
        <p:spPr>
          <a:xfrm>
            <a:off x="7048500" y="3212068"/>
            <a:ext cx="1905000" cy="381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Packet::</a:t>
            </a:r>
            <a:r>
              <a:rPr lang="en-US" dirty="0" err="1" smtClean="0">
                <a:solidFill>
                  <a:schemeClr val="bg1"/>
                </a:solidFill>
              </a:rPr>
              <a:t>NodeId</a:t>
            </a:r>
            <a:endParaRPr lang="en-US" dirty="0">
              <a:solidFill>
                <a:schemeClr val="bg1"/>
              </a:solidFill>
            </a:endParaRPr>
          </a:p>
        </p:txBody>
      </p:sp>
      <p:sp>
        <p:nvSpPr>
          <p:cNvPr id="13" name="TextBox 12"/>
          <p:cNvSpPr txBox="1"/>
          <p:nvPr/>
        </p:nvSpPr>
        <p:spPr>
          <a:xfrm>
            <a:off x="5410200" y="5467290"/>
            <a:ext cx="3374642" cy="400110"/>
          </a:xfrm>
          <a:prstGeom prst="rect">
            <a:avLst/>
          </a:prstGeom>
          <a:noFill/>
        </p:spPr>
        <p:txBody>
          <a:bodyPr wrap="none" rtlCol="0">
            <a:spAutoFit/>
          </a:bodyPr>
          <a:lstStyle/>
          <a:p>
            <a:r>
              <a:rPr lang="en-US" sz="2000" b="1" dirty="0" smtClean="0">
                <a:solidFill>
                  <a:srgbClr val="7030A0"/>
                </a:solidFill>
              </a:rPr>
              <a:t>Privacy risks are reduced!</a:t>
            </a:r>
            <a:endParaRPr lang="en-US" sz="2000" b="1" dirty="0">
              <a:solidFill>
                <a:srgbClr val="7030A0"/>
              </a:solidFill>
            </a:endParaRPr>
          </a:p>
        </p:txBody>
      </p:sp>
      <p:sp>
        <p:nvSpPr>
          <p:cNvPr id="3" name="Date Placeholder 2"/>
          <p:cNvSpPr>
            <a:spLocks noGrp="1"/>
          </p:cNvSpPr>
          <p:nvPr>
            <p:ph type="dt" sz="half" idx="10"/>
          </p:nvPr>
        </p:nvSpPr>
        <p:spPr/>
        <p:txBody>
          <a:bodyPr/>
          <a:lstStyle/>
          <a:p>
            <a:r>
              <a:rPr lang="en-US" smtClean="0"/>
              <a:t>http://www.cs.wm.edu/~xqi</a:t>
            </a:r>
            <a:endParaRPr lang="en-US"/>
          </a:p>
        </p:txBody>
      </p:sp>
      <p:sp>
        <p:nvSpPr>
          <p:cNvPr id="6" name="Footer Placeholder 5"/>
          <p:cNvSpPr>
            <a:spLocks noGrp="1"/>
          </p:cNvSpPr>
          <p:nvPr>
            <p:ph type="ftr" sz="quarter" idx="11"/>
          </p:nvPr>
        </p:nvSpPr>
        <p:spPr/>
        <p:txBody>
          <a:bodyPr/>
          <a:lstStyle/>
          <a:p>
            <a:pPr algn="ctr"/>
            <a:r>
              <a:rPr lang="en-US" b="1" dirty="0">
                <a:solidFill>
                  <a:srgbClr val="FFC000"/>
                </a:solidFill>
              </a:rPr>
              <a:t>RTSS 2012</a:t>
            </a:r>
            <a:endParaRPr lang="en-US" b="1" dirty="0">
              <a:solidFill>
                <a:srgbClr val="FFC000"/>
              </a:solidFill>
            </a:endParaRPr>
          </a:p>
        </p:txBody>
      </p:sp>
    </p:spTree>
    <p:extLst>
      <p:ext uri="{BB962C8B-B14F-4D97-AF65-F5344CB8AC3E}">
        <p14:creationId xmlns:p14="http://schemas.microsoft.com/office/powerpoint/2010/main" val="3113299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17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P spid="12" grpId="0" animBg="1"/>
      <p:bldP spid="1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solidFill>
                  <a:srgbClr val="0070C0"/>
                </a:solidFill>
              </a:rPr>
              <a:t>Evaluation - Potential of Coexistence with Other On-body Sensor Nodes</a:t>
            </a:r>
            <a:endParaRPr lang="en-US" dirty="0">
              <a:solidFill>
                <a:srgbClr val="0070C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
        <p:nvSpPr>
          <p:cNvPr id="5" name="Content Placeholder 4"/>
          <p:cNvSpPr>
            <a:spLocks noGrp="1"/>
          </p:cNvSpPr>
          <p:nvPr>
            <p:ph sz="quarter" idx="1"/>
          </p:nvPr>
        </p:nvSpPr>
        <p:spPr/>
        <p:txBody>
          <a:bodyPr>
            <a:normAutofit lnSpcReduction="10000"/>
          </a:bodyPr>
          <a:lstStyle/>
          <a:p>
            <a:r>
              <a:rPr lang="en-US" sz="2000" dirty="0" err="1"/>
              <a:t>RadioSense</a:t>
            </a:r>
            <a:r>
              <a:rPr lang="en-US" sz="2000" dirty="0"/>
              <a:t> </a:t>
            </a:r>
            <a:r>
              <a:rPr lang="en-US" sz="2000" dirty="0" smtClean="0"/>
              <a:t>- two </a:t>
            </a:r>
            <a:r>
              <a:rPr lang="en-US" sz="2000" dirty="0"/>
              <a:t>dedicated on-body sensor </a:t>
            </a:r>
            <a:r>
              <a:rPr lang="en-US" sz="2000" dirty="0" smtClean="0"/>
              <a:t>nodes, right wrist and ankle, with </a:t>
            </a:r>
            <a:r>
              <a:rPr lang="en-US" sz="2000" dirty="0"/>
              <a:t>optimal </a:t>
            </a:r>
            <a:r>
              <a:rPr lang="en-US" sz="2000" dirty="0" smtClean="0"/>
              <a:t>parameters</a:t>
            </a:r>
          </a:p>
          <a:p>
            <a:r>
              <a:rPr lang="en-US" sz="2000" dirty="0"/>
              <a:t>Two general purpose on-body sensor nodes, left wrist and ankle, TX power level 7, packet sending rate </a:t>
            </a:r>
            <a:r>
              <a:rPr lang="en-US" sz="2000" dirty="0" smtClean="0"/>
              <a:t>4 </a:t>
            </a:r>
            <a:r>
              <a:rPr lang="en-US" sz="2000" dirty="0" err="1" smtClean="0"/>
              <a:t>pkts</a:t>
            </a:r>
            <a:r>
              <a:rPr lang="en-US" sz="2000" dirty="0" smtClean="0"/>
              <a:t>/s</a:t>
            </a:r>
            <a:endParaRPr lang="en-US" sz="2000" dirty="0"/>
          </a:p>
          <a:p>
            <a:r>
              <a:rPr lang="en-US" sz="2000" dirty="0" smtClean="0"/>
              <a:t>One </a:t>
            </a:r>
            <a:r>
              <a:rPr lang="en-US" sz="2000" dirty="0"/>
              <a:t>subject, </a:t>
            </a:r>
            <a:r>
              <a:rPr lang="en-US" sz="2000" dirty="0" smtClean="0"/>
              <a:t>for each activity, 10-minute </a:t>
            </a:r>
            <a:r>
              <a:rPr lang="en-US" sz="2000" dirty="0"/>
              <a:t>training data, 30-minute testing data </a:t>
            </a:r>
            <a:endParaRPr lang="en-US" sz="2000" dirty="0" smtClean="0"/>
          </a:p>
          <a:p>
            <a:endParaRPr lang="en-US" sz="2000" dirty="0"/>
          </a:p>
          <a:p>
            <a:r>
              <a:rPr lang="en-US" sz="2000" dirty="0" smtClean="0"/>
              <a:t>For general purpose nodes:</a:t>
            </a:r>
          </a:p>
          <a:p>
            <a:pPr lvl="1"/>
            <a:r>
              <a:rPr lang="en-US" sz="1800" dirty="0" smtClean="0"/>
              <a:t>PDR: 98.0%, 95.6%</a:t>
            </a:r>
          </a:p>
          <a:p>
            <a:pPr lvl="1"/>
            <a:r>
              <a:rPr lang="en-US" sz="1800" dirty="0" smtClean="0"/>
              <a:t>In good condition [</a:t>
            </a:r>
            <a:r>
              <a:rPr lang="en-US" sz="1800" dirty="0" err="1" smtClean="0"/>
              <a:t>Sensys</a:t>
            </a:r>
            <a:r>
              <a:rPr lang="en-US" sz="1800" dirty="0" smtClean="0"/>
              <a:t> ’08], since interference from </a:t>
            </a:r>
            <a:r>
              <a:rPr lang="en-US" sz="1800" dirty="0" err="1" smtClean="0"/>
              <a:t>RadioSense</a:t>
            </a:r>
            <a:r>
              <a:rPr lang="en-US" sz="1800" dirty="0" smtClean="0"/>
              <a:t> nodes is low</a:t>
            </a:r>
            <a:endParaRPr lang="en-US" sz="2000" dirty="0"/>
          </a:p>
          <a:p>
            <a:r>
              <a:rPr lang="en-US" sz="2000" dirty="0" smtClean="0"/>
              <a:t>For </a:t>
            </a:r>
            <a:r>
              <a:rPr lang="en-US" sz="2000" dirty="0" err="1" smtClean="0"/>
              <a:t>RadioSense</a:t>
            </a:r>
            <a:r>
              <a:rPr lang="en-US" sz="2000" dirty="0" smtClean="0"/>
              <a:t> nodes:</a:t>
            </a:r>
          </a:p>
          <a:p>
            <a:pPr lvl="1"/>
            <a:r>
              <a:rPr lang="en-US" sz="1800" dirty="0" smtClean="0"/>
              <a:t>Accuracy: 90.8% (with other nodes), 86.3% (without other nodes)</a:t>
            </a:r>
          </a:p>
          <a:p>
            <a:pPr lvl="1"/>
            <a:r>
              <a:rPr lang="en-US" sz="1800" dirty="0" smtClean="0"/>
              <a:t>Communication contention </a:t>
            </a:r>
            <a:r>
              <a:rPr lang="en-US" sz="1800" dirty="0"/>
              <a:t>with other on-body nodes </a:t>
            </a:r>
            <a:r>
              <a:rPr lang="en-US" sz="1800" dirty="0" smtClean="0"/>
              <a:t>may amplify the discriminative capacity of communication pattern</a:t>
            </a:r>
          </a:p>
          <a:p>
            <a:endParaRPr lang="en-US" sz="2000" dirty="0"/>
          </a:p>
          <a:p>
            <a:endParaRPr lang="en-US" sz="2000" dirty="0"/>
          </a:p>
        </p:txBody>
      </p:sp>
      <p:sp>
        <p:nvSpPr>
          <p:cNvPr id="3" name="Date Placeholder 2"/>
          <p:cNvSpPr>
            <a:spLocks noGrp="1"/>
          </p:cNvSpPr>
          <p:nvPr>
            <p:ph type="dt" sz="half" idx="10"/>
          </p:nvPr>
        </p:nvSpPr>
        <p:spPr/>
        <p:txBody>
          <a:bodyPr/>
          <a:lstStyle/>
          <a:p>
            <a:r>
              <a:rPr lang="en-US" smtClean="0"/>
              <a:t>http://www.cs.wm.edu/~xqi</a:t>
            </a:r>
            <a:endParaRPr lang="en-US"/>
          </a:p>
        </p:txBody>
      </p:sp>
      <p:sp>
        <p:nvSpPr>
          <p:cNvPr id="6" name="Footer Placeholder 5"/>
          <p:cNvSpPr>
            <a:spLocks noGrp="1"/>
          </p:cNvSpPr>
          <p:nvPr>
            <p:ph type="ftr" sz="quarter" idx="11"/>
          </p:nvPr>
        </p:nvSpPr>
        <p:spPr/>
        <p:txBody>
          <a:bodyPr/>
          <a:lstStyle/>
          <a:p>
            <a:pPr algn="ctr"/>
            <a:r>
              <a:rPr lang="en-US" b="1" dirty="0">
                <a:solidFill>
                  <a:srgbClr val="FFC000"/>
                </a:solidFill>
              </a:rPr>
              <a:t>RTSS 2012</a:t>
            </a:r>
            <a:endParaRPr lang="en-US" b="1" dirty="0">
              <a:solidFill>
                <a:srgbClr val="FFC000"/>
              </a:solidFill>
            </a:endParaRPr>
          </a:p>
        </p:txBody>
      </p:sp>
    </p:spTree>
    <p:extLst>
      <p:ext uri="{BB962C8B-B14F-4D97-AF65-F5344CB8AC3E}">
        <p14:creationId xmlns:p14="http://schemas.microsoft.com/office/powerpoint/2010/main" val="2614716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0070C0"/>
                </a:solidFill>
              </a:rPr>
              <a:t>Related Work</a:t>
            </a:r>
            <a:endParaRPr lang="en-US" dirty="0">
              <a:solidFill>
                <a:srgbClr val="0070C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
        <p:nvSpPr>
          <p:cNvPr id="5" name="Content Placeholder 4"/>
          <p:cNvSpPr>
            <a:spLocks noGrp="1"/>
          </p:cNvSpPr>
          <p:nvPr>
            <p:ph sz="quarter" idx="1"/>
          </p:nvPr>
        </p:nvSpPr>
        <p:spPr/>
        <p:txBody>
          <a:bodyPr/>
          <a:lstStyle/>
          <a:p>
            <a:r>
              <a:rPr lang="en-US" dirty="0" smtClean="0"/>
              <a:t>Using RSSI values for activity recognition</a:t>
            </a:r>
          </a:p>
          <a:p>
            <a:pPr lvl="1"/>
            <a:r>
              <a:rPr lang="en-US" dirty="0"/>
              <a:t>Only recognize simple activities, such as </a:t>
            </a:r>
            <a:r>
              <a:rPr lang="en-US" dirty="0" smtClean="0"/>
              <a:t>sitting </a:t>
            </a:r>
            <a:r>
              <a:rPr lang="en-US" dirty="0"/>
              <a:t>and </a:t>
            </a:r>
            <a:r>
              <a:rPr lang="en-US" dirty="0" smtClean="0"/>
              <a:t>standing</a:t>
            </a:r>
            <a:endParaRPr lang="en-US" dirty="0"/>
          </a:p>
          <a:p>
            <a:pPr lvl="1"/>
            <a:r>
              <a:rPr lang="en-US" dirty="0" smtClean="0"/>
              <a:t>Do not </a:t>
            </a:r>
            <a:r>
              <a:rPr lang="en-US" dirty="0"/>
              <a:t>optimize system parameters such as TX power level for accuracy </a:t>
            </a:r>
            <a:endParaRPr lang="en-US" dirty="0" smtClean="0"/>
          </a:p>
          <a:p>
            <a:r>
              <a:rPr lang="en-US" dirty="0" smtClean="0"/>
              <a:t>Using RSSI values for other applications</a:t>
            </a:r>
          </a:p>
          <a:p>
            <a:pPr lvl="1"/>
            <a:r>
              <a:rPr lang="en-US" dirty="0" smtClean="0"/>
              <a:t>Localization </a:t>
            </a:r>
          </a:p>
          <a:p>
            <a:pPr lvl="1"/>
            <a:r>
              <a:rPr lang="en-US" dirty="0" smtClean="0"/>
              <a:t>Radio tomography for human indoor motion tracking</a:t>
            </a:r>
          </a:p>
        </p:txBody>
      </p:sp>
      <p:sp>
        <p:nvSpPr>
          <p:cNvPr id="3" name="Date Placeholder 2"/>
          <p:cNvSpPr>
            <a:spLocks noGrp="1"/>
          </p:cNvSpPr>
          <p:nvPr>
            <p:ph type="dt" sz="half" idx="10"/>
          </p:nvPr>
        </p:nvSpPr>
        <p:spPr/>
        <p:txBody>
          <a:bodyPr/>
          <a:lstStyle/>
          <a:p>
            <a:r>
              <a:rPr lang="en-US" smtClean="0"/>
              <a:t>http://www.cs.wm.edu/~xqi</a:t>
            </a:r>
            <a:endParaRPr lang="en-US"/>
          </a:p>
        </p:txBody>
      </p:sp>
      <p:sp>
        <p:nvSpPr>
          <p:cNvPr id="6" name="Footer Placeholder 5"/>
          <p:cNvSpPr>
            <a:spLocks noGrp="1"/>
          </p:cNvSpPr>
          <p:nvPr>
            <p:ph type="ftr" sz="quarter" idx="11"/>
          </p:nvPr>
        </p:nvSpPr>
        <p:spPr/>
        <p:txBody>
          <a:bodyPr/>
          <a:lstStyle/>
          <a:p>
            <a:pPr algn="ctr"/>
            <a:r>
              <a:rPr lang="en-US" b="1" dirty="0">
                <a:solidFill>
                  <a:srgbClr val="FFC000"/>
                </a:solidFill>
              </a:rPr>
              <a:t>RTSS 2012</a:t>
            </a:r>
            <a:endParaRPr lang="en-US" b="1" dirty="0">
              <a:solidFill>
                <a:srgbClr val="FFC000"/>
              </a:solidFill>
            </a:endParaRPr>
          </a:p>
        </p:txBody>
      </p:sp>
    </p:spTree>
    <p:extLst>
      <p:ext uri="{BB962C8B-B14F-4D97-AF65-F5344CB8AC3E}">
        <p14:creationId xmlns:p14="http://schemas.microsoft.com/office/powerpoint/2010/main" val="1534207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0070C0"/>
                </a:solidFill>
              </a:rPr>
              <a:t>Limitations	</a:t>
            </a:r>
            <a:endParaRPr lang="en-US" dirty="0">
              <a:solidFill>
                <a:srgbClr val="0070C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
        <p:nvSpPr>
          <p:cNvPr id="5" name="Content Placeholder 4"/>
          <p:cNvSpPr>
            <a:spLocks noGrp="1"/>
          </p:cNvSpPr>
          <p:nvPr>
            <p:ph sz="quarter" idx="1"/>
          </p:nvPr>
        </p:nvSpPr>
        <p:spPr/>
        <p:txBody>
          <a:bodyPr/>
          <a:lstStyle/>
          <a:p>
            <a:r>
              <a:rPr lang="en-US" sz="2400" dirty="0" smtClean="0"/>
              <a:t>Strong background noises</a:t>
            </a:r>
          </a:p>
          <a:p>
            <a:pPr marL="548640" lvl="2">
              <a:spcBef>
                <a:spcPts val="600"/>
              </a:spcBef>
              <a:buClr>
                <a:schemeClr val="accent1"/>
              </a:buClr>
            </a:pPr>
            <a:r>
              <a:rPr lang="en-US" dirty="0"/>
              <a:t>Sensing-based approaches will also fail in such case because of high packet loss</a:t>
            </a:r>
            <a:r>
              <a:rPr lang="en-US" dirty="0" smtClean="0"/>
              <a:t>.</a:t>
            </a:r>
          </a:p>
          <a:p>
            <a:r>
              <a:rPr lang="en-US" sz="2400" dirty="0" smtClean="0"/>
              <a:t>Not Scalable  for new activities</a:t>
            </a:r>
          </a:p>
          <a:p>
            <a:pPr marL="548640" lvl="2">
              <a:spcBef>
                <a:spcPts val="600"/>
              </a:spcBef>
              <a:buClr>
                <a:schemeClr val="accent1"/>
              </a:buClr>
            </a:pPr>
            <a:r>
              <a:rPr lang="en-US" dirty="0">
                <a:solidFill>
                  <a:schemeClr val="tx1"/>
                </a:solidFill>
              </a:rPr>
              <a:t>It is a common problem for </a:t>
            </a:r>
            <a:r>
              <a:rPr lang="en-US" dirty="0" smtClean="0">
                <a:solidFill>
                  <a:schemeClr val="tx1"/>
                </a:solidFill>
              </a:rPr>
              <a:t>AR system using</a:t>
            </a:r>
            <a:r>
              <a:rPr lang="en-US" dirty="0"/>
              <a:t> supervised </a:t>
            </a:r>
            <a:r>
              <a:rPr lang="en-US" dirty="0" smtClean="0"/>
              <a:t>learning method</a:t>
            </a:r>
            <a:r>
              <a:rPr lang="en-US" dirty="0" smtClean="0">
                <a:solidFill>
                  <a:schemeClr val="tx1"/>
                </a:solidFill>
              </a:rPr>
              <a:t> </a:t>
            </a:r>
            <a:endParaRPr lang="en-US" dirty="0">
              <a:solidFill>
                <a:schemeClr val="tx1"/>
              </a:solidFill>
            </a:endParaRPr>
          </a:p>
          <a:p>
            <a:r>
              <a:rPr lang="en-US" sz="2400" dirty="0" smtClean="0"/>
              <a:t>Current system is a little bit clunky</a:t>
            </a:r>
          </a:p>
          <a:p>
            <a:pPr lvl="1"/>
            <a:r>
              <a:rPr lang="en-US" sz="2000" dirty="0" smtClean="0">
                <a:solidFill>
                  <a:schemeClr val="tx1"/>
                </a:solidFill>
              </a:rPr>
              <a:t>In future, we may replace the aggregator with smartphone; energy issues</a:t>
            </a:r>
          </a:p>
        </p:txBody>
      </p:sp>
      <p:sp>
        <p:nvSpPr>
          <p:cNvPr id="3" name="Date Placeholder 2"/>
          <p:cNvSpPr>
            <a:spLocks noGrp="1"/>
          </p:cNvSpPr>
          <p:nvPr>
            <p:ph type="dt" sz="half" idx="10"/>
          </p:nvPr>
        </p:nvSpPr>
        <p:spPr/>
        <p:txBody>
          <a:bodyPr/>
          <a:lstStyle/>
          <a:p>
            <a:r>
              <a:rPr lang="en-US" smtClean="0"/>
              <a:t>http://www.cs.wm.edu/~xqi</a:t>
            </a:r>
            <a:endParaRPr lang="en-US"/>
          </a:p>
        </p:txBody>
      </p:sp>
      <p:sp>
        <p:nvSpPr>
          <p:cNvPr id="6" name="Footer Placeholder 5"/>
          <p:cNvSpPr>
            <a:spLocks noGrp="1"/>
          </p:cNvSpPr>
          <p:nvPr>
            <p:ph type="ftr" sz="quarter" idx="11"/>
          </p:nvPr>
        </p:nvSpPr>
        <p:spPr/>
        <p:txBody>
          <a:bodyPr/>
          <a:lstStyle/>
          <a:p>
            <a:pPr algn="ctr"/>
            <a:r>
              <a:rPr lang="en-US" b="1" dirty="0">
                <a:solidFill>
                  <a:srgbClr val="FFC000"/>
                </a:solidFill>
              </a:rPr>
              <a:t>RTSS 2012</a:t>
            </a:r>
            <a:endParaRPr lang="en-US" b="1" dirty="0">
              <a:solidFill>
                <a:srgbClr val="FFC000"/>
              </a:solidFill>
            </a:endParaRPr>
          </a:p>
        </p:txBody>
      </p:sp>
    </p:spTree>
    <p:extLst>
      <p:ext uri="{BB962C8B-B14F-4D97-AF65-F5344CB8AC3E}">
        <p14:creationId xmlns:p14="http://schemas.microsoft.com/office/powerpoint/2010/main" val="3936465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0070C0"/>
                </a:solidFill>
              </a:rPr>
              <a:t>Conclusion</a:t>
            </a:r>
            <a:endParaRPr lang="en-US" dirty="0">
              <a:solidFill>
                <a:srgbClr val="0070C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
        <p:nvSpPr>
          <p:cNvPr id="5" name="Content Placeholder 4"/>
          <p:cNvSpPr>
            <a:spLocks noGrp="1"/>
          </p:cNvSpPr>
          <p:nvPr>
            <p:ph sz="quarter" idx="1"/>
          </p:nvPr>
        </p:nvSpPr>
        <p:spPr>
          <a:xfrm>
            <a:off x="457200" y="1219200"/>
            <a:ext cx="8229600" cy="4876800"/>
          </a:xfrm>
        </p:spPr>
        <p:txBody>
          <a:bodyPr>
            <a:normAutofit/>
          </a:bodyPr>
          <a:lstStyle/>
          <a:p>
            <a:r>
              <a:rPr lang="en-US" sz="2000" dirty="0" err="1" smtClean="0"/>
              <a:t>RadioSense</a:t>
            </a:r>
            <a:r>
              <a:rPr lang="en-US" sz="2000" dirty="0"/>
              <a:t>, a </a:t>
            </a:r>
            <a:r>
              <a:rPr lang="en-US" sz="2000" dirty="0" smtClean="0"/>
              <a:t>prototype system demonstrating </a:t>
            </a:r>
            <a:r>
              <a:rPr lang="en-US" sz="2000" dirty="0"/>
              <a:t>the feasibility of utilizing </a:t>
            </a:r>
            <a:r>
              <a:rPr lang="en-US" sz="2000" dirty="0" smtClean="0"/>
              <a:t>wireless communication pattern </a:t>
            </a:r>
            <a:r>
              <a:rPr lang="en-US" sz="2000" dirty="0"/>
              <a:t>for BSN activity recognition</a:t>
            </a:r>
            <a:r>
              <a:rPr lang="en-US" sz="2000" dirty="0" smtClean="0"/>
              <a:t>.</a:t>
            </a:r>
          </a:p>
          <a:p>
            <a:endParaRPr lang="en-US" sz="2000" dirty="0" smtClean="0">
              <a:solidFill>
                <a:srgbClr val="0070C0"/>
              </a:solidFill>
            </a:endParaRPr>
          </a:p>
          <a:p>
            <a:r>
              <a:rPr lang="en-US" sz="2000" dirty="0" smtClean="0">
                <a:solidFill>
                  <a:srgbClr val="0070C0"/>
                </a:solidFill>
              </a:rPr>
              <a:t>We reveal that wireless communication pattern:</a:t>
            </a:r>
          </a:p>
          <a:p>
            <a:pPr marL="342900" indent="-342900">
              <a:buFont typeface="+mj-lt"/>
              <a:buAutoNum type="alphaUcPeriod"/>
            </a:pPr>
            <a:r>
              <a:rPr lang="en-US" sz="1800" dirty="0"/>
              <a:t>i</a:t>
            </a:r>
            <a:r>
              <a:rPr lang="en-US" sz="1800" dirty="0" smtClean="0"/>
              <a:t>s most discriminative at low TX power</a:t>
            </a:r>
          </a:p>
          <a:p>
            <a:pPr lvl="1"/>
            <a:r>
              <a:rPr lang="en-US" sz="1600" dirty="0" smtClean="0">
                <a:solidFill>
                  <a:srgbClr val="FF0000"/>
                </a:solidFill>
              </a:rPr>
              <a:t>reduced privacy risk and </a:t>
            </a:r>
            <a:r>
              <a:rPr lang="en-US" sz="1600" smtClean="0">
                <a:solidFill>
                  <a:srgbClr val="FF0000"/>
                </a:solidFill>
              </a:rPr>
              <a:t>energy efficiency</a:t>
            </a:r>
            <a:endParaRPr lang="en-US" sz="1600" dirty="0" smtClean="0">
              <a:solidFill>
                <a:srgbClr val="FF0000"/>
              </a:solidFill>
            </a:endParaRPr>
          </a:p>
          <a:p>
            <a:pPr marL="342900" indent="-342900">
              <a:buFont typeface="+mj-lt"/>
              <a:buAutoNum type="alphaUcPeriod"/>
            </a:pPr>
            <a:r>
              <a:rPr lang="en-US" sz="1800" dirty="0" smtClean="0"/>
              <a:t>prefers packet </a:t>
            </a:r>
            <a:r>
              <a:rPr lang="en-US" sz="1800" dirty="0"/>
              <a:t>loss </a:t>
            </a:r>
            <a:endParaRPr lang="en-US" sz="1800" dirty="0" smtClean="0"/>
          </a:p>
          <a:p>
            <a:pPr lvl="1"/>
            <a:r>
              <a:rPr lang="en-US" sz="1600" dirty="0" smtClean="0">
                <a:solidFill>
                  <a:srgbClr val="FF0000"/>
                </a:solidFill>
              </a:rPr>
              <a:t>packet </a:t>
            </a:r>
            <a:r>
              <a:rPr lang="en-US" sz="1600" dirty="0">
                <a:solidFill>
                  <a:srgbClr val="FF0000"/>
                </a:solidFill>
              </a:rPr>
              <a:t>loss boosts accuracy rather than </a:t>
            </a:r>
            <a:r>
              <a:rPr lang="en-US" sz="1600" dirty="0" smtClean="0">
                <a:solidFill>
                  <a:srgbClr val="FF0000"/>
                </a:solidFill>
              </a:rPr>
              <a:t>undermines it</a:t>
            </a:r>
          </a:p>
          <a:p>
            <a:pPr marL="342900" indent="-342900">
              <a:buFont typeface="+mj-lt"/>
              <a:buAutoNum type="alphaUcPeriod"/>
            </a:pPr>
            <a:r>
              <a:rPr lang="en-US" sz="1800" dirty="0" smtClean="0">
                <a:solidFill>
                  <a:schemeClr val="tx1"/>
                </a:solidFill>
              </a:rPr>
              <a:t>results in MAC </a:t>
            </a:r>
            <a:r>
              <a:rPr lang="en-US" sz="1800" dirty="0">
                <a:solidFill>
                  <a:schemeClr val="tx1"/>
                </a:solidFill>
              </a:rPr>
              <a:t>layer and device </a:t>
            </a:r>
            <a:r>
              <a:rPr lang="en-US" sz="1800" dirty="0" smtClean="0">
                <a:solidFill>
                  <a:schemeClr val="tx1"/>
                </a:solidFill>
              </a:rPr>
              <a:t>simplicity</a:t>
            </a:r>
            <a:endParaRPr lang="en-US" sz="1800" dirty="0" smtClean="0"/>
          </a:p>
          <a:p>
            <a:pPr lvl="1"/>
            <a:r>
              <a:rPr lang="en-US" sz="1600" dirty="0" smtClean="0">
                <a:solidFill>
                  <a:srgbClr val="FF0000"/>
                </a:solidFill>
              </a:rPr>
              <a:t>no requirement for complicated MAC protocol and various sensors; only needs low power radio</a:t>
            </a:r>
          </a:p>
          <a:p>
            <a:pPr marL="342900" indent="-342900">
              <a:buFont typeface="+mj-lt"/>
              <a:buAutoNum type="alphaUcPeriod"/>
            </a:pPr>
            <a:r>
              <a:rPr lang="en-US" sz="1800" dirty="0" smtClean="0"/>
              <a:t>allows the coexistence of both </a:t>
            </a:r>
            <a:r>
              <a:rPr lang="en-US" sz="1800" dirty="0" err="1" smtClean="0"/>
              <a:t>RadioSense</a:t>
            </a:r>
            <a:r>
              <a:rPr lang="en-US" sz="1800" dirty="0" smtClean="0"/>
              <a:t>  and other on-body sensor nodes</a:t>
            </a:r>
            <a:endParaRPr lang="en-US" sz="1800" dirty="0"/>
          </a:p>
          <a:p>
            <a:pPr lvl="1"/>
            <a:r>
              <a:rPr lang="en-US" sz="1600" dirty="0">
                <a:solidFill>
                  <a:srgbClr val="FF0000"/>
                </a:solidFill>
              </a:rPr>
              <a:t>c</a:t>
            </a:r>
            <a:r>
              <a:rPr lang="en-US" sz="1600" dirty="0" smtClean="0">
                <a:solidFill>
                  <a:srgbClr val="FF0000"/>
                </a:solidFill>
              </a:rPr>
              <a:t>ommunication contention with other on-body nodes may amplify its discriminative capacity</a:t>
            </a:r>
            <a:endParaRPr lang="en-US" sz="1600" dirty="0">
              <a:solidFill>
                <a:srgbClr val="FF0000"/>
              </a:solidFill>
            </a:endParaRPr>
          </a:p>
          <a:p>
            <a:pPr marL="617220" lvl="1" indent="-342900">
              <a:buFont typeface="+mj-lt"/>
              <a:buAutoNum type="alphaUcPeriod"/>
            </a:pPr>
            <a:endParaRPr lang="en-US" sz="1500" dirty="0">
              <a:solidFill>
                <a:schemeClr val="tx1"/>
              </a:solidFill>
            </a:endParaRPr>
          </a:p>
          <a:p>
            <a:pPr lvl="1"/>
            <a:endParaRPr lang="en-US" sz="1700" dirty="0" smtClean="0"/>
          </a:p>
          <a:p>
            <a:pPr lvl="1"/>
            <a:endParaRPr lang="en-US" sz="1700" dirty="0"/>
          </a:p>
        </p:txBody>
      </p:sp>
      <p:sp>
        <p:nvSpPr>
          <p:cNvPr id="3" name="Date Placeholder 2"/>
          <p:cNvSpPr>
            <a:spLocks noGrp="1"/>
          </p:cNvSpPr>
          <p:nvPr>
            <p:ph type="dt" sz="half" idx="10"/>
          </p:nvPr>
        </p:nvSpPr>
        <p:spPr/>
        <p:txBody>
          <a:bodyPr/>
          <a:lstStyle/>
          <a:p>
            <a:r>
              <a:rPr lang="en-US" smtClean="0"/>
              <a:t>http://www.cs.wm.edu/~xqi</a:t>
            </a:r>
            <a:endParaRPr lang="en-US"/>
          </a:p>
        </p:txBody>
      </p:sp>
      <p:sp>
        <p:nvSpPr>
          <p:cNvPr id="6" name="Footer Placeholder 5"/>
          <p:cNvSpPr>
            <a:spLocks noGrp="1"/>
          </p:cNvSpPr>
          <p:nvPr>
            <p:ph type="ftr" sz="quarter" idx="11"/>
          </p:nvPr>
        </p:nvSpPr>
        <p:spPr/>
        <p:txBody>
          <a:bodyPr/>
          <a:lstStyle/>
          <a:p>
            <a:pPr algn="ctr"/>
            <a:r>
              <a:rPr lang="en-US" b="1" dirty="0">
                <a:solidFill>
                  <a:srgbClr val="FFC000"/>
                </a:solidFill>
              </a:rPr>
              <a:t>RTSS 2012</a:t>
            </a:r>
            <a:endParaRPr lang="en-US" b="1" dirty="0">
              <a:solidFill>
                <a:srgbClr val="FFC000"/>
              </a:solidFill>
            </a:endParaRPr>
          </a:p>
        </p:txBody>
      </p:sp>
    </p:spTree>
    <p:extLst>
      <p:ext uri="{BB962C8B-B14F-4D97-AF65-F5344CB8AC3E}">
        <p14:creationId xmlns:p14="http://schemas.microsoft.com/office/powerpoint/2010/main" val="332588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dirty="0" smtClean="0">
                <a:solidFill>
                  <a:srgbClr val="0070C0"/>
                </a:solidFill>
              </a:rPr>
              <a:t/>
            </a:r>
            <a:br>
              <a:rPr lang="en-US" dirty="0" smtClean="0">
                <a:solidFill>
                  <a:srgbClr val="0070C0"/>
                </a:solidFill>
              </a:rPr>
            </a:br>
            <a:r>
              <a:rPr lang="en-US" dirty="0" smtClean="0">
                <a:solidFill>
                  <a:srgbClr val="0070C0"/>
                </a:solidFill>
              </a:rPr>
              <a:t>Sensing-based Activity Recognition</a:t>
            </a:r>
            <a:endParaRPr lang="en-US" dirty="0">
              <a:solidFill>
                <a:srgbClr val="0070C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
        <p:nvSpPr>
          <p:cNvPr id="5" name="Content Placeholder 4"/>
          <p:cNvSpPr>
            <a:spLocks noGrp="1"/>
          </p:cNvSpPr>
          <p:nvPr>
            <p:ph sz="quarter" idx="1"/>
          </p:nvPr>
        </p:nvSpPr>
        <p:spPr>
          <a:xfrm>
            <a:off x="457200" y="1202174"/>
            <a:ext cx="8229600" cy="4937760"/>
          </a:xfrm>
        </p:spPr>
        <p:txBody>
          <a:bodyPr/>
          <a:lstStyle/>
          <a:p>
            <a:r>
              <a:rPr lang="en-US" dirty="0"/>
              <a:t>P</a:t>
            </a:r>
            <a:r>
              <a:rPr lang="en-US" dirty="0" smtClean="0"/>
              <a:t>roblem </a:t>
            </a:r>
            <a:r>
              <a:rPr lang="en-US" dirty="0"/>
              <a:t>s</a:t>
            </a:r>
            <a:r>
              <a:rPr lang="en-US" dirty="0" smtClean="0"/>
              <a:t>etting</a:t>
            </a:r>
          </a:p>
          <a:p>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0687" y="3122615"/>
            <a:ext cx="3000375" cy="187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6300" y="4083050"/>
            <a:ext cx="20955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Oval 5"/>
          <p:cNvSpPr/>
          <p:nvPr/>
        </p:nvSpPr>
        <p:spPr>
          <a:xfrm>
            <a:off x="3784600" y="3895726"/>
            <a:ext cx="381000" cy="37464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Elbow Connector 7"/>
          <p:cNvCxnSpPr>
            <a:stCxn id="6" idx="0"/>
            <a:endCxn id="14" idx="3"/>
          </p:cNvCxnSpPr>
          <p:nvPr/>
        </p:nvCxnSpPr>
        <p:spPr>
          <a:xfrm rot="16200000" flipV="1">
            <a:off x="3316527" y="3237152"/>
            <a:ext cx="415447" cy="901701"/>
          </a:xfrm>
          <a:prstGeom prst="bentConnector2">
            <a:avLst/>
          </a:prstGeom>
          <a:ln w="19050">
            <a:solidFill>
              <a:srgbClr val="0070C0"/>
            </a:solidFill>
            <a:tailEnd type="non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396999" y="2741615"/>
            <a:ext cx="1676400" cy="1477328"/>
          </a:xfrm>
          <a:prstGeom prst="rect">
            <a:avLst/>
          </a:prstGeom>
          <a:noFill/>
          <a:ln w="19050">
            <a:solidFill>
              <a:srgbClr val="0070C0"/>
            </a:solidFill>
          </a:ln>
        </p:spPr>
        <p:txBody>
          <a:bodyPr wrap="square" rtlCol="0">
            <a:spAutoFit/>
          </a:bodyPr>
          <a:lstStyle/>
          <a:p>
            <a:r>
              <a:rPr lang="en-US" dirty="0" smtClean="0"/>
              <a:t>Accelerometer</a:t>
            </a:r>
          </a:p>
          <a:p>
            <a:r>
              <a:rPr lang="en-US" dirty="0" smtClean="0"/>
              <a:t>Gyroscope</a:t>
            </a:r>
          </a:p>
          <a:p>
            <a:r>
              <a:rPr lang="en-US" dirty="0" smtClean="0"/>
              <a:t>Temperature</a:t>
            </a:r>
          </a:p>
          <a:p>
            <a:r>
              <a:rPr lang="en-US" dirty="0" smtClean="0"/>
              <a:t>Light</a:t>
            </a:r>
          </a:p>
          <a:p>
            <a:r>
              <a:rPr lang="en-US" dirty="0" smtClean="0"/>
              <a:t>etc.</a:t>
            </a:r>
            <a:endParaRPr lang="en-US" dirty="0"/>
          </a:p>
        </p:txBody>
      </p:sp>
      <p:grpSp>
        <p:nvGrpSpPr>
          <p:cNvPr id="18" name="Group 17"/>
          <p:cNvGrpSpPr/>
          <p:nvPr/>
        </p:nvGrpSpPr>
        <p:grpSpPr>
          <a:xfrm>
            <a:off x="1396999" y="4252914"/>
            <a:ext cx="1689101" cy="1536701"/>
            <a:chOff x="368299" y="4787899"/>
            <a:chExt cx="1689101" cy="1536701"/>
          </a:xfrm>
        </p:grpSpPr>
        <p:pic>
          <p:nvPicPr>
            <p:cNvPr id="1030" name="Picture 6" descr="C:\Users\qixin\AppData\Roaming\Tencent\Users\281855846\QQ\WinTemp\RichOle\KJ`WSH]{UN}~YPK3~V{8CI3.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 y="4787899"/>
              <a:ext cx="1676400" cy="1231901"/>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368299" y="5955268"/>
              <a:ext cx="1676400" cy="369332"/>
            </a:xfrm>
            <a:prstGeom prst="rect">
              <a:avLst/>
            </a:prstGeom>
            <a:noFill/>
          </p:spPr>
          <p:txBody>
            <a:bodyPr wrap="square" rtlCol="0">
              <a:spAutoFit/>
            </a:bodyPr>
            <a:lstStyle/>
            <a:p>
              <a:r>
                <a:rPr lang="en-US" dirty="0" smtClean="0"/>
                <a:t>Sensing Data</a:t>
              </a:r>
              <a:endParaRPr lang="en-US" dirty="0"/>
            </a:p>
          </p:txBody>
        </p:sp>
      </p:grpSp>
      <p:pic>
        <p:nvPicPr>
          <p:cNvPr id="103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88621" y="1676400"/>
            <a:ext cx="3093379" cy="128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1" name="Straight Arrow Connector 30"/>
          <p:cNvCxnSpPr/>
          <p:nvPr/>
        </p:nvCxnSpPr>
        <p:spPr>
          <a:xfrm flipV="1">
            <a:off x="5288621" y="2817816"/>
            <a:ext cx="672441" cy="870186"/>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3" name="Date Placeholder 2"/>
          <p:cNvSpPr>
            <a:spLocks noGrp="1"/>
          </p:cNvSpPr>
          <p:nvPr>
            <p:ph type="dt" sz="half" idx="10"/>
          </p:nvPr>
        </p:nvSpPr>
        <p:spPr/>
        <p:txBody>
          <a:bodyPr/>
          <a:lstStyle/>
          <a:p>
            <a:r>
              <a:rPr lang="en-US" smtClean="0"/>
              <a:t>http://www.cs.wm.edu/~xqi</a:t>
            </a:r>
            <a:endParaRPr lang="en-US"/>
          </a:p>
        </p:txBody>
      </p:sp>
      <p:cxnSp>
        <p:nvCxnSpPr>
          <p:cNvPr id="20" name="Straight Arrow Connector 19"/>
          <p:cNvCxnSpPr/>
          <p:nvPr/>
        </p:nvCxnSpPr>
        <p:spPr>
          <a:xfrm>
            <a:off x="7162800" y="2962275"/>
            <a:ext cx="0" cy="1401127"/>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791200" y="4355068"/>
            <a:ext cx="2868349" cy="369332"/>
          </a:xfrm>
          <a:prstGeom prst="rect">
            <a:avLst/>
          </a:prstGeom>
          <a:noFill/>
        </p:spPr>
        <p:txBody>
          <a:bodyPr wrap="none" rtlCol="0">
            <a:spAutoFit/>
          </a:bodyPr>
          <a:lstStyle/>
          <a:p>
            <a:r>
              <a:rPr lang="en-US" dirty="0" smtClean="0"/>
              <a:t>Running,  Walking,  Sitting, …</a:t>
            </a:r>
            <a:endParaRPr lang="en-US" dirty="0"/>
          </a:p>
        </p:txBody>
      </p:sp>
      <p:sp>
        <p:nvSpPr>
          <p:cNvPr id="7" name="Footer Placeholder 6"/>
          <p:cNvSpPr>
            <a:spLocks noGrp="1"/>
          </p:cNvSpPr>
          <p:nvPr>
            <p:ph type="ftr" sz="quarter" idx="11"/>
          </p:nvPr>
        </p:nvSpPr>
        <p:spPr/>
        <p:txBody>
          <a:bodyPr/>
          <a:lstStyle/>
          <a:p>
            <a:pPr algn="ctr"/>
            <a:r>
              <a:rPr lang="en-US" b="1" dirty="0">
                <a:solidFill>
                  <a:srgbClr val="FFC000"/>
                </a:solidFill>
              </a:rPr>
              <a:t>RTSS 2012</a:t>
            </a:r>
            <a:endParaRPr lang="en-US" b="1" dirty="0">
              <a:solidFill>
                <a:srgbClr val="FFC000"/>
              </a:solidFill>
            </a:endParaRPr>
          </a:p>
        </p:txBody>
      </p:sp>
    </p:spTree>
    <p:custDataLst>
      <p:tags r:id="rId1"/>
    </p:custDataLst>
    <p:extLst>
      <p:ext uri="{BB962C8B-B14F-4D97-AF65-F5344CB8AC3E}">
        <p14:creationId xmlns:p14="http://schemas.microsoft.com/office/powerpoint/2010/main" val="3142461079"/>
      </p:ext>
    </p:extLst>
  </p:cSld>
  <p:clrMapOvr>
    <a:masterClrMapping/>
  </p:clrMapOvr>
  <mc:AlternateContent xmlns:mc="http://schemas.openxmlformats.org/markup-compatibility/2006" xmlns:p14="http://schemas.microsoft.com/office/powerpoint/2010/main">
    <mc:Choice Requires="p14">
      <p:transition spd="slow" p14:dur="2000" advTm="54601"/>
    </mc:Choice>
    <mc:Fallback xmlns="">
      <p:transition spd="slow" advTm="5460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29"/>
                                        </p:tgtEl>
                                        <p:attrNameLst>
                                          <p:attrName>style.visibility</p:attrName>
                                        </p:attrNameLst>
                                      </p:cBhvr>
                                      <p:to>
                                        <p:strVal val="visible"/>
                                      </p:to>
                                    </p:set>
                                  </p:childTnLst>
                                </p:cTn>
                              </p:par>
                              <p:par>
                                <p:cTn id="25" presetID="56" presetClass="path" presetSubtype="0" accel="50000" decel="50000" fill="hold" nodeType="withEffect">
                                  <p:stCondLst>
                                    <p:cond delay="0"/>
                                  </p:stCondLst>
                                  <p:childTnLst>
                                    <p:animMotion origin="layout" path="M 1.11111E-6 4.81481E-6 L 0.35069 -0.11019 " pathEditMode="relative" rAng="0" ptsTypes="AA">
                                      <p:cBhvr>
                                        <p:cTn id="26" dur="2000" fill="hold"/>
                                        <p:tgtEl>
                                          <p:spTgt spid="18"/>
                                        </p:tgtEl>
                                        <p:attrNameLst>
                                          <p:attrName>ppt_x</p:attrName>
                                          <p:attrName>ppt_y</p:attrName>
                                        </p:attrNameLst>
                                      </p:cBhvr>
                                      <p:rCtr x="17535" y="-5509"/>
                                    </p:animMotion>
                                  </p:childTnLst>
                                </p:cTn>
                              </p:par>
                              <p:par>
                                <p:cTn id="27" presetID="6" presetClass="emph" presetSubtype="0" fill="hold" nodeType="withEffect">
                                  <p:stCondLst>
                                    <p:cond delay="0"/>
                                  </p:stCondLst>
                                  <p:childTnLst>
                                    <p:animScale>
                                      <p:cBhvr>
                                        <p:cTn id="28" dur="1000" fill="hold"/>
                                        <p:tgtEl>
                                          <p:spTgt spid="18"/>
                                        </p:tgtEl>
                                      </p:cBhvr>
                                      <p:by x="50000" y="50000"/>
                                    </p:animScale>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3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4" grpId="0" animBg="1"/>
      <p:bldP spid="1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pPr algn="ctr"/>
            <a:r>
              <a:rPr lang="en-US" dirty="0" smtClean="0"/>
              <a:t>Q &amp; A</a:t>
            </a:r>
            <a:endParaRPr lang="en-US" dirty="0"/>
          </a:p>
        </p:txBody>
      </p:sp>
      <p:sp>
        <p:nvSpPr>
          <p:cNvPr id="7" name="Subtitle 6"/>
          <p:cNvSpPr>
            <a:spLocks noGrp="1"/>
          </p:cNvSpPr>
          <p:nvPr>
            <p:ph type="subTitle" idx="1"/>
          </p:nvPr>
        </p:nvSpPr>
        <p:spPr/>
        <p:txBody>
          <a:bodyPr/>
          <a:lstStyle/>
          <a:p>
            <a:pPr algn="ctr"/>
            <a:r>
              <a:rPr lang="en-US" dirty="0" smtClean="0"/>
              <a:t>Thanks for your attention!</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sp>
        <p:nvSpPr>
          <p:cNvPr id="2" name="Date Placeholder 1"/>
          <p:cNvSpPr>
            <a:spLocks noGrp="1"/>
          </p:cNvSpPr>
          <p:nvPr>
            <p:ph type="dt" sz="half" idx="10"/>
          </p:nvPr>
        </p:nvSpPr>
        <p:spPr/>
        <p:txBody>
          <a:bodyPr/>
          <a:lstStyle/>
          <a:p>
            <a:r>
              <a:rPr lang="en-US" smtClean="0"/>
              <a:t>http://www.cs.wm.edu/~xqi</a:t>
            </a:r>
            <a:endParaRPr lang="en-US"/>
          </a:p>
        </p:txBody>
      </p:sp>
      <p:sp>
        <p:nvSpPr>
          <p:cNvPr id="3" name="Footer Placeholder 2"/>
          <p:cNvSpPr>
            <a:spLocks noGrp="1"/>
          </p:cNvSpPr>
          <p:nvPr>
            <p:ph type="ftr" sz="quarter" idx="11"/>
          </p:nvPr>
        </p:nvSpPr>
        <p:spPr/>
        <p:txBody>
          <a:bodyPr/>
          <a:lstStyle/>
          <a:p>
            <a:pPr algn="ctr"/>
            <a:r>
              <a:rPr lang="en-US" b="1" dirty="0">
                <a:solidFill>
                  <a:srgbClr val="FFC000"/>
                </a:solidFill>
              </a:rPr>
              <a:t>RTSS 2012</a:t>
            </a:r>
            <a:endParaRPr lang="en-US" b="1" dirty="0">
              <a:solidFill>
                <a:srgbClr val="FFC000"/>
              </a:solidFill>
            </a:endParaRPr>
          </a:p>
        </p:txBody>
      </p:sp>
    </p:spTree>
    <p:extLst>
      <p:ext uri="{BB962C8B-B14F-4D97-AF65-F5344CB8AC3E}">
        <p14:creationId xmlns:p14="http://schemas.microsoft.com/office/powerpoint/2010/main" val="32940528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Thank You!</a:t>
            </a:r>
            <a:endParaRPr lang="en-US" dirty="0"/>
          </a:p>
        </p:txBody>
      </p:sp>
      <p:sp>
        <p:nvSpPr>
          <p:cNvPr id="6" name="Subtitle 5"/>
          <p:cNvSpPr>
            <a:spLocks noGrp="1"/>
          </p:cNvSpPr>
          <p:nvPr>
            <p:ph type="subTitle" idx="1"/>
          </p:nvPr>
        </p:nvSpPr>
        <p:spPr/>
        <p:txBody>
          <a:bodyPr/>
          <a:lstStyle/>
          <a:p>
            <a:pPr algn="ctr"/>
            <a:r>
              <a:rPr lang="en-US" dirty="0" smtClean="0"/>
              <a:t>The End.</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
        <p:nvSpPr>
          <p:cNvPr id="3" name="Date Placeholder 2"/>
          <p:cNvSpPr>
            <a:spLocks noGrp="1"/>
          </p:cNvSpPr>
          <p:nvPr>
            <p:ph type="dt" sz="half" idx="10"/>
          </p:nvPr>
        </p:nvSpPr>
        <p:spPr/>
        <p:txBody>
          <a:bodyPr/>
          <a:lstStyle/>
          <a:p>
            <a:r>
              <a:rPr lang="en-US" smtClean="0"/>
              <a:t>http://www.cs.wm.edu/~xqi</a:t>
            </a:r>
            <a:endParaRPr lang="en-US"/>
          </a:p>
        </p:txBody>
      </p:sp>
      <p:sp>
        <p:nvSpPr>
          <p:cNvPr id="5" name="Footer Placeholder 4"/>
          <p:cNvSpPr>
            <a:spLocks noGrp="1"/>
          </p:cNvSpPr>
          <p:nvPr>
            <p:ph type="ftr" sz="quarter" idx="11"/>
          </p:nvPr>
        </p:nvSpPr>
        <p:spPr/>
        <p:txBody>
          <a:bodyPr/>
          <a:lstStyle/>
          <a:p>
            <a:pPr algn="ctr"/>
            <a:r>
              <a:rPr lang="en-US" b="1" dirty="0">
                <a:solidFill>
                  <a:srgbClr val="FFC000"/>
                </a:solidFill>
              </a:rPr>
              <a:t>RTSS 2012</a:t>
            </a:r>
            <a:endParaRPr lang="en-US" b="1" dirty="0">
              <a:solidFill>
                <a:srgbClr val="FFC000"/>
              </a:solidFill>
            </a:endParaRPr>
          </a:p>
        </p:txBody>
      </p:sp>
    </p:spTree>
    <p:extLst>
      <p:ext uri="{BB962C8B-B14F-4D97-AF65-F5344CB8AC3E}">
        <p14:creationId xmlns:p14="http://schemas.microsoft.com/office/powerpoint/2010/main" val="21360240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solidFill>
                  <a:srgbClr val="0070C0"/>
                </a:solidFill>
              </a:rPr>
              <a:t>Potentials – More Fine-Grained Activities </a:t>
            </a:r>
            <a:endParaRPr lang="en-US" dirty="0">
              <a:solidFill>
                <a:srgbClr val="0070C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
        <p:nvSpPr>
          <p:cNvPr id="5" name="Content Placeholder 4"/>
          <p:cNvSpPr>
            <a:spLocks noGrp="1"/>
          </p:cNvSpPr>
          <p:nvPr>
            <p:ph sz="quarter" idx="1"/>
          </p:nvPr>
        </p:nvSpPr>
        <p:spPr/>
        <p:txBody>
          <a:bodyPr>
            <a:normAutofit/>
          </a:bodyPr>
          <a:lstStyle/>
          <a:p>
            <a:r>
              <a:rPr lang="en-US" sz="2000" dirty="0" smtClean="0"/>
              <a:t>One subject</a:t>
            </a:r>
          </a:p>
          <a:p>
            <a:r>
              <a:rPr lang="en-US" sz="2000" dirty="0" smtClean="0"/>
              <a:t>Sitting set - driving, working, reading, eating, and watching TV</a:t>
            </a:r>
          </a:p>
          <a:p>
            <a:r>
              <a:rPr lang="en-US" sz="2000" dirty="0" smtClean="0"/>
              <a:t>Cleaning set - </a:t>
            </a:r>
            <a:r>
              <a:rPr lang="en-US" sz="2000" dirty="0"/>
              <a:t>cleaning </a:t>
            </a:r>
            <a:r>
              <a:rPr lang="en-US" sz="2000" dirty="0" smtClean="0"/>
              <a:t>table, cleaning </a:t>
            </a:r>
            <a:r>
              <a:rPr lang="en-US" sz="2000" dirty="0"/>
              <a:t>floor, cleaning bathtub, and cleaning </a:t>
            </a:r>
            <a:r>
              <a:rPr lang="en-US" sz="2000" dirty="0" smtClean="0"/>
              <a:t>blackboard</a:t>
            </a:r>
          </a:p>
          <a:p>
            <a:r>
              <a:rPr lang="en-US" sz="2000" dirty="0" smtClean="0"/>
              <a:t>10-minute data of each activity for training, </a:t>
            </a:r>
            <a:br>
              <a:rPr lang="en-US" sz="2000" dirty="0" smtClean="0"/>
            </a:br>
            <a:r>
              <a:rPr lang="en-US" sz="2000" dirty="0" smtClean="0"/>
              <a:t>30-minute data of each activity for testing</a:t>
            </a:r>
          </a:p>
          <a:p>
            <a:r>
              <a:rPr lang="en-US" sz="2000" dirty="0" smtClean="0"/>
              <a:t>Sitting - </a:t>
            </a:r>
            <a:r>
              <a:rPr lang="en-US" sz="2000" dirty="0"/>
              <a:t>91.5</a:t>
            </a:r>
            <a:r>
              <a:rPr lang="en-US" sz="2000" dirty="0" smtClean="0"/>
              <a:t>%, 8.35s</a:t>
            </a:r>
          </a:p>
          <a:p>
            <a:pPr marL="0" indent="0">
              <a:buNone/>
            </a:pPr>
            <a:r>
              <a:rPr lang="en-US" sz="2000" dirty="0" smtClean="0"/>
              <a:t>    Cleaning – 95.8%, 8.29s</a:t>
            </a:r>
          </a:p>
          <a:p>
            <a:endParaRPr lang="en-US" sz="2000"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3429000"/>
            <a:ext cx="2895600" cy="2806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Date Placeholder 2"/>
          <p:cNvSpPr>
            <a:spLocks noGrp="1"/>
          </p:cNvSpPr>
          <p:nvPr>
            <p:ph type="dt" sz="half" idx="10"/>
          </p:nvPr>
        </p:nvSpPr>
        <p:spPr/>
        <p:txBody>
          <a:bodyPr/>
          <a:lstStyle/>
          <a:p>
            <a:r>
              <a:rPr lang="en-US" smtClean="0"/>
              <a:t>http://www.cs.wm.edu/~xqi</a:t>
            </a:r>
            <a:endParaRPr lang="en-US"/>
          </a:p>
        </p:txBody>
      </p:sp>
      <p:sp>
        <p:nvSpPr>
          <p:cNvPr id="6" name="Footer Placeholder 5"/>
          <p:cNvSpPr>
            <a:spLocks noGrp="1"/>
          </p:cNvSpPr>
          <p:nvPr>
            <p:ph type="ftr" sz="quarter" idx="11"/>
          </p:nvPr>
        </p:nvSpPr>
        <p:spPr/>
        <p:txBody>
          <a:bodyPr/>
          <a:lstStyle/>
          <a:p>
            <a:pPr algn="ctr"/>
            <a:r>
              <a:rPr lang="en-US" b="1" dirty="0">
                <a:solidFill>
                  <a:srgbClr val="FFC000"/>
                </a:solidFill>
              </a:rPr>
              <a:t>RTSS 2012</a:t>
            </a:r>
            <a:endParaRPr lang="en-US" b="1" dirty="0">
              <a:solidFill>
                <a:srgbClr val="FFC000"/>
              </a:solidFill>
            </a:endParaRPr>
          </a:p>
        </p:txBody>
      </p:sp>
    </p:spTree>
    <p:extLst>
      <p:ext uri="{BB962C8B-B14F-4D97-AF65-F5344CB8AC3E}">
        <p14:creationId xmlns:p14="http://schemas.microsoft.com/office/powerpoint/2010/main" val="3113299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368" y="2299092"/>
            <a:ext cx="2982064" cy="3759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pPr algn="ctr"/>
            <a:r>
              <a:rPr lang="en-US" dirty="0" smtClean="0">
                <a:solidFill>
                  <a:srgbClr val="0070C0"/>
                </a:solidFill>
              </a:rPr>
              <a:t>A Dilemma – On One Hand</a:t>
            </a:r>
            <a:endParaRPr lang="en-US" dirty="0">
              <a:solidFill>
                <a:srgbClr val="0070C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
        <p:nvSpPr>
          <p:cNvPr id="5" name="Content Placeholder 4"/>
          <p:cNvSpPr>
            <a:spLocks noGrp="1"/>
          </p:cNvSpPr>
          <p:nvPr>
            <p:ph sz="quarter" idx="1"/>
          </p:nvPr>
        </p:nvSpPr>
        <p:spPr/>
        <p:txBody>
          <a:bodyPr/>
          <a:lstStyle/>
          <a:p>
            <a:r>
              <a:rPr lang="en-US" dirty="0" smtClean="0"/>
              <a:t>Sensing data transmission suffers body fading </a:t>
            </a:r>
            <a:endParaRPr lang="en-US" dirty="0"/>
          </a:p>
        </p:txBody>
      </p:sp>
      <p:cxnSp>
        <p:nvCxnSpPr>
          <p:cNvPr id="7" name="Straight Arrow Connector 6"/>
          <p:cNvCxnSpPr/>
          <p:nvPr/>
        </p:nvCxnSpPr>
        <p:spPr>
          <a:xfrm>
            <a:off x="1447800" y="3733800"/>
            <a:ext cx="609600" cy="2286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Multiply 10"/>
          <p:cNvSpPr/>
          <p:nvPr/>
        </p:nvSpPr>
        <p:spPr>
          <a:xfrm>
            <a:off x="1447800" y="3619500"/>
            <a:ext cx="457200" cy="457200"/>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p:cNvCxnSpPr/>
          <p:nvPr/>
        </p:nvCxnSpPr>
        <p:spPr>
          <a:xfrm flipH="1">
            <a:off x="2209800" y="3352800"/>
            <a:ext cx="533400" cy="6096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438400" y="3524935"/>
            <a:ext cx="533400" cy="584775"/>
          </a:xfrm>
          <a:prstGeom prst="rect">
            <a:avLst/>
          </a:prstGeom>
          <a:noFill/>
        </p:spPr>
        <p:txBody>
          <a:bodyPr wrap="square" rtlCol="0">
            <a:spAutoFit/>
          </a:bodyPr>
          <a:lstStyle/>
          <a:p>
            <a:r>
              <a:rPr lang="en-US" sz="3200" b="1" dirty="0" smtClean="0">
                <a:solidFill>
                  <a:srgbClr val="FF0000"/>
                </a:solidFill>
                <a:latin typeface="Times New Roman" pitchFamily="18" charset="0"/>
                <a:cs typeface="Times New Roman" pitchFamily="18" charset="0"/>
              </a:rPr>
              <a:t>√</a:t>
            </a:r>
            <a:endParaRPr lang="en-US" sz="3200" b="1" dirty="0">
              <a:solidFill>
                <a:srgbClr val="FF0000"/>
              </a:solidFill>
              <a:latin typeface="Times New Roman" pitchFamily="18" charset="0"/>
              <a:cs typeface="Times New Roman" pitchFamily="18" charset="0"/>
            </a:endParaRPr>
          </a:p>
        </p:txBody>
      </p:sp>
      <p:pic>
        <p:nvPicPr>
          <p:cNvPr id="26"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2400" y="4229890"/>
            <a:ext cx="3093379" cy="128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7" name="Straight Arrow Connector 26"/>
          <p:cNvCxnSpPr>
            <a:endCxn id="26" idx="1"/>
          </p:cNvCxnSpPr>
          <p:nvPr/>
        </p:nvCxnSpPr>
        <p:spPr>
          <a:xfrm>
            <a:off x="2209800" y="4114800"/>
            <a:ext cx="1752600" cy="758028"/>
          </a:xfrm>
          <a:prstGeom prst="straightConnector1">
            <a:avLst/>
          </a:prstGeom>
          <a:ln w="254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590799" y="3994424"/>
            <a:ext cx="1826141" cy="369332"/>
          </a:xfrm>
          <a:prstGeom prst="rect">
            <a:avLst/>
          </a:prstGeom>
          <a:noFill/>
        </p:spPr>
        <p:txBody>
          <a:bodyPr wrap="none" rtlCol="0">
            <a:spAutoFit/>
          </a:bodyPr>
          <a:lstStyle/>
          <a:p>
            <a:r>
              <a:rPr lang="en-US" dirty="0" smtClean="0">
                <a:solidFill>
                  <a:srgbClr val="7030A0"/>
                </a:solidFill>
              </a:rPr>
              <a:t>Incomplete data</a:t>
            </a:r>
            <a:endParaRPr lang="en-US" dirty="0">
              <a:solidFill>
                <a:srgbClr val="7030A0"/>
              </a:solidFill>
            </a:endParaRPr>
          </a:p>
        </p:txBody>
      </p:sp>
      <p:pic>
        <p:nvPicPr>
          <p:cNvPr id="103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16940" y="3401614"/>
            <a:ext cx="2895600" cy="287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TextBox 18"/>
          <p:cNvSpPr txBox="1"/>
          <p:nvPr/>
        </p:nvSpPr>
        <p:spPr>
          <a:xfrm>
            <a:off x="6324600" y="3033818"/>
            <a:ext cx="2274982" cy="369332"/>
          </a:xfrm>
          <a:prstGeom prst="rect">
            <a:avLst/>
          </a:prstGeom>
          <a:noFill/>
        </p:spPr>
        <p:txBody>
          <a:bodyPr wrap="none" rtlCol="0">
            <a:spAutoFit/>
          </a:bodyPr>
          <a:lstStyle/>
          <a:p>
            <a:r>
              <a:rPr lang="en-US" dirty="0" smtClean="0">
                <a:solidFill>
                  <a:srgbClr val="FF0000"/>
                </a:solidFill>
              </a:rPr>
              <a:t>Accuracy decreased</a:t>
            </a:r>
            <a:endParaRPr lang="en-US" dirty="0">
              <a:solidFill>
                <a:srgbClr val="FF0000"/>
              </a:solidFill>
            </a:endParaRPr>
          </a:p>
        </p:txBody>
      </p:sp>
      <p:sp>
        <p:nvSpPr>
          <p:cNvPr id="3" name="Date Placeholder 2"/>
          <p:cNvSpPr>
            <a:spLocks noGrp="1"/>
          </p:cNvSpPr>
          <p:nvPr>
            <p:ph type="dt" sz="half" idx="10"/>
          </p:nvPr>
        </p:nvSpPr>
        <p:spPr/>
        <p:txBody>
          <a:bodyPr/>
          <a:lstStyle/>
          <a:p>
            <a:r>
              <a:rPr lang="en-US" smtClean="0"/>
              <a:t>http://www.cs.wm.edu/~xqi</a:t>
            </a:r>
            <a:endParaRPr lang="en-US"/>
          </a:p>
        </p:txBody>
      </p:sp>
      <p:sp>
        <p:nvSpPr>
          <p:cNvPr id="6" name="Footer Placeholder 5"/>
          <p:cNvSpPr>
            <a:spLocks noGrp="1"/>
          </p:cNvSpPr>
          <p:nvPr>
            <p:ph type="ftr" sz="quarter" idx="11"/>
          </p:nvPr>
        </p:nvSpPr>
        <p:spPr/>
        <p:txBody>
          <a:bodyPr/>
          <a:lstStyle/>
          <a:p>
            <a:pPr algn="ctr"/>
            <a:r>
              <a:rPr lang="en-US" b="1" dirty="0">
                <a:solidFill>
                  <a:srgbClr val="FFC000"/>
                </a:solidFill>
              </a:rPr>
              <a:t>RTSS 2012</a:t>
            </a:r>
            <a:endParaRPr lang="en-US" b="1" dirty="0">
              <a:solidFill>
                <a:srgbClr val="FFC000"/>
              </a:solidFill>
            </a:endParaRPr>
          </a:p>
        </p:txBody>
      </p:sp>
    </p:spTree>
    <p:custDataLst>
      <p:tags r:id="rId1"/>
    </p:custDataLst>
    <p:extLst>
      <p:ext uri="{BB962C8B-B14F-4D97-AF65-F5344CB8AC3E}">
        <p14:creationId xmlns:p14="http://schemas.microsoft.com/office/powerpoint/2010/main" val="4225234266"/>
      </p:ext>
    </p:extLst>
  </p:cSld>
  <p:clrMapOvr>
    <a:masterClrMapping/>
  </p:clrMapOvr>
  <mc:AlternateContent xmlns:mc="http://schemas.openxmlformats.org/markup-compatibility/2006" xmlns:p14="http://schemas.microsoft.com/office/powerpoint/2010/main">
    <mc:Choice Requires="p14">
      <p:transition spd="slow" p14:dur="2000" advTm="58476"/>
    </mc:Choice>
    <mc:Fallback xmlns="">
      <p:transition spd="slow" advTm="5847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5" grpId="0"/>
      <p:bldP spid="18" grpId="0"/>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8249" y="3568700"/>
            <a:ext cx="952500" cy="952500"/>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37312" y="3506787"/>
            <a:ext cx="1190625" cy="1076325"/>
          </a:xfrm>
          <a:prstGeom prst="rect">
            <a:avLst/>
          </a:prstGeom>
        </p:spPr>
      </p:pic>
      <p:sp>
        <p:nvSpPr>
          <p:cNvPr id="2" name="Title 1"/>
          <p:cNvSpPr>
            <a:spLocks noGrp="1"/>
          </p:cNvSpPr>
          <p:nvPr>
            <p:ph type="title"/>
          </p:nvPr>
        </p:nvSpPr>
        <p:spPr/>
        <p:txBody>
          <a:bodyPr/>
          <a:lstStyle/>
          <a:p>
            <a:pPr algn="ctr"/>
            <a:r>
              <a:rPr lang="en-US" dirty="0">
                <a:solidFill>
                  <a:srgbClr val="0070C0"/>
                </a:solidFill>
              </a:rPr>
              <a:t>A </a:t>
            </a:r>
            <a:r>
              <a:rPr lang="en-US" dirty="0" smtClean="0">
                <a:solidFill>
                  <a:srgbClr val="0070C0"/>
                </a:solidFill>
              </a:rPr>
              <a:t>Dilemma – On the Other Hand</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
        <p:nvSpPr>
          <p:cNvPr id="5" name="Content Placeholder 4"/>
          <p:cNvSpPr>
            <a:spLocks noGrp="1"/>
          </p:cNvSpPr>
          <p:nvPr>
            <p:ph sz="quarter" idx="1"/>
          </p:nvPr>
        </p:nvSpPr>
        <p:spPr/>
        <p:txBody>
          <a:bodyPr/>
          <a:lstStyle/>
          <a:p>
            <a:r>
              <a:rPr lang="en-US" dirty="0"/>
              <a:t>To increase data availability</a:t>
            </a:r>
          </a:p>
          <a:p>
            <a:pPr lvl="1"/>
            <a:r>
              <a:rPr lang="en-US" dirty="0" smtClean="0"/>
              <a:t>Increase transmission power</a:t>
            </a:r>
            <a:endParaRPr lang="en-US" dirty="0"/>
          </a:p>
        </p:txBody>
      </p:sp>
      <p:pic>
        <p:nvPicPr>
          <p:cNvPr id="102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2895600"/>
            <a:ext cx="266700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51662" y="5139293"/>
            <a:ext cx="6381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4413562" y="5802868"/>
            <a:ext cx="2292038" cy="369332"/>
          </a:xfrm>
          <a:prstGeom prst="rect">
            <a:avLst/>
          </a:prstGeom>
          <a:noFill/>
        </p:spPr>
        <p:txBody>
          <a:bodyPr wrap="none" rtlCol="0">
            <a:spAutoFit/>
          </a:bodyPr>
          <a:lstStyle/>
          <a:p>
            <a:r>
              <a:rPr lang="en-US" dirty="0" smtClean="0"/>
              <a:t>Transmission Range</a:t>
            </a:r>
            <a:endParaRPr lang="en-US" dirty="0"/>
          </a:p>
        </p:txBody>
      </p:sp>
      <p:pic>
        <p:nvPicPr>
          <p:cNvPr id="1031"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700" y="2286000"/>
            <a:ext cx="3971698" cy="401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4876800" y="2720032"/>
            <a:ext cx="2980303" cy="369332"/>
          </a:xfrm>
          <a:prstGeom prst="rect">
            <a:avLst/>
          </a:prstGeom>
          <a:noFill/>
        </p:spPr>
        <p:txBody>
          <a:bodyPr wrap="none" rtlCol="0">
            <a:spAutoFit/>
          </a:bodyPr>
          <a:lstStyle/>
          <a:p>
            <a:r>
              <a:rPr lang="en-US" dirty="0" smtClean="0">
                <a:solidFill>
                  <a:srgbClr val="FF0000"/>
                </a:solidFill>
              </a:rPr>
              <a:t>Increase </a:t>
            </a:r>
            <a:r>
              <a:rPr lang="en-US" dirty="0">
                <a:solidFill>
                  <a:srgbClr val="FF0000"/>
                </a:solidFill>
              </a:rPr>
              <a:t>e</a:t>
            </a:r>
            <a:r>
              <a:rPr lang="en-US" dirty="0" smtClean="0">
                <a:solidFill>
                  <a:srgbClr val="FF0000"/>
                </a:solidFill>
              </a:rPr>
              <a:t>nergy overheads</a:t>
            </a:r>
            <a:endParaRPr lang="en-US" dirty="0">
              <a:solidFill>
                <a:srgbClr val="FF0000"/>
              </a:solidFill>
            </a:endParaRPr>
          </a:p>
        </p:txBody>
      </p:sp>
      <p:sp>
        <p:nvSpPr>
          <p:cNvPr id="8" name="TextBox 7"/>
          <p:cNvSpPr txBox="1"/>
          <p:nvPr/>
        </p:nvSpPr>
        <p:spPr>
          <a:xfrm>
            <a:off x="4451662" y="2258367"/>
            <a:ext cx="2326278" cy="461665"/>
          </a:xfrm>
          <a:prstGeom prst="rect">
            <a:avLst/>
          </a:prstGeom>
          <a:noFill/>
        </p:spPr>
        <p:txBody>
          <a:bodyPr wrap="none" rtlCol="0">
            <a:spAutoFit/>
          </a:bodyPr>
          <a:lstStyle/>
          <a:p>
            <a:pPr algn="r"/>
            <a:r>
              <a:rPr lang="en-US" sz="2400" dirty="0" smtClean="0">
                <a:solidFill>
                  <a:srgbClr val="0070C0"/>
                </a:solidFill>
              </a:rPr>
              <a:t>Consequences:</a:t>
            </a:r>
            <a:endParaRPr lang="en-US" sz="2400" dirty="0">
              <a:solidFill>
                <a:srgbClr val="0070C0"/>
              </a:solidFill>
            </a:endParaRPr>
          </a:p>
        </p:txBody>
      </p:sp>
      <p:sp>
        <p:nvSpPr>
          <p:cNvPr id="15" name="TextBox 14"/>
          <p:cNvSpPr txBox="1"/>
          <p:nvPr/>
        </p:nvSpPr>
        <p:spPr>
          <a:xfrm>
            <a:off x="4876800" y="3089364"/>
            <a:ext cx="2169376" cy="369332"/>
          </a:xfrm>
          <a:prstGeom prst="rect">
            <a:avLst/>
          </a:prstGeom>
          <a:noFill/>
        </p:spPr>
        <p:txBody>
          <a:bodyPr wrap="none" rtlCol="0">
            <a:spAutoFit/>
          </a:bodyPr>
          <a:lstStyle/>
          <a:p>
            <a:r>
              <a:rPr lang="en-US" dirty="0" smtClean="0">
                <a:solidFill>
                  <a:srgbClr val="7030A0"/>
                </a:solidFill>
              </a:rPr>
              <a:t>Increase privacy risks</a:t>
            </a:r>
            <a:endParaRPr lang="en-US" dirty="0">
              <a:solidFill>
                <a:srgbClr val="7030A0"/>
              </a:solidFill>
            </a:endParaRPr>
          </a:p>
        </p:txBody>
      </p:sp>
      <p:sp>
        <p:nvSpPr>
          <p:cNvPr id="3" name="Date Placeholder 2"/>
          <p:cNvSpPr>
            <a:spLocks noGrp="1"/>
          </p:cNvSpPr>
          <p:nvPr>
            <p:ph type="dt" sz="half" idx="10"/>
          </p:nvPr>
        </p:nvSpPr>
        <p:spPr/>
        <p:txBody>
          <a:bodyPr/>
          <a:lstStyle/>
          <a:p>
            <a:r>
              <a:rPr lang="en-US" smtClean="0"/>
              <a:t>http://www.cs.wm.edu/~xqi</a:t>
            </a:r>
            <a:endParaRPr lang="en-US"/>
          </a:p>
        </p:txBody>
      </p:sp>
      <p:sp>
        <p:nvSpPr>
          <p:cNvPr id="11" name="Footer Placeholder 10"/>
          <p:cNvSpPr>
            <a:spLocks noGrp="1"/>
          </p:cNvSpPr>
          <p:nvPr>
            <p:ph type="ftr" sz="quarter" idx="11"/>
          </p:nvPr>
        </p:nvSpPr>
        <p:spPr/>
        <p:txBody>
          <a:bodyPr/>
          <a:lstStyle/>
          <a:p>
            <a:pPr algn="ctr"/>
            <a:r>
              <a:rPr lang="en-US" b="1" dirty="0">
                <a:solidFill>
                  <a:srgbClr val="FFC000"/>
                </a:solidFill>
              </a:rPr>
              <a:t>RTSS 2012</a:t>
            </a:r>
            <a:endParaRPr lang="en-US" b="1" dirty="0">
              <a:solidFill>
                <a:srgbClr val="FFC000"/>
              </a:solidFill>
            </a:endParaRPr>
          </a:p>
        </p:txBody>
      </p:sp>
    </p:spTree>
    <p:custDataLst>
      <p:tags r:id="rId1"/>
    </p:custDataLst>
    <p:extLst>
      <p:ext uri="{BB962C8B-B14F-4D97-AF65-F5344CB8AC3E}">
        <p14:creationId xmlns:p14="http://schemas.microsoft.com/office/powerpoint/2010/main" val="2540084493"/>
      </p:ext>
    </p:extLst>
  </p:cSld>
  <p:clrMapOvr>
    <a:masterClrMapping/>
  </p:clrMapOvr>
  <mc:AlternateContent xmlns:mc="http://schemas.openxmlformats.org/markup-compatibility/2006" xmlns:p14="http://schemas.microsoft.com/office/powerpoint/2010/main">
    <mc:Choice Requires="p14">
      <p:transition spd="slow" p14:dur="2000" advTm="55320"/>
    </mc:Choice>
    <mc:Fallback xmlns="">
      <p:transition spd="slow" advTm="5532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1028"/>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10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0070C0"/>
                </a:solidFill>
              </a:rPr>
              <a:t>A Dilemma – On the Other Hand</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
        <p:nvSpPr>
          <p:cNvPr id="5" name="Content Placeholder 4"/>
          <p:cNvSpPr>
            <a:spLocks noGrp="1"/>
          </p:cNvSpPr>
          <p:nvPr>
            <p:ph sz="quarter" idx="1"/>
          </p:nvPr>
        </p:nvSpPr>
        <p:spPr/>
        <p:txBody>
          <a:bodyPr/>
          <a:lstStyle/>
          <a:p>
            <a:r>
              <a:rPr lang="en-US" dirty="0" smtClean="0"/>
              <a:t>To increase data availability</a:t>
            </a:r>
          </a:p>
          <a:p>
            <a:pPr lvl="1"/>
            <a:r>
              <a:rPr lang="en-US" dirty="0" smtClean="0"/>
              <a:t>Using complicated MAC protocols</a:t>
            </a:r>
            <a:endParaRPr lang="en-US" dirty="0"/>
          </a:p>
        </p:txBody>
      </p:sp>
      <p:pic>
        <p:nvPicPr>
          <p:cNvPr id="6"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368" y="2299092"/>
            <a:ext cx="2982064" cy="3759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Straight Arrow Connector 6"/>
          <p:cNvCxnSpPr/>
          <p:nvPr/>
        </p:nvCxnSpPr>
        <p:spPr>
          <a:xfrm>
            <a:off x="1447800" y="3733800"/>
            <a:ext cx="609600" cy="2286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Multiply 7"/>
          <p:cNvSpPr/>
          <p:nvPr/>
        </p:nvSpPr>
        <p:spPr>
          <a:xfrm>
            <a:off x="1447800" y="3619500"/>
            <a:ext cx="457200" cy="457200"/>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371600" y="3834825"/>
            <a:ext cx="533400" cy="584775"/>
          </a:xfrm>
          <a:prstGeom prst="rect">
            <a:avLst/>
          </a:prstGeom>
          <a:noFill/>
        </p:spPr>
        <p:txBody>
          <a:bodyPr wrap="square" rtlCol="0">
            <a:spAutoFit/>
          </a:bodyPr>
          <a:lstStyle/>
          <a:p>
            <a:r>
              <a:rPr lang="en-US" sz="3200" b="1" dirty="0" smtClean="0">
                <a:solidFill>
                  <a:srgbClr val="FF0000"/>
                </a:solidFill>
                <a:latin typeface="Times New Roman" pitchFamily="18" charset="0"/>
                <a:cs typeface="Times New Roman" pitchFamily="18" charset="0"/>
              </a:rPr>
              <a:t>√</a:t>
            </a:r>
            <a:endParaRPr lang="en-US" sz="3200" b="1" dirty="0">
              <a:solidFill>
                <a:srgbClr val="FF0000"/>
              </a:solidFill>
              <a:latin typeface="Times New Roman" pitchFamily="18" charset="0"/>
              <a:cs typeface="Times New Roman" pitchFamily="18" charset="0"/>
            </a:endParaRPr>
          </a:p>
        </p:txBody>
      </p:sp>
      <p:sp>
        <p:nvSpPr>
          <p:cNvPr id="10" name="TextBox 9"/>
          <p:cNvSpPr txBox="1"/>
          <p:nvPr/>
        </p:nvSpPr>
        <p:spPr>
          <a:xfrm>
            <a:off x="4826765" y="2258367"/>
            <a:ext cx="1951175" cy="461665"/>
          </a:xfrm>
          <a:prstGeom prst="rect">
            <a:avLst/>
          </a:prstGeom>
          <a:noFill/>
        </p:spPr>
        <p:txBody>
          <a:bodyPr wrap="none" rtlCol="0">
            <a:spAutoFit/>
          </a:bodyPr>
          <a:lstStyle/>
          <a:p>
            <a:pPr algn="r"/>
            <a:r>
              <a:rPr lang="en-US" sz="2400" dirty="0" smtClean="0">
                <a:solidFill>
                  <a:srgbClr val="0070C0"/>
                </a:solidFill>
              </a:rPr>
              <a:t>Consequence:</a:t>
            </a:r>
            <a:endParaRPr lang="en-US" sz="2400" dirty="0">
              <a:solidFill>
                <a:srgbClr val="0070C0"/>
              </a:solidFill>
            </a:endParaRPr>
          </a:p>
        </p:txBody>
      </p:sp>
      <p:sp>
        <p:nvSpPr>
          <p:cNvPr id="11" name="TextBox 10"/>
          <p:cNvSpPr txBox="1"/>
          <p:nvPr/>
        </p:nvSpPr>
        <p:spPr>
          <a:xfrm>
            <a:off x="4876800" y="2720032"/>
            <a:ext cx="2980303" cy="646331"/>
          </a:xfrm>
          <a:prstGeom prst="rect">
            <a:avLst/>
          </a:prstGeom>
          <a:noFill/>
        </p:spPr>
        <p:txBody>
          <a:bodyPr wrap="none" rtlCol="0">
            <a:spAutoFit/>
          </a:bodyPr>
          <a:lstStyle/>
          <a:p>
            <a:r>
              <a:rPr lang="en-US" dirty="0" smtClean="0">
                <a:solidFill>
                  <a:srgbClr val="FF0000"/>
                </a:solidFill>
              </a:rPr>
              <a:t>Increase </a:t>
            </a:r>
            <a:r>
              <a:rPr lang="en-US" dirty="0">
                <a:solidFill>
                  <a:srgbClr val="FF0000"/>
                </a:solidFill>
              </a:rPr>
              <a:t>e</a:t>
            </a:r>
            <a:r>
              <a:rPr lang="en-US" dirty="0" smtClean="0">
                <a:solidFill>
                  <a:srgbClr val="FF0000"/>
                </a:solidFill>
              </a:rPr>
              <a:t>nergy overheads</a:t>
            </a:r>
          </a:p>
          <a:p>
            <a:r>
              <a:rPr lang="en-US" dirty="0" smtClean="0">
                <a:solidFill>
                  <a:srgbClr val="FF0000"/>
                </a:solidFill>
              </a:rPr>
              <a:t>for retransmissions</a:t>
            </a:r>
            <a:endParaRPr lang="en-US" dirty="0">
              <a:solidFill>
                <a:srgbClr val="FF0000"/>
              </a:solidFill>
            </a:endParaRPr>
          </a:p>
        </p:txBody>
      </p:sp>
      <p:sp>
        <p:nvSpPr>
          <p:cNvPr id="12" name="TextBox 11"/>
          <p:cNvSpPr txBox="1"/>
          <p:nvPr/>
        </p:nvSpPr>
        <p:spPr>
          <a:xfrm>
            <a:off x="2971800" y="3581400"/>
            <a:ext cx="6019800" cy="646331"/>
          </a:xfrm>
          <a:prstGeom prst="rect">
            <a:avLst/>
          </a:prstGeom>
          <a:noFill/>
        </p:spPr>
        <p:txBody>
          <a:bodyPr wrap="square" rtlCol="0">
            <a:spAutoFit/>
          </a:bodyPr>
          <a:lstStyle/>
          <a:p>
            <a:r>
              <a:rPr lang="en-US" dirty="0" smtClean="0"/>
              <a:t>Many existing works propose new MAC protocols to improve packet delivery  performance in body sensor network.</a:t>
            </a:r>
            <a:endParaRPr lang="en-US" dirty="0"/>
          </a:p>
        </p:txBody>
      </p:sp>
      <p:sp>
        <p:nvSpPr>
          <p:cNvPr id="13" name="TextBox 12"/>
          <p:cNvSpPr txBox="1"/>
          <p:nvPr/>
        </p:nvSpPr>
        <p:spPr>
          <a:xfrm>
            <a:off x="3200400" y="4419600"/>
            <a:ext cx="5791200" cy="646331"/>
          </a:xfrm>
          <a:prstGeom prst="rect">
            <a:avLst/>
          </a:prstGeom>
          <a:noFill/>
        </p:spPr>
        <p:txBody>
          <a:bodyPr wrap="square" rtlCol="0">
            <a:spAutoFit/>
          </a:bodyPr>
          <a:lstStyle/>
          <a:p>
            <a:r>
              <a:rPr lang="en-US" dirty="0" smtClean="0">
                <a:solidFill>
                  <a:srgbClr val="7030A0"/>
                </a:solidFill>
              </a:rPr>
              <a:t>However, the impermeability of human body is a large obstacle for transmission efficiency.</a:t>
            </a:r>
            <a:endParaRPr lang="en-US" dirty="0">
              <a:solidFill>
                <a:srgbClr val="7030A0"/>
              </a:solidFill>
            </a:endParaRPr>
          </a:p>
        </p:txBody>
      </p:sp>
      <p:sp>
        <p:nvSpPr>
          <p:cNvPr id="3" name="Date Placeholder 2"/>
          <p:cNvSpPr>
            <a:spLocks noGrp="1"/>
          </p:cNvSpPr>
          <p:nvPr>
            <p:ph type="dt" sz="half" idx="10"/>
          </p:nvPr>
        </p:nvSpPr>
        <p:spPr/>
        <p:txBody>
          <a:bodyPr/>
          <a:lstStyle/>
          <a:p>
            <a:r>
              <a:rPr lang="en-US" smtClean="0"/>
              <a:t>http://www.cs.wm.edu/~xqi</a:t>
            </a:r>
            <a:endParaRPr lang="en-US"/>
          </a:p>
        </p:txBody>
      </p:sp>
      <p:sp>
        <p:nvSpPr>
          <p:cNvPr id="14" name="Footer Placeholder 13"/>
          <p:cNvSpPr>
            <a:spLocks noGrp="1"/>
          </p:cNvSpPr>
          <p:nvPr>
            <p:ph type="ftr" sz="quarter" idx="11"/>
          </p:nvPr>
        </p:nvSpPr>
        <p:spPr/>
        <p:txBody>
          <a:bodyPr/>
          <a:lstStyle/>
          <a:p>
            <a:pPr algn="ctr"/>
            <a:r>
              <a:rPr lang="en-US" b="1" dirty="0">
                <a:solidFill>
                  <a:srgbClr val="FFC000"/>
                </a:solidFill>
              </a:rPr>
              <a:t>RTSS 2012</a:t>
            </a:r>
            <a:endParaRPr lang="en-US" b="1" dirty="0">
              <a:solidFill>
                <a:srgbClr val="FFC000"/>
              </a:solidFill>
            </a:endParaRPr>
          </a:p>
        </p:txBody>
      </p:sp>
    </p:spTree>
    <p:custDataLst>
      <p:tags r:id="rId1"/>
    </p:custDataLst>
    <p:extLst>
      <p:ext uri="{BB962C8B-B14F-4D97-AF65-F5344CB8AC3E}">
        <p14:creationId xmlns:p14="http://schemas.microsoft.com/office/powerpoint/2010/main" val="116486319"/>
      </p:ext>
    </p:extLst>
  </p:cSld>
  <p:clrMapOvr>
    <a:masterClrMapping/>
  </p:clrMapOvr>
  <mc:AlternateContent xmlns:mc="http://schemas.openxmlformats.org/markup-compatibility/2006" xmlns:p14="http://schemas.microsoft.com/office/powerpoint/2010/main">
    <mc:Choice Requires="p14">
      <p:transition spd="slow" p14:dur="2000" advTm="42977"/>
    </mc:Choice>
    <mc:Fallback xmlns="">
      <p:transition spd="slow" advTm="4297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1000"/>
                                  </p:stCondLst>
                                  <p:childTnLst>
                                    <p:set>
                                      <p:cBhvr>
                                        <p:cTn id="9" dur="1" fill="hold">
                                          <p:stCondLst>
                                            <p:cond delay="0"/>
                                          </p:stCondLst>
                                        </p:cTn>
                                        <p:tgtEl>
                                          <p:spTgt spid="8"/>
                                        </p:tgtEl>
                                        <p:attrNameLst>
                                          <p:attrName>style.visibility</p:attrName>
                                        </p:attrNameLst>
                                      </p:cBhvr>
                                      <p:to>
                                        <p:strVal val="visible"/>
                                      </p:to>
                                    </p:set>
                                  </p:childTnLst>
                                </p:cTn>
                              </p:par>
                            </p:childTnLst>
                          </p:cTn>
                        </p:par>
                        <p:par>
                          <p:cTn id="10" fill="hold">
                            <p:stCondLst>
                              <p:cond delay="1000"/>
                            </p:stCondLst>
                            <p:childTnLst>
                              <p:par>
                                <p:cTn id="11" presetID="1" presetClass="exit" presetSubtype="0" fill="hold" nodeType="afterEffect">
                                  <p:stCondLst>
                                    <p:cond delay="1000"/>
                                  </p:stCondLst>
                                  <p:childTnLst>
                                    <p:set>
                                      <p:cBhvr>
                                        <p:cTn id="12" dur="1" fill="hold">
                                          <p:stCondLst>
                                            <p:cond delay="0"/>
                                          </p:stCondLst>
                                        </p:cTn>
                                        <p:tgtEl>
                                          <p:spTgt spid="7"/>
                                        </p:tgtEl>
                                        <p:attrNameLst>
                                          <p:attrName>style.visibility</p:attrName>
                                        </p:attrNameLst>
                                      </p:cBhvr>
                                      <p:to>
                                        <p:strVal val="hidden"/>
                                      </p:to>
                                    </p:set>
                                  </p:childTnLst>
                                </p:cTn>
                              </p:par>
                              <p:par>
                                <p:cTn id="13" presetID="1" presetClass="exit" presetSubtype="0" fill="hold" grpId="1" nodeType="withEffect">
                                  <p:stCondLst>
                                    <p:cond delay="1000"/>
                                  </p:stCondLst>
                                  <p:childTnLst>
                                    <p:set>
                                      <p:cBhvr>
                                        <p:cTn id="14" dur="1" fill="hold">
                                          <p:stCondLst>
                                            <p:cond delay="0"/>
                                          </p:stCondLst>
                                        </p:cTn>
                                        <p:tgtEl>
                                          <p:spTgt spid="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2" nodeType="afterEffect">
                                  <p:stCondLst>
                                    <p:cond delay="1000"/>
                                  </p:stCondLst>
                                  <p:childTnLst>
                                    <p:set>
                                      <p:cBhvr>
                                        <p:cTn id="21" dur="1" fill="hold">
                                          <p:stCondLst>
                                            <p:cond delay="0"/>
                                          </p:stCondLst>
                                        </p:cTn>
                                        <p:tgtEl>
                                          <p:spTgt spid="8"/>
                                        </p:tgtEl>
                                        <p:attrNameLst>
                                          <p:attrName>style.visibility</p:attrName>
                                        </p:attrNameLst>
                                      </p:cBhvr>
                                      <p:to>
                                        <p:strVal val="visible"/>
                                      </p:to>
                                    </p:set>
                                  </p:childTnLst>
                                </p:cTn>
                              </p:par>
                            </p:childTnLst>
                          </p:cTn>
                        </p:par>
                        <p:par>
                          <p:cTn id="22" fill="hold">
                            <p:stCondLst>
                              <p:cond delay="1000"/>
                            </p:stCondLst>
                            <p:childTnLst>
                              <p:par>
                                <p:cTn id="23" presetID="1" presetClass="exit" presetSubtype="0" fill="hold" nodeType="afterEffect">
                                  <p:stCondLst>
                                    <p:cond delay="1000"/>
                                  </p:stCondLst>
                                  <p:childTnLst>
                                    <p:set>
                                      <p:cBhvr>
                                        <p:cTn id="24" dur="1" fill="hold">
                                          <p:stCondLst>
                                            <p:cond delay="0"/>
                                          </p:stCondLst>
                                        </p:cTn>
                                        <p:tgtEl>
                                          <p:spTgt spid="7"/>
                                        </p:tgtEl>
                                        <p:attrNameLst>
                                          <p:attrName>style.visibility</p:attrName>
                                        </p:attrNameLst>
                                      </p:cBhvr>
                                      <p:to>
                                        <p:strVal val="hidden"/>
                                      </p:to>
                                    </p:set>
                                  </p:childTnLst>
                                </p:cTn>
                              </p:par>
                              <p:par>
                                <p:cTn id="25" presetID="1" presetClass="exit" presetSubtype="0" fill="hold" grpId="3" nodeType="withEffect">
                                  <p:stCondLst>
                                    <p:cond delay="1000"/>
                                  </p:stCondLst>
                                  <p:childTnLst>
                                    <p:set>
                                      <p:cBhvr>
                                        <p:cTn id="26" dur="1" fill="hold">
                                          <p:stCondLst>
                                            <p:cond delay="0"/>
                                          </p:stCondLst>
                                        </p:cTn>
                                        <p:tgtEl>
                                          <p:spTgt spid="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grpId="0" nodeType="withEffect">
                                  <p:stCondLst>
                                    <p:cond delay="100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8" grpId="2" animBg="1"/>
      <p:bldP spid="8" grpId="3" animBg="1"/>
      <p:bldP spid="9" grpId="0"/>
      <p:bldP spid="10" grpId="0"/>
      <p:bldP spid="11" grpId="0"/>
      <p:bldP spid="12"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0070C0"/>
                </a:solidFill>
              </a:rPr>
              <a:t>The Idea and Research Question</a:t>
            </a:r>
            <a:endParaRPr lang="en-US" dirty="0">
              <a:solidFill>
                <a:srgbClr val="0070C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
        <p:nvSpPr>
          <p:cNvPr id="5" name="Content Placeholder 4"/>
          <p:cNvSpPr>
            <a:spLocks noGrp="1"/>
          </p:cNvSpPr>
          <p:nvPr>
            <p:ph sz="quarter" idx="1"/>
          </p:nvPr>
        </p:nvSpPr>
        <p:spPr/>
        <p:txBody>
          <a:bodyPr/>
          <a:lstStyle/>
          <a:p>
            <a:r>
              <a:rPr lang="en-US" sz="2400" dirty="0" smtClean="0"/>
              <a:t>Idea</a:t>
            </a:r>
          </a:p>
          <a:p>
            <a:pPr lvl="1"/>
            <a:r>
              <a:rPr lang="en-US" sz="2100" dirty="0" smtClean="0">
                <a:solidFill>
                  <a:srgbClr val="0070C0"/>
                </a:solidFill>
              </a:rPr>
              <a:t>As it is difficult to overcome the impermeability of human body, </a:t>
            </a:r>
            <a:r>
              <a:rPr lang="en-US" sz="2100" dirty="0" smtClean="0">
                <a:solidFill>
                  <a:srgbClr val="FF0000"/>
                </a:solidFill>
              </a:rPr>
              <a:t>can we utilize it?</a:t>
            </a:r>
          </a:p>
          <a:p>
            <a:pPr lvl="1"/>
            <a:r>
              <a:rPr lang="en-US" sz="2100" dirty="0" smtClean="0"/>
              <a:t>It </a:t>
            </a:r>
            <a:r>
              <a:rPr lang="en-US" sz="2100" dirty="0"/>
              <a:t>is </a:t>
            </a:r>
            <a:r>
              <a:rPr lang="en-US" sz="2100" b="1" i="1" dirty="0">
                <a:solidFill>
                  <a:srgbClr val="7030A0"/>
                </a:solidFill>
              </a:rPr>
              <a:t>reasonable to imagine diff. activities have diff. patterns of packet loss and fading, which we call </a:t>
            </a:r>
            <a:r>
              <a:rPr lang="en-US" sz="2100" b="1" i="1" dirty="0">
                <a:solidFill>
                  <a:srgbClr val="FF0000"/>
                </a:solidFill>
              </a:rPr>
              <a:t>communication </a:t>
            </a:r>
            <a:r>
              <a:rPr lang="en-US" sz="2100" b="1" i="1" dirty="0" smtClean="0">
                <a:solidFill>
                  <a:srgbClr val="FF0000"/>
                </a:solidFill>
              </a:rPr>
              <a:t>patterns.</a:t>
            </a:r>
          </a:p>
          <a:p>
            <a:pPr lvl="1"/>
            <a:r>
              <a:rPr lang="en-US" sz="2100" b="1" i="1" dirty="0" smtClean="0">
                <a:solidFill>
                  <a:srgbClr val="FF0000"/>
                </a:solidFill>
              </a:rPr>
              <a:t>We use communication pattern for recognizing activities.</a:t>
            </a:r>
            <a:endParaRPr lang="en-US" sz="2400" b="1" i="1" dirty="0" smtClean="0">
              <a:solidFill>
                <a:srgbClr val="0070C0"/>
              </a:solidFill>
            </a:endParaRPr>
          </a:p>
          <a:p>
            <a:r>
              <a:rPr lang="en-US" sz="2400" dirty="0" smtClean="0"/>
              <a:t>Research questions</a:t>
            </a:r>
          </a:p>
          <a:p>
            <a:pPr lvl="1"/>
            <a:r>
              <a:rPr lang="en-US" sz="2100" dirty="0" smtClean="0">
                <a:solidFill>
                  <a:srgbClr val="0070C0"/>
                </a:solidFill>
              </a:rPr>
              <a:t>How to endow the communication pattern with enough discriminative capacity for recognizing diff. activities?</a:t>
            </a:r>
          </a:p>
          <a:p>
            <a:pPr lvl="1"/>
            <a:r>
              <a:rPr lang="en-US" sz="2100" dirty="0" smtClean="0">
                <a:solidFill>
                  <a:srgbClr val="0070C0"/>
                </a:solidFill>
              </a:rPr>
              <a:t>What are the impacts of using communication pattern for AR on other system performance issues, such as energy and privacy?</a:t>
            </a:r>
          </a:p>
          <a:p>
            <a:endParaRPr lang="en-US" dirty="0">
              <a:solidFill>
                <a:srgbClr val="FF0000"/>
              </a:solidFill>
            </a:endParaRPr>
          </a:p>
          <a:p>
            <a:endParaRPr lang="en-US" dirty="0">
              <a:solidFill>
                <a:srgbClr val="FF0000"/>
              </a:solidFill>
            </a:endParaRPr>
          </a:p>
        </p:txBody>
      </p:sp>
      <p:sp>
        <p:nvSpPr>
          <p:cNvPr id="3" name="Date Placeholder 2"/>
          <p:cNvSpPr>
            <a:spLocks noGrp="1"/>
          </p:cNvSpPr>
          <p:nvPr>
            <p:ph type="dt" sz="half" idx="10"/>
          </p:nvPr>
        </p:nvSpPr>
        <p:spPr/>
        <p:txBody>
          <a:bodyPr/>
          <a:lstStyle/>
          <a:p>
            <a:r>
              <a:rPr lang="en-US" smtClean="0"/>
              <a:t>http://www.cs.wm.edu/~xqi</a:t>
            </a:r>
            <a:endParaRPr lang="en-US"/>
          </a:p>
        </p:txBody>
      </p:sp>
      <p:sp>
        <p:nvSpPr>
          <p:cNvPr id="6" name="Footer Placeholder 5"/>
          <p:cNvSpPr>
            <a:spLocks noGrp="1"/>
          </p:cNvSpPr>
          <p:nvPr>
            <p:ph type="ftr" sz="quarter" idx="11"/>
          </p:nvPr>
        </p:nvSpPr>
        <p:spPr/>
        <p:txBody>
          <a:bodyPr/>
          <a:lstStyle/>
          <a:p>
            <a:pPr algn="ctr"/>
            <a:r>
              <a:rPr lang="en-US" b="1" dirty="0">
                <a:solidFill>
                  <a:srgbClr val="FFC000"/>
                </a:solidFill>
              </a:rPr>
              <a:t>RTSS 2012</a:t>
            </a:r>
            <a:endParaRPr lang="en-US" b="1" dirty="0">
              <a:solidFill>
                <a:srgbClr val="FFC000"/>
              </a:solidFill>
            </a:endParaRPr>
          </a:p>
        </p:txBody>
      </p:sp>
    </p:spTree>
    <p:custDataLst>
      <p:tags r:id="rId1"/>
    </p:custDataLst>
    <p:extLst>
      <p:ext uri="{BB962C8B-B14F-4D97-AF65-F5344CB8AC3E}">
        <p14:creationId xmlns:p14="http://schemas.microsoft.com/office/powerpoint/2010/main" val="262875224"/>
      </p:ext>
    </p:extLst>
  </p:cSld>
  <p:clrMapOvr>
    <a:masterClrMapping/>
  </p:clrMapOvr>
  <mc:AlternateContent xmlns:mc="http://schemas.openxmlformats.org/markup-compatibility/2006" xmlns:p14="http://schemas.microsoft.com/office/powerpoint/2010/main">
    <mc:Choice Requires="p14">
      <p:transition spd="slow" p14:dur="2000" advTm="49049"/>
    </mc:Choice>
    <mc:Fallback xmlns="">
      <p:transition spd="slow" advTm="4904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0070C0"/>
                </a:solidFill>
              </a:rPr>
              <a:t>Communication Pattern</a:t>
            </a:r>
            <a:endParaRPr lang="en-US" dirty="0">
              <a:solidFill>
                <a:srgbClr val="0070C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
        <p:nvSpPr>
          <p:cNvPr id="5" name="Content Placeholder 4"/>
          <p:cNvSpPr>
            <a:spLocks noGrp="1"/>
          </p:cNvSpPr>
          <p:nvPr>
            <p:ph sz="quarter" idx="1"/>
          </p:nvPr>
        </p:nvSpPr>
        <p:spPr/>
        <p:txBody>
          <a:bodyPr/>
          <a:lstStyle/>
          <a:p>
            <a:r>
              <a:rPr lang="en-US" dirty="0" smtClean="0"/>
              <a:t>Radio as sensor</a:t>
            </a:r>
            <a:endParaRPr lang="en-US" dirty="0"/>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828800"/>
            <a:ext cx="2895600" cy="37368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2362200" y="3697244"/>
            <a:ext cx="762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PDR 1</a:t>
            </a:r>
            <a:endParaRPr lang="en-US" sz="1400" dirty="0"/>
          </a:p>
        </p:txBody>
      </p:sp>
      <p:sp>
        <p:nvSpPr>
          <p:cNvPr id="7" name="TextBox 6"/>
          <p:cNvSpPr txBox="1"/>
          <p:nvPr/>
        </p:nvSpPr>
        <p:spPr>
          <a:xfrm>
            <a:off x="138341" y="2971800"/>
            <a:ext cx="928459" cy="369332"/>
          </a:xfrm>
          <a:prstGeom prst="rect">
            <a:avLst/>
          </a:prstGeom>
          <a:noFill/>
        </p:spPr>
        <p:txBody>
          <a:bodyPr wrap="none" rtlCol="0">
            <a:spAutoFit/>
          </a:bodyPr>
          <a:lstStyle/>
          <a:p>
            <a:r>
              <a:rPr lang="en-US" dirty="0" smtClean="0"/>
              <a:t>Node 1</a:t>
            </a:r>
            <a:endParaRPr lang="en-US" dirty="0"/>
          </a:p>
        </p:txBody>
      </p:sp>
      <p:sp>
        <p:nvSpPr>
          <p:cNvPr id="10" name="TextBox 9"/>
          <p:cNvSpPr txBox="1"/>
          <p:nvPr/>
        </p:nvSpPr>
        <p:spPr>
          <a:xfrm>
            <a:off x="62141" y="4419600"/>
            <a:ext cx="928459" cy="369332"/>
          </a:xfrm>
          <a:prstGeom prst="rect">
            <a:avLst/>
          </a:prstGeom>
          <a:noFill/>
        </p:spPr>
        <p:txBody>
          <a:bodyPr wrap="none" rtlCol="0">
            <a:spAutoFit/>
          </a:bodyPr>
          <a:lstStyle/>
          <a:p>
            <a:r>
              <a:rPr lang="en-US" dirty="0" smtClean="0"/>
              <a:t>Node 2</a:t>
            </a:r>
            <a:endParaRPr lang="en-US" dirty="0"/>
          </a:p>
        </p:txBody>
      </p:sp>
      <p:cxnSp>
        <p:nvCxnSpPr>
          <p:cNvPr id="9" name="Straight Arrow Connector 8"/>
          <p:cNvCxnSpPr/>
          <p:nvPr/>
        </p:nvCxnSpPr>
        <p:spPr>
          <a:xfrm>
            <a:off x="1295400" y="3365500"/>
            <a:ext cx="762000" cy="1032"/>
          </a:xfrm>
          <a:prstGeom prst="straightConnector1">
            <a:avLst/>
          </a:prstGeom>
          <a:ln w="2540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990600" y="3697244"/>
            <a:ext cx="1066800" cy="1091688"/>
          </a:xfrm>
          <a:prstGeom prst="straightConnector1">
            <a:avLst/>
          </a:prstGeom>
          <a:ln w="2540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3124200" y="3697244"/>
            <a:ext cx="2438400" cy="304800"/>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RSSI Feature Set 1</a:t>
            </a:r>
            <a:endParaRPr lang="en-US" sz="1400" dirty="0"/>
          </a:p>
        </p:txBody>
      </p:sp>
      <p:sp>
        <p:nvSpPr>
          <p:cNvPr id="19" name="Rectangle 18"/>
          <p:cNvSpPr/>
          <p:nvPr/>
        </p:nvSpPr>
        <p:spPr>
          <a:xfrm>
            <a:off x="5562600" y="3697244"/>
            <a:ext cx="762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PDR 2</a:t>
            </a:r>
            <a:endParaRPr lang="en-US" sz="1400" dirty="0"/>
          </a:p>
        </p:txBody>
      </p:sp>
      <p:sp>
        <p:nvSpPr>
          <p:cNvPr id="20" name="Rectangle 19"/>
          <p:cNvSpPr/>
          <p:nvPr/>
        </p:nvSpPr>
        <p:spPr>
          <a:xfrm>
            <a:off x="6324600" y="3697244"/>
            <a:ext cx="2438400" cy="304800"/>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RSSI Feature Set 2</a:t>
            </a:r>
            <a:endParaRPr lang="en-US" sz="1400" dirty="0"/>
          </a:p>
        </p:txBody>
      </p:sp>
      <p:sp>
        <p:nvSpPr>
          <p:cNvPr id="16" name="TextBox 15"/>
          <p:cNvSpPr txBox="1"/>
          <p:nvPr/>
        </p:nvSpPr>
        <p:spPr>
          <a:xfrm>
            <a:off x="4356100" y="5028168"/>
            <a:ext cx="3048000" cy="369332"/>
          </a:xfrm>
          <a:prstGeom prst="rect">
            <a:avLst/>
          </a:prstGeom>
          <a:noFill/>
        </p:spPr>
        <p:txBody>
          <a:bodyPr wrap="square" rtlCol="0">
            <a:spAutoFit/>
          </a:bodyPr>
          <a:lstStyle/>
          <a:p>
            <a:r>
              <a:rPr lang="en-US" dirty="0" smtClean="0">
                <a:solidFill>
                  <a:srgbClr val="FF0000"/>
                </a:solidFill>
              </a:rPr>
              <a:t>Communication Pattern</a:t>
            </a:r>
            <a:endParaRPr lang="en-US" dirty="0">
              <a:solidFill>
                <a:srgbClr val="FF0000"/>
              </a:solidFill>
            </a:endParaRPr>
          </a:p>
        </p:txBody>
      </p:sp>
      <p:cxnSp>
        <p:nvCxnSpPr>
          <p:cNvPr id="21" name="Straight Arrow Connector 20"/>
          <p:cNvCxnSpPr/>
          <p:nvPr/>
        </p:nvCxnSpPr>
        <p:spPr>
          <a:xfrm flipH="1" flipV="1">
            <a:off x="5029200" y="4114800"/>
            <a:ext cx="228600" cy="91336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8763000" y="3697244"/>
            <a:ext cx="381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a:t>
            </a:r>
            <a:endParaRPr lang="en-US" sz="1400" b="1" dirty="0"/>
          </a:p>
        </p:txBody>
      </p:sp>
      <p:sp>
        <p:nvSpPr>
          <p:cNvPr id="23" name="TextBox 22"/>
          <p:cNvSpPr txBox="1"/>
          <p:nvPr/>
        </p:nvSpPr>
        <p:spPr>
          <a:xfrm>
            <a:off x="8091365" y="3349823"/>
            <a:ext cx="1128835" cy="307777"/>
          </a:xfrm>
          <a:prstGeom prst="rect">
            <a:avLst/>
          </a:prstGeom>
          <a:noFill/>
        </p:spPr>
        <p:txBody>
          <a:bodyPr wrap="none" rtlCol="0">
            <a:spAutoFit/>
          </a:bodyPr>
          <a:lstStyle/>
          <a:p>
            <a:r>
              <a:rPr lang="en-US" sz="1400" dirty="0" smtClean="0"/>
              <a:t>more nodes</a:t>
            </a:r>
            <a:endParaRPr lang="en-US" sz="1400" dirty="0"/>
          </a:p>
        </p:txBody>
      </p:sp>
      <p:sp>
        <p:nvSpPr>
          <p:cNvPr id="24" name="TextBox 23"/>
          <p:cNvSpPr txBox="1"/>
          <p:nvPr/>
        </p:nvSpPr>
        <p:spPr>
          <a:xfrm>
            <a:off x="4114800" y="1833665"/>
            <a:ext cx="4538422" cy="369332"/>
          </a:xfrm>
          <a:prstGeom prst="rect">
            <a:avLst/>
          </a:prstGeom>
          <a:noFill/>
        </p:spPr>
        <p:txBody>
          <a:bodyPr wrap="none" rtlCol="0">
            <a:spAutoFit/>
          </a:bodyPr>
          <a:lstStyle/>
          <a:p>
            <a:r>
              <a:rPr lang="en-US" dirty="0" smtClean="0"/>
              <a:t>RSSI = </a:t>
            </a:r>
            <a:r>
              <a:rPr lang="en-US" dirty="0"/>
              <a:t>Received Signal Strength Indicator</a:t>
            </a:r>
          </a:p>
        </p:txBody>
      </p:sp>
      <p:sp>
        <p:nvSpPr>
          <p:cNvPr id="22" name="TextBox 21"/>
          <p:cNvSpPr txBox="1"/>
          <p:nvPr/>
        </p:nvSpPr>
        <p:spPr>
          <a:xfrm>
            <a:off x="2286000" y="3207266"/>
            <a:ext cx="1326004" cy="369332"/>
          </a:xfrm>
          <a:prstGeom prst="rect">
            <a:avLst/>
          </a:prstGeom>
          <a:noFill/>
        </p:spPr>
        <p:txBody>
          <a:bodyPr wrap="none" rtlCol="0">
            <a:spAutoFit/>
          </a:bodyPr>
          <a:lstStyle/>
          <a:p>
            <a:r>
              <a:rPr lang="en-US" dirty="0" smtClean="0"/>
              <a:t>Aggregator</a:t>
            </a:r>
            <a:endParaRPr lang="en-US" dirty="0"/>
          </a:p>
        </p:txBody>
      </p:sp>
      <p:sp>
        <p:nvSpPr>
          <p:cNvPr id="26" name="TextBox 25"/>
          <p:cNvSpPr txBox="1"/>
          <p:nvPr/>
        </p:nvSpPr>
        <p:spPr>
          <a:xfrm>
            <a:off x="4130424" y="1506107"/>
            <a:ext cx="3140603" cy="369332"/>
          </a:xfrm>
          <a:prstGeom prst="rect">
            <a:avLst/>
          </a:prstGeom>
          <a:noFill/>
        </p:spPr>
        <p:txBody>
          <a:bodyPr wrap="none" rtlCol="0">
            <a:spAutoFit/>
          </a:bodyPr>
          <a:lstStyle/>
          <a:p>
            <a:r>
              <a:rPr lang="en-US" dirty="0" smtClean="0"/>
              <a:t>PDR = </a:t>
            </a:r>
            <a:r>
              <a:rPr lang="en-US" dirty="0"/>
              <a:t>P</a:t>
            </a:r>
            <a:r>
              <a:rPr lang="en-US" dirty="0" smtClean="0"/>
              <a:t>acket </a:t>
            </a:r>
            <a:r>
              <a:rPr lang="en-US" dirty="0"/>
              <a:t>D</a:t>
            </a:r>
            <a:r>
              <a:rPr lang="en-US" dirty="0" smtClean="0"/>
              <a:t>elivery Ratio</a:t>
            </a:r>
            <a:endParaRPr lang="en-US" dirty="0"/>
          </a:p>
        </p:txBody>
      </p:sp>
      <p:sp>
        <p:nvSpPr>
          <p:cNvPr id="3" name="Date Placeholder 2"/>
          <p:cNvSpPr>
            <a:spLocks noGrp="1"/>
          </p:cNvSpPr>
          <p:nvPr>
            <p:ph type="dt" sz="half" idx="10"/>
          </p:nvPr>
        </p:nvSpPr>
        <p:spPr/>
        <p:txBody>
          <a:bodyPr/>
          <a:lstStyle/>
          <a:p>
            <a:r>
              <a:rPr lang="en-US" smtClean="0"/>
              <a:t>http://www.cs.wm.edu/~xqi</a:t>
            </a:r>
            <a:endParaRPr lang="en-US"/>
          </a:p>
        </p:txBody>
      </p:sp>
      <p:sp>
        <p:nvSpPr>
          <p:cNvPr id="8" name="Footer Placeholder 7"/>
          <p:cNvSpPr>
            <a:spLocks noGrp="1"/>
          </p:cNvSpPr>
          <p:nvPr>
            <p:ph type="ftr" sz="quarter" idx="11"/>
          </p:nvPr>
        </p:nvSpPr>
        <p:spPr/>
        <p:txBody>
          <a:bodyPr/>
          <a:lstStyle/>
          <a:p>
            <a:pPr algn="ctr"/>
            <a:r>
              <a:rPr lang="en-US" b="1" dirty="0">
                <a:solidFill>
                  <a:srgbClr val="FFC000"/>
                </a:solidFill>
              </a:rPr>
              <a:t>RTSS 2012</a:t>
            </a:r>
            <a:endParaRPr lang="en-US" b="1" dirty="0">
              <a:solidFill>
                <a:srgbClr val="FFC000"/>
              </a:solidFill>
            </a:endParaRPr>
          </a:p>
        </p:txBody>
      </p:sp>
    </p:spTree>
    <p:custDataLst>
      <p:tags r:id="rId1"/>
    </p:custDataLst>
    <p:extLst>
      <p:ext uri="{BB962C8B-B14F-4D97-AF65-F5344CB8AC3E}">
        <p14:creationId xmlns:p14="http://schemas.microsoft.com/office/powerpoint/2010/main" val="933409442"/>
      </p:ext>
    </p:extLst>
  </p:cSld>
  <p:clrMapOvr>
    <a:masterClrMapping/>
  </p:clrMapOvr>
  <mc:AlternateContent xmlns:mc="http://schemas.openxmlformats.org/markup-compatibility/2006" xmlns:p14="http://schemas.microsoft.com/office/powerpoint/2010/main">
    <mc:Choice Requires="p14">
      <p:transition spd="slow" p14:dur="2000" advTm="66169"/>
    </mc:Choice>
    <mc:Fallback xmlns="">
      <p:transition spd="slow" advTm="6616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8" grpId="0" animBg="1"/>
      <p:bldP spid="19" grpId="0" animBg="1"/>
      <p:bldP spid="20" grpId="0" animBg="1"/>
      <p:bldP spid="16" grpId="0"/>
      <p:bldP spid="25" grpId="0" animBg="1"/>
      <p:bldP spid="2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solidFill>
                  <a:srgbClr val="0070C0"/>
                </a:solidFill>
              </a:rPr>
              <a:t>Factors Influencing the Discriminative Capacity of Communication Patterns</a:t>
            </a:r>
            <a:endParaRPr lang="en-US" dirty="0">
              <a:solidFill>
                <a:srgbClr val="0070C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
        <p:nvSpPr>
          <p:cNvPr id="5" name="Content Placeholder 4"/>
          <p:cNvSpPr>
            <a:spLocks noGrp="1"/>
          </p:cNvSpPr>
          <p:nvPr>
            <p:ph sz="quarter" idx="1"/>
          </p:nvPr>
        </p:nvSpPr>
        <p:spPr/>
        <p:txBody>
          <a:bodyPr>
            <a:normAutofit/>
          </a:bodyPr>
          <a:lstStyle/>
          <a:p>
            <a:r>
              <a:rPr lang="en-US" dirty="0"/>
              <a:t>Communication patterns</a:t>
            </a:r>
          </a:p>
          <a:p>
            <a:pPr lvl="1"/>
            <a:r>
              <a:rPr lang="en-US" dirty="0"/>
              <a:t>PDR</a:t>
            </a:r>
          </a:p>
          <a:p>
            <a:pPr lvl="2"/>
            <a:r>
              <a:rPr lang="en-US" dirty="0" smtClean="0"/>
              <a:t>Influencing factor: </a:t>
            </a:r>
            <a:r>
              <a:rPr lang="en-US" dirty="0">
                <a:solidFill>
                  <a:srgbClr val="FF0000"/>
                </a:solidFill>
              </a:rPr>
              <a:t>transmitting power</a:t>
            </a:r>
          </a:p>
          <a:p>
            <a:pPr marL="274320" lvl="1" indent="0">
              <a:buNone/>
            </a:pPr>
            <a:endParaRPr lang="en-US" dirty="0"/>
          </a:p>
          <a:p>
            <a:pPr lvl="1"/>
            <a:r>
              <a:rPr lang="en-US" dirty="0"/>
              <a:t>RSSI </a:t>
            </a:r>
            <a:r>
              <a:rPr lang="en-US" dirty="0" smtClean="0"/>
              <a:t>features</a:t>
            </a:r>
          </a:p>
          <a:p>
            <a:pPr lvl="2"/>
            <a:r>
              <a:rPr lang="en-US" dirty="0"/>
              <a:t>Influencing factors: </a:t>
            </a:r>
            <a:r>
              <a:rPr lang="en-US" dirty="0">
                <a:solidFill>
                  <a:srgbClr val="FF0000"/>
                </a:solidFill>
              </a:rPr>
              <a:t>transmitting power, packet sending </a:t>
            </a:r>
            <a:r>
              <a:rPr lang="en-US" dirty="0" smtClean="0">
                <a:solidFill>
                  <a:srgbClr val="FF0000"/>
                </a:solidFill>
              </a:rPr>
              <a:t>rate</a:t>
            </a:r>
            <a:endParaRPr lang="en-US" dirty="0" smtClean="0"/>
          </a:p>
          <a:p>
            <a:pPr lvl="1"/>
            <a:r>
              <a:rPr lang="en-US" dirty="0"/>
              <a:t>A common influencing factor: </a:t>
            </a:r>
            <a:r>
              <a:rPr lang="en-US" dirty="0">
                <a:solidFill>
                  <a:srgbClr val="FF0000"/>
                </a:solidFill>
              </a:rPr>
              <a:t>smoothing window size </a:t>
            </a:r>
            <a:r>
              <a:rPr lang="en-US" dirty="0" smtClean="0">
                <a:solidFill>
                  <a:srgbClr val="FF0000"/>
                </a:solidFill>
              </a:rPr>
              <a:t>– length of  </a:t>
            </a:r>
            <a:r>
              <a:rPr lang="en-US" dirty="0">
                <a:solidFill>
                  <a:srgbClr val="FF0000"/>
                </a:solidFill>
              </a:rPr>
              <a:t>time window for extracting features</a:t>
            </a:r>
          </a:p>
          <a:p>
            <a:pPr marL="0" indent="0">
              <a:buNone/>
            </a:pPr>
            <a:endParaRPr lang="en-US" dirty="0"/>
          </a:p>
          <a:p>
            <a:r>
              <a:rPr lang="en-US" dirty="0"/>
              <a:t>How to optimize </a:t>
            </a:r>
            <a:r>
              <a:rPr lang="en-US" dirty="0" smtClean="0"/>
              <a:t>the above </a:t>
            </a:r>
            <a:r>
              <a:rPr lang="en-US" dirty="0" smtClean="0">
                <a:solidFill>
                  <a:srgbClr val="FF0000"/>
                </a:solidFill>
              </a:rPr>
              <a:t>system parameters:</a:t>
            </a:r>
          </a:p>
          <a:p>
            <a:pPr lvl="1"/>
            <a:r>
              <a:rPr lang="en-US" dirty="0" smtClean="0">
                <a:solidFill>
                  <a:schemeClr val="tx1"/>
                </a:solidFill>
              </a:rPr>
              <a:t>Through benchmarking</a:t>
            </a:r>
          </a:p>
        </p:txBody>
      </p:sp>
      <p:sp>
        <p:nvSpPr>
          <p:cNvPr id="3" name="Date Placeholder 2"/>
          <p:cNvSpPr>
            <a:spLocks noGrp="1"/>
          </p:cNvSpPr>
          <p:nvPr>
            <p:ph type="dt" sz="half" idx="10"/>
          </p:nvPr>
        </p:nvSpPr>
        <p:spPr/>
        <p:txBody>
          <a:bodyPr/>
          <a:lstStyle/>
          <a:p>
            <a:r>
              <a:rPr lang="en-US" smtClean="0"/>
              <a:t>http://www.cs.wm.edu/~xqi</a:t>
            </a:r>
            <a:endParaRPr lang="en-US"/>
          </a:p>
        </p:txBody>
      </p:sp>
      <p:sp>
        <p:nvSpPr>
          <p:cNvPr id="6" name="Footer Placeholder 5"/>
          <p:cNvSpPr>
            <a:spLocks noGrp="1"/>
          </p:cNvSpPr>
          <p:nvPr>
            <p:ph type="ftr" sz="quarter" idx="11"/>
          </p:nvPr>
        </p:nvSpPr>
        <p:spPr/>
        <p:txBody>
          <a:bodyPr/>
          <a:lstStyle/>
          <a:p>
            <a:pPr algn="ctr"/>
            <a:r>
              <a:rPr lang="en-US" b="1" dirty="0">
                <a:solidFill>
                  <a:srgbClr val="FFC000"/>
                </a:solidFill>
              </a:rPr>
              <a:t>RTSS 2012</a:t>
            </a:r>
            <a:endParaRPr lang="en-US" b="1" dirty="0">
              <a:solidFill>
                <a:srgbClr val="FFC000"/>
              </a:solidFill>
            </a:endParaRPr>
          </a:p>
        </p:txBody>
      </p:sp>
    </p:spTree>
    <p:custDataLst>
      <p:tags r:id="rId1"/>
    </p:custDataLst>
    <p:extLst>
      <p:ext uri="{BB962C8B-B14F-4D97-AF65-F5344CB8AC3E}">
        <p14:creationId xmlns:p14="http://schemas.microsoft.com/office/powerpoint/2010/main" val="601700830"/>
      </p:ext>
    </p:extLst>
  </p:cSld>
  <p:clrMapOvr>
    <a:masterClrMapping/>
  </p:clrMapOvr>
  <mc:AlternateContent xmlns:mc="http://schemas.openxmlformats.org/markup-compatibility/2006" xmlns:p14="http://schemas.microsoft.com/office/powerpoint/2010/main">
    <mc:Choice Requires="p14">
      <p:transition spd="slow" p14:dur="2000" advTm="108338"/>
    </mc:Choice>
    <mc:Fallback xmlns="">
      <p:transition spd="slow" advTm="10833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1.8|7.9|1.4"/>
</p:tagLst>
</file>

<file path=ppt/tags/tag10.xml><?xml version="1.0" encoding="utf-8"?>
<p:tagLst xmlns:a="http://schemas.openxmlformats.org/drawingml/2006/main" xmlns:r="http://schemas.openxmlformats.org/officeDocument/2006/relationships" xmlns:p="http://schemas.openxmlformats.org/presentationml/2006/main">
  <p:tag name="TIMING" val="|21.7|18.9|16.8"/>
</p:tagLst>
</file>

<file path=ppt/tags/tag11.xml><?xml version="1.0" encoding="utf-8"?>
<p:tagLst xmlns:a="http://schemas.openxmlformats.org/drawingml/2006/main" xmlns:r="http://schemas.openxmlformats.org/officeDocument/2006/relationships" xmlns:p="http://schemas.openxmlformats.org/presentationml/2006/main">
  <p:tag name="TIMING" val="|6.2|7|19.5|3.2|27.3"/>
</p:tagLst>
</file>

<file path=ppt/tags/tag12.xml><?xml version="1.0" encoding="utf-8"?>
<p:tagLst xmlns:a="http://schemas.openxmlformats.org/drawingml/2006/main" xmlns:r="http://schemas.openxmlformats.org/officeDocument/2006/relationships" xmlns:p="http://schemas.openxmlformats.org/presentationml/2006/main">
  <p:tag name="TIMING" val="|1.1"/>
</p:tagLst>
</file>

<file path=ppt/tags/tag2.xml><?xml version="1.0" encoding="utf-8"?>
<p:tagLst xmlns:a="http://schemas.openxmlformats.org/drawingml/2006/main" xmlns:r="http://schemas.openxmlformats.org/officeDocument/2006/relationships" xmlns:p="http://schemas.openxmlformats.org/presentationml/2006/main">
  <p:tag name="TIMING" val="|9.8|13|7.2|6.8|5.8|7.9"/>
</p:tagLst>
</file>

<file path=ppt/tags/tag3.xml><?xml version="1.0" encoding="utf-8"?>
<p:tagLst xmlns:a="http://schemas.openxmlformats.org/drawingml/2006/main" xmlns:r="http://schemas.openxmlformats.org/officeDocument/2006/relationships" xmlns:p="http://schemas.openxmlformats.org/presentationml/2006/main">
  <p:tag name="TIMING" val="|22.9|7.1|11.6|8.7"/>
</p:tagLst>
</file>

<file path=ppt/tags/tag4.xml><?xml version="1.0" encoding="utf-8"?>
<p:tagLst xmlns:a="http://schemas.openxmlformats.org/drawingml/2006/main" xmlns:r="http://schemas.openxmlformats.org/officeDocument/2006/relationships" xmlns:p="http://schemas.openxmlformats.org/presentationml/2006/main">
  <p:tag name="TIMING" val="|9.1|9.9|18.7|2.4|6.6"/>
</p:tagLst>
</file>

<file path=ppt/tags/tag5.xml><?xml version="1.0" encoding="utf-8"?>
<p:tagLst xmlns:a="http://schemas.openxmlformats.org/drawingml/2006/main" xmlns:r="http://schemas.openxmlformats.org/officeDocument/2006/relationships" xmlns:p="http://schemas.openxmlformats.org/presentationml/2006/main">
  <p:tag name="TIMING" val="|6.3|4|5.7|3.9|7|9.2"/>
</p:tagLst>
</file>

<file path=ppt/tags/tag6.xml><?xml version="1.0" encoding="utf-8"?>
<p:tagLst xmlns:a="http://schemas.openxmlformats.org/drawingml/2006/main" xmlns:r="http://schemas.openxmlformats.org/officeDocument/2006/relationships" xmlns:p="http://schemas.openxmlformats.org/presentationml/2006/main">
  <p:tag name="TIMING" val="|12.9|9|5.6"/>
</p:tagLst>
</file>

<file path=ppt/tags/tag7.xml><?xml version="1.0" encoding="utf-8"?>
<p:tagLst xmlns:a="http://schemas.openxmlformats.org/drawingml/2006/main" xmlns:r="http://schemas.openxmlformats.org/officeDocument/2006/relationships" xmlns:p="http://schemas.openxmlformats.org/presentationml/2006/main">
  <p:tag name="TIMING" val="|11.2|8.9|8.4|6.6|9.1|6.1"/>
</p:tagLst>
</file>

<file path=ppt/tags/tag8.xml><?xml version="1.0" encoding="utf-8"?>
<p:tagLst xmlns:a="http://schemas.openxmlformats.org/drawingml/2006/main" xmlns:r="http://schemas.openxmlformats.org/officeDocument/2006/relationships" xmlns:p="http://schemas.openxmlformats.org/presentationml/2006/main">
  <p:tag name="TIMING" val="|14.3|6.8|11.6|43.9|16.4"/>
</p:tagLst>
</file>

<file path=ppt/tags/tag9.xml><?xml version="1.0" encoding="utf-8"?>
<p:tagLst xmlns:a="http://schemas.openxmlformats.org/drawingml/2006/main" xmlns:r="http://schemas.openxmlformats.org/officeDocument/2006/relationships" xmlns:p="http://schemas.openxmlformats.org/presentationml/2006/main">
  <p:tag name="TIMING" val="|10.5|5.5|6.2|7.2|15.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2714</TotalTime>
  <Words>2775</Words>
  <Application>Microsoft Office PowerPoint</Application>
  <PresentationFormat>On-screen Show (4:3)</PresentationFormat>
  <Paragraphs>428</Paragraphs>
  <Slides>32</Slides>
  <Notes>20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Origin</vt:lpstr>
      <vt:lpstr>RadioSense: Exploiting Wireless Communication Patterns for Body Sensor Network Activity Recognition </vt:lpstr>
      <vt:lpstr>Background - Activity Recognition</vt:lpstr>
      <vt:lpstr> Sensing-based Activity Recognition</vt:lpstr>
      <vt:lpstr>A Dilemma – On One Hand</vt:lpstr>
      <vt:lpstr>A Dilemma – On the Other Hand</vt:lpstr>
      <vt:lpstr>A Dilemma – On the Other Hand</vt:lpstr>
      <vt:lpstr>The Idea and Research Question</vt:lpstr>
      <vt:lpstr>Communication Pattern</vt:lpstr>
      <vt:lpstr>Factors Influencing the Discriminative Capacity of Communication Patterns</vt:lpstr>
      <vt:lpstr>RadioSense – a Prototype System</vt:lpstr>
      <vt:lpstr>Data Collection</vt:lpstr>
      <vt:lpstr>SVM as Classifier</vt:lpstr>
      <vt:lpstr>TX Power Level</vt:lpstr>
      <vt:lpstr>TX Power Level</vt:lpstr>
      <vt:lpstr>TX Power Level</vt:lpstr>
      <vt:lpstr>Optimize TX Power Level</vt:lpstr>
      <vt:lpstr>Packet Sending Rate  &amp; Smoothing Window Size</vt:lpstr>
      <vt:lpstr>Optimize Packet Sending Rate &amp; Smoothing Window Size</vt:lpstr>
      <vt:lpstr>Amount of Training Data</vt:lpstr>
      <vt:lpstr>RadioSense Recap</vt:lpstr>
      <vt:lpstr>Up to Now</vt:lpstr>
      <vt:lpstr>Evaluation – Data Collection</vt:lpstr>
      <vt:lpstr>Evaluation – System Parameter Optimization </vt:lpstr>
      <vt:lpstr>Evaluation – Accuracy and Latency </vt:lpstr>
      <vt:lpstr>Evaluation – Battery Lifetime and Privacy </vt:lpstr>
      <vt:lpstr>Evaluation - Potential of Coexistence with Other On-body Sensor Nodes</vt:lpstr>
      <vt:lpstr>Related Work</vt:lpstr>
      <vt:lpstr>Limitations </vt:lpstr>
      <vt:lpstr>Conclusion</vt:lpstr>
      <vt:lpstr>Q &amp; A</vt:lpstr>
      <vt:lpstr>Thank You!</vt:lpstr>
      <vt:lpstr>Potentials – More Fine-Grained Activities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RadioSense: Exploiting Wireless Communication Patterns for Body Sensor Network Activity Recognition </dc:title>
  <dc:creator>qixin</dc:creator>
  <cp:lastModifiedBy>qixin</cp:lastModifiedBy>
  <cp:revision>734</cp:revision>
  <dcterms:created xsi:type="dcterms:W3CDTF">2006-08-16T00:00:00Z</dcterms:created>
  <dcterms:modified xsi:type="dcterms:W3CDTF">2013-02-04T22:37:39Z</dcterms:modified>
</cp:coreProperties>
</file>