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charts/chart1.xml" ContentType="application/vnd.openxmlformats-officedocument.drawingml.chart+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4.xml" ContentType="application/vnd.openxmlformats-officedocument.presentationml.tags+xml"/>
  <Override PartName="/ppt/notesSlides/notesSlide17.xml" ContentType="application/vnd.openxmlformats-officedocument.presentationml.notesSlide+xml"/>
  <Override PartName="/ppt/tags/tag15.xml" ContentType="application/vnd.openxmlformats-officedocument.presentationml.tags+xml"/>
  <Override PartName="/ppt/notesSlides/notesSlide18.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8.xml" ContentType="application/vnd.openxmlformats-officedocument.presentationml.tags+xml"/>
  <Override PartName="/ppt/notesSlides/notesSlide21.xml" ContentType="application/vnd.openxmlformats-officedocument.presentationml.notesSlide+xml"/>
  <Override PartName="/ppt/tags/tag19.xml" ContentType="application/vnd.openxmlformats-officedocument.presentationml.tags+xml"/>
  <Override PartName="/ppt/notesSlides/notesSlide22.xml" ContentType="application/vnd.openxmlformats-officedocument.presentationml.notesSlide+xml"/>
  <Override PartName="/ppt/tags/tag20.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76" r:id="rId6"/>
    <p:sldId id="297" r:id="rId7"/>
    <p:sldId id="298" r:id="rId8"/>
    <p:sldId id="263" r:id="rId9"/>
    <p:sldId id="280" r:id="rId10"/>
    <p:sldId id="281" r:id="rId11"/>
    <p:sldId id="282" r:id="rId12"/>
    <p:sldId id="284" r:id="rId13"/>
    <p:sldId id="283" r:id="rId14"/>
    <p:sldId id="285" r:id="rId15"/>
    <p:sldId id="286" r:id="rId16"/>
    <p:sldId id="287" r:id="rId17"/>
    <p:sldId id="288" r:id="rId18"/>
    <p:sldId id="289" r:id="rId19"/>
    <p:sldId id="290" r:id="rId20"/>
    <p:sldId id="291" r:id="rId21"/>
    <p:sldId id="292" r:id="rId22"/>
    <p:sldId id="271" r:id="rId23"/>
    <p:sldId id="279" r:id="rId24"/>
    <p:sldId id="278" r:id="rId25"/>
    <p:sldId id="293" r:id="rId26"/>
    <p:sldId id="294" r:id="rId27"/>
    <p:sldId id="295" r:id="rId28"/>
    <p:sldId id="296"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91" autoAdjust="0"/>
    <p:restoredTop sz="96198" autoAdjust="0"/>
  </p:normalViewPr>
  <p:slideViewPr>
    <p:cSldViewPr>
      <p:cViewPr>
        <p:scale>
          <a:sx n="80" d="100"/>
          <a:sy n="80" d="100"/>
        </p:scale>
        <p:origin x="-594" y="-72"/>
      </p:cViewPr>
      <p:guideLst>
        <p:guide orient="horz" pos="2160"/>
        <p:guide pos="2880"/>
      </p:guideLst>
    </p:cSldViewPr>
  </p:slideViewPr>
  <p:outlineViewPr>
    <p:cViewPr>
      <p:scale>
        <a:sx n="33" d="100"/>
        <a:sy n="33" d="100"/>
      </p:scale>
      <p:origin x="0" y="7506"/>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0"/>
      <c:perspective val="30"/>
    </c:view3D>
    <c:floor>
      <c:thickness val="0"/>
    </c:floor>
    <c:sideWall>
      <c:thickness val="0"/>
    </c:sideWall>
    <c:backWall>
      <c:thickness val="0"/>
    </c:backWall>
    <c:plotArea>
      <c:layout>
        <c:manualLayout>
          <c:layoutTarget val="inner"/>
          <c:xMode val="edge"/>
          <c:yMode val="edge"/>
          <c:x val="0.16221650328283291"/>
          <c:y val="7.4356716258792421E-2"/>
          <c:w val="0.66880057852558883"/>
          <c:h val="0.82600204163258983"/>
        </c:manualLayout>
      </c:layout>
      <c:bar3DChart>
        <c:barDir val="col"/>
        <c:grouping val="clustered"/>
        <c:varyColors val="0"/>
        <c:ser>
          <c:idx val="0"/>
          <c:order val="0"/>
          <c:tx>
            <c:strRef>
              <c:f>Sheet1!$B$1</c:f>
              <c:strCache>
                <c:ptCount val="1"/>
                <c:pt idx="0">
                  <c:v>Low Power</c:v>
                </c:pt>
              </c:strCache>
            </c:strRef>
          </c:tx>
          <c:invertIfNegative val="0"/>
          <c:cat>
            <c:strRef>
              <c:f>Sheet1!$A$2:$A$4</c:f>
              <c:strCache>
                <c:ptCount val="3"/>
                <c:pt idx="0">
                  <c:v>Screen</c:v>
                </c:pt>
                <c:pt idx="1">
                  <c:v>BT</c:v>
                </c:pt>
                <c:pt idx="2">
                  <c:v>WiFi</c:v>
                </c:pt>
              </c:strCache>
            </c:strRef>
          </c:cat>
          <c:val>
            <c:numRef>
              <c:f>Sheet1!$B$2:$B$4</c:f>
              <c:numCache>
                <c:formatCode>General</c:formatCode>
                <c:ptCount val="3"/>
                <c:pt idx="1">
                  <c:v>6</c:v>
                </c:pt>
                <c:pt idx="2">
                  <c:v>30</c:v>
                </c:pt>
              </c:numCache>
            </c:numRef>
          </c:val>
        </c:ser>
        <c:ser>
          <c:idx val="1"/>
          <c:order val="1"/>
          <c:tx>
            <c:strRef>
              <c:f>Sheet1!$C$1</c:f>
              <c:strCache>
                <c:ptCount val="1"/>
                <c:pt idx="0">
                  <c:v>Active(Idle)</c:v>
                </c:pt>
              </c:strCache>
            </c:strRef>
          </c:tx>
          <c:invertIfNegative val="0"/>
          <c:cat>
            <c:strRef>
              <c:f>Sheet1!$A$2:$A$4</c:f>
              <c:strCache>
                <c:ptCount val="3"/>
                <c:pt idx="0">
                  <c:v>Screen</c:v>
                </c:pt>
                <c:pt idx="1">
                  <c:v>BT</c:v>
                </c:pt>
                <c:pt idx="2">
                  <c:v>WiFi</c:v>
                </c:pt>
              </c:strCache>
            </c:strRef>
          </c:cat>
          <c:val>
            <c:numRef>
              <c:f>Sheet1!$C$2:$C$4</c:f>
              <c:numCache>
                <c:formatCode>General</c:formatCode>
                <c:ptCount val="3"/>
                <c:pt idx="0">
                  <c:v>300</c:v>
                </c:pt>
                <c:pt idx="1">
                  <c:v>200</c:v>
                </c:pt>
                <c:pt idx="2">
                  <c:v>720</c:v>
                </c:pt>
              </c:numCache>
            </c:numRef>
          </c:val>
        </c:ser>
        <c:ser>
          <c:idx val="2"/>
          <c:order val="2"/>
          <c:tx>
            <c:strRef>
              <c:f>Sheet1!$D$1</c:f>
              <c:strCache>
                <c:ptCount val="1"/>
                <c:pt idx="0">
                  <c:v>Active (Xmit)</c:v>
                </c:pt>
              </c:strCache>
            </c:strRef>
          </c:tx>
          <c:invertIfNegative val="0"/>
          <c:cat>
            <c:strRef>
              <c:f>Sheet1!$A$2:$A$4</c:f>
              <c:strCache>
                <c:ptCount val="3"/>
                <c:pt idx="0">
                  <c:v>Screen</c:v>
                </c:pt>
                <c:pt idx="1">
                  <c:v>BT</c:v>
                </c:pt>
                <c:pt idx="2">
                  <c:v>WiFi</c:v>
                </c:pt>
              </c:strCache>
            </c:strRef>
          </c:cat>
          <c:val>
            <c:numRef>
              <c:f>Sheet1!$D$2:$D$4</c:f>
              <c:numCache>
                <c:formatCode>General</c:formatCode>
                <c:ptCount val="3"/>
                <c:pt idx="1">
                  <c:v>250</c:v>
                </c:pt>
                <c:pt idx="2">
                  <c:v>1200</c:v>
                </c:pt>
              </c:numCache>
            </c:numRef>
          </c:val>
        </c:ser>
        <c:dLbls>
          <c:showLegendKey val="0"/>
          <c:showVal val="0"/>
          <c:showCatName val="0"/>
          <c:showSerName val="0"/>
          <c:showPercent val="0"/>
          <c:showBubbleSize val="0"/>
        </c:dLbls>
        <c:gapWidth val="150"/>
        <c:shape val="box"/>
        <c:axId val="171402368"/>
        <c:axId val="171403904"/>
        <c:axId val="0"/>
      </c:bar3DChart>
      <c:catAx>
        <c:axId val="171402368"/>
        <c:scaling>
          <c:orientation val="minMax"/>
        </c:scaling>
        <c:delete val="0"/>
        <c:axPos val="b"/>
        <c:majorTickMark val="out"/>
        <c:minorTickMark val="none"/>
        <c:tickLblPos val="nextTo"/>
        <c:txPr>
          <a:bodyPr/>
          <a:lstStyle/>
          <a:p>
            <a:pPr>
              <a:defRPr sz="1200"/>
            </a:pPr>
            <a:endParaRPr lang="en-US"/>
          </a:p>
        </c:txPr>
        <c:crossAx val="171403904"/>
        <c:crosses val="autoZero"/>
        <c:auto val="1"/>
        <c:lblAlgn val="ctr"/>
        <c:lblOffset val="100"/>
        <c:noMultiLvlLbl val="0"/>
      </c:catAx>
      <c:valAx>
        <c:axId val="171403904"/>
        <c:scaling>
          <c:orientation val="minMax"/>
        </c:scaling>
        <c:delete val="0"/>
        <c:axPos val="l"/>
        <c:majorGridlines/>
        <c:title>
          <c:tx>
            <c:rich>
              <a:bodyPr rot="-5400000" vert="horz"/>
              <a:lstStyle/>
              <a:p>
                <a:pPr>
                  <a:defRPr/>
                </a:pPr>
                <a:r>
                  <a:rPr lang="en-US" sz="1400" dirty="0" smtClean="0"/>
                  <a:t>Power (</a:t>
                </a:r>
                <a:r>
                  <a:rPr lang="en-US" sz="1400" dirty="0" err="1" smtClean="0"/>
                  <a:t>mW</a:t>
                </a:r>
                <a:r>
                  <a:rPr lang="en-US" sz="1400" dirty="0" smtClean="0"/>
                  <a:t>)</a:t>
                </a:r>
                <a:endParaRPr lang="en-US" sz="1400" dirty="0"/>
              </a:p>
            </c:rich>
          </c:tx>
          <c:layout>
            <c:manualLayout>
              <c:xMode val="edge"/>
              <c:yMode val="edge"/>
              <c:x val="1.1658426841462063E-2"/>
              <c:y val="0.28802668973186718"/>
            </c:manualLayout>
          </c:layout>
          <c:overlay val="0"/>
        </c:title>
        <c:numFmt formatCode="General" sourceLinked="1"/>
        <c:majorTickMark val="out"/>
        <c:minorTickMark val="none"/>
        <c:tickLblPos val="nextTo"/>
        <c:txPr>
          <a:bodyPr/>
          <a:lstStyle/>
          <a:p>
            <a:pPr>
              <a:defRPr sz="1200"/>
            </a:pPr>
            <a:endParaRPr lang="en-US"/>
          </a:p>
        </c:txPr>
        <c:crossAx val="171402368"/>
        <c:crosses val="autoZero"/>
        <c:crossBetween val="between"/>
      </c:valAx>
    </c:plotArea>
    <c:legend>
      <c:legendPos val="r"/>
      <c:layout>
        <c:manualLayout>
          <c:xMode val="edge"/>
          <c:yMode val="edge"/>
          <c:x val="0.76502343756676616"/>
          <c:y val="8.8999349948157159E-3"/>
          <c:w val="0.23497656243323392"/>
          <c:h val="0.3084428840812512"/>
        </c:manualLayout>
      </c:layout>
      <c:overlay val="0"/>
      <c:txPr>
        <a:bodyPr/>
        <a:lstStyle/>
        <a:p>
          <a:pPr>
            <a:defRPr sz="1200"/>
          </a:pPr>
          <a:endParaRPr lang="en-US"/>
        </a:p>
      </c:txPr>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F0709C-B4B5-473C-9DAB-E6CA456D256F}" type="datetimeFigureOut">
              <a:rPr lang="en-US" smtClean="0"/>
              <a:pPr/>
              <a:t>2/4/2013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CA5C84-FF04-4549-8B20-9B9372640DB2}" type="slidenum">
              <a:rPr lang="en-US" smtClean="0"/>
              <a:pPr/>
              <a:t>‹#›</a:t>
            </a:fld>
            <a:endParaRPr lang="en-US"/>
          </a:p>
        </p:txBody>
      </p:sp>
    </p:spTree>
    <p:extLst>
      <p:ext uri="{BB962C8B-B14F-4D97-AF65-F5344CB8AC3E}">
        <p14:creationId xmlns:p14="http://schemas.microsoft.com/office/powerpoint/2010/main" val="1841703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Morning</a:t>
            </a:r>
          </a:p>
          <a:p>
            <a:r>
              <a:rPr lang="en-US" dirty="0" smtClean="0"/>
              <a:t>My name is </a:t>
            </a:r>
            <a:r>
              <a:rPr lang="en-US" dirty="0" err="1" smtClean="0"/>
              <a:t>Xin</a:t>
            </a:r>
            <a:r>
              <a:rPr lang="en-US" dirty="0" smtClean="0"/>
              <a:t> Qi , from…</a:t>
            </a:r>
          </a:p>
          <a:p>
            <a:endParaRPr lang="en-US" dirty="0"/>
          </a:p>
        </p:txBody>
      </p:sp>
      <p:sp>
        <p:nvSpPr>
          <p:cNvPr id="4" name="Slide Number Placeholder 3"/>
          <p:cNvSpPr>
            <a:spLocks noGrp="1"/>
          </p:cNvSpPr>
          <p:nvPr>
            <p:ph type="sldNum" sz="quarter" idx="10"/>
          </p:nvPr>
        </p:nvSpPr>
        <p:spPr/>
        <p:txBody>
          <a:bodyPr/>
          <a:lstStyle/>
          <a:p>
            <a:fld id="{8BCA5C84-FF04-4549-8B20-9B9372640DB2}" type="slidenum">
              <a:rPr lang="en-US" smtClean="0"/>
              <a:pPr/>
              <a:t>1</a:t>
            </a:fld>
            <a:endParaRPr lang="en-US"/>
          </a:p>
        </p:txBody>
      </p:sp>
    </p:spTree>
    <p:extLst>
      <p:ext uri="{BB962C8B-B14F-4D97-AF65-F5344CB8AC3E}">
        <p14:creationId xmlns:p14="http://schemas.microsoft.com/office/powerpoint/2010/main" val="1877291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mainly four components in SAPSM architecture</a:t>
            </a:r>
          </a:p>
          <a:p>
            <a:endParaRPr lang="en-US" baseline="0" dirty="0" smtClean="0"/>
          </a:p>
          <a:p>
            <a:r>
              <a:rPr lang="en-US" baseline="0" dirty="0" smtClean="0"/>
              <a:t>Besides, it interacts with users to finally set each app’s priority.</a:t>
            </a:r>
            <a:endParaRPr lang="en-US" dirty="0"/>
          </a:p>
        </p:txBody>
      </p:sp>
      <p:sp>
        <p:nvSpPr>
          <p:cNvPr id="4" name="Slide Number Placeholder 3"/>
          <p:cNvSpPr>
            <a:spLocks noGrp="1"/>
          </p:cNvSpPr>
          <p:nvPr>
            <p:ph type="sldNum" sz="quarter" idx="10"/>
          </p:nvPr>
        </p:nvSpPr>
        <p:spPr/>
        <p:txBody>
          <a:bodyPr/>
          <a:lstStyle/>
          <a:p>
            <a:fld id="{8BCA5C84-FF04-4549-8B20-9B9372640DB2}" type="slidenum">
              <a:rPr lang="en-US" smtClean="0"/>
              <a:pPr/>
              <a:t>10</a:t>
            </a:fld>
            <a:endParaRPr lang="en-US"/>
          </a:p>
        </p:txBody>
      </p:sp>
    </p:spTree>
    <p:extLst>
      <p:ext uri="{BB962C8B-B14F-4D97-AF65-F5344CB8AC3E}">
        <p14:creationId xmlns:p14="http://schemas.microsoft.com/office/powerpoint/2010/main" val="896476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SAPSM</a:t>
            </a:r>
            <a:r>
              <a:rPr lang="en-US" baseline="0" dirty="0" smtClean="0"/>
              <a:t> Core then compares the UID with those of high priority apps</a:t>
            </a:r>
            <a:endParaRPr lang="en-US" dirty="0"/>
          </a:p>
        </p:txBody>
      </p:sp>
      <p:sp>
        <p:nvSpPr>
          <p:cNvPr id="4" name="Slide Number Placeholder 3"/>
          <p:cNvSpPr>
            <a:spLocks noGrp="1"/>
          </p:cNvSpPr>
          <p:nvPr>
            <p:ph type="sldNum" sz="quarter" idx="10"/>
          </p:nvPr>
        </p:nvSpPr>
        <p:spPr/>
        <p:txBody>
          <a:bodyPr/>
          <a:lstStyle/>
          <a:p>
            <a:fld id="{8BCA5C84-FF04-4549-8B20-9B9372640DB2}" type="slidenum">
              <a:rPr lang="en-US" smtClean="0"/>
              <a:pPr/>
              <a:t>11</a:t>
            </a:fld>
            <a:endParaRPr lang="en-US"/>
          </a:p>
        </p:txBody>
      </p:sp>
    </p:spTree>
    <p:extLst>
      <p:ext uri="{BB962C8B-B14F-4D97-AF65-F5344CB8AC3E}">
        <p14:creationId xmlns:p14="http://schemas.microsoft.com/office/powerpoint/2010/main" val="37464030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CA5C84-FF04-4549-8B20-9B9372640DB2}" type="slidenum">
              <a:rPr lang="en-US" smtClean="0"/>
              <a:pPr/>
              <a:t>12</a:t>
            </a:fld>
            <a:endParaRPr lang="en-US"/>
          </a:p>
        </p:txBody>
      </p:sp>
    </p:spTree>
    <p:extLst>
      <p:ext uri="{BB962C8B-B14F-4D97-AF65-F5344CB8AC3E}">
        <p14:creationId xmlns:p14="http://schemas.microsoft.com/office/powerpoint/2010/main" val="3212630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interface queries</a:t>
            </a:r>
            <a:r>
              <a:rPr lang="en-US" baseline="0" dirty="0" smtClean="0"/>
              <a:t> user whether the network latency of this app is acceptable or not.</a:t>
            </a:r>
          </a:p>
          <a:p>
            <a:endParaRPr lang="en-US" baseline="0" dirty="0" smtClean="0"/>
          </a:p>
          <a:p>
            <a:r>
              <a:rPr lang="en-US" baseline="0" dirty="0" smtClean="0"/>
              <a:t>If it is not acceptable, the user can set the app to be high priority for smaller latency.</a:t>
            </a:r>
            <a:endParaRPr lang="en-US" dirty="0"/>
          </a:p>
        </p:txBody>
      </p:sp>
      <p:sp>
        <p:nvSpPr>
          <p:cNvPr id="4" name="Slide Number Placeholder 3"/>
          <p:cNvSpPr>
            <a:spLocks noGrp="1"/>
          </p:cNvSpPr>
          <p:nvPr>
            <p:ph type="sldNum" sz="quarter" idx="10"/>
          </p:nvPr>
        </p:nvSpPr>
        <p:spPr/>
        <p:txBody>
          <a:bodyPr/>
          <a:lstStyle/>
          <a:p>
            <a:fld id="{8BCA5C84-FF04-4549-8B20-9B9372640DB2}" type="slidenum">
              <a:rPr lang="en-US" smtClean="0"/>
              <a:pPr/>
              <a:t>13</a:t>
            </a:fld>
            <a:endParaRPr lang="en-US"/>
          </a:p>
        </p:txBody>
      </p:sp>
    </p:spTree>
    <p:extLst>
      <p:ext uri="{BB962C8B-B14F-4D97-AF65-F5344CB8AC3E}">
        <p14:creationId xmlns:p14="http://schemas.microsoft.com/office/powerpoint/2010/main" val="2902581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ym typeface="Wingdings" pitchFamily="2" charset="2"/>
              </a:rPr>
              <a:t>To train a </a:t>
            </a:r>
            <a:r>
              <a:rPr lang="en-US" baseline="0" dirty="0" err="1" smtClean="0">
                <a:sym typeface="Wingdings" pitchFamily="2" charset="2"/>
              </a:rPr>
              <a:t>svm</a:t>
            </a:r>
            <a:r>
              <a:rPr lang="en-US" baseline="0" dirty="0" smtClean="0">
                <a:sym typeface="Wingdings" pitchFamily="2" charset="2"/>
              </a:rPr>
              <a:t> classifier, we did a user study.</a:t>
            </a:r>
          </a:p>
          <a:p>
            <a:endParaRPr lang="en-US" baseline="0" dirty="0" smtClean="0">
              <a:sym typeface="Wingdings" pitchFamily="2" charset="2"/>
            </a:endParaRPr>
          </a:p>
          <a:p>
            <a:r>
              <a:rPr lang="en-US" baseline="0" dirty="0" smtClean="0">
                <a:sym typeface="Wingdings" pitchFamily="2" charset="2"/>
              </a:rPr>
              <a:t>In the study, there are 14 participants with different majors</a:t>
            </a:r>
          </a:p>
          <a:p>
            <a:endParaRPr lang="en-US" baseline="0" dirty="0" smtClean="0">
              <a:sym typeface="Wingdings" pitchFamily="2" charset="2"/>
            </a:endParaRPr>
          </a:p>
          <a:p>
            <a:r>
              <a:rPr lang="en-US" baseline="0" dirty="0" smtClean="0">
                <a:sym typeface="Wingdings" pitchFamily="2" charset="2"/>
              </a:rPr>
              <a:t>Their network interactive level depends the actual network usage.</a:t>
            </a:r>
          </a:p>
          <a:p>
            <a:endParaRPr lang="en-US" sz="1200" dirty="0" smtClean="0">
              <a:solidFill>
                <a:schemeClr val="accent1"/>
              </a:solidFill>
            </a:endParaRPr>
          </a:p>
          <a:p>
            <a:endParaRPr lang="en-US" dirty="0"/>
          </a:p>
        </p:txBody>
      </p:sp>
      <p:sp>
        <p:nvSpPr>
          <p:cNvPr id="4" name="Slide Number Placeholder 3"/>
          <p:cNvSpPr>
            <a:spLocks noGrp="1"/>
          </p:cNvSpPr>
          <p:nvPr>
            <p:ph type="sldNum" sz="quarter" idx="10"/>
          </p:nvPr>
        </p:nvSpPr>
        <p:spPr/>
        <p:txBody>
          <a:bodyPr/>
          <a:lstStyle/>
          <a:p>
            <a:fld id="{8BCA5C84-FF04-4549-8B20-9B9372640DB2}" type="slidenum">
              <a:rPr lang="en-US" smtClean="0"/>
              <a:pPr/>
              <a:t>14</a:t>
            </a:fld>
            <a:endParaRPr lang="en-US"/>
          </a:p>
        </p:txBody>
      </p:sp>
    </p:spTree>
    <p:extLst>
      <p:ext uri="{BB962C8B-B14F-4D97-AF65-F5344CB8AC3E}">
        <p14:creationId xmlns:p14="http://schemas.microsoft.com/office/powerpoint/2010/main" val="24120078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From the collected information,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Smartphones are receivers rather than consumers of information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use cross validation to do the parameter selection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three zones in the resulting classifier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the classifier can accurately classify all 14 tank game instances into low priority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the ambiguous apps such as… it can </a:t>
            </a:r>
            <a:r>
              <a:rPr lang="en-US" baseline="0" smtClean="0"/>
              <a:t>correctly classify </a:t>
            </a:r>
            <a:r>
              <a:rPr lang="en-US" baseline="0" dirty="0" smtClean="0"/>
              <a:t>47 out of 56 instances.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apps in the right upper zone are those with both high and high. They are classified as low..  The results contradict intuition. One explanation could be that all the apps here download data in background and users do not care delay in such case</a:t>
            </a:r>
          </a:p>
        </p:txBody>
      </p:sp>
      <p:sp>
        <p:nvSpPr>
          <p:cNvPr id="4" name="Slide Number Placeholder 3"/>
          <p:cNvSpPr>
            <a:spLocks noGrp="1"/>
          </p:cNvSpPr>
          <p:nvPr>
            <p:ph type="sldNum" sz="quarter" idx="10"/>
          </p:nvPr>
        </p:nvSpPr>
        <p:spPr/>
        <p:txBody>
          <a:bodyPr/>
          <a:lstStyle/>
          <a:p>
            <a:fld id="{8BCA5C84-FF04-4549-8B20-9B9372640DB2}" type="slidenum">
              <a:rPr lang="en-US" smtClean="0"/>
              <a:pPr/>
              <a:t>15</a:t>
            </a:fld>
            <a:endParaRPr lang="en-US"/>
          </a:p>
        </p:txBody>
      </p:sp>
    </p:spTree>
    <p:extLst>
      <p:ext uri="{BB962C8B-B14F-4D97-AF65-F5344CB8AC3E}">
        <p14:creationId xmlns:p14="http://schemas.microsoft.com/office/powerpoint/2010/main" val="3023401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evaluate</a:t>
            </a:r>
            <a:r>
              <a:rPr lang="en-US" baseline="0" dirty="0" smtClean="0"/>
              <a:t> our design from three aspects</a:t>
            </a:r>
          </a:p>
          <a:p>
            <a:endParaRPr lang="en-US" baseline="0" dirty="0" smtClean="0"/>
          </a:p>
          <a:p>
            <a:r>
              <a:rPr lang="en-US" baseline="0" dirty="0" smtClean="0"/>
              <a:t>First, we check whether…</a:t>
            </a:r>
          </a:p>
          <a:p>
            <a:r>
              <a:rPr lang="en-US" baseline="0" dirty="0" smtClean="0"/>
              <a:t>Second we check whether …</a:t>
            </a:r>
          </a:p>
          <a:p>
            <a:endParaRPr lang="en-US" baseline="0" dirty="0" smtClean="0"/>
          </a:p>
          <a:p>
            <a:r>
              <a:rPr lang="en-US" baseline="0" dirty="0" smtClean="0"/>
              <a:t>Third, we evaluate whether the general networking performance. Here we want to check the overhead of SAPSM.</a:t>
            </a:r>
            <a:endParaRPr lang="en-US" dirty="0"/>
          </a:p>
        </p:txBody>
      </p:sp>
      <p:sp>
        <p:nvSpPr>
          <p:cNvPr id="4" name="Slide Number Placeholder 3"/>
          <p:cNvSpPr>
            <a:spLocks noGrp="1"/>
          </p:cNvSpPr>
          <p:nvPr>
            <p:ph type="sldNum" sz="quarter" idx="10"/>
          </p:nvPr>
        </p:nvSpPr>
        <p:spPr/>
        <p:txBody>
          <a:bodyPr/>
          <a:lstStyle/>
          <a:p>
            <a:fld id="{8BCA5C84-FF04-4549-8B20-9B9372640DB2}" type="slidenum">
              <a:rPr lang="en-US" smtClean="0"/>
              <a:pPr/>
              <a:t>16</a:t>
            </a:fld>
            <a:endParaRPr lang="en-US"/>
          </a:p>
        </p:txBody>
      </p:sp>
    </p:spTree>
    <p:extLst>
      <p:ext uri="{BB962C8B-B14F-4D97-AF65-F5344CB8AC3E}">
        <p14:creationId xmlns:p14="http://schemas.microsoft.com/office/powerpoint/2010/main" val="2343478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see whether there is an energy saving for low priority apps,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Second, we investigate the low…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From previous slides, we know the power consumption of PSM is lower than that of CAM. However, the smartphone sends a polling packets for each data packet buffered at AP. When the data rate is high, the number of polling packet will also be high, it is an extra overhead compared to CAM.  </a:t>
            </a:r>
          </a:p>
        </p:txBody>
      </p:sp>
      <p:sp>
        <p:nvSpPr>
          <p:cNvPr id="4" name="Slide Number Placeholder 3"/>
          <p:cNvSpPr>
            <a:spLocks noGrp="1"/>
          </p:cNvSpPr>
          <p:nvPr>
            <p:ph type="sldNum" sz="quarter" idx="10"/>
          </p:nvPr>
        </p:nvSpPr>
        <p:spPr/>
        <p:txBody>
          <a:bodyPr/>
          <a:lstStyle/>
          <a:p>
            <a:fld id="{8BCA5C84-FF04-4549-8B20-9B9372640DB2}" type="slidenum">
              <a:rPr lang="en-US" smtClean="0"/>
              <a:pPr/>
              <a:t>17</a:t>
            </a:fld>
            <a:endParaRPr lang="en-US"/>
          </a:p>
        </p:txBody>
      </p:sp>
    </p:spTree>
    <p:extLst>
      <p:ext uri="{BB962C8B-B14F-4D97-AF65-F5344CB8AC3E}">
        <p14:creationId xmlns:p14="http://schemas.microsoft.com/office/powerpoint/2010/main" val="30491710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CA5C84-FF04-4549-8B20-9B9372640DB2}" type="slidenum">
              <a:rPr lang="en-US" smtClean="0"/>
              <a:pPr/>
              <a:t>18</a:t>
            </a:fld>
            <a:endParaRPr lang="en-US"/>
          </a:p>
        </p:txBody>
      </p:sp>
    </p:spTree>
    <p:extLst>
      <p:ext uri="{BB962C8B-B14F-4D97-AF65-F5344CB8AC3E}">
        <p14:creationId xmlns:p14="http://schemas.microsoft.com/office/powerpoint/2010/main" val="12764917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chemeClr val="accent1"/>
                </a:solidFill>
              </a:rPr>
              <a:t>Infrastructure pronunciation</a:t>
            </a:r>
            <a:r>
              <a:rPr lang="en-US" sz="1200" baseline="0" dirty="0" smtClean="0">
                <a:solidFill>
                  <a:schemeClr val="accent1"/>
                </a:solidFill>
              </a:rPr>
              <a:t> </a:t>
            </a:r>
            <a:endParaRPr lang="en-US" dirty="0"/>
          </a:p>
        </p:txBody>
      </p:sp>
      <p:sp>
        <p:nvSpPr>
          <p:cNvPr id="4" name="Slide Number Placeholder 3"/>
          <p:cNvSpPr>
            <a:spLocks noGrp="1"/>
          </p:cNvSpPr>
          <p:nvPr>
            <p:ph type="sldNum" sz="quarter" idx="10"/>
          </p:nvPr>
        </p:nvSpPr>
        <p:spPr/>
        <p:txBody>
          <a:bodyPr/>
          <a:lstStyle/>
          <a:p>
            <a:fld id="{8BCA5C84-FF04-4549-8B20-9B9372640DB2}" type="slidenum">
              <a:rPr lang="en-US" smtClean="0"/>
              <a:pPr/>
              <a:t>20</a:t>
            </a:fld>
            <a:endParaRPr lang="en-US"/>
          </a:p>
        </p:txBody>
      </p:sp>
    </p:spTree>
    <p:extLst>
      <p:ext uri="{BB962C8B-B14F-4D97-AF65-F5344CB8AC3E}">
        <p14:creationId xmlns:p14="http://schemas.microsoft.com/office/powerpoint/2010/main" val="1198950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Recently,</a:t>
            </a:r>
            <a:r>
              <a:rPr lang="en-US" baseline="0" dirty="0" smtClean="0"/>
              <a:t> as smartphone becomes more and more popular, the mobile data usage keeps growing </a:t>
            </a:r>
          </a:p>
          <a:p>
            <a:endParaRPr lang="en-US" baseline="0" dirty="0" smtClean="0"/>
          </a:p>
          <a:p>
            <a:r>
              <a:rPr lang="en-US" baseline="0" dirty="0" smtClean="0"/>
              <a:t>Here is a table from a recent cisco report, the mobile data traffic growth speed is fast these year</a:t>
            </a:r>
          </a:p>
          <a:p>
            <a:endParaRPr lang="en-US" baseline="0" dirty="0" smtClean="0"/>
          </a:p>
          <a:p>
            <a:r>
              <a:rPr lang="en-US" baseline="0" dirty="0" smtClean="0"/>
              <a:t>It also reports that …. It estimates the number will be 80% in 2015</a:t>
            </a:r>
          </a:p>
          <a:p>
            <a:endParaRPr lang="en-US" baseline="0" dirty="0" smtClean="0"/>
          </a:p>
          <a:p>
            <a:r>
              <a:rPr lang="en-US" baseline="0" dirty="0" smtClean="0"/>
              <a:t>It is well known that</a:t>
            </a:r>
          </a:p>
          <a:p>
            <a:r>
              <a:rPr lang="en-US" baseline="0" dirty="0" smtClean="0"/>
              <a:t>This figure is drawn based on data from recent pubs</a:t>
            </a:r>
          </a:p>
          <a:p>
            <a:endParaRPr lang="en-US" baseline="0" dirty="0" smtClean="0"/>
          </a:p>
          <a:p>
            <a:r>
              <a:rPr lang="en-US" baseline="0" dirty="0" smtClean="0"/>
              <a:t>The </a:t>
            </a:r>
            <a:r>
              <a:rPr lang="en-US" baseline="0" dirty="0" err="1" smtClean="0"/>
              <a:t>Wifi</a:t>
            </a:r>
            <a:r>
              <a:rPr lang="en-US" baseline="0" dirty="0" smtClean="0"/>
              <a:t> component consumes much higher power than other component when it is in active mode.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BCA5C84-FF04-4549-8B20-9B9372640DB2}" type="slidenum">
              <a:rPr lang="en-US" smtClean="0"/>
              <a:pPr/>
              <a:t>2</a:t>
            </a:fld>
            <a:endParaRPr lang="en-US"/>
          </a:p>
        </p:txBody>
      </p:sp>
    </p:spTree>
    <p:extLst>
      <p:ext uri="{BB962C8B-B14F-4D97-AF65-F5344CB8AC3E}">
        <p14:creationId xmlns:p14="http://schemas.microsoft.com/office/powerpoint/2010/main" val="42723251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CA5C84-FF04-4549-8B20-9B9372640DB2}" type="slidenum">
              <a:rPr lang="en-US" smtClean="0"/>
              <a:pPr/>
              <a:t>21</a:t>
            </a:fld>
            <a:endParaRPr lang="en-US"/>
          </a:p>
        </p:txBody>
      </p:sp>
    </p:spTree>
    <p:extLst>
      <p:ext uri="{BB962C8B-B14F-4D97-AF65-F5344CB8AC3E}">
        <p14:creationId xmlns:p14="http://schemas.microsoft.com/office/powerpoint/2010/main" val="36212366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a:t>
            </a:r>
            <a:r>
              <a:rPr lang="en-US" dirty="0" smtClean="0"/>
              <a:t>Did you zoom in before</a:t>
            </a:r>
            <a:r>
              <a:rPr lang="en-US" baseline="0" dirty="0" smtClean="0"/>
              <a:t> copying and pasting? This figure (also the one before) looks blurry when displayed. Zoom in first before copying and pasting will make it clear.  </a:t>
            </a:r>
          </a:p>
          <a:p>
            <a:endParaRPr lang="en-US" baseline="0" dirty="0" smtClean="0"/>
          </a:p>
          <a:p>
            <a:r>
              <a:rPr lang="en-US" baseline="0" dirty="0" smtClean="0"/>
              <a:t>Focus on UDP with random port</a:t>
            </a:r>
          </a:p>
          <a:p>
            <a:r>
              <a:rPr lang="en-US" baseline="0" dirty="0" smtClean="0"/>
              <a:t>ICMP ping packets</a:t>
            </a:r>
          </a:p>
          <a:p>
            <a:r>
              <a:rPr lang="en-US" baseline="0" dirty="0" smtClean="0"/>
              <a:t>remove</a:t>
            </a:r>
            <a:endParaRPr lang="en-US" dirty="0"/>
          </a:p>
        </p:txBody>
      </p:sp>
      <p:sp>
        <p:nvSpPr>
          <p:cNvPr id="4" name="Slide Number Placeholder 3"/>
          <p:cNvSpPr>
            <a:spLocks noGrp="1"/>
          </p:cNvSpPr>
          <p:nvPr>
            <p:ph type="sldNum" sz="quarter" idx="10"/>
          </p:nvPr>
        </p:nvSpPr>
        <p:spPr/>
        <p:txBody>
          <a:bodyPr/>
          <a:lstStyle/>
          <a:p>
            <a:fld id="{8BCA5C84-FF04-4549-8B20-9B9372640DB2}" type="slidenum">
              <a:rPr lang="en-US" smtClean="0"/>
              <a:pPr/>
              <a:t>26</a:t>
            </a:fld>
            <a:endParaRPr lang="en-US"/>
          </a:p>
        </p:txBody>
      </p:sp>
    </p:spTree>
    <p:extLst>
      <p:ext uri="{BB962C8B-B14F-4D97-AF65-F5344CB8AC3E}">
        <p14:creationId xmlns:p14="http://schemas.microsoft.com/office/powerpoint/2010/main" val="24202116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8BCA5C84-FF04-4549-8B20-9B9372640DB2}" type="slidenum">
              <a:rPr lang="en-US" smtClean="0"/>
              <a:pPr/>
              <a:t>27</a:t>
            </a:fld>
            <a:endParaRPr lang="en-US"/>
          </a:p>
        </p:txBody>
      </p:sp>
    </p:spTree>
    <p:extLst>
      <p:ext uri="{BB962C8B-B14F-4D97-AF65-F5344CB8AC3E}">
        <p14:creationId xmlns:p14="http://schemas.microsoft.com/office/powerpoint/2010/main" val="20564729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CA5C84-FF04-4549-8B20-9B9372640DB2}" type="slidenum">
              <a:rPr lang="en-US" smtClean="0"/>
              <a:pPr/>
              <a:t>28</a:t>
            </a:fld>
            <a:endParaRPr lang="en-US"/>
          </a:p>
        </p:txBody>
      </p:sp>
    </p:spTree>
    <p:extLst>
      <p:ext uri="{BB962C8B-B14F-4D97-AF65-F5344CB8AC3E}">
        <p14:creationId xmlns:p14="http://schemas.microsoft.com/office/powerpoint/2010/main" val="416431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reduce </a:t>
            </a:r>
            <a:r>
              <a:rPr lang="en-US" dirty="0" err="1" smtClean="0"/>
              <a:t>WIFi</a:t>
            </a:r>
            <a:r>
              <a:rPr lang="en-US" baseline="0" dirty="0" smtClean="0"/>
              <a:t> energy consumption…</a:t>
            </a:r>
          </a:p>
          <a:p>
            <a:endParaRPr lang="en-US" baseline="0" dirty="0" smtClean="0"/>
          </a:p>
          <a:p>
            <a:r>
              <a:rPr lang="en-US" baseline="0" dirty="0" smtClean="0"/>
              <a:t>The smartphone stops polling when no more buffered packets at AP and goes to sleep for a beacon interval</a:t>
            </a:r>
          </a:p>
          <a:p>
            <a:endParaRPr lang="en-US" baseline="0" dirty="0" smtClean="0"/>
          </a:p>
          <a:p>
            <a:r>
              <a:rPr lang="en-US" baseline="0" dirty="0" smtClean="0"/>
              <a:t>However, such sleeping interval adds delay</a:t>
            </a:r>
          </a:p>
          <a:p>
            <a:endParaRPr lang="en-US" dirty="0"/>
          </a:p>
        </p:txBody>
      </p:sp>
      <p:sp>
        <p:nvSpPr>
          <p:cNvPr id="4" name="Slide Number Placeholder 3"/>
          <p:cNvSpPr>
            <a:spLocks noGrp="1"/>
          </p:cNvSpPr>
          <p:nvPr>
            <p:ph type="sldNum" sz="quarter" idx="10"/>
          </p:nvPr>
        </p:nvSpPr>
        <p:spPr/>
        <p:txBody>
          <a:bodyPr/>
          <a:lstStyle/>
          <a:p>
            <a:fld id="{8BCA5C84-FF04-4549-8B20-9B9372640DB2}" type="slidenum">
              <a:rPr lang="en-US" smtClean="0"/>
              <a:pPr/>
              <a:t>3</a:t>
            </a:fld>
            <a:endParaRPr lang="en-US"/>
          </a:p>
        </p:txBody>
      </p:sp>
    </p:spTree>
    <p:extLst>
      <p:ext uri="{BB962C8B-B14F-4D97-AF65-F5344CB8AC3E}">
        <p14:creationId xmlns:p14="http://schemas.microsoft.com/office/powerpoint/2010/main" val="3019066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Adaptive</a:t>
            </a:r>
            <a:r>
              <a:rPr lang="en-US" baseline="0" dirty="0" smtClean="0"/>
              <a:t> PSM is a tradeoff between energy and delay</a:t>
            </a:r>
          </a:p>
          <a:p>
            <a:r>
              <a:rPr lang="en-US" dirty="0" smtClean="0"/>
              <a:t>In Adaptive PSM, when the smartphone is awake, as usual it</a:t>
            </a:r>
          </a:p>
          <a:p>
            <a:r>
              <a:rPr lang="en-US" dirty="0" smtClean="0"/>
              <a:t>However,</a:t>
            </a:r>
            <a:r>
              <a:rPr lang="en-US" baseline="0" dirty="0" smtClean="0"/>
              <a:t> </a:t>
            </a:r>
          </a:p>
          <a:p>
            <a:r>
              <a:rPr lang="en-US" baseline="0" dirty="0" smtClean="0"/>
              <a:t>In CAM, cancel buffering high power</a:t>
            </a:r>
          </a:p>
          <a:p>
            <a:r>
              <a:rPr lang="en-US" baseline="0" dirty="0" smtClean="0"/>
              <a:t>At the same time,</a:t>
            </a:r>
          </a:p>
          <a:p>
            <a:endParaRPr lang="en-US" baseline="0" dirty="0" smtClean="0"/>
          </a:p>
          <a:p>
            <a:r>
              <a:rPr lang="en-US" baseline="0" dirty="0" smtClean="0"/>
              <a:t>Switch back to buffer packets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Through experiments, we find that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8BCA5C84-FF04-4549-8B20-9B9372640DB2}"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a:t>
            </a:r>
          </a:p>
          <a:p>
            <a:r>
              <a:rPr lang="en-US" baseline="0" dirty="0" smtClean="0"/>
              <a:t> A question arises here is that is this behavior</a:t>
            </a:r>
          </a:p>
          <a:p>
            <a:endParaRPr lang="en-US" baseline="0" dirty="0" smtClean="0"/>
          </a:p>
          <a:p>
            <a:r>
              <a:rPr lang="en-US" baseline="0" dirty="0" smtClean="0"/>
              <a:t>To find the answer, we …</a:t>
            </a:r>
          </a:p>
          <a:p>
            <a:endParaRPr lang="en-US" baseline="0" dirty="0" smtClean="0"/>
          </a:p>
          <a:p>
            <a:r>
              <a:rPr lang="en-US" baseline="0" dirty="0" smtClean="0"/>
              <a:t>The results are plotted </a:t>
            </a:r>
          </a:p>
          <a:p>
            <a:r>
              <a:rPr lang="en-US" baseline="0" dirty="0" smtClean="0"/>
              <a:t>X dimension</a:t>
            </a:r>
          </a:p>
          <a:p>
            <a:r>
              <a:rPr lang="en-US" baseline="0" dirty="0" smtClean="0"/>
              <a:t>Y dimension</a:t>
            </a:r>
          </a:p>
          <a:p>
            <a:endParaRPr lang="en-US" baseline="0" dirty="0" smtClean="0"/>
          </a:p>
          <a:p>
            <a:r>
              <a:rPr lang="en-US" baseline="0" dirty="0" smtClean="0"/>
              <a:t>From the figure you can see all devices are triggered to CAM by this spurious network traffic.</a:t>
            </a:r>
          </a:p>
          <a:p>
            <a:endParaRPr lang="en-US" dirty="0"/>
          </a:p>
        </p:txBody>
      </p:sp>
      <p:sp>
        <p:nvSpPr>
          <p:cNvPr id="4" name="Slide Number Placeholder 3"/>
          <p:cNvSpPr>
            <a:spLocks noGrp="1"/>
          </p:cNvSpPr>
          <p:nvPr>
            <p:ph type="sldNum" sz="quarter" idx="10"/>
          </p:nvPr>
        </p:nvSpPr>
        <p:spPr/>
        <p:txBody>
          <a:bodyPr/>
          <a:lstStyle/>
          <a:p>
            <a:fld id="{8BCA5C84-FF04-4549-8B20-9B9372640DB2}" type="slidenum">
              <a:rPr lang="en-US" smtClean="0"/>
              <a:pPr/>
              <a:t>5</a:t>
            </a:fld>
            <a:endParaRPr lang="en-US"/>
          </a:p>
        </p:txBody>
      </p:sp>
    </p:spTree>
    <p:extLst>
      <p:ext uri="{BB962C8B-B14F-4D97-AF65-F5344CB8AC3E}">
        <p14:creationId xmlns:p14="http://schemas.microsoft.com/office/powerpoint/2010/main" val="2167296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paper, we plan to make … smarter</a:t>
            </a:r>
          </a:p>
          <a:p>
            <a:r>
              <a:rPr lang="en-US" dirty="0" smtClean="0"/>
              <a:t>First,</a:t>
            </a:r>
            <a:r>
              <a:rPr lang="en-US" baseline="0" dirty="0" smtClean="0"/>
              <a:t> we utilize…</a:t>
            </a:r>
          </a:p>
          <a:p>
            <a:r>
              <a:rPr lang="en-US" baseline="0" dirty="0" smtClean="0"/>
              <a:t>With these information, we can prevent…</a:t>
            </a:r>
          </a:p>
          <a:p>
            <a:r>
              <a:rPr lang="en-US" baseline="0" dirty="0" smtClean="0"/>
              <a:t>Previous work such as STPM </a:t>
            </a:r>
            <a:endParaRPr lang="en-US" dirty="0"/>
          </a:p>
        </p:txBody>
      </p:sp>
      <p:sp>
        <p:nvSpPr>
          <p:cNvPr id="4" name="Slide Number Placeholder 3"/>
          <p:cNvSpPr>
            <a:spLocks noGrp="1"/>
          </p:cNvSpPr>
          <p:nvPr>
            <p:ph type="sldNum" sz="quarter" idx="10"/>
          </p:nvPr>
        </p:nvSpPr>
        <p:spPr/>
        <p:txBody>
          <a:bodyPr/>
          <a:lstStyle/>
          <a:p>
            <a:fld id="{8BCA5C84-FF04-4549-8B20-9B9372640DB2}" type="slidenum">
              <a:rPr lang="en-US" smtClean="0"/>
              <a:pPr/>
              <a:t>6</a:t>
            </a:fld>
            <a:endParaRPr lang="en-US"/>
          </a:p>
        </p:txBody>
      </p:sp>
    </p:spTree>
    <p:extLst>
      <p:ext uri="{BB962C8B-B14F-4D97-AF65-F5344CB8AC3E}">
        <p14:creationId xmlns:p14="http://schemas.microsoft.com/office/powerpoint/2010/main" val="1758242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tame the challenges, we have the following</a:t>
            </a:r>
            <a:r>
              <a:rPr lang="en-US" baseline="0" dirty="0" smtClean="0"/>
              <a:t> ideas</a:t>
            </a:r>
            <a:endParaRPr lang="en-US" dirty="0"/>
          </a:p>
        </p:txBody>
      </p:sp>
      <p:sp>
        <p:nvSpPr>
          <p:cNvPr id="4" name="Slide Number Placeholder 3"/>
          <p:cNvSpPr>
            <a:spLocks noGrp="1"/>
          </p:cNvSpPr>
          <p:nvPr>
            <p:ph type="sldNum" sz="quarter" idx="10"/>
          </p:nvPr>
        </p:nvSpPr>
        <p:spPr/>
        <p:txBody>
          <a:bodyPr/>
          <a:lstStyle/>
          <a:p>
            <a:fld id="{8BCA5C84-FF04-4549-8B20-9B9372640DB2}" type="slidenum">
              <a:rPr lang="en-US" smtClean="0"/>
              <a:pPr/>
              <a:t>7</a:t>
            </a:fld>
            <a:endParaRPr lang="en-US"/>
          </a:p>
        </p:txBody>
      </p:sp>
    </p:spTree>
    <p:extLst>
      <p:ext uri="{BB962C8B-B14F-4D97-AF65-F5344CB8AC3E}">
        <p14:creationId xmlns:p14="http://schemas.microsoft.com/office/powerpoint/2010/main" val="1096947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rest of the talk,</a:t>
            </a:r>
            <a:r>
              <a:rPr lang="en-US" baseline="0" dirty="0" smtClean="0"/>
              <a:t> I will present the design of our system and its evaluation results.</a:t>
            </a:r>
          </a:p>
          <a:p>
            <a:r>
              <a:rPr lang="en-US" baseline="0" dirty="0" smtClean="0"/>
              <a:t>Then, I will briefly talk related work and conclude the talk.</a:t>
            </a:r>
            <a:endParaRPr lang="en-US" dirty="0"/>
          </a:p>
        </p:txBody>
      </p:sp>
      <p:sp>
        <p:nvSpPr>
          <p:cNvPr id="4" name="Slide Number Placeholder 3"/>
          <p:cNvSpPr>
            <a:spLocks noGrp="1"/>
          </p:cNvSpPr>
          <p:nvPr>
            <p:ph type="sldNum" sz="quarter" idx="10"/>
          </p:nvPr>
        </p:nvSpPr>
        <p:spPr/>
        <p:txBody>
          <a:bodyPr/>
          <a:lstStyle/>
          <a:p>
            <a:fld id="{8BCA5C84-FF04-4549-8B20-9B9372640DB2}" type="slidenum">
              <a:rPr lang="en-US" smtClean="0"/>
              <a:pPr/>
              <a:t>8</a:t>
            </a:fld>
            <a:endParaRPr lang="en-US"/>
          </a:p>
        </p:txBody>
      </p:sp>
    </p:spTree>
    <p:extLst>
      <p:ext uri="{BB962C8B-B14F-4D97-AF65-F5344CB8AC3E}">
        <p14:creationId xmlns:p14="http://schemas.microsoft.com/office/powerpoint/2010/main" val="3318892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design is restricted to the following three constraints</a:t>
            </a:r>
          </a:p>
          <a:p>
            <a:endParaRPr lang="en-US" baseline="0" dirty="0" smtClean="0"/>
          </a:p>
          <a:p>
            <a:r>
              <a:rPr lang="en-US" baseline="0" dirty="0" smtClean="0"/>
              <a:t>The two hints we use in our design are</a:t>
            </a:r>
          </a:p>
          <a:p>
            <a:r>
              <a:rPr lang="en-US" baseline="0" dirty="0" smtClean="0"/>
              <a:t>For example, </a:t>
            </a:r>
            <a:r>
              <a:rPr lang="en-US" baseline="0" dirty="0" err="1" smtClean="0"/>
              <a:t>sipdroid</a:t>
            </a:r>
            <a:r>
              <a:rPr lang="en-US" baseline="0" dirty="0" smtClean="0"/>
              <a:t> uses a service to transmit RTP packet in background, we don’t want such traffic to be low priority</a:t>
            </a:r>
          </a:p>
          <a:p>
            <a:r>
              <a:rPr lang="en-US" baseline="0" dirty="0" smtClean="0"/>
              <a:t>Second, we set… since when the screen is off, users do not care the delay anymore.</a:t>
            </a:r>
            <a:endParaRPr lang="en-US" dirty="0"/>
          </a:p>
        </p:txBody>
      </p:sp>
      <p:sp>
        <p:nvSpPr>
          <p:cNvPr id="4" name="Slide Number Placeholder 3"/>
          <p:cNvSpPr>
            <a:spLocks noGrp="1"/>
          </p:cNvSpPr>
          <p:nvPr>
            <p:ph type="sldNum" sz="quarter" idx="10"/>
          </p:nvPr>
        </p:nvSpPr>
        <p:spPr/>
        <p:txBody>
          <a:bodyPr/>
          <a:lstStyle/>
          <a:p>
            <a:fld id="{8BCA5C84-FF04-4549-8B20-9B9372640DB2}" type="slidenum">
              <a:rPr lang="en-US" smtClean="0"/>
              <a:pPr/>
              <a:t>9</a:t>
            </a:fld>
            <a:endParaRPr lang="en-US"/>
          </a:p>
        </p:txBody>
      </p:sp>
    </p:spTree>
    <p:extLst>
      <p:ext uri="{BB962C8B-B14F-4D97-AF65-F5344CB8AC3E}">
        <p14:creationId xmlns:p14="http://schemas.microsoft.com/office/powerpoint/2010/main" val="4092855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r>
              <a:rPr lang="en-US" altLang="zh-CN" smtClean="0"/>
              <a:t>http://www.cs.wm.edu/~xqi</a:t>
            </a:r>
            <a:endParaRPr lang="zh-CN" altLang="en-US"/>
          </a:p>
        </p:txBody>
      </p:sp>
      <p:sp>
        <p:nvSpPr>
          <p:cNvPr id="5" name="页脚占位符 4"/>
          <p:cNvSpPr>
            <a:spLocks noGrp="1"/>
          </p:cNvSpPr>
          <p:nvPr>
            <p:ph type="ftr" sz="quarter" idx="11"/>
          </p:nvPr>
        </p:nvSpPr>
        <p:spPr/>
        <p:txBody>
          <a:bodyPr/>
          <a:lstStyle/>
          <a:p>
            <a:r>
              <a:rPr lang="en-US" altLang="zh-CN" smtClean="0"/>
              <a:t>Ubicomp 2012</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en-US" altLang="zh-CN" smtClean="0"/>
              <a:t>http://www.cs.wm.edu/~xqi</a:t>
            </a:r>
            <a:endParaRPr lang="zh-CN" altLang="en-US"/>
          </a:p>
        </p:txBody>
      </p:sp>
      <p:sp>
        <p:nvSpPr>
          <p:cNvPr id="5" name="页脚占位符 4"/>
          <p:cNvSpPr>
            <a:spLocks noGrp="1"/>
          </p:cNvSpPr>
          <p:nvPr>
            <p:ph type="ftr" sz="quarter" idx="11"/>
          </p:nvPr>
        </p:nvSpPr>
        <p:spPr/>
        <p:txBody>
          <a:bodyPr/>
          <a:lstStyle/>
          <a:p>
            <a:r>
              <a:rPr lang="en-US" altLang="zh-CN" smtClean="0"/>
              <a:t>Ubicomp 2012</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en-US" altLang="zh-CN" smtClean="0"/>
              <a:t>http://www.cs.wm.edu/~xqi</a:t>
            </a:r>
            <a:endParaRPr lang="zh-CN" altLang="en-US"/>
          </a:p>
        </p:txBody>
      </p:sp>
      <p:sp>
        <p:nvSpPr>
          <p:cNvPr id="5" name="页脚占位符 4"/>
          <p:cNvSpPr>
            <a:spLocks noGrp="1"/>
          </p:cNvSpPr>
          <p:nvPr>
            <p:ph type="ftr" sz="quarter" idx="11"/>
          </p:nvPr>
        </p:nvSpPr>
        <p:spPr/>
        <p:txBody>
          <a:bodyPr/>
          <a:lstStyle/>
          <a:p>
            <a:r>
              <a:rPr lang="en-US" altLang="zh-CN" smtClean="0"/>
              <a:t>Ubicomp 2012</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en-US" altLang="zh-CN" smtClean="0"/>
              <a:t>http://www.cs.wm.edu/~xqi</a:t>
            </a:r>
            <a:endParaRPr lang="zh-CN" altLang="en-US"/>
          </a:p>
        </p:txBody>
      </p:sp>
      <p:sp>
        <p:nvSpPr>
          <p:cNvPr id="5" name="页脚占位符 4"/>
          <p:cNvSpPr>
            <a:spLocks noGrp="1"/>
          </p:cNvSpPr>
          <p:nvPr>
            <p:ph type="ftr" sz="quarter" idx="11"/>
          </p:nvPr>
        </p:nvSpPr>
        <p:spPr/>
        <p:txBody>
          <a:bodyPr/>
          <a:lstStyle/>
          <a:p>
            <a:r>
              <a:rPr lang="en-US" altLang="zh-CN" smtClean="0"/>
              <a:t>Ubicomp 2012</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r>
              <a:rPr lang="en-US" altLang="zh-CN" smtClean="0"/>
              <a:t>http://www.cs.wm.edu/~xqi</a:t>
            </a:r>
            <a:endParaRPr lang="zh-CN" altLang="en-US"/>
          </a:p>
        </p:txBody>
      </p:sp>
      <p:sp>
        <p:nvSpPr>
          <p:cNvPr id="5" name="页脚占位符 4"/>
          <p:cNvSpPr>
            <a:spLocks noGrp="1"/>
          </p:cNvSpPr>
          <p:nvPr>
            <p:ph type="ftr" sz="quarter" idx="11"/>
          </p:nvPr>
        </p:nvSpPr>
        <p:spPr/>
        <p:txBody>
          <a:bodyPr/>
          <a:lstStyle/>
          <a:p>
            <a:r>
              <a:rPr lang="en-US" altLang="zh-CN" smtClean="0"/>
              <a:t>Ubicomp 2012</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r>
              <a:rPr lang="en-US" altLang="zh-CN" smtClean="0"/>
              <a:t>http://www.cs.wm.edu/~xqi</a:t>
            </a:r>
            <a:endParaRPr lang="zh-CN" altLang="en-US"/>
          </a:p>
        </p:txBody>
      </p:sp>
      <p:sp>
        <p:nvSpPr>
          <p:cNvPr id="6" name="页脚占位符 5"/>
          <p:cNvSpPr>
            <a:spLocks noGrp="1"/>
          </p:cNvSpPr>
          <p:nvPr>
            <p:ph type="ftr" sz="quarter" idx="11"/>
          </p:nvPr>
        </p:nvSpPr>
        <p:spPr/>
        <p:txBody>
          <a:bodyPr/>
          <a:lstStyle/>
          <a:p>
            <a:r>
              <a:rPr lang="en-US" altLang="zh-CN" smtClean="0"/>
              <a:t>Ubicomp 2012</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r>
              <a:rPr lang="en-US" altLang="zh-CN" smtClean="0"/>
              <a:t>http://www.cs.wm.edu/~xqi</a:t>
            </a:r>
            <a:endParaRPr lang="zh-CN" altLang="en-US"/>
          </a:p>
        </p:txBody>
      </p:sp>
      <p:sp>
        <p:nvSpPr>
          <p:cNvPr id="8" name="页脚占位符 7"/>
          <p:cNvSpPr>
            <a:spLocks noGrp="1"/>
          </p:cNvSpPr>
          <p:nvPr>
            <p:ph type="ftr" sz="quarter" idx="11"/>
          </p:nvPr>
        </p:nvSpPr>
        <p:spPr/>
        <p:txBody>
          <a:bodyPr/>
          <a:lstStyle/>
          <a:p>
            <a:r>
              <a:rPr lang="en-US" altLang="zh-CN" smtClean="0"/>
              <a:t>Ubicomp 2012</a:t>
            </a:r>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r>
              <a:rPr lang="en-US" altLang="zh-CN" smtClean="0"/>
              <a:t>http://www.cs.wm.edu/~xqi</a:t>
            </a:r>
            <a:endParaRPr lang="zh-CN" altLang="en-US"/>
          </a:p>
        </p:txBody>
      </p:sp>
      <p:sp>
        <p:nvSpPr>
          <p:cNvPr id="4" name="页脚占位符 3"/>
          <p:cNvSpPr>
            <a:spLocks noGrp="1"/>
          </p:cNvSpPr>
          <p:nvPr>
            <p:ph type="ftr" sz="quarter" idx="11"/>
          </p:nvPr>
        </p:nvSpPr>
        <p:spPr/>
        <p:txBody>
          <a:bodyPr/>
          <a:lstStyle/>
          <a:p>
            <a:r>
              <a:rPr lang="en-US" altLang="zh-CN" smtClean="0"/>
              <a:t>Ubicomp 2012</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http://www.cs.wm.edu/~xqi</a:t>
            </a:r>
            <a:endParaRPr lang="zh-CN" altLang="en-US"/>
          </a:p>
        </p:txBody>
      </p:sp>
      <p:sp>
        <p:nvSpPr>
          <p:cNvPr id="3" name="页脚占位符 2"/>
          <p:cNvSpPr>
            <a:spLocks noGrp="1"/>
          </p:cNvSpPr>
          <p:nvPr>
            <p:ph type="ftr" sz="quarter" idx="11"/>
          </p:nvPr>
        </p:nvSpPr>
        <p:spPr/>
        <p:txBody>
          <a:bodyPr/>
          <a:lstStyle/>
          <a:p>
            <a:r>
              <a:rPr lang="en-US" altLang="zh-CN" smtClean="0"/>
              <a:t>Ubicomp 2012</a:t>
            </a: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r>
              <a:rPr lang="en-US" altLang="zh-CN" smtClean="0"/>
              <a:t>http://www.cs.wm.edu/~xqi</a:t>
            </a:r>
            <a:endParaRPr lang="zh-CN" altLang="en-US"/>
          </a:p>
        </p:txBody>
      </p:sp>
      <p:sp>
        <p:nvSpPr>
          <p:cNvPr id="6" name="页脚占位符 5"/>
          <p:cNvSpPr>
            <a:spLocks noGrp="1"/>
          </p:cNvSpPr>
          <p:nvPr>
            <p:ph type="ftr" sz="quarter" idx="11"/>
          </p:nvPr>
        </p:nvSpPr>
        <p:spPr/>
        <p:txBody>
          <a:bodyPr/>
          <a:lstStyle/>
          <a:p>
            <a:r>
              <a:rPr lang="en-US" altLang="zh-CN" smtClean="0"/>
              <a:t>Ubicomp 2012</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r>
              <a:rPr lang="en-US" altLang="zh-CN" smtClean="0"/>
              <a:t>http://www.cs.wm.edu/~xqi</a:t>
            </a:r>
            <a:endParaRPr lang="zh-CN" altLang="en-US"/>
          </a:p>
        </p:txBody>
      </p:sp>
      <p:sp>
        <p:nvSpPr>
          <p:cNvPr id="6" name="页脚占位符 5"/>
          <p:cNvSpPr>
            <a:spLocks noGrp="1"/>
          </p:cNvSpPr>
          <p:nvPr>
            <p:ph type="ftr" sz="quarter" idx="11"/>
          </p:nvPr>
        </p:nvSpPr>
        <p:spPr/>
        <p:txBody>
          <a:bodyPr/>
          <a:lstStyle/>
          <a:p>
            <a:r>
              <a:rPr lang="en-US" altLang="zh-CN" smtClean="0"/>
              <a:t>Ubicomp 2012</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smtClean="0"/>
              <a:t>http://www.cs.wm.edu/~xqi</a:t>
            </a:r>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smtClean="0"/>
              <a:t>Ubicomp 2012</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chart" Target="../charts/chart1.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3.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692696"/>
            <a:ext cx="7772400" cy="1470025"/>
          </a:xfrm>
        </p:spPr>
        <p:txBody>
          <a:bodyPr/>
          <a:lstStyle/>
          <a:p>
            <a:r>
              <a:rPr lang="en-US" b="1" dirty="0" smtClean="0">
                <a:latin typeface="Book Antiqua" pitchFamily="18" charset="0"/>
              </a:rPr>
              <a:t>SAPSM</a:t>
            </a:r>
            <a:r>
              <a:rPr lang="en-US" dirty="0" smtClean="0">
                <a:latin typeface="Book Antiqua" pitchFamily="18" charset="0"/>
              </a:rPr>
              <a:t>: </a:t>
            </a:r>
            <a:r>
              <a:rPr lang="en-US" b="1" i="1" u="sng" dirty="0" smtClean="0">
                <a:latin typeface="Book Antiqua" pitchFamily="18" charset="0"/>
              </a:rPr>
              <a:t>S</a:t>
            </a:r>
            <a:r>
              <a:rPr lang="en-US" i="1" dirty="0" smtClean="0">
                <a:latin typeface="Book Antiqua" pitchFamily="18" charset="0"/>
              </a:rPr>
              <a:t>mart</a:t>
            </a:r>
            <a:r>
              <a:rPr lang="en-US" dirty="0" smtClean="0">
                <a:latin typeface="Book Antiqua" pitchFamily="18" charset="0"/>
              </a:rPr>
              <a:t> </a:t>
            </a:r>
            <a:r>
              <a:rPr lang="en-US" b="1" u="sng" dirty="0" smtClean="0">
                <a:latin typeface="Book Antiqua" pitchFamily="18" charset="0"/>
              </a:rPr>
              <a:t>A</a:t>
            </a:r>
            <a:r>
              <a:rPr lang="en-US" dirty="0" smtClean="0">
                <a:latin typeface="Book Antiqua" pitchFamily="18" charset="0"/>
              </a:rPr>
              <a:t>daptive 802.11 </a:t>
            </a:r>
            <a:r>
              <a:rPr lang="en-US" b="1" u="sng" dirty="0" smtClean="0">
                <a:latin typeface="Book Antiqua" pitchFamily="18" charset="0"/>
              </a:rPr>
              <a:t>PSM</a:t>
            </a:r>
            <a:r>
              <a:rPr lang="en-US" dirty="0" smtClean="0">
                <a:latin typeface="Book Antiqua" pitchFamily="18" charset="0"/>
              </a:rPr>
              <a:t> for </a:t>
            </a:r>
            <a:r>
              <a:rPr lang="en-US" dirty="0" err="1" smtClean="0">
                <a:latin typeface="Book Antiqua" pitchFamily="18" charset="0"/>
              </a:rPr>
              <a:t>Smartphones</a:t>
            </a:r>
            <a:endParaRPr lang="en-US" dirty="0">
              <a:latin typeface="Book Antiqua" pitchFamily="18" charset="0"/>
            </a:endParaRPr>
          </a:p>
        </p:txBody>
      </p:sp>
      <p:sp>
        <p:nvSpPr>
          <p:cNvPr id="3" name="Subtitle 2"/>
          <p:cNvSpPr>
            <a:spLocks noGrp="1"/>
          </p:cNvSpPr>
          <p:nvPr>
            <p:ph type="subTitle" idx="1"/>
          </p:nvPr>
        </p:nvSpPr>
        <p:spPr>
          <a:xfrm>
            <a:off x="1403648" y="3212976"/>
            <a:ext cx="6400800" cy="1752600"/>
          </a:xfrm>
        </p:spPr>
        <p:txBody>
          <a:bodyPr>
            <a:noAutofit/>
          </a:bodyPr>
          <a:lstStyle/>
          <a:p>
            <a:r>
              <a:rPr lang="en-US" sz="2800" dirty="0" smtClean="0">
                <a:solidFill>
                  <a:schemeClr val="tx1"/>
                </a:solidFill>
              </a:rPr>
              <a:t>Andrew J. </a:t>
            </a:r>
            <a:r>
              <a:rPr lang="en-US" sz="2800" dirty="0" err="1" smtClean="0">
                <a:solidFill>
                  <a:schemeClr val="tx1"/>
                </a:solidFill>
              </a:rPr>
              <a:t>Pyles</a:t>
            </a:r>
            <a:r>
              <a:rPr lang="en-US" sz="2800" dirty="0" smtClean="0">
                <a:solidFill>
                  <a:schemeClr val="tx1"/>
                </a:solidFill>
              </a:rPr>
              <a:t>,  </a:t>
            </a:r>
            <a:r>
              <a:rPr lang="en-US" sz="2800" dirty="0" err="1" smtClean="0">
                <a:solidFill>
                  <a:schemeClr val="accent2"/>
                </a:solidFill>
              </a:rPr>
              <a:t>Xin</a:t>
            </a:r>
            <a:r>
              <a:rPr lang="en-US" sz="2800" dirty="0" smtClean="0">
                <a:solidFill>
                  <a:schemeClr val="accent2"/>
                </a:solidFill>
              </a:rPr>
              <a:t> </a:t>
            </a:r>
            <a:r>
              <a:rPr lang="en-US" sz="2800" dirty="0" err="1" smtClean="0">
                <a:solidFill>
                  <a:schemeClr val="accent2"/>
                </a:solidFill>
              </a:rPr>
              <a:t>Qi</a:t>
            </a:r>
            <a:r>
              <a:rPr lang="en-US" sz="2800" dirty="0" smtClean="0">
                <a:solidFill>
                  <a:schemeClr val="tx1"/>
                </a:solidFill>
              </a:rPr>
              <a:t>,  Gang Zhou,  </a:t>
            </a:r>
          </a:p>
          <a:p>
            <a:r>
              <a:rPr lang="en-US" sz="2800" dirty="0" smtClean="0">
                <a:solidFill>
                  <a:schemeClr val="tx1"/>
                </a:solidFill>
              </a:rPr>
              <a:t>Matthew </a:t>
            </a:r>
            <a:r>
              <a:rPr lang="en-US" sz="2800" dirty="0" err="1" smtClean="0">
                <a:solidFill>
                  <a:schemeClr val="tx1"/>
                </a:solidFill>
              </a:rPr>
              <a:t>Keally</a:t>
            </a:r>
            <a:r>
              <a:rPr lang="en-US" sz="2800" dirty="0" smtClean="0">
                <a:solidFill>
                  <a:schemeClr val="tx1"/>
                </a:solidFill>
              </a:rPr>
              <a:t> and </a:t>
            </a:r>
            <a:r>
              <a:rPr lang="en-US" sz="2800" dirty="0" err="1" smtClean="0">
                <a:solidFill>
                  <a:schemeClr val="tx1"/>
                </a:solidFill>
              </a:rPr>
              <a:t>Xue</a:t>
            </a:r>
            <a:r>
              <a:rPr lang="en-US" sz="2800" dirty="0" smtClean="0">
                <a:solidFill>
                  <a:schemeClr val="tx1"/>
                </a:solidFill>
              </a:rPr>
              <a:t> Liu*</a:t>
            </a:r>
          </a:p>
          <a:p>
            <a:endParaRPr lang="en-US" sz="2800" dirty="0" smtClean="0">
              <a:solidFill>
                <a:schemeClr val="tx1"/>
              </a:solidFill>
            </a:endParaRPr>
          </a:p>
          <a:p>
            <a:r>
              <a:rPr lang="en-US" sz="2800" dirty="0" smtClean="0">
                <a:solidFill>
                  <a:schemeClr val="tx1"/>
                </a:solidFill>
              </a:rPr>
              <a:t>College of William and Mary,</a:t>
            </a:r>
          </a:p>
          <a:p>
            <a:r>
              <a:rPr lang="en-US" sz="2800" dirty="0" smtClean="0">
                <a:solidFill>
                  <a:schemeClr val="tx1"/>
                </a:solidFill>
              </a:rPr>
              <a:t>*McGill University</a:t>
            </a:r>
            <a:endParaRPr lang="en-US" sz="2800" dirty="0">
              <a:solidFill>
                <a:schemeClr val="tx1"/>
              </a:solidFill>
            </a:endParaRP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1</a:t>
            </a:fld>
            <a:endParaRPr lang="zh-CN" altLang="en-US"/>
          </a:p>
        </p:txBody>
      </p:sp>
      <p:sp>
        <p:nvSpPr>
          <p:cNvPr id="5" name="Date Placeholder 4"/>
          <p:cNvSpPr>
            <a:spLocks noGrp="1"/>
          </p:cNvSpPr>
          <p:nvPr>
            <p:ph type="dt" sz="half" idx="10"/>
          </p:nvPr>
        </p:nvSpPr>
        <p:spPr/>
        <p:txBody>
          <a:bodyPr/>
          <a:lstStyle/>
          <a:p>
            <a:r>
              <a:rPr lang="en-US" altLang="zh-CN" smtClean="0"/>
              <a:t>http://www.cs.wm.edu/~xqi</a:t>
            </a:r>
            <a:endParaRPr lang="zh-CN" altLang="en-US"/>
          </a:p>
        </p:txBody>
      </p:sp>
      <p:sp>
        <p:nvSpPr>
          <p:cNvPr id="6" name="Footer Placeholder 5"/>
          <p:cNvSpPr>
            <a:spLocks noGrp="1"/>
          </p:cNvSpPr>
          <p:nvPr>
            <p:ph type="ftr" sz="quarter" idx="11"/>
          </p:nvPr>
        </p:nvSpPr>
        <p:spPr/>
        <p:txBody>
          <a:bodyPr/>
          <a:lstStyle/>
          <a:p>
            <a:r>
              <a:rPr lang="en-US" altLang="zh-CN" dirty="0" err="1" smtClean="0"/>
              <a:t>Ubicomp</a:t>
            </a:r>
            <a:r>
              <a:rPr lang="en-US" altLang="zh-CN" dirty="0" smtClean="0"/>
              <a:t> 2012</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chemeClr val="accent1"/>
                </a:solidFill>
                <a:latin typeface="Verdana" pitchFamily="34" charset="0"/>
                <a:ea typeface="Verdana" pitchFamily="34" charset="0"/>
                <a:cs typeface="Verdana" pitchFamily="34" charset="0"/>
              </a:rPr>
              <a:t>SAPSM Architecture</a:t>
            </a:r>
            <a:endParaRPr lang="en-US" sz="2800" dirty="0"/>
          </a:p>
        </p:txBody>
      </p:sp>
      <p:sp>
        <p:nvSpPr>
          <p:cNvPr id="3" name="Content Placeholder 2"/>
          <p:cNvSpPr>
            <a:spLocks noGrp="1"/>
          </p:cNvSpPr>
          <p:nvPr>
            <p:ph idx="1"/>
          </p:nvPr>
        </p:nvSpPr>
        <p:spPr/>
        <p:txBody>
          <a:bodyPr/>
          <a:lstStyle/>
          <a:p>
            <a:endParaRPr lang="en-US" dirty="0"/>
          </a:p>
        </p:txBody>
      </p:sp>
      <p:pic>
        <p:nvPicPr>
          <p:cNvPr id="21506" name="Picture 2"/>
          <p:cNvPicPr>
            <a:picLocks noChangeAspect="1" noChangeArrowheads="1"/>
          </p:cNvPicPr>
          <p:nvPr/>
        </p:nvPicPr>
        <p:blipFill>
          <a:blip r:embed="rId4" cstate="print"/>
          <a:srcRect/>
          <a:stretch>
            <a:fillRect/>
          </a:stretch>
        </p:blipFill>
        <p:spPr bwMode="auto">
          <a:xfrm>
            <a:off x="2088232" y="1052736"/>
            <a:ext cx="5364088" cy="3125532"/>
          </a:xfrm>
          <a:prstGeom prst="rect">
            <a:avLst/>
          </a:prstGeom>
          <a:noFill/>
          <a:ln w="9525">
            <a:noFill/>
            <a:miter lim="800000"/>
            <a:headEnd/>
            <a:tailEnd/>
          </a:ln>
        </p:spPr>
      </p:pic>
      <p:sp>
        <p:nvSpPr>
          <p:cNvPr id="5" name="Rectangle 4"/>
          <p:cNvSpPr/>
          <p:nvPr/>
        </p:nvSpPr>
        <p:spPr>
          <a:xfrm>
            <a:off x="5148064" y="3068960"/>
            <a:ext cx="1224136" cy="360040"/>
          </a:xfrm>
          <a:prstGeom prst="rect">
            <a:avLst/>
          </a:prstGeom>
          <a:solidFill>
            <a:srgbClr val="FF0000">
              <a:tint val="66000"/>
              <a:satMod val="160000"/>
              <a:alpha val="4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79512" y="4181018"/>
            <a:ext cx="4608512" cy="400110"/>
          </a:xfrm>
          <a:prstGeom prst="rect">
            <a:avLst/>
          </a:prstGeom>
          <a:noFill/>
          <a:ln>
            <a:solidFill>
              <a:srgbClr val="FF0000"/>
            </a:solidFill>
          </a:ln>
        </p:spPr>
        <p:txBody>
          <a:bodyPr wrap="square" rtlCol="0">
            <a:spAutoFit/>
          </a:bodyPr>
          <a:lstStyle/>
          <a:p>
            <a:pPr>
              <a:buFont typeface="Arial" pitchFamily="34" charset="0"/>
              <a:buChar char="•"/>
            </a:pPr>
            <a:r>
              <a:rPr lang="en-US" sz="2000" dirty="0" smtClean="0">
                <a:solidFill>
                  <a:srgbClr val="FF0000"/>
                </a:solidFill>
              </a:rPr>
              <a:t>  Exposes driver internals to SAPSM Core</a:t>
            </a:r>
            <a:endParaRPr lang="en-US" sz="2000" dirty="0">
              <a:solidFill>
                <a:srgbClr val="FF0000"/>
              </a:solidFill>
            </a:endParaRPr>
          </a:p>
        </p:txBody>
      </p:sp>
      <p:sp>
        <p:nvSpPr>
          <p:cNvPr id="7" name="Rectangle 6"/>
          <p:cNvSpPr/>
          <p:nvPr/>
        </p:nvSpPr>
        <p:spPr>
          <a:xfrm>
            <a:off x="2339752" y="2852936"/>
            <a:ext cx="2160240" cy="1152128"/>
          </a:xfrm>
          <a:prstGeom prst="rect">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79512" y="4725144"/>
            <a:ext cx="5688632" cy="707886"/>
          </a:xfrm>
          <a:prstGeom prst="rect">
            <a:avLst/>
          </a:prstGeom>
          <a:noFill/>
          <a:ln>
            <a:solidFill>
              <a:schemeClr val="accent1"/>
            </a:solidFill>
          </a:ln>
        </p:spPr>
        <p:txBody>
          <a:bodyPr wrap="square" rtlCol="0">
            <a:spAutoFit/>
          </a:bodyPr>
          <a:lstStyle/>
          <a:p>
            <a:pPr>
              <a:buFont typeface="Arial" pitchFamily="34" charset="0"/>
              <a:buChar char="•"/>
            </a:pPr>
            <a:r>
              <a:rPr lang="en-US" sz="2000" dirty="0" smtClean="0">
                <a:solidFill>
                  <a:schemeClr val="accent1"/>
                </a:solidFill>
              </a:rPr>
              <a:t>  Checks the priority of app each packet belongs to</a:t>
            </a:r>
          </a:p>
          <a:p>
            <a:r>
              <a:rPr lang="en-US" sz="2000" dirty="0" smtClean="0">
                <a:solidFill>
                  <a:schemeClr val="accent1"/>
                </a:solidFill>
              </a:rPr>
              <a:t>    Updates the Adaptive PSM counter if high priority</a:t>
            </a:r>
          </a:p>
        </p:txBody>
      </p:sp>
      <p:sp>
        <p:nvSpPr>
          <p:cNvPr id="9" name="Rectangle 8"/>
          <p:cNvSpPr/>
          <p:nvPr/>
        </p:nvSpPr>
        <p:spPr>
          <a:xfrm>
            <a:off x="4067944" y="1484784"/>
            <a:ext cx="2448272" cy="432048"/>
          </a:xfrm>
          <a:prstGeom prst="rect">
            <a:avLst/>
          </a:prstGeom>
          <a:solidFill>
            <a:srgbClr val="00B050">
              <a:alpha val="4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79512" y="5517232"/>
            <a:ext cx="5832648" cy="1015663"/>
          </a:xfrm>
          <a:prstGeom prst="rect">
            <a:avLst/>
          </a:prstGeom>
          <a:noFill/>
          <a:ln>
            <a:solidFill>
              <a:srgbClr val="00B050"/>
            </a:solidFill>
          </a:ln>
        </p:spPr>
        <p:txBody>
          <a:bodyPr wrap="square" rtlCol="0">
            <a:spAutoFit/>
          </a:bodyPr>
          <a:lstStyle/>
          <a:p>
            <a:pPr>
              <a:buFont typeface="Arial" pitchFamily="34" charset="0"/>
              <a:buChar char="•"/>
            </a:pPr>
            <a:r>
              <a:rPr lang="en-US" sz="2000" dirty="0" smtClean="0">
                <a:solidFill>
                  <a:srgbClr val="00B050"/>
                </a:solidFill>
              </a:rPr>
              <a:t>  Collects networking usage of each app</a:t>
            </a:r>
          </a:p>
          <a:p>
            <a:r>
              <a:rPr lang="en-US" sz="2000" dirty="0" smtClean="0">
                <a:solidFill>
                  <a:srgbClr val="00B050"/>
                </a:solidFill>
              </a:rPr>
              <a:t>    Classifies each app into high priority or low priority</a:t>
            </a:r>
          </a:p>
          <a:p>
            <a:r>
              <a:rPr lang="en-US" sz="2000" dirty="0" smtClean="0">
                <a:solidFill>
                  <a:srgbClr val="00B050"/>
                </a:solidFill>
              </a:rPr>
              <a:t>    Interacts with users</a:t>
            </a:r>
            <a:endParaRPr lang="en-US" sz="2000" dirty="0">
              <a:solidFill>
                <a:srgbClr val="00B050"/>
              </a:solidFill>
            </a:endParaRPr>
          </a:p>
        </p:txBody>
      </p:sp>
      <p:sp>
        <p:nvSpPr>
          <p:cNvPr id="11" name="Rectangle 10"/>
          <p:cNvSpPr/>
          <p:nvPr/>
        </p:nvSpPr>
        <p:spPr>
          <a:xfrm>
            <a:off x="3995936" y="2132856"/>
            <a:ext cx="1944216" cy="432048"/>
          </a:xfrm>
          <a:prstGeom prst="rect">
            <a:avLst/>
          </a:prstGeom>
          <a:solidFill>
            <a:srgbClr val="7030A0">
              <a:alpha val="4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030A0"/>
              </a:solidFill>
            </a:endParaRPr>
          </a:p>
        </p:txBody>
      </p:sp>
      <p:sp>
        <p:nvSpPr>
          <p:cNvPr id="12" name="TextBox 11"/>
          <p:cNvSpPr txBox="1"/>
          <p:nvPr/>
        </p:nvSpPr>
        <p:spPr>
          <a:xfrm>
            <a:off x="5939136" y="4161274"/>
            <a:ext cx="3169368" cy="707886"/>
          </a:xfrm>
          <a:prstGeom prst="rect">
            <a:avLst/>
          </a:prstGeom>
          <a:noFill/>
          <a:ln>
            <a:solidFill>
              <a:srgbClr val="7030A0"/>
            </a:solidFill>
          </a:ln>
        </p:spPr>
        <p:txBody>
          <a:bodyPr wrap="square" rtlCol="0">
            <a:spAutoFit/>
          </a:bodyPr>
          <a:lstStyle/>
          <a:p>
            <a:pPr>
              <a:buFont typeface="Arial" pitchFamily="34" charset="0"/>
              <a:buChar char="•"/>
            </a:pPr>
            <a:r>
              <a:rPr lang="en-US" sz="2000" dirty="0" smtClean="0">
                <a:solidFill>
                  <a:srgbClr val="7030A0"/>
                </a:solidFill>
              </a:rPr>
              <a:t> Relays app’s priority from                   APM to SAPSM Core</a:t>
            </a: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10</a:t>
            </a:fld>
            <a:endParaRPr lang="zh-CN" altLang="en-US"/>
          </a:p>
        </p:txBody>
      </p:sp>
      <p:sp>
        <p:nvSpPr>
          <p:cNvPr id="13" name="Date Placeholder 12"/>
          <p:cNvSpPr>
            <a:spLocks noGrp="1"/>
          </p:cNvSpPr>
          <p:nvPr>
            <p:ph type="dt" sz="half" idx="10"/>
          </p:nvPr>
        </p:nvSpPr>
        <p:spPr/>
        <p:txBody>
          <a:bodyPr/>
          <a:lstStyle/>
          <a:p>
            <a:r>
              <a:rPr lang="en-US" altLang="zh-CN" smtClean="0"/>
              <a:t>http://www.cs.wm.edu/~xqi</a:t>
            </a:r>
            <a:endParaRPr lang="zh-CN" altLang="en-US"/>
          </a:p>
        </p:txBody>
      </p:sp>
      <p:sp>
        <p:nvSpPr>
          <p:cNvPr id="14" name="Footer Placeholder 13"/>
          <p:cNvSpPr>
            <a:spLocks noGrp="1"/>
          </p:cNvSpPr>
          <p:nvPr>
            <p:ph type="ftr" sz="quarter" idx="11"/>
          </p:nvPr>
        </p:nvSpPr>
        <p:spPr/>
        <p:txBody>
          <a:bodyPr/>
          <a:lstStyle/>
          <a:p>
            <a:r>
              <a:rPr lang="en-US" altLang="zh-CN" smtClean="0"/>
              <a:t>Ubicomp 2012</a:t>
            </a:r>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bg/>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bg/>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allAtOnce" animBg="1"/>
      <p:bldP spid="7" grpId="0" animBg="1"/>
      <p:bldP spid="8" grpId="0" animBg="1"/>
      <p:bldP spid="9" grpId="0" animBg="1"/>
      <p:bldP spid="10" grpId="0" build="allAtOnce" animBg="1"/>
      <p:bldP spid="11" grpId="0" animBg="1"/>
      <p:bldP spid="12" grpId="0" build="allAtOnce"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chemeClr val="accent1"/>
                </a:solidFill>
                <a:latin typeface="Verdana" pitchFamily="34" charset="0"/>
                <a:ea typeface="Verdana" pitchFamily="34" charset="0"/>
                <a:cs typeface="Verdana" pitchFamily="34" charset="0"/>
              </a:rPr>
              <a:t>SAPSM Core – Inbound Traffic</a:t>
            </a:r>
            <a:endParaRPr lang="en-US" sz="2800" dirty="0"/>
          </a:p>
        </p:txBody>
      </p:sp>
      <p:graphicFrame>
        <p:nvGraphicFramePr>
          <p:cNvPr id="11" name="Content Placeholder 10"/>
          <p:cNvGraphicFramePr>
            <a:graphicFrameLocks noGrp="1"/>
          </p:cNvGraphicFramePr>
          <p:nvPr>
            <p:ph idx="1"/>
          </p:nvPr>
        </p:nvGraphicFramePr>
        <p:xfrm>
          <a:off x="323528" y="3501008"/>
          <a:ext cx="1378496" cy="1155927"/>
        </p:xfrm>
        <a:graphic>
          <a:graphicData uri="http://schemas.openxmlformats.org/drawingml/2006/table">
            <a:tbl>
              <a:tblPr firstRow="1" bandRow="1">
                <a:tableStyleId>{5C22544A-7EE6-4342-B048-85BDC9FD1C3A}</a:tableStyleId>
              </a:tblPr>
              <a:tblGrid>
                <a:gridCol w="689248"/>
                <a:gridCol w="689248"/>
              </a:tblGrid>
              <a:tr h="385309">
                <a:tc>
                  <a:txBody>
                    <a:bodyPr/>
                    <a:lstStyle/>
                    <a:p>
                      <a:r>
                        <a:rPr lang="en-US" dirty="0" smtClean="0"/>
                        <a:t>App1</a:t>
                      </a:r>
                      <a:endParaRPr lang="en-US" dirty="0"/>
                    </a:p>
                  </a:txBody>
                  <a:tcPr/>
                </a:tc>
                <a:tc>
                  <a:txBody>
                    <a:bodyPr/>
                    <a:lstStyle/>
                    <a:p>
                      <a:r>
                        <a:rPr lang="en-US" dirty="0" smtClean="0"/>
                        <a:t>UID1</a:t>
                      </a:r>
                      <a:endParaRPr lang="en-US" dirty="0"/>
                    </a:p>
                  </a:txBody>
                  <a:tcPr/>
                </a:tc>
              </a:tr>
              <a:tr h="385309">
                <a:tc>
                  <a:txBody>
                    <a:bodyPr/>
                    <a:lstStyle/>
                    <a:p>
                      <a:r>
                        <a:rPr lang="en-US" dirty="0" smtClean="0"/>
                        <a:t>App2</a:t>
                      </a:r>
                      <a:endParaRPr lang="en-US" dirty="0"/>
                    </a:p>
                  </a:txBody>
                  <a:tcPr/>
                </a:tc>
                <a:tc>
                  <a:txBody>
                    <a:bodyPr/>
                    <a:lstStyle/>
                    <a:p>
                      <a:r>
                        <a:rPr lang="en-US" dirty="0" smtClean="0"/>
                        <a:t>UID2</a:t>
                      </a:r>
                      <a:endParaRPr lang="en-US" dirty="0"/>
                    </a:p>
                  </a:txBody>
                  <a:tcPr/>
                </a:tc>
              </a:tr>
              <a:tr h="385309">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4" name="Rectangle 3"/>
          <p:cNvSpPr/>
          <p:nvPr/>
        </p:nvSpPr>
        <p:spPr>
          <a:xfrm>
            <a:off x="5148064" y="4509120"/>
            <a:ext cx="122413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WiFi</a:t>
            </a:r>
            <a:r>
              <a:rPr lang="en-US" dirty="0" smtClean="0"/>
              <a:t> Driver</a:t>
            </a:r>
            <a:endParaRPr lang="en-US" dirty="0"/>
          </a:p>
        </p:txBody>
      </p:sp>
      <p:sp>
        <p:nvSpPr>
          <p:cNvPr id="6" name="Rectangle 5"/>
          <p:cNvSpPr/>
          <p:nvPr/>
        </p:nvSpPr>
        <p:spPr>
          <a:xfrm>
            <a:off x="5148064" y="3717032"/>
            <a:ext cx="122413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TCP/IP</a:t>
            </a:r>
            <a:endParaRPr lang="en-US" dirty="0"/>
          </a:p>
        </p:txBody>
      </p:sp>
      <p:sp>
        <p:nvSpPr>
          <p:cNvPr id="7" name="Rectangle 6"/>
          <p:cNvSpPr/>
          <p:nvPr/>
        </p:nvSpPr>
        <p:spPr>
          <a:xfrm>
            <a:off x="2339752" y="4149080"/>
            <a:ext cx="1296144" cy="720080"/>
          </a:xfrm>
          <a:prstGeom prst="rect">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SAPSM Core</a:t>
            </a:r>
            <a:endParaRPr lang="en-US" dirty="0"/>
          </a:p>
        </p:txBody>
      </p:sp>
      <p:sp>
        <p:nvSpPr>
          <p:cNvPr id="5" name="Rounded Rectangle 4"/>
          <p:cNvSpPr/>
          <p:nvPr/>
        </p:nvSpPr>
        <p:spPr>
          <a:xfrm>
            <a:off x="7956376" y="4653136"/>
            <a:ext cx="1152128" cy="504056"/>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Packet</a:t>
            </a:r>
            <a:endParaRPr lang="en-US" dirty="0"/>
          </a:p>
        </p:txBody>
      </p:sp>
      <p:sp>
        <p:nvSpPr>
          <p:cNvPr id="8" name="Diamond 7"/>
          <p:cNvSpPr/>
          <p:nvPr/>
        </p:nvSpPr>
        <p:spPr>
          <a:xfrm>
            <a:off x="1907704" y="2852936"/>
            <a:ext cx="2160240" cy="1152128"/>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Port</a:t>
            </a:r>
          </a:p>
          <a:p>
            <a:pPr algn="ctr"/>
            <a:r>
              <a:rPr lang="en-US" dirty="0" smtClean="0">
                <a:solidFill>
                  <a:schemeClr val="accent1"/>
                </a:solidFill>
              </a:rPr>
              <a:t>being listened?</a:t>
            </a:r>
            <a:endParaRPr lang="en-US" dirty="0">
              <a:solidFill>
                <a:schemeClr val="accent1"/>
              </a:solidFill>
            </a:endParaRPr>
          </a:p>
        </p:txBody>
      </p:sp>
      <p:sp>
        <p:nvSpPr>
          <p:cNvPr id="9" name="TextBox 8"/>
          <p:cNvSpPr txBox="1"/>
          <p:nvPr/>
        </p:nvSpPr>
        <p:spPr>
          <a:xfrm>
            <a:off x="2555776" y="3356992"/>
            <a:ext cx="936104" cy="461665"/>
          </a:xfrm>
          <a:prstGeom prst="rect">
            <a:avLst/>
          </a:prstGeom>
          <a:noFill/>
        </p:spPr>
        <p:txBody>
          <a:bodyPr wrap="square" rtlCol="0">
            <a:spAutoFit/>
          </a:bodyPr>
          <a:lstStyle/>
          <a:p>
            <a:pPr algn="ctr"/>
            <a:r>
              <a:rPr lang="en-US" sz="2400" b="1" dirty="0" smtClean="0">
                <a:solidFill>
                  <a:srgbClr val="7030A0"/>
                </a:solidFill>
              </a:rPr>
              <a:t>True</a:t>
            </a:r>
            <a:endParaRPr lang="en-US" sz="2400" b="1" dirty="0">
              <a:solidFill>
                <a:srgbClr val="7030A0"/>
              </a:solidFill>
            </a:endParaRPr>
          </a:p>
        </p:txBody>
      </p:sp>
      <p:sp>
        <p:nvSpPr>
          <p:cNvPr id="10" name="Rectangle 9"/>
          <p:cNvSpPr/>
          <p:nvPr/>
        </p:nvSpPr>
        <p:spPr>
          <a:xfrm>
            <a:off x="2627784" y="3429000"/>
            <a:ext cx="792088" cy="3600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UID</a:t>
            </a:r>
            <a:endParaRPr lang="en-US" dirty="0"/>
          </a:p>
        </p:txBody>
      </p:sp>
      <p:sp>
        <p:nvSpPr>
          <p:cNvPr id="13" name="TextBox 12"/>
          <p:cNvSpPr txBox="1"/>
          <p:nvPr/>
        </p:nvSpPr>
        <p:spPr>
          <a:xfrm>
            <a:off x="107504" y="4797152"/>
            <a:ext cx="1728192" cy="369332"/>
          </a:xfrm>
          <a:prstGeom prst="rect">
            <a:avLst/>
          </a:prstGeom>
          <a:noFill/>
        </p:spPr>
        <p:txBody>
          <a:bodyPr wrap="square" rtlCol="0">
            <a:spAutoFit/>
          </a:bodyPr>
          <a:lstStyle/>
          <a:p>
            <a:r>
              <a:rPr lang="en-US" dirty="0" smtClean="0"/>
              <a:t>High Priority List</a:t>
            </a:r>
            <a:endParaRPr lang="en-US" dirty="0"/>
          </a:p>
        </p:txBody>
      </p:sp>
      <p:sp>
        <p:nvSpPr>
          <p:cNvPr id="14" name="TextBox 13"/>
          <p:cNvSpPr txBox="1"/>
          <p:nvPr/>
        </p:nvSpPr>
        <p:spPr>
          <a:xfrm>
            <a:off x="4499992" y="5301208"/>
            <a:ext cx="2880320" cy="369332"/>
          </a:xfrm>
          <a:prstGeom prst="rect">
            <a:avLst/>
          </a:prstGeom>
          <a:noFill/>
        </p:spPr>
        <p:txBody>
          <a:bodyPr wrap="square" rtlCol="0">
            <a:spAutoFit/>
          </a:bodyPr>
          <a:lstStyle/>
          <a:p>
            <a:r>
              <a:rPr lang="en-US" dirty="0" smtClean="0"/>
              <a:t>Updates the traffic counter</a:t>
            </a:r>
            <a:endParaRPr lang="en-US" dirty="0"/>
          </a:p>
        </p:txBody>
      </p:sp>
      <p:sp>
        <p:nvSpPr>
          <p:cNvPr id="15" name="TextBox 14"/>
          <p:cNvSpPr txBox="1"/>
          <p:nvPr/>
        </p:nvSpPr>
        <p:spPr>
          <a:xfrm>
            <a:off x="1763688" y="3789040"/>
            <a:ext cx="360040" cy="523220"/>
          </a:xfrm>
          <a:prstGeom prst="rect">
            <a:avLst/>
          </a:prstGeom>
          <a:noFill/>
        </p:spPr>
        <p:txBody>
          <a:bodyPr wrap="square" rtlCol="0">
            <a:spAutoFit/>
          </a:bodyPr>
          <a:lstStyle/>
          <a:p>
            <a:r>
              <a:rPr lang="en-US" sz="2800" dirty="0" smtClean="0">
                <a:solidFill>
                  <a:srgbClr val="FF0000"/>
                </a:solidFill>
              </a:rPr>
              <a:t>√</a:t>
            </a:r>
            <a:endParaRPr lang="en-US" sz="2800" dirty="0">
              <a:solidFill>
                <a:srgbClr val="FF0000"/>
              </a:solidFill>
            </a:endParaRPr>
          </a:p>
        </p:txBody>
      </p:sp>
      <p:sp>
        <p:nvSpPr>
          <p:cNvPr id="17" name="TextBox 16"/>
          <p:cNvSpPr txBox="1"/>
          <p:nvPr/>
        </p:nvSpPr>
        <p:spPr>
          <a:xfrm>
            <a:off x="3563888" y="3356992"/>
            <a:ext cx="504056" cy="523220"/>
          </a:xfrm>
          <a:prstGeom prst="rect">
            <a:avLst/>
          </a:prstGeom>
          <a:noFill/>
        </p:spPr>
        <p:txBody>
          <a:bodyPr wrap="square" rtlCol="0">
            <a:spAutoFit/>
          </a:bodyPr>
          <a:lstStyle/>
          <a:p>
            <a:r>
              <a:rPr lang="en-US" sz="2800" dirty="0" smtClean="0">
                <a:solidFill>
                  <a:srgbClr val="FF0000"/>
                </a:solidFill>
              </a:rPr>
              <a:t>×</a:t>
            </a:r>
            <a:endParaRPr lang="en-US" sz="2800" dirty="0">
              <a:solidFill>
                <a:srgbClr val="FF0000"/>
              </a:solidFill>
            </a:endParaRPr>
          </a:p>
        </p:txBody>
      </p:sp>
      <p:sp>
        <p:nvSpPr>
          <p:cNvPr id="18" name="TextBox 17"/>
          <p:cNvSpPr txBox="1"/>
          <p:nvPr/>
        </p:nvSpPr>
        <p:spPr>
          <a:xfrm>
            <a:off x="5076056" y="5373216"/>
            <a:ext cx="2664296" cy="369332"/>
          </a:xfrm>
          <a:prstGeom prst="rect">
            <a:avLst/>
          </a:prstGeom>
          <a:noFill/>
        </p:spPr>
        <p:txBody>
          <a:bodyPr wrap="square" rtlCol="0">
            <a:spAutoFit/>
          </a:bodyPr>
          <a:lstStyle/>
          <a:p>
            <a:r>
              <a:rPr lang="en-US" dirty="0" smtClean="0"/>
              <a:t>Does nothing</a:t>
            </a:r>
            <a:endParaRPr lang="en-US" dirty="0"/>
          </a:p>
        </p:txBody>
      </p:sp>
      <p:sp>
        <p:nvSpPr>
          <p:cNvPr id="3" name="Slide Number Placeholder 2"/>
          <p:cNvSpPr>
            <a:spLocks noGrp="1"/>
          </p:cNvSpPr>
          <p:nvPr>
            <p:ph type="sldNum" sz="quarter" idx="12"/>
          </p:nvPr>
        </p:nvSpPr>
        <p:spPr/>
        <p:txBody>
          <a:bodyPr/>
          <a:lstStyle/>
          <a:p>
            <a:fld id="{0C913308-F349-4B6D-A68A-DD1791B4A57B}" type="slidenum">
              <a:rPr lang="zh-CN" altLang="en-US" smtClean="0"/>
              <a:pPr/>
              <a:t>11</a:t>
            </a:fld>
            <a:endParaRPr lang="zh-CN" altLang="en-US"/>
          </a:p>
        </p:txBody>
      </p:sp>
      <p:grpSp>
        <p:nvGrpSpPr>
          <p:cNvPr id="22" name="Group 21"/>
          <p:cNvGrpSpPr/>
          <p:nvPr/>
        </p:nvGrpSpPr>
        <p:grpSpPr>
          <a:xfrm>
            <a:off x="251520" y="3131676"/>
            <a:ext cx="1611339" cy="369332"/>
            <a:chOff x="395536" y="2204864"/>
            <a:chExt cx="1611339" cy="369332"/>
          </a:xfrm>
        </p:grpSpPr>
        <p:sp>
          <p:nvSpPr>
            <p:cNvPr id="12" name="TextBox 11"/>
            <p:cNvSpPr txBox="1"/>
            <p:nvPr/>
          </p:nvSpPr>
          <p:spPr>
            <a:xfrm>
              <a:off x="395536" y="2204864"/>
              <a:ext cx="1611339" cy="369332"/>
            </a:xfrm>
            <a:prstGeom prst="rect">
              <a:avLst/>
            </a:prstGeom>
            <a:noFill/>
          </p:spPr>
          <p:txBody>
            <a:bodyPr wrap="none" rtlCol="0">
              <a:spAutoFit/>
            </a:bodyPr>
            <a:lstStyle/>
            <a:p>
              <a:r>
                <a:rPr lang="en-US" dirty="0" smtClean="0"/>
                <a:t>1      1 mapping</a:t>
              </a:r>
              <a:endParaRPr lang="en-US" dirty="0"/>
            </a:p>
          </p:txBody>
        </p:sp>
        <p:cxnSp>
          <p:nvCxnSpPr>
            <p:cNvPr id="19" name="Straight Arrow Connector 18"/>
            <p:cNvCxnSpPr/>
            <p:nvPr/>
          </p:nvCxnSpPr>
          <p:spPr>
            <a:xfrm>
              <a:off x="611560" y="2396703"/>
              <a:ext cx="288032"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16" name="Date Placeholder 15"/>
          <p:cNvSpPr>
            <a:spLocks noGrp="1"/>
          </p:cNvSpPr>
          <p:nvPr>
            <p:ph type="dt" sz="half" idx="10"/>
          </p:nvPr>
        </p:nvSpPr>
        <p:spPr/>
        <p:txBody>
          <a:bodyPr/>
          <a:lstStyle/>
          <a:p>
            <a:r>
              <a:rPr lang="en-US" altLang="zh-CN" smtClean="0"/>
              <a:t>http://www.cs.wm.edu/~xqi</a:t>
            </a:r>
            <a:endParaRPr lang="zh-CN" altLang="en-US"/>
          </a:p>
        </p:txBody>
      </p:sp>
      <p:sp>
        <p:nvSpPr>
          <p:cNvPr id="20" name="Footer Placeholder 19"/>
          <p:cNvSpPr>
            <a:spLocks noGrp="1"/>
          </p:cNvSpPr>
          <p:nvPr>
            <p:ph type="ftr" sz="quarter" idx="11"/>
          </p:nvPr>
        </p:nvSpPr>
        <p:spPr/>
        <p:txBody>
          <a:bodyPr/>
          <a:lstStyle/>
          <a:p>
            <a:r>
              <a:rPr lang="en-US" altLang="zh-CN" smtClean="0"/>
              <a:t>Ubicomp 2012</a:t>
            </a:r>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1.94444E-6 2.22222E-6 L -0.29931 0.00532 " pathEditMode="relative" rAng="0" ptsTypes="AA">
                                      <p:cBhvr>
                                        <p:cTn id="6" dur="1000" fill="hold"/>
                                        <p:tgtEl>
                                          <p:spTgt spid="5"/>
                                        </p:tgtEl>
                                        <p:attrNameLst>
                                          <p:attrName>ppt_x</p:attrName>
                                          <p:attrName>ppt_y</p:attrName>
                                        </p:attrNameLst>
                                      </p:cBhvr>
                                      <p:rCtr x="-15000" y="300"/>
                                    </p:animMotion>
                                  </p:childTnLst>
                                </p:cTn>
                              </p:par>
                            </p:childTnLst>
                          </p:cTn>
                        </p:par>
                      </p:childTnLst>
                    </p:cTn>
                  </p:par>
                  <p:par>
                    <p:cTn id="7" fill="hold">
                      <p:stCondLst>
                        <p:cond delay="indefinite"/>
                      </p:stCondLst>
                      <p:childTnLst>
                        <p:par>
                          <p:cTn id="8" fill="hold">
                            <p:stCondLst>
                              <p:cond delay="0"/>
                            </p:stCondLst>
                            <p:childTnLst>
                              <p:par>
                                <p:cTn id="9" presetID="49" presetClass="path" presetSubtype="0" accel="50000" decel="50000" fill="hold" grpId="1" nodeType="clickEffect">
                                  <p:stCondLst>
                                    <p:cond delay="0"/>
                                  </p:stCondLst>
                                  <p:childTnLst>
                                    <p:animMotion origin="layout" path="M -0.60643 0.02616 L -0.29931 0.00532 " pathEditMode="relative" rAng="0" ptsTypes="AA">
                                      <p:cBhvr>
                                        <p:cTn id="10" dur="1000" spd="-100000" fill="hold"/>
                                        <p:tgtEl>
                                          <p:spTgt spid="5"/>
                                        </p:tgtEl>
                                        <p:attrNameLst>
                                          <p:attrName>ppt_x</p:attrName>
                                          <p:attrName>ppt_y</p:attrName>
                                        </p:attrNameLst>
                                      </p:cBhvr>
                                      <p:rCtr x="15300" y="-1000"/>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xit" presetSubtype="10" fill="hold" grpId="1" nodeType="clickEffect">
                                  <p:stCondLst>
                                    <p:cond delay="0"/>
                                  </p:stCondLst>
                                  <p:childTnLst>
                                    <p:animEffect transition="out" filter="blinds(horizontal)">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par>
                                <p:cTn id="20" presetID="1"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par>
                                <p:cTn id="26" presetID="3" presetClass="exit" presetSubtype="10" fill="hold" grpId="1" nodeType="withEffect">
                                  <p:stCondLst>
                                    <p:cond delay="0"/>
                                  </p:stCondLst>
                                  <p:childTnLst>
                                    <p:animEffect transition="out" filter="blinds(horizontal)">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56" presetClass="path" presetSubtype="0" accel="50000" decel="50000" fill="hold" grpId="1" nodeType="clickEffect">
                                  <p:stCondLst>
                                    <p:cond delay="0"/>
                                  </p:stCondLst>
                                  <p:childTnLst>
                                    <p:animMotion origin="layout" path="M 4.44444E-6 2.59259E-6 L -0.1849 0.06828 " pathEditMode="relative" rAng="0" ptsTypes="AA">
                                      <p:cBhvr>
                                        <p:cTn id="38" dur="1000" fill="hold"/>
                                        <p:tgtEl>
                                          <p:spTgt spid="10"/>
                                        </p:tgtEl>
                                        <p:attrNameLst>
                                          <p:attrName>ppt_x</p:attrName>
                                          <p:attrName>ppt_y</p:attrName>
                                        </p:attrNameLst>
                                      </p:cBhvr>
                                      <p:rCtr x="-9300" y="3400"/>
                                    </p:animMotion>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childTnLst>
                                </p:cTn>
                              </p:par>
                            </p:childTnLst>
                          </p:cTn>
                        </p:par>
                        <p:par>
                          <p:cTn id="42" fill="hold">
                            <p:stCondLst>
                              <p:cond delay="1000"/>
                            </p:stCondLst>
                            <p:childTnLst>
                              <p:par>
                                <p:cTn id="43" presetID="1" presetClass="entr" presetSubtype="0" fill="hold" grpId="0" nodeType="after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3" presetClass="exit" presetSubtype="10" fill="hold" grpId="1" nodeType="clickEffect">
                                  <p:stCondLst>
                                    <p:cond delay="0"/>
                                  </p:stCondLst>
                                  <p:childTnLst>
                                    <p:animEffect transition="out" filter="blinds(horizontal)">
                                      <p:cBhvr>
                                        <p:cTn id="48" dur="500"/>
                                        <p:tgtEl>
                                          <p:spTgt spid="14"/>
                                        </p:tgtEl>
                                      </p:cBhvr>
                                    </p:animEffect>
                                    <p:set>
                                      <p:cBhvr>
                                        <p:cTn id="49" dur="1" fill="hold">
                                          <p:stCondLst>
                                            <p:cond delay="499"/>
                                          </p:stCondLst>
                                        </p:cTn>
                                        <p:tgtEl>
                                          <p:spTgt spid="14"/>
                                        </p:tgtEl>
                                        <p:attrNameLst>
                                          <p:attrName>style.visibility</p:attrName>
                                        </p:attrNameLst>
                                      </p:cBhvr>
                                      <p:to>
                                        <p:strVal val="hidden"/>
                                      </p:to>
                                    </p:set>
                                  </p:childTnLst>
                                </p:cTn>
                              </p:par>
                              <p:par>
                                <p:cTn id="50" presetID="3" presetClass="exit" presetSubtype="10" fill="hold" grpId="1" nodeType="withEffect">
                                  <p:stCondLst>
                                    <p:cond delay="0"/>
                                  </p:stCondLst>
                                  <p:childTnLst>
                                    <p:animEffect transition="out" filter="blinds(horizontal)">
                                      <p:cBhvr>
                                        <p:cTn id="51" dur="500"/>
                                        <p:tgtEl>
                                          <p:spTgt spid="15"/>
                                        </p:tgtEl>
                                      </p:cBhvr>
                                    </p:animEffect>
                                    <p:set>
                                      <p:cBhvr>
                                        <p:cTn id="52" dur="1" fill="hold">
                                          <p:stCondLst>
                                            <p:cond delay="499"/>
                                          </p:stCondLst>
                                        </p:cTn>
                                        <p:tgtEl>
                                          <p:spTgt spid="15"/>
                                        </p:tgtEl>
                                        <p:attrNameLst>
                                          <p:attrName>style.visibility</p:attrName>
                                        </p:attrNameLst>
                                      </p:cBhvr>
                                      <p:to>
                                        <p:strVal val="hidden"/>
                                      </p:to>
                                    </p:set>
                                  </p:childTnLst>
                                </p:cTn>
                              </p:par>
                              <p:par>
                                <p:cTn id="53" presetID="56" presetClass="path" presetSubtype="0" accel="50000" decel="50000" fill="hold" grpId="2" nodeType="withEffect">
                                  <p:stCondLst>
                                    <p:cond delay="0"/>
                                  </p:stCondLst>
                                  <p:childTnLst>
                                    <p:animMotion origin="layout" path="M -0.1849 0.06828 L 0.00399 -0.0051 " pathEditMode="relative" rAng="0" ptsTypes="AA">
                                      <p:cBhvr>
                                        <p:cTn id="54" dur="1000" fill="hold"/>
                                        <p:tgtEl>
                                          <p:spTgt spid="10"/>
                                        </p:tgtEl>
                                        <p:attrNameLst>
                                          <p:attrName>ppt_x</p:attrName>
                                          <p:attrName>ppt_y</p:attrName>
                                        </p:attrNameLst>
                                      </p:cBhvr>
                                      <p:rCtr x="9400" y="-3700"/>
                                    </p:animMotion>
                                  </p:childTnLst>
                                </p:cTn>
                              </p:par>
                            </p:childTnLst>
                          </p:cTn>
                        </p:par>
                        <p:par>
                          <p:cTn id="55" fill="hold">
                            <p:stCondLst>
                              <p:cond delay="1000"/>
                            </p:stCondLst>
                            <p:childTnLst>
                              <p:par>
                                <p:cTn id="56" presetID="1" presetClass="entr" presetSubtype="0"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childTnLst>
                                </p:cTn>
                              </p:par>
                            </p:childTnLst>
                          </p:cTn>
                        </p:par>
                        <p:par>
                          <p:cTn id="58" fill="hold">
                            <p:stCondLst>
                              <p:cond delay="1000"/>
                            </p:stCondLst>
                            <p:childTnLst>
                              <p:par>
                                <p:cTn id="59" presetID="1" presetClass="entr" presetSubtype="0" fill="hold" grpId="2" nodeType="after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56" presetClass="path" presetSubtype="0" accel="50000" decel="50000" fill="hold" grpId="2" nodeType="clickEffect">
                                  <p:stCondLst>
                                    <p:cond delay="0"/>
                                  </p:stCondLst>
                                  <p:childTnLst>
                                    <p:animMotion origin="layout" path="M -0.60643 0.02616 L -0.41736 -0.12084 " pathEditMode="relative" rAng="0" ptsTypes="AA">
                                      <p:cBhvr>
                                        <p:cTn id="64" dur="1000" fill="hold"/>
                                        <p:tgtEl>
                                          <p:spTgt spid="5"/>
                                        </p:tgtEl>
                                        <p:attrNameLst>
                                          <p:attrName>ppt_x</p:attrName>
                                          <p:attrName>ppt_y</p:attrName>
                                        </p:attrNameLst>
                                      </p:cBhvr>
                                      <p:rCtr x="9400" y="-7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8" grpId="0" animBg="1"/>
      <p:bldP spid="8" grpId="1" animBg="1"/>
      <p:bldP spid="9" grpId="0"/>
      <p:bldP spid="9" grpId="1"/>
      <p:bldP spid="10" grpId="0" animBg="1"/>
      <p:bldP spid="10" grpId="1" animBg="1"/>
      <p:bldP spid="10" grpId="2" animBg="1"/>
      <p:bldP spid="13" grpId="0"/>
      <p:bldP spid="14" grpId="0"/>
      <p:bldP spid="14" grpId="1"/>
      <p:bldP spid="15" grpId="0"/>
      <p:bldP spid="15" grpId="1"/>
      <p:bldP spid="17" grpId="0"/>
      <p:bldP spid="18"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18"/>
          <p:cNvSpPr>
            <a:spLocks noGrp="1"/>
          </p:cNvSpPr>
          <p:nvPr>
            <p:ph idx="1"/>
          </p:nvPr>
        </p:nvSpPr>
        <p:spPr/>
        <p:txBody>
          <a:bodyPr/>
          <a:lstStyle/>
          <a:p>
            <a:endParaRPr lang="en-US" dirty="0"/>
          </a:p>
        </p:txBody>
      </p:sp>
      <p:sp>
        <p:nvSpPr>
          <p:cNvPr id="2" name="Title 1"/>
          <p:cNvSpPr>
            <a:spLocks noGrp="1"/>
          </p:cNvSpPr>
          <p:nvPr>
            <p:ph type="title"/>
          </p:nvPr>
        </p:nvSpPr>
        <p:spPr/>
        <p:txBody>
          <a:bodyPr>
            <a:normAutofit/>
          </a:bodyPr>
          <a:lstStyle/>
          <a:p>
            <a:r>
              <a:rPr lang="en-US" sz="2800" b="1" dirty="0" smtClean="0">
                <a:solidFill>
                  <a:schemeClr val="accent1"/>
                </a:solidFill>
                <a:latin typeface="Verdana" pitchFamily="34" charset="0"/>
                <a:ea typeface="Verdana" pitchFamily="34" charset="0"/>
                <a:cs typeface="Verdana" pitchFamily="34" charset="0"/>
              </a:rPr>
              <a:t>SAPSM Core – Outbound Traffic</a:t>
            </a:r>
            <a:endParaRPr lang="en-US" sz="2800" dirty="0"/>
          </a:p>
        </p:txBody>
      </p:sp>
      <p:sp>
        <p:nvSpPr>
          <p:cNvPr id="4" name="Rectangle 3"/>
          <p:cNvSpPr/>
          <p:nvPr/>
        </p:nvSpPr>
        <p:spPr>
          <a:xfrm>
            <a:off x="5148064" y="4509120"/>
            <a:ext cx="122413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WiFi</a:t>
            </a:r>
            <a:r>
              <a:rPr lang="en-US" dirty="0" smtClean="0"/>
              <a:t> Driver</a:t>
            </a:r>
            <a:endParaRPr lang="en-US" dirty="0"/>
          </a:p>
        </p:txBody>
      </p:sp>
      <p:sp>
        <p:nvSpPr>
          <p:cNvPr id="6" name="Rectangle 5"/>
          <p:cNvSpPr/>
          <p:nvPr/>
        </p:nvSpPr>
        <p:spPr>
          <a:xfrm>
            <a:off x="5148064" y="3717032"/>
            <a:ext cx="122413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TCP/IP</a:t>
            </a:r>
            <a:endParaRPr lang="en-US" dirty="0"/>
          </a:p>
        </p:txBody>
      </p:sp>
      <p:sp>
        <p:nvSpPr>
          <p:cNvPr id="7" name="Rectangle 6"/>
          <p:cNvSpPr/>
          <p:nvPr/>
        </p:nvSpPr>
        <p:spPr>
          <a:xfrm>
            <a:off x="2339752" y="4149080"/>
            <a:ext cx="1296144" cy="720080"/>
          </a:xfrm>
          <a:prstGeom prst="rect">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SAPSM Core</a:t>
            </a:r>
            <a:endParaRPr lang="en-US" dirty="0"/>
          </a:p>
        </p:txBody>
      </p:sp>
      <p:sp>
        <p:nvSpPr>
          <p:cNvPr id="5" name="Rounded Rectangle 4"/>
          <p:cNvSpPr/>
          <p:nvPr/>
        </p:nvSpPr>
        <p:spPr>
          <a:xfrm>
            <a:off x="5148064" y="2060848"/>
            <a:ext cx="1152128" cy="504056"/>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Packet</a:t>
            </a:r>
            <a:endParaRPr lang="en-US" dirty="0"/>
          </a:p>
        </p:txBody>
      </p:sp>
      <p:sp>
        <p:nvSpPr>
          <p:cNvPr id="14" name="TextBox 13"/>
          <p:cNvSpPr txBox="1"/>
          <p:nvPr/>
        </p:nvSpPr>
        <p:spPr>
          <a:xfrm>
            <a:off x="1763688" y="5435932"/>
            <a:ext cx="3600400" cy="369332"/>
          </a:xfrm>
          <a:prstGeom prst="rect">
            <a:avLst/>
          </a:prstGeom>
          <a:noFill/>
        </p:spPr>
        <p:txBody>
          <a:bodyPr wrap="square" rtlCol="0">
            <a:spAutoFit/>
          </a:bodyPr>
          <a:lstStyle/>
          <a:p>
            <a:r>
              <a:rPr lang="en-US" dirty="0" smtClean="0"/>
              <a:t>Resets Type of Service in IP header</a:t>
            </a:r>
            <a:endParaRPr lang="en-US" dirty="0"/>
          </a:p>
        </p:txBody>
      </p:sp>
      <p:sp>
        <p:nvSpPr>
          <p:cNvPr id="18" name="TextBox 17"/>
          <p:cNvSpPr txBox="1"/>
          <p:nvPr/>
        </p:nvSpPr>
        <p:spPr>
          <a:xfrm>
            <a:off x="2267744" y="5441874"/>
            <a:ext cx="2664296" cy="369332"/>
          </a:xfrm>
          <a:prstGeom prst="rect">
            <a:avLst/>
          </a:prstGeom>
          <a:noFill/>
        </p:spPr>
        <p:txBody>
          <a:bodyPr wrap="square" rtlCol="0">
            <a:spAutoFit/>
          </a:bodyPr>
          <a:lstStyle/>
          <a:p>
            <a:r>
              <a:rPr lang="en-US" dirty="0" smtClean="0"/>
              <a:t>Does nothing</a:t>
            </a:r>
            <a:endParaRPr lang="en-US" dirty="0"/>
          </a:p>
        </p:txBody>
      </p:sp>
      <p:graphicFrame>
        <p:nvGraphicFramePr>
          <p:cNvPr id="20" name="Content Placeholder 10"/>
          <p:cNvGraphicFramePr>
            <a:graphicFrameLocks/>
          </p:cNvGraphicFramePr>
          <p:nvPr/>
        </p:nvGraphicFramePr>
        <p:xfrm>
          <a:off x="323528" y="3501008"/>
          <a:ext cx="1378496" cy="1155927"/>
        </p:xfrm>
        <a:graphic>
          <a:graphicData uri="http://schemas.openxmlformats.org/drawingml/2006/table">
            <a:tbl>
              <a:tblPr firstRow="1" bandRow="1">
                <a:tableStyleId>{5C22544A-7EE6-4342-B048-85BDC9FD1C3A}</a:tableStyleId>
              </a:tblPr>
              <a:tblGrid>
                <a:gridCol w="689248"/>
                <a:gridCol w="689248"/>
              </a:tblGrid>
              <a:tr h="385309">
                <a:tc>
                  <a:txBody>
                    <a:bodyPr/>
                    <a:lstStyle/>
                    <a:p>
                      <a:r>
                        <a:rPr lang="en-US" dirty="0" smtClean="0"/>
                        <a:t>App1</a:t>
                      </a:r>
                      <a:endParaRPr lang="en-US" dirty="0"/>
                    </a:p>
                  </a:txBody>
                  <a:tcPr/>
                </a:tc>
                <a:tc>
                  <a:txBody>
                    <a:bodyPr/>
                    <a:lstStyle/>
                    <a:p>
                      <a:r>
                        <a:rPr lang="en-US" dirty="0" smtClean="0"/>
                        <a:t>UID1</a:t>
                      </a:r>
                      <a:endParaRPr lang="en-US" dirty="0"/>
                    </a:p>
                  </a:txBody>
                  <a:tcPr/>
                </a:tc>
              </a:tr>
              <a:tr h="385309">
                <a:tc>
                  <a:txBody>
                    <a:bodyPr/>
                    <a:lstStyle/>
                    <a:p>
                      <a:r>
                        <a:rPr lang="en-US" dirty="0" smtClean="0"/>
                        <a:t>App2</a:t>
                      </a:r>
                      <a:endParaRPr lang="en-US" dirty="0"/>
                    </a:p>
                  </a:txBody>
                  <a:tcPr/>
                </a:tc>
                <a:tc>
                  <a:txBody>
                    <a:bodyPr/>
                    <a:lstStyle/>
                    <a:p>
                      <a:r>
                        <a:rPr lang="en-US" dirty="0" smtClean="0"/>
                        <a:t>UID2</a:t>
                      </a:r>
                      <a:endParaRPr lang="en-US" dirty="0"/>
                    </a:p>
                  </a:txBody>
                  <a:tcPr/>
                </a:tc>
              </a:tr>
              <a:tr h="385309">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22" name="Rectangle 21"/>
          <p:cNvSpPr/>
          <p:nvPr/>
        </p:nvSpPr>
        <p:spPr>
          <a:xfrm>
            <a:off x="2627784" y="3429000"/>
            <a:ext cx="792088" cy="3600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UID</a:t>
            </a:r>
            <a:endParaRPr lang="en-US" dirty="0"/>
          </a:p>
        </p:txBody>
      </p:sp>
      <p:sp>
        <p:nvSpPr>
          <p:cNvPr id="23" name="TextBox 22"/>
          <p:cNvSpPr txBox="1"/>
          <p:nvPr/>
        </p:nvSpPr>
        <p:spPr>
          <a:xfrm>
            <a:off x="107504" y="4797152"/>
            <a:ext cx="1728192" cy="369332"/>
          </a:xfrm>
          <a:prstGeom prst="rect">
            <a:avLst/>
          </a:prstGeom>
          <a:noFill/>
        </p:spPr>
        <p:txBody>
          <a:bodyPr wrap="square" rtlCol="0">
            <a:spAutoFit/>
          </a:bodyPr>
          <a:lstStyle/>
          <a:p>
            <a:r>
              <a:rPr lang="en-US" dirty="0" smtClean="0"/>
              <a:t>High Priority List</a:t>
            </a:r>
            <a:endParaRPr lang="en-US" dirty="0"/>
          </a:p>
        </p:txBody>
      </p:sp>
      <p:sp>
        <p:nvSpPr>
          <p:cNvPr id="24" name="TextBox 23"/>
          <p:cNvSpPr txBox="1"/>
          <p:nvPr/>
        </p:nvSpPr>
        <p:spPr>
          <a:xfrm>
            <a:off x="3563888" y="3356992"/>
            <a:ext cx="504056" cy="523220"/>
          </a:xfrm>
          <a:prstGeom prst="rect">
            <a:avLst/>
          </a:prstGeom>
          <a:noFill/>
        </p:spPr>
        <p:txBody>
          <a:bodyPr wrap="square" rtlCol="0">
            <a:spAutoFit/>
          </a:bodyPr>
          <a:lstStyle/>
          <a:p>
            <a:r>
              <a:rPr lang="en-US" sz="2800" dirty="0" smtClean="0">
                <a:solidFill>
                  <a:srgbClr val="FF0000"/>
                </a:solidFill>
              </a:rPr>
              <a:t>×</a:t>
            </a:r>
            <a:endParaRPr lang="en-US" sz="2800" dirty="0">
              <a:solidFill>
                <a:srgbClr val="FF0000"/>
              </a:solidFill>
            </a:endParaRPr>
          </a:p>
        </p:txBody>
      </p:sp>
      <p:sp>
        <p:nvSpPr>
          <p:cNvPr id="26" name="TextBox 25"/>
          <p:cNvSpPr txBox="1"/>
          <p:nvPr/>
        </p:nvSpPr>
        <p:spPr>
          <a:xfrm>
            <a:off x="1763688" y="3789040"/>
            <a:ext cx="504056" cy="523220"/>
          </a:xfrm>
          <a:prstGeom prst="rect">
            <a:avLst/>
          </a:prstGeom>
          <a:noFill/>
        </p:spPr>
        <p:txBody>
          <a:bodyPr wrap="square" rtlCol="0">
            <a:spAutoFit/>
          </a:bodyPr>
          <a:lstStyle/>
          <a:p>
            <a:r>
              <a:rPr lang="en-US" sz="2800" dirty="0" smtClean="0">
                <a:solidFill>
                  <a:srgbClr val="FF0000"/>
                </a:solidFill>
              </a:rPr>
              <a:t>√</a:t>
            </a:r>
            <a:endParaRPr lang="en-US" sz="2800" dirty="0">
              <a:solidFill>
                <a:srgbClr val="FF0000"/>
              </a:solidFill>
            </a:endParaRPr>
          </a:p>
        </p:txBody>
      </p:sp>
      <p:sp>
        <p:nvSpPr>
          <p:cNvPr id="3" name="Slide Number Placeholder 2"/>
          <p:cNvSpPr>
            <a:spLocks noGrp="1"/>
          </p:cNvSpPr>
          <p:nvPr>
            <p:ph type="sldNum" sz="quarter" idx="12"/>
          </p:nvPr>
        </p:nvSpPr>
        <p:spPr/>
        <p:txBody>
          <a:bodyPr/>
          <a:lstStyle/>
          <a:p>
            <a:fld id="{0C913308-F349-4B6D-A68A-DD1791B4A57B}" type="slidenum">
              <a:rPr lang="zh-CN" altLang="en-US" smtClean="0"/>
              <a:pPr/>
              <a:t>12</a:t>
            </a:fld>
            <a:endParaRPr lang="zh-CN" altLang="en-US"/>
          </a:p>
        </p:txBody>
      </p:sp>
      <p:grpSp>
        <p:nvGrpSpPr>
          <p:cNvPr id="16" name="Group 15"/>
          <p:cNvGrpSpPr/>
          <p:nvPr/>
        </p:nvGrpSpPr>
        <p:grpSpPr>
          <a:xfrm>
            <a:off x="251520" y="3131676"/>
            <a:ext cx="1611339" cy="369332"/>
            <a:chOff x="395536" y="2204864"/>
            <a:chExt cx="1611339" cy="369332"/>
          </a:xfrm>
        </p:grpSpPr>
        <p:sp>
          <p:nvSpPr>
            <p:cNvPr id="17" name="TextBox 16"/>
            <p:cNvSpPr txBox="1"/>
            <p:nvPr/>
          </p:nvSpPr>
          <p:spPr>
            <a:xfrm>
              <a:off x="395536" y="2204864"/>
              <a:ext cx="1611339" cy="369332"/>
            </a:xfrm>
            <a:prstGeom prst="rect">
              <a:avLst/>
            </a:prstGeom>
            <a:noFill/>
          </p:spPr>
          <p:txBody>
            <a:bodyPr wrap="none" rtlCol="0">
              <a:spAutoFit/>
            </a:bodyPr>
            <a:lstStyle/>
            <a:p>
              <a:r>
                <a:rPr lang="en-US" dirty="0" smtClean="0"/>
                <a:t>1      1 mapping</a:t>
              </a:r>
              <a:endParaRPr lang="en-US" dirty="0"/>
            </a:p>
          </p:txBody>
        </p:sp>
        <p:cxnSp>
          <p:nvCxnSpPr>
            <p:cNvPr id="21" name="Straight Arrow Connector 20"/>
            <p:cNvCxnSpPr/>
            <p:nvPr/>
          </p:nvCxnSpPr>
          <p:spPr>
            <a:xfrm>
              <a:off x="611560" y="2396703"/>
              <a:ext cx="288032"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8" name="Date Placeholder 7"/>
          <p:cNvSpPr>
            <a:spLocks noGrp="1"/>
          </p:cNvSpPr>
          <p:nvPr>
            <p:ph type="dt" sz="half" idx="10"/>
          </p:nvPr>
        </p:nvSpPr>
        <p:spPr/>
        <p:txBody>
          <a:bodyPr/>
          <a:lstStyle/>
          <a:p>
            <a:r>
              <a:rPr lang="en-US" altLang="zh-CN" smtClean="0"/>
              <a:t>http://www.cs.wm.edu/~xqi</a:t>
            </a:r>
            <a:endParaRPr lang="zh-CN" altLang="en-US"/>
          </a:p>
        </p:txBody>
      </p:sp>
      <p:sp>
        <p:nvSpPr>
          <p:cNvPr id="9" name="Footer Placeholder 8"/>
          <p:cNvSpPr>
            <a:spLocks noGrp="1"/>
          </p:cNvSpPr>
          <p:nvPr>
            <p:ph type="ftr" sz="quarter" idx="11"/>
          </p:nvPr>
        </p:nvSpPr>
        <p:spPr/>
        <p:txBody>
          <a:bodyPr/>
          <a:lstStyle/>
          <a:p>
            <a:r>
              <a:rPr lang="en-US" altLang="zh-CN" smtClean="0"/>
              <a:t>Ubicomp 2012</a:t>
            </a:r>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66667E-6 1.48148E-6 L -1.66667E-6 0.25717 " pathEditMode="relative" rAng="0" ptsTypes="AA">
                                      <p:cBhvr>
                                        <p:cTn id="6" dur="1000" fill="hold"/>
                                        <p:tgtEl>
                                          <p:spTgt spid="5"/>
                                        </p:tgtEl>
                                        <p:attrNameLst>
                                          <p:attrName>ppt_x</p:attrName>
                                          <p:attrName>ppt_y</p:attrName>
                                        </p:attrNameLst>
                                      </p:cBhvr>
                                      <p:rCtr x="0" y="128"/>
                                    </p:animMotion>
                                  </p:childTnLst>
                                </p:cTn>
                              </p:par>
                            </p:childTnLst>
                          </p:cTn>
                        </p:par>
                      </p:childTnLst>
                    </p:cTn>
                  </p:par>
                  <p:par>
                    <p:cTn id="7" fill="hold">
                      <p:stCondLst>
                        <p:cond delay="indefinite"/>
                      </p:stCondLst>
                      <p:childTnLst>
                        <p:par>
                          <p:cTn id="8" fill="hold">
                            <p:stCondLst>
                              <p:cond delay="0"/>
                            </p:stCondLst>
                            <p:childTnLst>
                              <p:par>
                                <p:cTn id="9" presetID="56" presetClass="path" presetSubtype="0" accel="50000" decel="50000" fill="hold" grpId="1" nodeType="clickEffect">
                                  <p:stCondLst>
                                    <p:cond delay="0"/>
                                  </p:stCondLst>
                                  <p:childTnLst>
                                    <p:animMotion origin="layout" path="M -0.2993 0.40417 L -0.01562 0.27824 " pathEditMode="relative" rAng="0" ptsTypes="AA">
                                      <p:cBhvr>
                                        <p:cTn id="10" dur="1000" spd="-100000" fill="hold"/>
                                        <p:tgtEl>
                                          <p:spTgt spid="5"/>
                                        </p:tgtEl>
                                        <p:attrNameLst>
                                          <p:attrName>ppt_x</p:attrName>
                                          <p:attrName>ppt_y</p:attrName>
                                        </p:attrNameLst>
                                      </p:cBhvr>
                                      <p:rCtr x="142" y="-63"/>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6" presetClass="path" presetSubtype="0" accel="50000" decel="50000" fill="hold" grpId="1" nodeType="clickEffect">
                                  <p:stCondLst>
                                    <p:cond delay="0"/>
                                  </p:stCondLst>
                                  <p:childTnLst>
                                    <p:animMotion origin="layout" path="M 4.44444E-6 2.59259E-6 L -0.1849 0.06828 " pathEditMode="relative" rAng="0" ptsTypes="AA">
                                      <p:cBhvr>
                                        <p:cTn id="24" dur="1000" fill="hold"/>
                                        <p:tgtEl>
                                          <p:spTgt spid="22"/>
                                        </p:tgtEl>
                                        <p:attrNameLst>
                                          <p:attrName>ppt_x</p:attrName>
                                          <p:attrName>ppt_y</p:attrName>
                                        </p:attrNameLst>
                                      </p:cBhvr>
                                      <p:rCtr x="-93" y="34"/>
                                    </p:animMotion>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26"/>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3" presetClass="exit" presetSubtype="10" fill="hold" grpId="1" nodeType="clickEffect">
                                  <p:stCondLst>
                                    <p:cond delay="0"/>
                                  </p:stCondLst>
                                  <p:childTnLst>
                                    <p:animEffect transition="out" filter="blinds(horizontal)">
                                      <p:cBhvr>
                                        <p:cTn id="33" dur="500"/>
                                        <p:tgtEl>
                                          <p:spTgt spid="14"/>
                                        </p:tgtEl>
                                      </p:cBhvr>
                                    </p:animEffect>
                                    <p:set>
                                      <p:cBhvr>
                                        <p:cTn id="34" dur="1" fill="hold">
                                          <p:stCondLst>
                                            <p:cond delay="499"/>
                                          </p:stCondLst>
                                        </p:cTn>
                                        <p:tgtEl>
                                          <p:spTgt spid="14"/>
                                        </p:tgtEl>
                                        <p:attrNameLst>
                                          <p:attrName>style.visibility</p:attrName>
                                        </p:attrNameLst>
                                      </p:cBhvr>
                                      <p:to>
                                        <p:strVal val="hidden"/>
                                      </p:to>
                                    </p:set>
                                  </p:childTnLst>
                                </p:cTn>
                              </p:par>
                              <p:par>
                                <p:cTn id="35" presetID="56" presetClass="path" presetSubtype="0" accel="50000" decel="50000" fill="hold" grpId="2" nodeType="withEffect">
                                  <p:stCondLst>
                                    <p:cond delay="0"/>
                                  </p:stCondLst>
                                  <p:childTnLst>
                                    <p:animMotion origin="layout" path="M -0.1849 0.06828 L -0.00382 0.00532 " pathEditMode="relative" rAng="0" ptsTypes="AA">
                                      <p:cBhvr>
                                        <p:cTn id="36" dur="1000" fill="hold"/>
                                        <p:tgtEl>
                                          <p:spTgt spid="22"/>
                                        </p:tgtEl>
                                        <p:attrNameLst>
                                          <p:attrName>ppt_x</p:attrName>
                                          <p:attrName>ppt_y</p:attrName>
                                        </p:attrNameLst>
                                      </p:cBhvr>
                                      <p:rCtr x="90" y="-31"/>
                                    </p:animMotion>
                                  </p:childTnLst>
                                </p:cTn>
                              </p:par>
                              <p:par>
                                <p:cTn id="37" presetID="3" presetClass="exit" presetSubtype="10" fill="hold" grpId="1" nodeType="withEffect">
                                  <p:stCondLst>
                                    <p:cond delay="0"/>
                                  </p:stCondLst>
                                  <p:childTnLst>
                                    <p:animEffect transition="out" filter="blinds(horizontal)">
                                      <p:cBhvr>
                                        <p:cTn id="38" dur="500"/>
                                        <p:tgtEl>
                                          <p:spTgt spid="26"/>
                                        </p:tgtEl>
                                      </p:cBhvr>
                                    </p:animEffect>
                                    <p:set>
                                      <p:cBhvr>
                                        <p:cTn id="39" dur="1" fill="hold">
                                          <p:stCondLst>
                                            <p:cond delay="499"/>
                                          </p:stCondLst>
                                        </p:cTn>
                                        <p:tgtEl>
                                          <p:spTgt spid="26"/>
                                        </p:tgtEl>
                                        <p:attrNameLst>
                                          <p:attrName>style.visibility</p:attrName>
                                        </p:attrNameLst>
                                      </p:cBhvr>
                                      <p:to>
                                        <p:strVal val="hidden"/>
                                      </p:to>
                                    </p:set>
                                  </p:childTnLst>
                                </p:cTn>
                              </p:par>
                            </p:childTnLst>
                          </p:cTn>
                        </p:par>
                        <p:par>
                          <p:cTn id="40" fill="hold">
                            <p:stCondLst>
                              <p:cond delay="1000"/>
                            </p:stCondLst>
                            <p:childTnLst>
                              <p:par>
                                <p:cTn id="41" presetID="1" presetClass="entr" presetSubtype="0"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par>
                          <p:cTn id="43" fill="hold">
                            <p:stCondLst>
                              <p:cond delay="1000"/>
                            </p:stCondLst>
                            <p:childTnLst>
                              <p:par>
                                <p:cTn id="44" presetID="1" presetClass="entr" presetSubtype="0" fill="hold" grpId="0" nodeType="afterEffect">
                                  <p:stCondLst>
                                    <p:cond delay="0"/>
                                  </p:stCondLst>
                                  <p:childTnLst>
                                    <p:set>
                                      <p:cBhvr>
                                        <p:cTn id="45" dur="1" fill="hold">
                                          <p:stCondLst>
                                            <p:cond delay="0"/>
                                          </p:stCondLst>
                                        </p:cTn>
                                        <p:tgtEl>
                                          <p:spTgt spid="1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3" presetClass="exit" presetSubtype="10" fill="hold" grpId="1" nodeType="clickEffect">
                                  <p:stCondLst>
                                    <p:cond delay="0"/>
                                  </p:stCondLst>
                                  <p:childTnLst>
                                    <p:animEffect transition="out" filter="blinds(horizontal)">
                                      <p:cBhvr>
                                        <p:cTn id="49" dur="500"/>
                                        <p:tgtEl>
                                          <p:spTgt spid="18"/>
                                        </p:tgtEl>
                                      </p:cBhvr>
                                    </p:animEffect>
                                    <p:set>
                                      <p:cBhvr>
                                        <p:cTn id="50" dur="1" fill="hold">
                                          <p:stCondLst>
                                            <p:cond delay="499"/>
                                          </p:stCondLst>
                                        </p:cTn>
                                        <p:tgtEl>
                                          <p:spTgt spid="18"/>
                                        </p:tgtEl>
                                        <p:attrNameLst>
                                          <p:attrName>style.visibility</p:attrName>
                                        </p:attrNameLst>
                                      </p:cBhvr>
                                      <p:to>
                                        <p:strVal val="hidden"/>
                                      </p:to>
                                    </p:set>
                                  </p:childTnLst>
                                </p:cTn>
                              </p:par>
                            </p:childTnLst>
                          </p:cTn>
                        </p:par>
                        <p:par>
                          <p:cTn id="51" fill="hold">
                            <p:stCondLst>
                              <p:cond delay="500"/>
                            </p:stCondLst>
                            <p:childTnLst>
                              <p:par>
                                <p:cTn id="52" presetID="49" presetClass="path" presetSubtype="0" accel="50000" decel="50000" fill="hold" grpId="2" nodeType="afterEffect">
                                  <p:stCondLst>
                                    <p:cond delay="0"/>
                                  </p:stCondLst>
                                  <p:childTnLst>
                                    <p:animMotion origin="layout" path="M -0.2993 0.40417 L 0.00781 0.37268 " pathEditMode="relative" rAng="0" ptsTypes="AA">
                                      <p:cBhvr>
                                        <p:cTn id="53" dur="1000" fill="hold"/>
                                        <p:tgtEl>
                                          <p:spTgt spid="5"/>
                                        </p:tgtEl>
                                        <p:attrNameLst>
                                          <p:attrName>ppt_x</p:attrName>
                                          <p:attrName>ppt_y</p:attrName>
                                        </p:attrNameLst>
                                      </p:cBhvr>
                                      <p:rCtr x="153" y="-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14" grpId="0"/>
      <p:bldP spid="14" grpId="1"/>
      <p:bldP spid="18" grpId="0"/>
      <p:bldP spid="18" grpId="1"/>
      <p:bldP spid="22" grpId="0" animBg="1"/>
      <p:bldP spid="22" grpId="1" animBg="1"/>
      <p:bldP spid="22" grpId="2" animBg="1"/>
      <p:bldP spid="23" grpId="0"/>
      <p:bldP spid="24" grpId="0"/>
      <p:bldP spid="26" grpId="0"/>
      <p:bldP spid="26"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chemeClr val="accent1"/>
                </a:solidFill>
                <a:latin typeface="Verdana" pitchFamily="34" charset="0"/>
                <a:ea typeface="Verdana" pitchFamily="34" charset="0"/>
                <a:cs typeface="Verdana" pitchFamily="34" charset="0"/>
              </a:rPr>
              <a:t>Application Priority Manager</a:t>
            </a:r>
            <a:endParaRPr lang="en-US" sz="2800" dirty="0"/>
          </a:p>
        </p:txBody>
      </p:sp>
      <p:sp>
        <p:nvSpPr>
          <p:cNvPr id="3" name="Content Placeholder 2"/>
          <p:cNvSpPr>
            <a:spLocks noGrp="1"/>
          </p:cNvSpPr>
          <p:nvPr>
            <p:ph idx="1"/>
          </p:nvPr>
        </p:nvSpPr>
        <p:spPr/>
        <p:txBody>
          <a:bodyPr>
            <a:normAutofit/>
          </a:bodyPr>
          <a:lstStyle/>
          <a:p>
            <a:r>
              <a:rPr lang="en-US" sz="2400" dirty="0"/>
              <a:t>Low priority for each app by </a:t>
            </a:r>
            <a:r>
              <a:rPr lang="en-US" sz="2400" dirty="0" smtClean="0"/>
              <a:t>default</a:t>
            </a:r>
          </a:p>
          <a:p>
            <a:endParaRPr lang="en-US" sz="2400" dirty="0"/>
          </a:p>
          <a:p>
            <a:r>
              <a:rPr lang="en-US" sz="2400" dirty="0" smtClean="0"/>
              <a:t>Polls each app’s data rate by </a:t>
            </a:r>
            <a:r>
              <a:rPr lang="en-US" sz="2400" dirty="0" err="1" smtClean="0"/>
              <a:t>TrafficStats</a:t>
            </a:r>
            <a:r>
              <a:rPr lang="en-US" sz="2400" dirty="0" smtClean="0"/>
              <a:t> API</a:t>
            </a:r>
          </a:p>
          <a:p>
            <a:endParaRPr lang="en-US" sz="2400" dirty="0" smtClean="0"/>
          </a:p>
          <a:p>
            <a:r>
              <a:rPr lang="en-US" sz="2400" dirty="0" smtClean="0"/>
              <a:t>Classifies each app to either high priority or low priority</a:t>
            </a:r>
          </a:p>
          <a:p>
            <a:endParaRPr lang="en-US" sz="2400" dirty="0" smtClean="0"/>
          </a:p>
          <a:p>
            <a:r>
              <a:rPr lang="en-US" sz="2400" dirty="0" smtClean="0"/>
              <a:t>Provides interfaces for user to set priority</a:t>
            </a:r>
          </a:p>
          <a:p>
            <a:pPr lvl="1">
              <a:buNone/>
            </a:pPr>
            <a:endParaRPr lang="en-US" sz="2000" dirty="0" smtClean="0"/>
          </a:p>
          <a:p>
            <a:endParaRPr lang="en-US" sz="2400" dirty="0" smtClean="0"/>
          </a:p>
          <a:p>
            <a:endParaRPr lang="en-US" sz="2400" dirty="0" smtClean="0"/>
          </a:p>
          <a:p>
            <a:pPr lvl="1"/>
            <a:endParaRPr lang="en-US" sz="2000" dirty="0" smtClean="0"/>
          </a:p>
          <a:p>
            <a:pPr lvl="1"/>
            <a:endParaRPr lang="en-US" sz="2000"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13</a:t>
            </a:fld>
            <a:endParaRPr lang="zh-CN" altLang="en-US"/>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112" y="4645310"/>
            <a:ext cx="3240360" cy="221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Date Placeholder 4"/>
          <p:cNvSpPr>
            <a:spLocks noGrp="1"/>
          </p:cNvSpPr>
          <p:nvPr>
            <p:ph type="dt" sz="half" idx="10"/>
          </p:nvPr>
        </p:nvSpPr>
        <p:spPr/>
        <p:txBody>
          <a:bodyPr/>
          <a:lstStyle/>
          <a:p>
            <a:r>
              <a:rPr lang="en-US" altLang="zh-CN" smtClean="0"/>
              <a:t>http://www.cs.wm.edu/~xqi</a:t>
            </a:r>
            <a:endParaRPr lang="zh-CN" altLang="en-US"/>
          </a:p>
        </p:txBody>
      </p:sp>
      <p:sp>
        <p:nvSpPr>
          <p:cNvPr id="6" name="Footer Placeholder 5"/>
          <p:cNvSpPr>
            <a:spLocks noGrp="1"/>
          </p:cNvSpPr>
          <p:nvPr>
            <p:ph type="ftr" sz="quarter" idx="11"/>
          </p:nvPr>
        </p:nvSpPr>
        <p:spPr/>
        <p:txBody>
          <a:bodyPr/>
          <a:lstStyle/>
          <a:p>
            <a:r>
              <a:rPr lang="en-US" altLang="zh-CN" smtClean="0"/>
              <a:t>Ubicomp 2012</a:t>
            </a:r>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7139" y="620688"/>
            <a:ext cx="2841365"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Autofit/>
          </a:bodyPr>
          <a:lstStyle/>
          <a:p>
            <a:r>
              <a:rPr lang="en-US" sz="2800" b="1" dirty="0" smtClean="0">
                <a:solidFill>
                  <a:schemeClr val="accent1"/>
                </a:solidFill>
                <a:latin typeface="Verdana" pitchFamily="34" charset="0"/>
                <a:ea typeface="Verdana" pitchFamily="34" charset="0"/>
                <a:cs typeface="Verdana" pitchFamily="34" charset="0"/>
              </a:rPr>
              <a:t>SVM as Classifier</a:t>
            </a:r>
          </a:p>
        </p:txBody>
      </p:sp>
      <p:sp>
        <p:nvSpPr>
          <p:cNvPr id="3" name="Content Placeholder 2"/>
          <p:cNvSpPr>
            <a:spLocks noGrp="1"/>
          </p:cNvSpPr>
          <p:nvPr>
            <p:ph idx="1"/>
          </p:nvPr>
        </p:nvSpPr>
        <p:spPr/>
        <p:txBody>
          <a:bodyPr>
            <a:normAutofit lnSpcReduction="10000"/>
          </a:bodyPr>
          <a:lstStyle/>
          <a:p>
            <a:r>
              <a:rPr lang="en-US" sz="2400" dirty="0" smtClean="0"/>
              <a:t>Data collection – a user study</a:t>
            </a:r>
          </a:p>
          <a:p>
            <a:r>
              <a:rPr lang="en-US" sz="2400" dirty="0" smtClean="0"/>
              <a:t>14 participants</a:t>
            </a:r>
          </a:p>
          <a:p>
            <a:r>
              <a:rPr lang="en-US" sz="2400" dirty="0" smtClean="0"/>
              <a:t>6 apps</a:t>
            </a:r>
          </a:p>
          <a:p>
            <a:pPr lvl="1"/>
            <a:r>
              <a:rPr lang="en-US" sz="2000" dirty="0" smtClean="0"/>
              <a:t>Network interactive apps: Android Market, web browser</a:t>
            </a:r>
          </a:p>
          <a:p>
            <a:pPr lvl="1"/>
            <a:r>
              <a:rPr lang="en-US" sz="2000" dirty="0" smtClean="0"/>
              <a:t>Network non-interactive apps: an offline game</a:t>
            </a:r>
          </a:p>
          <a:p>
            <a:pPr lvl="1"/>
            <a:r>
              <a:rPr lang="en-US" sz="2000" dirty="0" smtClean="0"/>
              <a:t>Ambiguous apps: Gmail, Facebook and Twitter</a:t>
            </a:r>
          </a:p>
          <a:p>
            <a:r>
              <a:rPr lang="en-US" sz="2400" dirty="0" smtClean="0"/>
              <a:t>Set the phone to static PSM</a:t>
            </a:r>
          </a:p>
          <a:p>
            <a:r>
              <a:rPr lang="en-US" sz="2400" dirty="0" smtClean="0"/>
              <a:t>Each participant uses each app for 10 minutes and is asked </a:t>
            </a:r>
            <a:r>
              <a:rPr lang="en-US" sz="2400" dirty="0" smtClean="0">
                <a:solidFill>
                  <a:srgbClr val="FF0000"/>
                </a:solidFill>
              </a:rPr>
              <a:t>whether the observed latency is acceptable or not</a:t>
            </a:r>
          </a:p>
          <a:p>
            <a:r>
              <a:rPr lang="en-US" sz="2400" dirty="0" smtClean="0">
                <a:solidFill>
                  <a:schemeClr val="accent1"/>
                </a:solidFill>
                <a:sym typeface="Wingdings" pitchFamily="2" charset="2"/>
              </a:rPr>
              <a:t>“</a:t>
            </a:r>
            <a:r>
              <a:rPr lang="en-US" sz="2400" dirty="0" smtClean="0">
                <a:solidFill>
                  <a:schemeClr val="accent1"/>
                </a:solidFill>
              </a:rPr>
              <a:t>acceptable</a:t>
            </a:r>
            <a:r>
              <a:rPr lang="en-US" sz="2400" dirty="0">
                <a:solidFill>
                  <a:schemeClr val="accent1"/>
                </a:solidFill>
              </a:rPr>
              <a:t>” means </a:t>
            </a:r>
            <a:r>
              <a:rPr lang="en-US" sz="2400" dirty="0" smtClean="0">
                <a:solidFill>
                  <a:schemeClr val="accent1"/>
                </a:solidFill>
              </a:rPr>
              <a:t>low priority; otherwise high priority </a:t>
            </a:r>
          </a:p>
          <a:p>
            <a:r>
              <a:rPr lang="en-US" sz="2400" dirty="0" smtClean="0"/>
              <a:t>The RX and TX rates and traffic amounts are collected for each app</a:t>
            </a:r>
          </a:p>
          <a:p>
            <a:pPr lvl="1"/>
            <a:endParaRPr lang="en-US" sz="2000" dirty="0" smtClean="0"/>
          </a:p>
          <a:p>
            <a:pPr lvl="1"/>
            <a:endParaRPr lang="en-US" sz="2000" dirty="0" smtClean="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14</a:t>
            </a:fld>
            <a:endParaRPr lang="zh-CN" altLang="en-US"/>
          </a:p>
        </p:txBody>
      </p:sp>
      <p:sp>
        <p:nvSpPr>
          <p:cNvPr id="5" name="Date Placeholder 4"/>
          <p:cNvSpPr>
            <a:spLocks noGrp="1"/>
          </p:cNvSpPr>
          <p:nvPr>
            <p:ph type="dt" sz="half" idx="10"/>
          </p:nvPr>
        </p:nvSpPr>
        <p:spPr/>
        <p:txBody>
          <a:bodyPr/>
          <a:lstStyle/>
          <a:p>
            <a:r>
              <a:rPr lang="en-US" altLang="zh-CN" smtClean="0"/>
              <a:t>http://www.cs.wm.edu/~xqi</a:t>
            </a:r>
            <a:endParaRPr lang="zh-CN" altLang="en-US"/>
          </a:p>
        </p:txBody>
      </p:sp>
      <p:sp>
        <p:nvSpPr>
          <p:cNvPr id="6" name="Footer Placeholder 5"/>
          <p:cNvSpPr>
            <a:spLocks noGrp="1"/>
          </p:cNvSpPr>
          <p:nvPr>
            <p:ph type="ftr" sz="quarter" idx="11"/>
          </p:nvPr>
        </p:nvSpPr>
        <p:spPr/>
        <p:txBody>
          <a:bodyPr/>
          <a:lstStyle/>
          <a:p>
            <a:r>
              <a:rPr lang="en-US" altLang="zh-CN" smtClean="0"/>
              <a:t>Ubicomp 2012</a:t>
            </a:r>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042" y="220960"/>
            <a:ext cx="615315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endParaRPr lang="en-US" dirty="0"/>
          </a:p>
        </p:txBody>
      </p:sp>
      <p:sp>
        <p:nvSpPr>
          <p:cNvPr id="5" name="Rectangle 4"/>
          <p:cNvSpPr/>
          <p:nvPr/>
        </p:nvSpPr>
        <p:spPr>
          <a:xfrm>
            <a:off x="2339752" y="4581128"/>
            <a:ext cx="1296144"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79512" y="2132856"/>
            <a:ext cx="360040" cy="13765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51520" y="5013176"/>
            <a:ext cx="3898760" cy="461665"/>
          </a:xfrm>
          <a:prstGeom prst="rect">
            <a:avLst/>
          </a:prstGeom>
          <a:noFill/>
        </p:spPr>
        <p:txBody>
          <a:bodyPr wrap="none" rtlCol="0">
            <a:spAutoFit/>
          </a:bodyPr>
          <a:lstStyle/>
          <a:p>
            <a:r>
              <a:rPr lang="en-US" sz="2400" dirty="0" err="1" smtClean="0">
                <a:solidFill>
                  <a:srgbClr val="FF0000"/>
                </a:solidFill>
              </a:rPr>
              <a:t>RXRate</a:t>
            </a:r>
            <a:r>
              <a:rPr lang="en-US" sz="2400" dirty="0" smtClean="0">
                <a:solidFill>
                  <a:srgbClr val="FF0000"/>
                </a:solidFill>
              </a:rPr>
              <a:t> features are preferred</a:t>
            </a:r>
            <a:endParaRPr lang="en-US" sz="2400" dirty="0">
              <a:solidFill>
                <a:srgbClr val="FF0000"/>
              </a:solidFill>
            </a:endParaRPr>
          </a:p>
        </p:txBody>
      </p:sp>
      <p:sp>
        <p:nvSpPr>
          <p:cNvPr id="10" name="Oval 9"/>
          <p:cNvSpPr/>
          <p:nvPr/>
        </p:nvSpPr>
        <p:spPr>
          <a:xfrm>
            <a:off x="755576" y="3429000"/>
            <a:ext cx="576064" cy="108012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211960" y="5301208"/>
            <a:ext cx="4320480" cy="461665"/>
          </a:xfrm>
          <a:prstGeom prst="rect">
            <a:avLst/>
          </a:prstGeom>
          <a:noFill/>
          <a:ln>
            <a:solidFill>
              <a:schemeClr val="bg1"/>
            </a:solidFill>
          </a:ln>
        </p:spPr>
        <p:txBody>
          <a:bodyPr wrap="square" rtlCol="0">
            <a:spAutoFit/>
          </a:bodyPr>
          <a:lstStyle/>
          <a:p>
            <a:r>
              <a:rPr lang="en-US" sz="2400" dirty="0" smtClean="0">
                <a:solidFill>
                  <a:srgbClr val="7030A0"/>
                </a:solidFill>
              </a:rPr>
              <a:t>Tank Game is low priority 14/14</a:t>
            </a:r>
            <a:endParaRPr lang="en-US" sz="2400" dirty="0">
              <a:solidFill>
                <a:srgbClr val="7030A0"/>
              </a:solidFill>
            </a:endParaRPr>
          </a:p>
        </p:txBody>
      </p:sp>
      <p:sp>
        <p:nvSpPr>
          <p:cNvPr id="20" name="Rectangle 19"/>
          <p:cNvSpPr/>
          <p:nvPr/>
        </p:nvSpPr>
        <p:spPr>
          <a:xfrm>
            <a:off x="3779912" y="2132856"/>
            <a:ext cx="1440160" cy="288032"/>
          </a:xfrm>
          <a:prstGeom prst="rect">
            <a:avLst/>
          </a:prstGeom>
          <a:solidFill>
            <a:srgbClr val="7030A0">
              <a:alpha val="22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779912" y="2420888"/>
            <a:ext cx="1440160" cy="288032"/>
          </a:xfrm>
          <a:prstGeom prst="rect">
            <a:avLst/>
          </a:prstGeom>
          <a:solidFill>
            <a:srgbClr val="0070C0">
              <a:alpha val="22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779912" y="1340768"/>
            <a:ext cx="1440160" cy="792088"/>
          </a:xfrm>
          <a:prstGeom prst="rect">
            <a:avLst/>
          </a:prstGeom>
          <a:solidFill>
            <a:srgbClr val="0070C0">
              <a:alpha val="22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4211960" y="5733256"/>
            <a:ext cx="4320480" cy="461665"/>
          </a:xfrm>
          <a:prstGeom prst="rect">
            <a:avLst/>
          </a:prstGeom>
          <a:noFill/>
          <a:ln>
            <a:solidFill>
              <a:schemeClr val="bg1"/>
            </a:solidFill>
          </a:ln>
        </p:spPr>
        <p:txBody>
          <a:bodyPr wrap="square" rtlCol="0">
            <a:spAutoFit/>
          </a:bodyPr>
          <a:lstStyle/>
          <a:p>
            <a:r>
              <a:rPr lang="en-US" sz="2400" dirty="0" smtClean="0">
                <a:solidFill>
                  <a:srgbClr val="0070C0"/>
                </a:solidFill>
              </a:rPr>
              <a:t>Ambiguous apps 47/56</a:t>
            </a:r>
            <a:endParaRPr lang="en-US" sz="2400" dirty="0">
              <a:solidFill>
                <a:srgbClr val="0070C0"/>
              </a:solidFill>
            </a:endParaRPr>
          </a:p>
        </p:txBody>
      </p:sp>
      <p:cxnSp>
        <p:nvCxnSpPr>
          <p:cNvPr id="29" name="Straight Arrow Connector 28"/>
          <p:cNvCxnSpPr/>
          <p:nvPr/>
        </p:nvCxnSpPr>
        <p:spPr>
          <a:xfrm flipH="1" flipV="1">
            <a:off x="5220072" y="3284984"/>
            <a:ext cx="2016224" cy="1656184"/>
          </a:xfrm>
          <a:prstGeom prst="straightConnector1">
            <a:avLst/>
          </a:prstGeom>
          <a:ln w="254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211960" y="4869160"/>
            <a:ext cx="4824536" cy="461665"/>
          </a:xfrm>
          <a:prstGeom prst="rect">
            <a:avLst/>
          </a:prstGeom>
          <a:noFill/>
          <a:ln>
            <a:solidFill>
              <a:schemeClr val="bg1"/>
            </a:solidFill>
          </a:ln>
        </p:spPr>
        <p:txBody>
          <a:bodyPr wrap="square" rtlCol="0">
            <a:spAutoFit/>
          </a:bodyPr>
          <a:lstStyle/>
          <a:p>
            <a:r>
              <a:rPr lang="en-US" sz="2400" dirty="0" smtClean="0">
                <a:solidFill>
                  <a:schemeClr val="accent3"/>
                </a:solidFill>
              </a:rPr>
              <a:t>Download  data in background</a:t>
            </a:r>
            <a:endParaRPr lang="en-US" sz="2400" dirty="0">
              <a:solidFill>
                <a:schemeClr val="accent3"/>
              </a:solidFill>
            </a:endParaRPr>
          </a:p>
        </p:txBody>
      </p:sp>
      <p:sp>
        <p:nvSpPr>
          <p:cNvPr id="39" name="TextBox 38"/>
          <p:cNvSpPr txBox="1"/>
          <p:nvPr/>
        </p:nvSpPr>
        <p:spPr>
          <a:xfrm>
            <a:off x="6516216" y="1916832"/>
            <a:ext cx="1080745" cy="523220"/>
          </a:xfrm>
          <a:prstGeom prst="rect">
            <a:avLst/>
          </a:prstGeom>
          <a:noFill/>
        </p:spPr>
        <p:txBody>
          <a:bodyPr wrap="none" rtlCol="0">
            <a:spAutoFit/>
          </a:bodyPr>
          <a:lstStyle/>
          <a:p>
            <a:r>
              <a:rPr lang="en-US" sz="2800" dirty="0" smtClean="0">
                <a:solidFill>
                  <a:srgbClr val="FF0000"/>
                </a:solidFill>
              </a:rPr>
              <a:t>88.1%</a:t>
            </a:r>
            <a:endParaRPr lang="en-US" sz="2800" dirty="0">
              <a:solidFill>
                <a:srgbClr val="FF0000"/>
              </a:solidFill>
            </a:endParaRP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15</a:t>
            </a:fld>
            <a:endParaRPr lang="zh-CN" altLang="en-US"/>
          </a:p>
        </p:txBody>
      </p:sp>
      <p:sp>
        <p:nvSpPr>
          <p:cNvPr id="8" name="Date Placeholder 7"/>
          <p:cNvSpPr>
            <a:spLocks noGrp="1"/>
          </p:cNvSpPr>
          <p:nvPr>
            <p:ph type="dt" sz="half" idx="10"/>
          </p:nvPr>
        </p:nvSpPr>
        <p:spPr/>
        <p:txBody>
          <a:bodyPr/>
          <a:lstStyle/>
          <a:p>
            <a:r>
              <a:rPr lang="en-US" altLang="zh-CN" smtClean="0"/>
              <a:t>http://www.cs.wm.edu/~xqi</a:t>
            </a:r>
            <a:endParaRPr lang="zh-CN" altLang="en-US"/>
          </a:p>
        </p:txBody>
      </p:sp>
      <p:sp>
        <p:nvSpPr>
          <p:cNvPr id="9" name="Footer Placeholder 8"/>
          <p:cNvSpPr>
            <a:spLocks noGrp="1"/>
          </p:cNvSpPr>
          <p:nvPr>
            <p:ph type="ftr" sz="quarter" idx="11"/>
          </p:nvPr>
        </p:nvSpPr>
        <p:spPr/>
        <p:txBody>
          <a:bodyPr/>
          <a:lstStyle/>
          <a:p>
            <a:r>
              <a:rPr lang="en-US" altLang="zh-CN" smtClean="0"/>
              <a:t>Ubicomp 2012</a:t>
            </a:r>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10" grpId="0" animBg="1"/>
      <p:bldP spid="11" grpId="0" animBg="1"/>
      <p:bldP spid="20" grpId="0" animBg="1"/>
      <p:bldP spid="21" grpId="0" animBg="1"/>
      <p:bldP spid="26" grpId="0" animBg="1"/>
      <p:bldP spid="27" grpId="0" animBg="1"/>
      <p:bldP spid="33" grpId="0" animBg="1"/>
      <p:bldP spid="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chemeClr val="accent1"/>
                </a:solidFill>
                <a:latin typeface="Verdana" pitchFamily="34" charset="0"/>
                <a:ea typeface="Verdana" pitchFamily="34" charset="0"/>
                <a:cs typeface="Verdana" pitchFamily="34" charset="0"/>
              </a:rPr>
              <a:t>Evaluation</a:t>
            </a:r>
            <a:endParaRPr lang="en-US" sz="2800" dirty="0"/>
          </a:p>
        </p:txBody>
      </p:sp>
      <p:sp>
        <p:nvSpPr>
          <p:cNvPr id="3" name="Content Placeholder 2"/>
          <p:cNvSpPr>
            <a:spLocks noGrp="1"/>
          </p:cNvSpPr>
          <p:nvPr>
            <p:ph idx="1"/>
          </p:nvPr>
        </p:nvSpPr>
        <p:spPr/>
        <p:txBody>
          <a:bodyPr>
            <a:normAutofit/>
          </a:bodyPr>
          <a:lstStyle/>
          <a:p>
            <a:r>
              <a:rPr lang="en-US" sz="2400" dirty="0" smtClean="0">
                <a:solidFill>
                  <a:schemeClr val="accent2"/>
                </a:solidFill>
              </a:rPr>
              <a:t>Do low priority applications save energy over high priority applications?</a:t>
            </a:r>
          </a:p>
          <a:p>
            <a:pPr lvl="1"/>
            <a:endParaRPr lang="en-US" sz="2000" dirty="0" smtClean="0">
              <a:solidFill>
                <a:schemeClr val="accent1"/>
              </a:solidFill>
            </a:endParaRPr>
          </a:p>
          <a:p>
            <a:r>
              <a:rPr lang="en-US" sz="2400" dirty="0" smtClean="0">
                <a:solidFill>
                  <a:schemeClr val="accent2"/>
                </a:solidFill>
              </a:rPr>
              <a:t>How does the SAPSM solution save energy with typical use cases?</a:t>
            </a:r>
          </a:p>
          <a:p>
            <a:endParaRPr lang="en-US" sz="2400" dirty="0" smtClean="0">
              <a:solidFill>
                <a:schemeClr val="accent1"/>
              </a:solidFill>
            </a:endParaRPr>
          </a:p>
          <a:p>
            <a:r>
              <a:rPr lang="en-US" sz="2400" dirty="0" smtClean="0">
                <a:solidFill>
                  <a:schemeClr val="accent2"/>
                </a:solidFill>
              </a:rPr>
              <a:t>Does general networking performance suffer for applications placed into high priority?</a:t>
            </a: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16</a:t>
            </a:fld>
            <a:endParaRPr lang="zh-CN" altLang="en-US"/>
          </a:p>
        </p:txBody>
      </p:sp>
      <p:sp>
        <p:nvSpPr>
          <p:cNvPr id="5" name="Date Placeholder 4"/>
          <p:cNvSpPr>
            <a:spLocks noGrp="1"/>
          </p:cNvSpPr>
          <p:nvPr>
            <p:ph type="dt" sz="half" idx="10"/>
          </p:nvPr>
        </p:nvSpPr>
        <p:spPr/>
        <p:txBody>
          <a:bodyPr/>
          <a:lstStyle/>
          <a:p>
            <a:r>
              <a:rPr lang="en-US" altLang="zh-CN" smtClean="0"/>
              <a:t>http://www.cs.wm.edu/~xqi</a:t>
            </a:r>
            <a:endParaRPr lang="zh-CN" altLang="en-US"/>
          </a:p>
        </p:txBody>
      </p:sp>
      <p:sp>
        <p:nvSpPr>
          <p:cNvPr id="6" name="Footer Placeholder 5"/>
          <p:cNvSpPr>
            <a:spLocks noGrp="1"/>
          </p:cNvSpPr>
          <p:nvPr>
            <p:ph type="ftr" sz="quarter" idx="11"/>
          </p:nvPr>
        </p:nvSpPr>
        <p:spPr/>
        <p:txBody>
          <a:bodyPr/>
          <a:lstStyle/>
          <a:p>
            <a:r>
              <a:rPr lang="en-US" altLang="zh-CN" smtClean="0"/>
              <a:t>Ubicomp 2012</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5140" y="4025477"/>
            <a:ext cx="4049348" cy="2859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12" y="1988840"/>
            <a:ext cx="4172814" cy="2905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457200" y="1600201"/>
            <a:ext cx="8229600" cy="1324744"/>
          </a:xfrm>
        </p:spPr>
        <p:txBody>
          <a:bodyPr>
            <a:normAutofit/>
          </a:bodyPr>
          <a:lstStyle/>
          <a:p>
            <a:r>
              <a:rPr lang="en-US" sz="2800" dirty="0" smtClean="0"/>
              <a:t>Traffic with no listening socket</a:t>
            </a:r>
          </a:p>
          <a:p>
            <a:endParaRPr lang="en-US" sz="2800" dirty="0" smtClean="0"/>
          </a:p>
          <a:p>
            <a:endParaRPr lang="en-US" sz="2800" dirty="0" smtClean="0"/>
          </a:p>
          <a:p>
            <a:endParaRPr lang="en-US" sz="2800" dirty="0" smtClean="0"/>
          </a:p>
          <a:p>
            <a:endParaRPr lang="en-US" sz="2800" dirty="0" smtClean="0"/>
          </a:p>
          <a:p>
            <a:endParaRPr lang="en-US" sz="2800" dirty="0" smtClean="0"/>
          </a:p>
        </p:txBody>
      </p:sp>
      <p:sp>
        <p:nvSpPr>
          <p:cNvPr id="8" name="TextBox 7"/>
          <p:cNvSpPr txBox="1"/>
          <p:nvPr/>
        </p:nvSpPr>
        <p:spPr>
          <a:xfrm>
            <a:off x="0" y="6457890"/>
            <a:ext cx="6063263" cy="400110"/>
          </a:xfrm>
          <a:prstGeom prst="rect">
            <a:avLst/>
          </a:prstGeom>
          <a:noFill/>
        </p:spPr>
        <p:txBody>
          <a:bodyPr wrap="none" rtlCol="0">
            <a:spAutoFit/>
          </a:bodyPr>
          <a:lstStyle/>
          <a:p>
            <a:r>
              <a:rPr lang="en-US" sz="2000" dirty="0" smtClean="0">
                <a:solidFill>
                  <a:srgbClr val="FF0000"/>
                </a:solidFill>
              </a:rPr>
              <a:t>Low priority apps achieve large energy saving at low rate</a:t>
            </a:r>
            <a:endParaRPr lang="en-US" sz="2000" dirty="0">
              <a:solidFill>
                <a:srgbClr val="FF0000"/>
              </a:solidFill>
            </a:endParaRPr>
          </a:p>
        </p:txBody>
      </p:sp>
      <p:sp>
        <p:nvSpPr>
          <p:cNvPr id="2" name="Title 1"/>
          <p:cNvSpPr>
            <a:spLocks noGrp="1"/>
          </p:cNvSpPr>
          <p:nvPr>
            <p:ph type="title"/>
          </p:nvPr>
        </p:nvSpPr>
        <p:spPr/>
        <p:txBody>
          <a:bodyPr>
            <a:normAutofit/>
          </a:bodyPr>
          <a:lstStyle/>
          <a:p>
            <a:r>
              <a:rPr lang="en-US" sz="3100" b="1" dirty="0" smtClean="0">
                <a:solidFill>
                  <a:schemeClr val="accent2"/>
                </a:solidFill>
                <a:latin typeface="Verdana" pitchFamily="34" charset="0"/>
                <a:ea typeface="Verdana" pitchFamily="34" charset="0"/>
                <a:cs typeface="Verdana" pitchFamily="34" charset="0"/>
              </a:rPr>
              <a:t>Do low priority apps save energy?</a:t>
            </a:r>
            <a:endParaRPr lang="en-US" dirty="0"/>
          </a:p>
        </p:txBody>
      </p:sp>
      <p:sp>
        <p:nvSpPr>
          <p:cNvPr id="10" name="Rectangle 9"/>
          <p:cNvSpPr/>
          <p:nvPr/>
        </p:nvSpPr>
        <p:spPr>
          <a:xfrm>
            <a:off x="5868144" y="6381328"/>
            <a:ext cx="792088" cy="288032"/>
          </a:xfrm>
          <a:prstGeom prst="rect">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a:off x="3707904" y="3356992"/>
            <a:ext cx="1080120" cy="64807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788024" y="3059668"/>
            <a:ext cx="3220562" cy="369332"/>
          </a:xfrm>
          <a:prstGeom prst="rect">
            <a:avLst/>
          </a:prstGeom>
          <a:noFill/>
        </p:spPr>
        <p:txBody>
          <a:bodyPr wrap="none" rtlCol="0">
            <a:spAutoFit/>
          </a:bodyPr>
          <a:lstStyle/>
          <a:p>
            <a:r>
              <a:rPr lang="en-US" dirty="0" smtClean="0">
                <a:solidFill>
                  <a:schemeClr val="accent1"/>
                </a:solidFill>
              </a:rPr>
              <a:t>SAPSM is higher than Static PSM</a:t>
            </a:r>
            <a:endParaRPr lang="en-US" dirty="0">
              <a:solidFill>
                <a:schemeClr val="accent1"/>
              </a:solidFill>
            </a:endParaRPr>
          </a:p>
        </p:txBody>
      </p:sp>
      <p:sp>
        <p:nvSpPr>
          <p:cNvPr id="11" name="Rectangle 10"/>
          <p:cNvSpPr/>
          <p:nvPr/>
        </p:nvSpPr>
        <p:spPr>
          <a:xfrm>
            <a:off x="4283968" y="3625860"/>
            <a:ext cx="4878708" cy="523220"/>
          </a:xfrm>
          <a:prstGeom prst="rect">
            <a:avLst/>
          </a:prstGeom>
        </p:spPr>
        <p:txBody>
          <a:bodyPr wrap="none">
            <a:spAutoFit/>
          </a:bodyPr>
          <a:lstStyle/>
          <a:p>
            <a:pPr marL="457200" indent="-457200">
              <a:buFont typeface="Arial" pitchFamily="34" charset="0"/>
              <a:buChar char="•"/>
            </a:pPr>
            <a:r>
              <a:rPr lang="en-US" sz="2800" dirty="0"/>
              <a:t>Low Priority Energy Inversion</a:t>
            </a: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17</a:t>
            </a:fld>
            <a:endParaRPr lang="zh-CN" altLang="en-US"/>
          </a:p>
        </p:txBody>
      </p:sp>
      <p:sp>
        <p:nvSpPr>
          <p:cNvPr id="5" name="Date Placeholder 4"/>
          <p:cNvSpPr>
            <a:spLocks noGrp="1"/>
          </p:cNvSpPr>
          <p:nvPr>
            <p:ph type="dt" sz="half" idx="10"/>
          </p:nvPr>
        </p:nvSpPr>
        <p:spPr/>
        <p:txBody>
          <a:bodyPr/>
          <a:lstStyle/>
          <a:p>
            <a:r>
              <a:rPr lang="en-US" altLang="zh-CN" smtClean="0"/>
              <a:t>http://www.cs.wm.edu/~xqi</a:t>
            </a:r>
            <a:endParaRPr lang="zh-CN" altLang="en-US"/>
          </a:p>
        </p:txBody>
      </p:sp>
      <p:sp>
        <p:nvSpPr>
          <p:cNvPr id="6" name="Footer Placeholder 5"/>
          <p:cNvSpPr>
            <a:spLocks noGrp="1"/>
          </p:cNvSpPr>
          <p:nvPr>
            <p:ph type="ftr" sz="quarter" idx="11"/>
          </p:nvPr>
        </p:nvSpPr>
        <p:spPr/>
        <p:txBody>
          <a:bodyPr/>
          <a:lstStyle/>
          <a:p>
            <a:r>
              <a:rPr lang="en-US" altLang="zh-CN" smtClean="0"/>
              <a:t>Ubicomp 2012</a:t>
            </a:r>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9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5501" y="3594875"/>
            <a:ext cx="4642643" cy="3290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r>
              <a:rPr lang="en-US" sz="2800" b="1" dirty="0" smtClean="0">
                <a:solidFill>
                  <a:schemeClr val="accent2"/>
                </a:solidFill>
                <a:latin typeface="Verdana" pitchFamily="34" charset="0"/>
                <a:ea typeface="Verdana" pitchFamily="34" charset="0"/>
                <a:cs typeface="Verdana" pitchFamily="34" charset="0"/>
              </a:rPr>
              <a:t>Does SAPSM save energy with typical use cases?</a:t>
            </a:r>
            <a:endParaRPr lang="en-US" sz="2800" b="1" dirty="0">
              <a:solidFill>
                <a:schemeClr val="accent2"/>
              </a:solidFill>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1340768"/>
            <a:ext cx="8229600" cy="4525963"/>
          </a:xfrm>
        </p:spPr>
        <p:txBody>
          <a:bodyPr>
            <a:normAutofit/>
          </a:bodyPr>
          <a:lstStyle/>
          <a:p>
            <a:r>
              <a:rPr lang="en-US" sz="2400" dirty="0" smtClean="0"/>
              <a:t>4 clearly low priority apps:</a:t>
            </a:r>
          </a:p>
          <a:p>
            <a:pPr lvl="1"/>
            <a:r>
              <a:rPr lang="en-US" sz="2000" dirty="0" smtClean="0">
                <a:solidFill>
                  <a:schemeClr val="accent1"/>
                </a:solidFill>
              </a:rPr>
              <a:t>Streaming audio app, 128kbps   </a:t>
            </a:r>
          </a:p>
          <a:p>
            <a:pPr lvl="1"/>
            <a:r>
              <a:rPr lang="en-US" sz="2000" dirty="0" smtClean="0">
                <a:solidFill>
                  <a:schemeClr val="accent1"/>
                </a:solidFill>
              </a:rPr>
              <a:t>Offline map app</a:t>
            </a:r>
          </a:p>
          <a:p>
            <a:pPr lvl="1"/>
            <a:r>
              <a:rPr lang="en-US" sz="2000" dirty="0" smtClean="0">
                <a:solidFill>
                  <a:schemeClr val="accent1"/>
                </a:solidFill>
              </a:rPr>
              <a:t>RSS reader app</a:t>
            </a:r>
          </a:p>
          <a:p>
            <a:pPr lvl="1"/>
            <a:r>
              <a:rPr lang="en-US" sz="2000" dirty="0" smtClean="0">
                <a:solidFill>
                  <a:schemeClr val="accent1"/>
                </a:solidFill>
              </a:rPr>
              <a:t>Social networking apps (Gmail, Facebook, and Twitter) running in background when screen is off</a:t>
            </a:r>
          </a:p>
          <a:p>
            <a:pPr lvl="1"/>
            <a:endParaRPr lang="en-US" sz="2400" dirty="0" smtClean="0"/>
          </a:p>
        </p:txBody>
      </p:sp>
      <p:sp>
        <p:nvSpPr>
          <p:cNvPr id="4" name="TextBox 3"/>
          <p:cNvSpPr txBox="1"/>
          <p:nvPr/>
        </p:nvSpPr>
        <p:spPr>
          <a:xfrm>
            <a:off x="4572000" y="3203684"/>
            <a:ext cx="3382273" cy="369332"/>
          </a:xfrm>
          <a:prstGeom prst="rect">
            <a:avLst/>
          </a:prstGeom>
          <a:noFill/>
        </p:spPr>
        <p:txBody>
          <a:bodyPr wrap="none" rtlCol="0">
            <a:spAutoFit/>
          </a:bodyPr>
          <a:lstStyle/>
          <a:p>
            <a:r>
              <a:rPr lang="en-US" dirty="0" smtClean="0">
                <a:solidFill>
                  <a:srgbClr val="FF0000"/>
                </a:solidFill>
              </a:rPr>
              <a:t>Automatically set as low priority √</a:t>
            </a:r>
            <a:endParaRPr lang="en-US" dirty="0">
              <a:solidFill>
                <a:srgbClr val="FF0000"/>
              </a:solidFill>
            </a:endParaRPr>
          </a:p>
        </p:txBody>
      </p:sp>
      <p:sp>
        <p:nvSpPr>
          <p:cNvPr id="6" name="TextBox 5"/>
          <p:cNvSpPr txBox="1"/>
          <p:nvPr/>
        </p:nvSpPr>
        <p:spPr>
          <a:xfrm>
            <a:off x="4572000" y="2132856"/>
            <a:ext cx="2664295" cy="369332"/>
          </a:xfrm>
          <a:prstGeom prst="rect">
            <a:avLst/>
          </a:prstGeom>
          <a:noFill/>
        </p:spPr>
        <p:txBody>
          <a:bodyPr wrap="square" rtlCol="0">
            <a:spAutoFit/>
          </a:bodyPr>
          <a:lstStyle/>
          <a:p>
            <a:r>
              <a:rPr lang="en-US" dirty="0" smtClean="0">
                <a:solidFill>
                  <a:srgbClr val="FF0000"/>
                </a:solidFill>
              </a:rPr>
              <a:t>Classified as low priority √ </a:t>
            </a:r>
            <a:endParaRPr lang="en-US" dirty="0">
              <a:solidFill>
                <a:srgbClr val="FF0000"/>
              </a:solidFill>
            </a:endParaRPr>
          </a:p>
        </p:txBody>
      </p:sp>
      <p:sp>
        <p:nvSpPr>
          <p:cNvPr id="7" name="TextBox 6"/>
          <p:cNvSpPr txBox="1"/>
          <p:nvPr/>
        </p:nvSpPr>
        <p:spPr>
          <a:xfrm>
            <a:off x="4572000" y="2483604"/>
            <a:ext cx="2808312" cy="369332"/>
          </a:xfrm>
          <a:prstGeom prst="rect">
            <a:avLst/>
          </a:prstGeom>
          <a:noFill/>
        </p:spPr>
        <p:txBody>
          <a:bodyPr wrap="square" rtlCol="0">
            <a:spAutoFit/>
          </a:bodyPr>
          <a:lstStyle/>
          <a:p>
            <a:r>
              <a:rPr lang="en-US" dirty="0" smtClean="0">
                <a:solidFill>
                  <a:srgbClr val="FF0000"/>
                </a:solidFill>
              </a:rPr>
              <a:t>Classified as low priority √ </a:t>
            </a:r>
            <a:endParaRPr lang="en-US" dirty="0">
              <a:solidFill>
                <a:srgbClr val="FF0000"/>
              </a:solidFill>
            </a:endParaRPr>
          </a:p>
        </p:txBody>
      </p:sp>
      <p:sp>
        <p:nvSpPr>
          <p:cNvPr id="8" name="TextBox 7"/>
          <p:cNvSpPr txBox="1"/>
          <p:nvPr/>
        </p:nvSpPr>
        <p:spPr>
          <a:xfrm>
            <a:off x="4572000" y="1763524"/>
            <a:ext cx="2808312" cy="369332"/>
          </a:xfrm>
          <a:prstGeom prst="rect">
            <a:avLst/>
          </a:prstGeom>
          <a:noFill/>
        </p:spPr>
        <p:txBody>
          <a:bodyPr wrap="square" rtlCol="0">
            <a:spAutoFit/>
          </a:bodyPr>
          <a:lstStyle/>
          <a:p>
            <a:r>
              <a:rPr lang="en-US" dirty="0" smtClean="0">
                <a:solidFill>
                  <a:srgbClr val="00B050"/>
                </a:solidFill>
              </a:rPr>
              <a:t>Manually set as low priority  </a:t>
            </a:r>
            <a:endParaRPr lang="en-US" dirty="0">
              <a:solidFill>
                <a:srgbClr val="00B050"/>
              </a:solidFill>
            </a:endParaRPr>
          </a:p>
        </p:txBody>
      </p:sp>
      <p:sp>
        <p:nvSpPr>
          <p:cNvPr id="10" name="TextBox 9"/>
          <p:cNvSpPr txBox="1"/>
          <p:nvPr/>
        </p:nvSpPr>
        <p:spPr>
          <a:xfrm>
            <a:off x="2267744" y="4221088"/>
            <a:ext cx="583814" cy="369332"/>
          </a:xfrm>
          <a:prstGeom prst="rect">
            <a:avLst/>
          </a:prstGeom>
          <a:noFill/>
        </p:spPr>
        <p:txBody>
          <a:bodyPr wrap="none" rtlCol="0">
            <a:spAutoFit/>
          </a:bodyPr>
          <a:lstStyle/>
          <a:p>
            <a:r>
              <a:rPr lang="en-US" dirty="0" smtClean="0">
                <a:solidFill>
                  <a:srgbClr val="FF0000"/>
                </a:solidFill>
              </a:rPr>
              <a:t>44%</a:t>
            </a:r>
            <a:endParaRPr lang="en-US" dirty="0">
              <a:solidFill>
                <a:srgbClr val="FF0000"/>
              </a:solidFill>
            </a:endParaRPr>
          </a:p>
        </p:txBody>
      </p:sp>
      <p:sp>
        <p:nvSpPr>
          <p:cNvPr id="15" name="TextBox 14"/>
          <p:cNvSpPr txBox="1"/>
          <p:nvPr/>
        </p:nvSpPr>
        <p:spPr>
          <a:xfrm>
            <a:off x="3131840" y="4437112"/>
            <a:ext cx="583814" cy="369332"/>
          </a:xfrm>
          <a:prstGeom prst="rect">
            <a:avLst/>
          </a:prstGeom>
          <a:noFill/>
        </p:spPr>
        <p:txBody>
          <a:bodyPr wrap="none" rtlCol="0">
            <a:spAutoFit/>
          </a:bodyPr>
          <a:lstStyle/>
          <a:p>
            <a:r>
              <a:rPr lang="en-US" dirty="0" smtClean="0">
                <a:solidFill>
                  <a:srgbClr val="FF0000"/>
                </a:solidFill>
              </a:rPr>
              <a:t>18%</a:t>
            </a:r>
            <a:endParaRPr lang="en-US" dirty="0">
              <a:solidFill>
                <a:srgbClr val="FF0000"/>
              </a:solidFill>
            </a:endParaRPr>
          </a:p>
        </p:txBody>
      </p:sp>
      <p:sp>
        <p:nvSpPr>
          <p:cNvPr id="16" name="TextBox 15"/>
          <p:cNvSpPr txBox="1"/>
          <p:nvPr/>
        </p:nvSpPr>
        <p:spPr>
          <a:xfrm>
            <a:off x="3779912" y="4437112"/>
            <a:ext cx="583814" cy="369332"/>
          </a:xfrm>
          <a:prstGeom prst="rect">
            <a:avLst/>
          </a:prstGeom>
          <a:noFill/>
        </p:spPr>
        <p:txBody>
          <a:bodyPr wrap="none" rtlCol="0">
            <a:spAutoFit/>
          </a:bodyPr>
          <a:lstStyle/>
          <a:p>
            <a:r>
              <a:rPr lang="en-US" dirty="0" smtClean="0">
                <a:solidFill>
                  <a:srgbClr val="FF0000"/>
                </a:solidFill>
              </a:rPr>
              <a:t>56%</a:t>
            </a:r>
            <a:endParaRPr lang="en-US" dirty="0">
              <a:solidFill>
                <a:srgbClr val="FF0000"/>
              </a:solidFill>
            </a:endParaRPr>
          </a:p>
        </p:txBody>
      </p:sp>
      <p:sp>
        <p:nvSpPr>
          <p:cNvPr id="17" name="TextBox 16"/>
          <p:cNvSpPr txBox="1"/>
          <p:nvPr/>
        </p:nvSpPr>
        <p:spPr>
          <a:xfrm>
            <a:off x="4355976" y="4941168"/>
            <a:ext cx="583814" cy="369332"/>
          </a:xfrm>
          <a:prstGeom prst="rect">
            <a:avLst/>
          </a:prstGeom>
          <a:noFill/>
        </p:spPr>
        <p:txBody>
          <a:bodyPr wrap="none" rtlCol="0">
            <a:spAutoFit/>
          </a:bodyPr>
          <a:lstStyle/>
          <a:p>
            <a:r>
              <a:rPr lang="en-US" dirty="0" smtClean="0">
                <a:solidFill>
                  <a:srgbClr val="FF0000"/>
                </a:solidFill>
              </a:rPr>
              <a:t>13%</a:t>
            </a:r>
            <a:endParaRPr lang="en-US" dirty="0">
              <a:solidFill>
                <a:srgbClr val="FF0000"/>
              </a:solidFill>
            </a:endParaRPr>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18</a:t>
            </a:fld>
            <a:endParaRPr lang="zh-CN" altLang="en-US"/>
          </a:p>
        </p:txBody>
      </p:sp>
      <p:sp>
        <p:nvSpPr>
          <p:cNvPr id="9" name="Date Placeholder 8"/>
          <p:cNvSpPr>
            <a:spLocks noGrp="1"/>
          </p:cNvSpPr>
          <p:nvPr>
            <p:ph type="dt" sz="half" idx="10"/>
          </p:nvPr>
        </p:nvSpPr>
        <p:spPr/>
        <p:txBody>
          <a:bodyPr/>
          <a:lstStyle/>
          <a:p>
            <a:r>
              <a:rPr lang="en-US" altLang="zh-CN" smtClean="0"/>
              <a:t>http://www.cs.wm.edu/~xqi</a:t>
            </a:r>
            <a:endParaRPr lang="zh-CN" altLang="en-US"/>
          </a:p>
        </p:txBody>
      </p:sp>
      <p:sp>
        <p:nvSpPr>
          <p:cNvPr id="11" name="Footer Placeholder 10"/>
          <p:cNvSpPr>
            <a:spLocks noGrp="1"/>
          </p:cNvSpPr>
          <p:nvPr>
            <p:ph type="ftr" sz="quarter" idx="11"/>
          </p:nvPr>
        </p:nvSpPr>
        <p:spPr/>
        <p:txBody>
          <a:bodyPr/>
          <a:lstStyle/>
          <a:p>
            <a:r>
              <a:rPr lang="en-US" altLang="zh-CN" smtClean="0"/>
              <a:t>Ubicomp 2012</a:t>
            </a:r>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10" grpId="0"/>
      <p:bldP spid="15" grpId="0"/>
      <p:bldP spid="16"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chemeClr val="accent2"/>
                </a:solidFill>
                <a:latin typeface="Verdana" pitchFamily="34" charset="0"/>
                <a:ea typeface="Verdana" pitchFamily="34" charset="0"/>
                <a:cs typeface="Verdana" pitchFamily="34" charset="0"/>
              </a:rPr>
              <a:t>Does general networking performance suffer?</a:t>
            </a:r>
            <a:endParaRPr lang="en-US" sz="2800" b="1" dirty="0">
              <a:solidFill>
                <a:schemeClr val="accent2"/>
              </a:solidFill>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r>
              <a:rPr lang="en-US" sz="2800" dirty="0" err="1" smtClean="0">
                <a:solidFill>
                  <a:schemeClr val="accent1"/>
                </a:solidFill>
              </a:rPr>
              <a:t>Netperf</a:t>
            </a:r>
            <a:r>
              <a:rPr lang="en-US" sz="2800" dirty="0" smtClean="0">
                <a:solidFill>
                  <a:schemeClr val="accent1"/>
                </a:solidFill>
              </a:rPr>
              <a:t>  – a benchmark to measure network performance</a:t>
            </a:r>
            <a:endParaRPr lang="en-US" dirty="0">
              <a:solidFill>
                <a:schemeClr val="accent1"/>
              </a:solidFill>
            </a:endParaRPr>
          </a:p>
        </p:txBody>
      </p:sp>
      <p:sp>
        <p:nvSpPr>
          <p:cNvPr id="5" name="TextBox 4"/>
          <p:cNvSpPr txBox="1"/>
          <p:nvPr/>
        </p:nvSpPr>
        <p:spPr>
          <a:xfrm>
            <a:off x="971600" y="2852936"/>
            <a:ext cx="8032135" cy="400110"/>
          </a:xfrm>
          <a:prstGeom prst="rect">
            <a:avLst/>
          </a:prstGeom>
          <a:noFill/>
        </p:spPr>
        <p:txBody>
          <a:bodyPr wrap="none" rtlCol="0">
            <a:spAutoFit/>
          </a:bodyPr>
          <a:lstStyle/>
          <a:p>
            <a:r>
              <a:rPr lang="en-US" sz="2000" dirty="0" smtClean="0">
                <a:solidFill>
                  <a:srgbClr val="00B050"/>
                </a:solidFill>
                <a:latin typeface="Verdana" pitchFamily="34" charset="0"/>
                <a:ea typeface="Verdana" pitchFamily="34" charset="0"/>
                <a:cs typeface="Verdana" pitchFamily="34" charset="0"/>
              </a:rPr>
              <a:t>SAPSM 1 </a:t>
            </a:r>
            <a:r>
              <a:rPr lang="en-US" sz="2000" smtClean="0">
                <a:solidFill>
                  <a:srgbClr val="00B050"/>
                </a:solidFill>
                <a:latin typeface="Verdana" pitchFamily="34" charset="0"/>
                <a:ea typeface="Verdana" pitchFamily="34" charset="0"/>
                <a:cs typeface="Verdana" pitchFamily="34" charset="0"/>
              </a:rPr>
              <a:t>– implements </a:t>
            </a:r>
            <a:r>
              <a:rPr lang="en-US" sz="2000" dirty="0" smtClean="0">
                <a:solidFill>
                  <a:srgbClr val="00B050"/>
                </a:solidFill>
                <a:latin typeface="Verdana" pitchFamily="34" charset="0"/>
                <a:ea typeface="Verdana" pitchFamily="34" charset="0"/>
                <a:cs typeface="Verdana" pitchFamily="34" charset="0"/>
              </a:rPr>
              <a:t>the socket checking by hashing table</a:t>
            </a:r>
            <a:endParaRPr lang="en-US" sz="2000" dirty="0">
              <a:solidFill>
                <a:srgbClr val="00B050"/>
              </a:solidFill>
              <a:latin typeface="Verdana" pitchFamily="34" charset="0"/>
              <a:ea typeface="Verdana" pitchFamily="34" charset="0"/>
              <a:cs typeface="Verdana" pitchFamily="34" charset="0"/>
            </a:endParaRPr>
          </a:p>
        </p:txBody>
      </p:sp>
      <p:sp>
        <p:nvSpPr>
          <p:cNvPr id="6" name="TextBox 5"/>
          <p:cNvSpPr txBox="1"/>
          <p:nvPr/>
        </p:nvSpPr>
        <p:spPr>
          <a:xfrm>
            <a:off x="941377" y="5589240"/>
            <a:ext cx="6942991" cy="461665"/>
          </a:xfrm>
          <a:prstGeom prst="rect">
            <a:avLst/>
          </a:prstGeom>
          <a:noFill/>
        </p:spPr>
        <p:txBody>
          <a:bodyPr wrap="none" rtlCol="0">
            <a:spAutoFit/>
          </a:bodyPr>
          <a:lstStyle/>
          <a:p>
            <a:r>
              <a:rPr lang="en-US" sz="2400" dirty="0" smtClean="0">
                <a:solidFill>
                  <a:srgbClr val="FF0000"/>
                </a:solidFill>
              </a:rPr>
              <a:t>SAPSM achieves similar performance as Adaptive PSM</a:t>
            </a:r>
            <a:endParaRPr lang="en-US" sz="2400" dirty="0">
              <a:solidFill>
                <a:srgbClr val="FF0000"/>
              </a:solidFill>
            </a:endParaRP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19</a:t>
            </a:fld>
            <a:endParaRPr lang="zh-CN" alt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436616"/>
            <a:ext cx="4924425"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Date Placeholder 6"/>
          <p:cNvSpPr>
            <a:spLocks noGrp="1"/>
          </p:cNvSpPr>
          <p:nvPr>
            <p:ph type="dt" sz="half" idx="10"/>
          </p:nvPr>
        </p:nvSpPr>
        <p:spPr/>
        <p:txBody>
          <a:bodyPr/>
          <a:lstStyle/>
          <a:p>
            <a:r>
              <a:rPr lang="en-US" altLang="zh-CN" smtClean="0"/>
              <a:t>http://www.cs.wm.edu/~xqi</a:t>
            </a:r>
            <a:endParaRPr lang="zh-CN" altLang="en-US"/>
          </a:p>
        </p:txBody>
      </p:sp>
      <p:sp>
        <p:nvSpPr>
          <p:cNvPr id="8" name="Footer Placeholder 7"/>
          <p:cNvSpPr>
            <a:spLocks noGrp="1"/>
          </p:cNvSpPr>
          <p:nvPr>
            <p:ph type="ftr" sz="quarter" idx="11"/>
          </p:nvPr>
        </p:nvSpPr>
        <p:spPr/>
        <p:txBody>
          <a:bodyPr/>
          <a:lstStyle/>
          <a:p>
            <a:r>
              <a:rPr lang="en-US" altLang="zh-CN" smtClean="0"/>
              <a:t>Ubicomp 2012</a:t>
            </a:r>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0">
            <a:noFill/>
          </a:ln>
        </p:spPr>
        <p:txBody>
          <a:bodyPr>
            <a:noAutofit/>
          </a:bodyPr>
          <a:lstStyle/>
          <a:p>
            <a:r>
              <a:rPr lang="en-US" sz="2800" b="1" dirty="0" err="1" smtClean="0">
                <a:solidFill>
                  <a:schemeClr val="accent1"/>
                </a:solidFill>
                <a:latin typeface="Verdana" pitchFamily="34" charset="0"/>
                <a:ea typeface="Verdana" pitchFamily="34" charset="0"/>
                <a:cs typeface="Verdana" pitchFamily="34" charset="0"/>
              </a:rPr>
              <a:t>WiFi</a:t>
            </a:r>
            <a:r>
              <a:rPr lang="en-US" sz="2800" b="1" dirty="0" smtClean="0">
                <a:solidFill>
                  <a:schemeClr val="accent1"/>
                </a:solidFill>
                <a:latin typeface="Verdana" pitchFamily="34" charset="0"/>
                <a:ea typeface="Verdana" pitchFamily="34" charset="0"/>
                <a:cs typeface="Verdana" pitchFamily="34" charset="0"/>
              </a:rPr>
              <a:t> – A Significant Source of Energy Consumption</a:t>
            </a:r>
            <a:endParaRPr lang="en-US" sz="2800" b="1" dirty="0">
              <a:solidFill>
                <a:schemeClr val="accent1"/>
              </a:solidFill>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r>
              <a:rPr lang="en-US" sz="2800" dirty="0" smtClean="0"/>
              <a:t>Mobile data grows fast</a:t>
            </a:r>
          </a:p>
          <a:p>
            <a:pPr>
              <a:buNone/>
            </a:pPr>
            <a:endParaRPr lang="en-US" sz="2000" dirty="0" smtClean="0"/>
          </a:p>
          <a:p>
            <a:r>
              <a:rPr lang="en-US" sz="2800" dirty="0" err="1" smtClean="0"/>
              <a:t>WiFi</a:t>
            </a:r>
            <a:r>
              <a:rPr lang="en-US" sz="2800" dirty="0" smtClean="0"/>
              <a:t> usage accounts for:</a:t>
            </a:r>
            <a:endParaRPr lang="en-US" sz="2400" dirty="0" smtClean="0"/>
          </a:p>
          <a:p>
            <a:pPr lvl="1"/>
            <a:r>
              <a:rPr lang="en-US" sz="2400" dirty="0" smtClean="0"/>
              <a:t> </a:t>
            </a:r>
            <a:r>
              <a:rPr lang="en-US" sz="2400" dirty="0" smtClean="0">
                <a:solidFill>
                  <a:srgbClr val="FF0000"/>
                </a:solidFill>
              </a:rPr>
              <a:t>94.2% </a:t>
            </a:r>
            <a:r>
              <a:rPr lang="en-US" sz="2400" dirty="0" smtClean="0"/>
              <a:t>in 2011</a:t>
            </a:r>
          </a:p>
          <a:p>
            <a:pPr lvl="1"/>
            <a:r>
              <a:rPr lang="en-US" sz="2400" dirty="0" smtClean="0"/>
              <a:t> </a:t>
            </a:r>
            <a:r>
              <a:rPr lang="en-US" sz="2400" dirty="0" smtClean="0">
                <a:solidFill>
                  <a:srgbClr val="FF0000"/>
                </a:solidFill>
              </a:rPr>
              <a:t>80% </a:t>
            </a:r>
            <a:r>
              <a:rPr lang="en-US" sz="2400" dirty="0" smtClean="0"/>
              <a:t>(estimated) in 2015  </a:t>
            </a:r>
          </a:p>
          <a:p>
            <a:r>
              <a:rPr lang="en-US" sz="2800" dirty="0" err="1" smtClean="0"/>
              <a:t>WiFi</a:t>
            </a:r>
            <a:r>
              <a:rPr lang="en-US" sz="2800" dirty="0" smtClean="0"/>
              <a:t> power consumption</a:t>
            </a:r>
          </a:p>
          <a:p>
            <a:pPr lvl="1"/>
            <a:r>
              <a:rPr lang="en-US" sz="2400" dirty="0" smtClean="0">
                <a:solidFill>
                  <a:srgbClr val="FF0000"/>
                </a:solidFill>
              </a:rPr>
              <a:t>High in Active Mode</a:t>
            </a:r>
            <a:endParaRPr lang="en-US" sz="2400" dirty="0">
              <a:solidFill>
                <a:srgbClr val="FF0000"/>
              </a:solidFill>
            </a:endParaRPr>
          </a:p>
        </p:txBody>
      </p:sp>
      <p:pic>
        <p:nvPicPr>
          <p:cNvPr id="1027" name="Picture 3"/>
          <p:cNvPicPr>
            <a:picLocks noChangeAspect="1" noChangeArrowheads="1"/>
          </p:cNvPicPr>
          <p:nvPr/>
        </p:nvPicPr>
        <p:blipFill>
          <a:blip r:embed="rId4" cstate="print"/>
          <a:srcRect/>
          <a:stretch>
            <a:fillRect/>
          </a:stretch>
        </p:blipFill>
        <p:spPr bwMode="auto">
          <a:xfrm>
            <a:off x="4716016" y="1763277"/>
            <a:ext cx="3456384" cy="1521707"/>
          </a:xfrm>
          <a:prstGeom prst="rect">
            <a:avLst/>
          </a:prstGeom>
          <a:noFill/>
          <a:ln w="9525">
            <a:noFill/>
            <a:miter lim="800000"/>
            <a:headEnd/>
            <a:tailEnd/>
          </a:ln>
        </p:spPr>
      </p:pic>
      <p:sp>
        <p:nvSpPr>
          <p:cNvPr id="7" name="TextBox 6"/>
          <p:cNvSpPr txBox="1"/>
          <p:nvPr/>
        </p:nvSpPr>
        <p:spPr>
          <a:xfrm>
            <a:off x="4572000" y="3306470"/>
            <a:ext cx="3743525" cy="338554"/>
          </a:xfrm>
          <a:prstGeom prst="rect">
            <a:avLst/>
          </a:prstGeom>
          <a:noFill/>
        </p:spPr>
        <p:txBody>
          <a:bodyPr wrap="none" rtlCol="0">
            <a:spAutoFit/>
          </a:bodyPr>
          <a:lstStyle/>
          <a:p>
            <a:r>
              <a:rPr lang="en-US" sz="1600" dirty="0" smtClean="0">
                <a:solidFill>
                  <a:schemeClr val="accent1"/>
                </a:solidFill>
              </a:rPr>
              <a:t>(Cisco Visual Networking Index 2011-2016)</a:t>
            </a:r>
            <a:endParaRPr lang="en-US" sz="1600" dirty="0">
              <a:solidFill>
                <a:schemeClr val="accent1"/>
              </a:solidFill>
            </a:endParaRPr>
          </a:p>
        </p:txBody>
      </p:sp>
      <p:graphicFrame>
        <p:nvGraphicFramePr>
          <p:cNvPr id="8" name="Content Placeholder 3"/>
          <p:cNvGraphicFramePr>
            <a:graphicFrameLocks/>
          </p:cNvGraphicFramePr>
          <p:nvPr/>
        </p:nvGraphicFramePr>
        <p:xfrm>
          <a:off x="4788024" y="3717032"/>
          <a:ext cx="4355976" cy="3140968"/>
        </p:xfrm>
        <a:graphic>
          <a:graphicData uri="http://schemas.openxmlformats.org/drawingml/2006/chart">
            <c:chart xmlns:c="http://schemas.openxmlformats.org/drawingml/2006/chart" xmlns:r="http://schemas.openxmlformats.org/officeDocument/2006/relationships" r:id="rId5"/>
          </a:graphicData>
        </a:graphic>
      </p:graphicFrame>
      <p:sp>
        <p:nvSpPr>
          <p:cNvPr id="9" name="Oval 8"/>
          <p:cNvSpPr/>
          <p:nvPr/>
        </p:nvSpPr>
        <p:spPr>
          <a:xfrm>
            <a:off x="7092280" y="3645024"/>
            <a:ext cx="1224136" cy="32129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71600" y="6165304"/>
            <a:ext cx="4386201" cy="369332"/>
          </a:xfrm>
          <a:prstGeom prst="rect">
            <a:avLst/>
          </a:prstGeom>
          <a:noFill/>
        </p:spPr>
        <p:txBody>
          <a:bodyPr wrap="none" rtlCol="0">
            <a:spAutoFit/>
          </a:bodyPr>
          <a:lstStyle/>
          <a:p>
            <a:r>
              <a:rPr lang="en-US" dirty="0" smtClean="0">
                <a:solidFill>
                  <a:schemeClr val="accent1"/>
                </a:solidFill>
              </a:rPr>
              <a:t>[</a:t>
            </a:r>
            <a:r>
              <a:rPr lang="en-US" dirty="0" err="1" smtClean="0">
                <a:solidFill>
                  <a:schemeClr val="accent1"/>
                </a:solidFill>
              </a:rPr>
              <a:t>SiFi</a:t>
            </a:r>
            <a:r>
              <a:rPr lang="en-US" dirty="0" smtClean="0">
                <a:solidFill>
                  <a:schemeClr val="accent1"/>
                </a:solidFill>
              </a:rPr>
              <a:t> - </a:t>
            </a:r>
            <a:r>
              <a:rPr lang="en-US" dirty="0" err="1" smtClean="0">
                <a:solidFill>
                  <a:schemeClr val="accent1"/>
                </a:solidFill>
              </a:rPr>
              <a:t>Ubicomp</a:t>
            </a:r>
            <a:r>
              <a:rPr lang="en-US" dirty="0" smtClean="0">
                <a:solidFill>
                  <a:schemeClr val="accent1"/>
                </a:solidFill>
              </a:rPr>
              <a:t> `11, </a:t>
            </a:r>
            <a:r>
              <a:rPr lang="en-US" dirty="0" err="1" smtClean="0">
                <a:solidFill>
                  <a:schemeClr val="accent1"/>
                </a:solidFill>
              </a:rPr>
              <a:t>Bartendr</a:t>
            </a:r>
            <a:r>
              <a:rPr lang="en-US" dirty="0" smtClean="0">
                <a:solidFill>
                  <a:schemeClr val="accent1"/>
                </a:solidFill>
              </a:rPr>
              <a:t> - </a:t>
            </a:r>
            <a:r>
              <a:rPr lang="en-US" dirty="0" err="1" smtClean="0">
                <a:solidFill>
                  <a:schemeClr val="accent1"/>
                </a:solidFill>
              </a:rPr>
              <a:t>Mobicom</a:t>
            </a:r>
            <a:r>
              <a:rPr lang="en-US" dirty="0" smtClean="0">
                <a:solidFill>
                  <a:schemeClr val="accent1"/>
                </a:solidFill>
              </a:rPr>
              <a:t> `10]</a:t>
            </a:r>
            <a:endParaRPr lang="en-US" dirty="0">
              <a:solidFill>
                <a:schemeClr val="accent1"/>
              </a:solidFill>
            </a:endParaRP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2</a:t>
            </a:fld>
            <a:endParaRPr lang="zh-CN" altLang="en-US"/>
          </a:p>
        </p:txBody>
      </p:sp>
      <p:sp>
        <p:nvSpPr>
          <p:cNvPr id="5" name="Date Placeholder 4"/>
          <p:cNvSpPr>
            <a:spLocks noGrp="1"/>
          </p:cNvSpPr>
          <p:nvPr>
            <p:ph type="dt" sz="half" idx="10"/>
          </p:nvPr>
        </p:nvSpPr>
        <p:spPr/>
        <p:txBody>
          <a:bodyPr/>
          <a:lstStyle/>
          <a:p>
            <a:r>
              <a:rPr lang="en-US" altLang="zh-CN" smtClean="0"/>
              <a:t>http://www.cs.wm.edu/~xqi</a:t>
            </a:r>
            <a:endParaRPr lang="zh-CN" altLang="en-US"/>
          </a:p>
        </p:txBody>
      </p:sp>
      <p:sp>
        <p:nvSpPr>
          <p:cNvPr id="6" name="Footer Placeholder 5"/>
          <p:cNvSpPr>
            <a:spLocks noGrp="1"/>
          </p:cNvSpPr>
          <p:nvPr>
            <p:ph type="ftr" sz="quarter" idx="11"/>
          </p:nvPr>
        </p:nvSpPr>
        <p:spPr/>
        <p:txBody>
          <a:bodyPr/>
          <a:lstStyle/>
          <a:p>
            <a:r>
              <a:rPr lang="en-US" altLang="zh-CN" dirty="0" err="1" smtClean="0"/>
              <a:t>Ubicomp</a:t>
            </a:r>
            <a:r>
              <a:rPr lang="en-US" altLang="zh-CN" dirty="0" smtClean="0"/>
              <a:t> 2012</a:t>
            </a:r>
            <a:endParaRPr lang="zh-CN" altLang="en-US"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27"/>
                                        </p:tgtEl>
                                        <p:attrNameLst>
                                          <p:attrName>style.visibility</p:attrName>
                                        </p:attrNameLst>
                                      </p:cBhvr>
                                      <p:to>
                                        <p:strVal val="visible"/>
                                      </p:to>
                                    </p:set>
                                    <p:animEffect transition="in" filter="blinds(horizontal)">
                                      <p:cBhvr>
                                        <p:cTn id="10" dur="500"/>
                                        <p:tgtEl>
                                          <p:spTgt spid="102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linds(horizontal)">
                                      <p:cBhvr>
                                        <p:cTn id="21" dur="500"/>
                                        <p:tgtEl>
                                          <p:spTgt spid="3">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linds(horizontal)">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blinds(horizontal)">
                                      <p:cBhvr>
                                        <p:cTn id="29" dur="500"/>
                                        <p:tgtEl>
                                          <p:spTgt spid="3">
                                            <p:txEl>
                                              <p:pRg st="5" end="5"/>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blinds(horizontal)">
                                      <p:cBhvr>
                                        <p:cTn id="35" dur="500"/>
                                        <p:tgtEl>
                                          <p:spTgt spid="8"/>
                                        </p:tgtEl>
                                      </p:cBhvr>
                                    </p:animEffect>
                                  </p:childTnLst>
                                </p:cTn>
                              </p:par>
                              <p:par>
                                <p:cTn id="36" presetID="1" presetClass="entr" presetSubtype="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childTnLst>
                                </p:cTn>
                              </p:par>
                              <p:par>
                                <p:cTn id="38" presetID="3" presetClass="entr" presetSubtype="10"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blinds(horizontal)">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chemeClr val="accent1"/>
                </a:solidFill>
                <a:latin typeface="Verdana" pitchFamily="34" charset="0"/>
                <a:ea typeface="Verdana" pitchFamily="34" charset="0"/>
                <a:cs typeface="Verdana" pitchFamily="34" charset="0"/>
              </a:rPr>
              <a:t>Related Work</a:t>
            </a:r>
            <a:endParaRPr lang="en-US" sz="2800" b="1" dirty="0">
              <a:solidFill>
                <a:schemeClr val="accent1"/>
              </a:solidFill>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normAutofit fontScale="92500"/>
          </a:bodyPr>
          <a:lstStyle/>
          <a:p>
            <a:r>
              <a:rPr lang="en-US" sz="2800" dirty="0" smtClean="0">
                <a:solidFill>
                  <a:schemeClr val="accent1"/>
                </a:solidFill>
              </a:rPr>
              <a:t>Optimizing PSM behavior, e.g.,</a:t>
            </a:r>
          </a:p>
          <a:p>
            <a:pPr lvl="1"/>
            <a:r>
              <a:rPr lang="en-US" sz="2400" dirty="0" err="1" smtClean="0"/>
              <a:t>PSMThrottling</a:t>
            </a:r>
            <a:r>
              <a:rPr lang="en-US" sz="2400" dirty="0" smtClean="0"/>
              <a:t>  (ICNP ‘07) uses traffic shaping to add </a:t>
            </a:r>
            <a:r>
              <a:rPr lang="en-US" sz="2400" dirty="0" err="1" smtClean="0"/>
              <a:t>burstiness</a:t>
            </a:r>
            <a:endParaRPr lang="en-US" sz="2400" dirty="0" smtClean="0"/>
          </a:p>
          <a:p>
            <a:pPr lvl="1"/>
            <a:r>
              <a:rPr lang="en-US" sz="2400" dirty="0" smtClean="0"/>
              <a:t>Micro power (</a:t>
            </a:r>
            <a:r>
              <a:rPr lang="en-US" sz="2400" dirty="0" err="1" smtClean="0"/>
              <a:t>Mobisys</a:t>
            </a:r>
            <a:r>
              <a:rPr lang="en-US" sz="2400" dirty="0" smtClean="0"/>
              <a:t> ‘08) predicts small sleep interval to save energy</a:t>
            </a:r>
          </a:p>
          <a:p>
            <a:pPr lvl="1"/>
            <a:r>
              <a:rPr lang="en-US" sz="2400" dirty="0" smtClean="0">
                <a:solidFill>
                  <a:srgbClr val="FF0000"/>
                </a:solidFill>
              </a:rPr>
              <a:t>SAPSM saves energy by prioritizing apps and is hence different</a:t>
            </a:r>
            <a:endParaRPr lang="en-US" sz="2000" dirty="0" smtClean="0">
              <a:solidFill>
                <a:srgbClr val="FF0000"/>
              </a:solidFill>
            </a:endParaRPr>
          </a:p>
          <a:p>
            <a:r>
              <a:rPr lang="en-US" sz="2800" dirty="0" smtClean="0">
                <a:solidFill>
                  <a:schemeClr val="accent1"/>
                </a:solidFill>
              </a:rPr>
              <a:t>Modifications to network infrastructure, e.g.,</a:t>
            </a:r>
          </a:p>
          <a:p>
            <a:pPr lvl="1"/>
            <a:r>
              <a:rPr lang="en-US" sz="2400" dirty="0" err="1" smtClean="0"/>
              <a:t>Napman</a:t>
            </a:r>
            <a:r>
              <a:rPr lang="en-US" sz="2400" dirty="0" smtClean="0"/>
              <a:t> (</a:t>
            </a:r>
            <a:r>
              <a:rPr lang="en-US" sz="2400" dirty="0" err="1" smtClean="0"/>
              <a:t>Mobisys</a:t>
            </a:r>
            <a:r>
              <a:rPr lang="en-US" sz="2400" dirty="0" smtClean="0"/>
              <a:t> ‘10) reduces contention by staggering beacon period of each client and ensures the fairness of AP scheduling</a:t>
            </a:r>
          </a:p>
          <a:p>
            <a:pPr lvl="1"/>
            <a:r>
              <a:rPr lang="en-US" sz="2400" dirty="0" smtClean="0"/>
              <a:t>Avoiding the Rush Hours (</a:t>
            </a:r>
            <a:r>
              <a:rPr lang="en-US" sz="2400" dirty="0" err="1" smtClean="0"/>
              <a:t>Mobisys</a:t>
            </a:r>
            <a:r>
              <a:rPr lang="en-US" sz="2400" dirty="0" smtClean="0"/>
              <a:t> ‘11) staggers beacon periods by eavesdropping on APs in close proximity</a:t>
            </a:r>
          </a:p>
          <a:p>
            <a:pPr lvl="1"/>
            <a:r>
              <a:rPr lang="en-US" sz="2400" dirty="0" smtClean="0">
                <a:solidFill>
                  <a:srgbClr val="FF0000"/>
                </a:solidFill>
              </a:rPr>
              <a:t>SAPSM runs on client and is hence complementary</a:t>
            </a:r>
          </a:p>
          <a:p>
            <a:endParaRPr lang="en-US" sz="2800" dirty="0" smtClean="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20</a:t>
            </a:fld>
            <a:endParaRPr lang="zh-CN" altLang="en-US"/>
          </a:p>
        </p:txBody>
      </p:sp>
      <p:sp>
        <p:nvSpPr>
          <p:cNvPr id="5" name="Date Placeholder 4"/>
          <p:cNvSpPr>
            <a:spLocks noGrp="1"/>
          </p:cNvSpPr>
          <p:nvPr>
            <p:ph type="dt" sz="half" idx="10"/>
          </p:nvPr>
        </p:nvSpPr>
        <p:spPr/>
        <p:txBody>
          <a:bodyPr/>
          <a:lstStyle/>
          <a:p>
            <a:r>
              <a:rPr lang="en-US" altLang="zh-CN" smtClean="0"/>
              <a:t>http://www.cs.wm.edu/~xqi</a:t>
            </a:r>
            <a:endParaRPr lang="zh-CN" altLang="en-US"/>
          </a:p>
        </p:txBody>
      </p:sp>
      <p:sp>
        <p:nvSpPr>
          <p:cNvPr id="6" name="Footer Placeholder 5"/>
          <p:cNvSpPr>
            <a:spLocks noGrp="1"/>
          </p:cNvSpPr>
          <p:nvPr>
            <p:ph type="ftr" sz="quarter" idx="11"/>
          </p:nvPr>
        </p:nvSpPr>
        <p:spPr/>
        <p:txBody>
          <a:bodyPr/>
          <a:lstStyle/>
          <a:p>
            <a:r>
              <a:rPr lang="en-US" altLang="zh-CN" smtClean="0"/>
              <a:t>Ubicomp 2012</a:t>
            </a:r>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chemeClr val="accent1"/>
                </a:solidFill>
                <a:latin typeface="Verdana" pitchFamily="34" charset="0"/>
                <a:ea typeface="Verdana" pitchFamily="34" charset="0"/>
                <a:cs typeface="Verdana" pitchFamily="34" charset="0"/>
              </a:rPr>
              <a:t>Conclusions</a:t>
            </a:r>
            <a:endParaRPr lang="en-US" b="1" dirty="0">
              <a:solidFill>
                <a:schemeClr val="accent1"/>
              </a:solidFill>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normAutofit fontScale="92500"/>
          </a:bodyPr>
          <a:lstStyle/>
          <a:p>
            <a:r>
              <a:rPr lang="en-US" sz="2800" dirty="0" smtClean="0"/>
              <a:t>Effective </a:t>
            </a:r>
            <a:r>
              <a:rPr lang="en-US" sz="2800" dirty="0" err="1" smtClean="0"/>
              <a:t>WiFi</a:t>
            </a:r>
            <a:r>
              <a:rPr lang="en-US" sz="2800" dirty="0" smtClean="0"/>
              <a:t> power management is important </a:t>
            </a:r>
          </a:p>
          <a:p>
            <a:endParaRPr lang="en-US" sz="2800" dirty="0" smtClean="0"/>
          </a:p>
          <a:p>
            <a:r>
              <a:rPr lang="en-US" sz="2800" dirty="0" smtClean="0"/>
              <a:t>SAPSM assists users in automatically determining each app’s priority with an offline classifier</a:t>
            </a:r>
          </a:p>
          <a:p>
            <a:pPr lvl="1"/>
            <a:r>
              <a:rPr lang="en-US" sz="2400" dirty="0" smtClean="0">
                <a:solidFill>
                  <a:schemeClr val="accent1"/>
                </a:solidFill>
              </a:rPr>
              <a:t>In future, we plan to develop personal classifier or one classifier for </a:t>
            </a:r>
            <a:r>
              <a:rPr lang="en-US" sz="2400" smtClean="0">
                <a:solidFill>
                  <a:schemeClr val="accent1"/>
                </a:solidFill>
              </a:rPr>
              <a:t>each potential user </a:t>
            </a:r>
            <a:r>
              <a:rPr lang="en-US" sz="2400" dirty="0" smtClean="0">
                <a:solidFill>
                  <a:schemeClr val="accent1"/>
                </a:solidFill>
              </a:rPr>
              <a:t>group</a:t>
            </a:r>
          </a:p>
          <a:p>
            <a:endParaRPr lang="en-US" sz="2800" dirty="0" smtClean="0"/>
          </a:p>
          <a:p>
            <a:r>
              <a:rPr lang="en-US" sz="2800" dirty="0" smtClean="0"/>
              <a:t>SAPSM achieves 13%~56% </a:t>
            </a:r>
            <a:r>
              <a:rPr lang="en-US" sz="2800" dirty="0"/>
              <a:t>energy saving </a:t>
            </a:r>
            <a:r>
              <a:rPr lang="en-US" sz="2800" dirty="0" smtClean="0"/>
              <a:t>by </a:t>
            </a:r>
          </a:p>
          <a:p>
            <a:pPr lvl="1"/>
            <a:r>
              <a:rPr lang="en-US" sz="2400" dirty="0" smtClean="0"/>
              <a:t>prioritizing apps </a:t>
            </a:r>
          </a:p>
          <a:p>
            <a:pPr lvl="1"/>
            <a:r>
              <a:rPr lang="en-US" sz="2400" dirty="0" smtClean="0"/>
              <a:t>only allowing high priority apps to trigger the switch to CAM</a:t>
            </a:r>
          </a:p>
          <a:p>
            <a:pPr lvl="1"/>
            <a:endParaRPr lang="en-US" sz="2400" dirty="0" smtClean="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21</a:t>
            </a:fld>
            <a:endParaRPr lang="zh-CN" altLang="en-US"/>
          </a:p>
        </p:txBody>
      </p:sp>
      <p:sp>
        <p:nvSpPr>
          <p:cNvPr id="5" name="Date Placeholder 4"/>
          <p:cNvSpPr>
            <a:spLocks noGrp="1"/>
          </p:cNvSpPr>
          <p:nvPr>
            <p:ph type="dt" sz="half" idx="10"/>
          </p:nvPr>
        </p:nvSpPr>
        <p:spPr/>
        <p:txBody>
          <a:bodyPr/>
          <a:lstStyle/>
          <a:p>
            <a:r>
              <a:rPr lang="en-US" altLang="zh-CN" smtClean="0"/>
              <a:t>http://www.cs.wm.edu/~xqi</a:t>
            </a:r>
            <a:endParaRPr lang="zh-CN" altLang="en-US"/>
          </a:p>
        </p:txBody>
      </p:sp>
      <p:sp>
        <p:nvSpPr>
          <p:cNvPr id="6" name="Footer Placeholder 5"/>
          <p:cNvSpPr>
            <a:spLocks noGrp="1"/>
          </p:cNvSpPr>
          <p:nvPr>
            <p:ph type="ftr" sz="quarter" idx="11"/>
          </p:nvPr>
        </p:nvSpPr>
        <p:spPr/>
        <p:txBody>
          <a:bodyPr/>
          <a:lstStyle/>
          <a:p>
            <a:r>
              <a:rPr lang="en-US" altLang="zh-CN" smtClean="0"/>
              <a:t>Ubicomp 2012</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600" dirty="0" smtClean="0">
                <a:solidFill>
                  <a:schemeClr val="accent1"/>
                </a:solidFill>
                <a:latin typeface="Verdana" pitchFamily="34" charset="0"/>
                <a:ea typeface="Verdana" pitchFamily="34" charset="0"/>
                <a:cs typeface="Verdana" pitchFamily="34" charset="0"/>
              </a:rPr>
              <a:t>Questions?</a:t>
            </a:r>
            <a:endParaRPr lang="en-US" sz="3600" dirty="0">
              <a:solidFill>
                <a:schemeClr val="accent1"/>
              </a:solidFill>
              <a:latin typeface="Verdana" pitchFamily="34" charset="0"/>
              <a:ea typeface="Verdana" pitchFamily="34" charset="0"/>
              <a:cs typeface="Verdana" pitchFamily="34" charset="0"/>
            </a:endParaRPr>
          </a:p>
        </p:txBody>
      </p:sp>
      <p:sp>
        <p:nvSpPr>
          <p:cNvPr id="5" name="Subtitle 4"/>
          <p:cNvSpPr>
            <a:spLocks noGrp="1"/>
          </p:cNvSpPr>
          <p:nvPr>
            <p:ph type="subTitle" idx="1"/>
          </p:nvPr>
        </p:nvSpPr>
        <p:spPr/>
        <p:txBody>
          <a:bodyPr/>
          <a:lstStyle/>
          <a:p>
            <a:endParaRPr lang="en-US"/>
          </a:p>
        </p:txBody>
      </p:sp>
      <p:sp>
        <p:nvSpPr>
          <p:cNvPr id="2" name="Slide Number Placeholder 1"/>
          <p:cNvSpPr>
            <a:spLocks noGrp="1"/>
          </p:cNvSpPr>
          <p:nvPr>
            <p:ph type="sldNum" sz="quarter" idx="12"/>
          </p:nvPr>
        </p:nvSpPr>
        <p:spPr/>
        <p:txBody>
          <a:bodyPr/>
          <a:lstStyle/>
          <a:p>
            <a:fld id="{0C913308-F349-4B6D-A68A-DD1791B4A57B}" type="slidenum">
              <a:rPr lang="zh-CN" altLang="en-US" smtClean="0"/>
              <a:pPr/>
              <a:t>22</a:t>
            </a:fld>
            <a:endParaRPr lang="zh-CN" altLang="en-US"/>
          </a:p>
        </p:txBody>
      </p:sp>
      <p:sp>
        <p:nvSpPr>
          <p:cNvPr id="3" name="Date Placeholder 2"/>
          <p:cNvSpPr>
            <a:spLocks noGrp="1"/>
          </p:cNvSpPr>
          <p:nvPr>
            <p:ph type="dt" sz="half" idx="10"/>
          </p:nvPr>
        </p:nvSpPr>
        <p:spPr/>
        <p:txBody>
          <a:bodyPr/>
          <a:lstStyle/>
          <a:p>
            <a:r>
              <a:rPr lang="en-US" altLang="zh-CN" smtClean="0"/>
              <a:t>http://www.cs.wm.edu/~xqi</a:t>
            </a:r>
            <a:endParaRPr lang="zh-CN" altLang="en-US"/>
          </a:p>
        </p:txBody>
      </p:sp>
      <p:sp>
        <p:nvSpPr>
          <p:cNvPr id="6" name="Footer Placeholder 5"/>
          <p:cNvSpPr>
            <a:spLocks noGrp="1"/>
          </p:cNvSpPr>
          <p:nvPr>
            <p:ph type="ftr" sz="quarter" idx="11"/>
          </p:nvPr>
        </p:nvSpPr>
        <p:spPr/>
        <p:txBody>
          <a:bodyPr/>
          <a:lstStyle/>
          <a:p>
            <a:r>
              <a:rPr lang="en-US" altLang="zh-CN" smtClean="0"/>
              <a:t>Ubicomp 2012</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
        <p:nvSpPr>
          <p:cNvPr id="5" name="Subtitle 4"/>
          <p:cNvSpPr>
            <a:spLocks noGrp="1"/>
          </p:cNvSpPr>
          <p:nvPr>
            <p:ph type="subTitle" idx="1"/>
          </p:nvPr>
        </p:nvSpPr>
        <p:spPr/>
        <p:txBody>
          <a:bodyPr/>
          <a:lstStyle/>
          <a:p>
            <a:r>
              <a:rPr lang="en-US" dirty="0" smtClean="0"/>
              <a:t>The End</a:t>
            </a:r>
            <a:endParaRPr lang="en-US" dirty="0"/>
          </a:p>
        </p:txBody>
      </p:sp>
      <p:sp>
        <p:nvSpPr>
          <p:cNvPr id="2" name="Slide Number Placeholder 1"/>
          <p:cNvSpPr>
            <a:spLocks noGrp="1"/>
          </p:cNvSpPr>
          <p:nvPr>
            <p:ph type="sldNum" sz="quarter" idx="12"/>
          </p:nvPr>
        </p:nvSpPr>
        <p:spPr/>
        <p:txBody>
          <a:bodyPr/>
          <a:lstStyle/>
          <a:p>
            <a:fld id="{0C913308-F349-4B6D-A68A-DD1791B4A57B}" type="slidenum">
              <a:rPr lang="zh-CN" altLang="en-US" smtClean="0"/>
              <a:pPr/>
              <a:t>23</a:t>
            </a:fld>
            <a:endParaRPr lang="zh-CN" altLang="en-US"/>
          </a:p>
        </p:txBody>
      </p:sp>
      <p:sp>
        <p:nvSpPr>
          <p:cNvPr id="3" name="Date Placeholder 2"/>
          <p:cNvSpPr>
            <a:spLocks noGrp="1"/>
          </p:cNvSpPr>
          <p:nvPr>
            <p:ph type="dt" sz="half" idx="10"/>
          </p:nvPr>
        </p:nvSpPr>
        <p:spPr/>
        <p:txBody>
          <a:bodyPr/>
          <a:lstStyle/>
          <a:p>
            <a:r>
              <a:rPr lang="en-US" altLang="zh-CN" smtClean="0"/>
              <a:t>http://www.cs.wm.edu/~xqi</a:t>
            </a:r>
            <a:endParaRPr lang="zh-CN" altLang="en-US"/>
          </a:p>
        </p:txBody>
      </p:sp>
      <p:sp>
        <p:nvSpPr>
          <p:cNvPr id="6" name="Footer Placeholder 5"/>
          <p:cNvSpPr>
            <a:spLocks noGrp="1"/>
          </p:cNvSpPr>
          <p:nvPr>
            <p:ph type="ftr" sz="quarter" idx="11"/>
          </p:nvPr>
        </p:nvSpPr>
        <p:spPr/>
        <p:txBody>
          <a:bodyPr/>
          <a:lstStyle/>
          <a:p>
            <a:r>
              <a:rPr lang="en-US" altLang="zh-CN" smtClean="0"/>
              <a:t>Ubicomp 2012</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cstate="print"/>
          <a:srcRect/>
          <a:stretch>
            <a:fillRect/>
          </a:stretch>
        </p:blipFill>
        <p:spPr bwMode="auto">
          <a:xfrm>
            <a:off x="1043608" y="2060848"/>
            <a:ext cx="7000875" cy="3324225"/>
          </a:xfrm>
          <a:prstGeom prst="rect">
            <a:avLst/>
          </a:prstGeom>
          <a:noFill/>
          <a:ln w="9525">
            <a:noFill/>
            <a:miter lim="800000"/>
            <a:headEnd/>
            <a:tailEnd/>
          </a:ln>
        </p:spPr>
      </p:pic>
      <p:sp>
        <p:nvSpPr>
          <p:cNvPr id="2" name="Title 1"/>
          <p:cNvSpPr>
            <a:spLocks noGrp="1"/>
          </p:cNvSpPr>
          <p:nvPr>
            <p:ph type="title"/>
          </p:nvPr>
        </p:nvSpPr>
        <p:spPr/>
        <p:txBody>
          <a:bodyPr>
            <a:noAutofit/>
          </a:bodyPr>
          <a:lstStyle/>
          <a:p>
            <a:r>
              <a:rPr lang="en-US" sz="2800" b="1" dirty="0" smtClean="0">
                <a:solidFill>
                  <a:schemeClr val="accent1"/>
                </a:solidFill>
                <a:latin typeface="Verdana" pitchFamily="34" charset="0"/>
                <a:ea typeface="Verdana" pitchFamily="34" charset="0"/>
                <a:cs typeface="Verdana" pitchFamily="34" charset="0"/>
              </a:rPr>
              <a:t>Sprint HTC Hero Adaptive PSM</a:t>
            </a:r>
          </a:p>
        </p:txBody>
      </p:sp>
      <p:sp>
        <p:nvSpPr>
          <p:cNvPr id="3" name="Content Placeholder 2"/>
          <p:cNvSpPr>
            <a:spLocks noGrp="1"/>
          </p:cNvSpPr>
          <p:nvPr>
            <p:ph idx="1"/>
          </p:nvPr>
        </p:nvSpPr>
        <p:spPr/>
        <p:txBody>
          <a:bodyPr/>
          <a:lstStyle/>
          <a:p>
            <a:endParaRPr lang="en-US" dirty="0"/>
          </a:p>
        </p:txBody>
      </p:sp>
      <p:sp>
        <p:nvSpPr>
          <p:cNvPr id="5" name="Rectangle 4"/>
          <p:cNvSpPr/>
          <p:nvPr/>
        </p:nvSpPr>
        <p:spPr>
          <a:xfrm>
            <a:off x="1547664" y="2132856"/>
            <a:ext cx="2016224" cy="28803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27584" y="5517232"/>
            <a:ext cx="3577839" cy="461665"/>
          </a:xfrm>
          <a:prstGeom prst="rect">
            <a:avLst/>
          </a:prstGeom>
          <a:noFill/>
        </p:spPr>
        <p:txBody>
          <a:bodyPr wrap="none" rtlCol="0">
            <a:spAutoFit/>
          </a:bodyPr>
          <a:lstStyle/>
          <a:p>
            <a:r>
              <a:rPr lang="en-US" sz="2400" dirty="0" smtClean="0">
                <a:solidFill>
                  <a:srgbClr val="FF0000"/>
                </a:solidFill>
              </a:rPr>
              <a:t>1 second, non-configurable</a:t>
            </a:r>
            <a:endParaRPr lang="en-US" sz="2400" dirty="0">
              <a:solidFill>
                <a:srgbClr val="FF0000"/>
              </a:solidFill>
            </a:endParaRPr>
          </a:p>
        </p:txBody>
      </p:sp>
      <p:sp>
        <p:nvSpPr>
          <p:cNvPr id="7" name="Rectangle 6"/>
          <p:cNvSpPr/>
          <p:nvPr/>
        </p:nvSpPr>
        <p:spPr>
          <a:xfrm>
            <a:off x="5724128" y="2708920"/>
            <a:ext cx="2016224" cy="129614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724128" y="3861048"/>
            <a:ext cx="2016224" cy="12241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24</a:t>
            </a:fld>
            <a:endParaRPr lang="zh-CN" altLang="en-US"/>
          </a:p>
        </p:txBody>
      </p:sp>
      <p:sp>
        <p:nvSpPr>
          <p:cNvPr id="9" name="Date Placeholder 8"/>
          <p:cNvSpPr>
            <a:spLocks noGrp="1"/>
          </p:cNvSpPr>
          <p:nvPr>
            <p:ph type="dt" sz="half" idx="10"/>
          </p:nvPr>
        </p:nvSpPr>
        <p:spPr/>
        <p:txBody>
          <a:bodyPr/>
          <a:lstStyle/>
          <a:p>
            <a:r>
              <a:rPr lang="en-US" altLang="zh-CN" smtClean="0"/>
              <a:t>http://www.cs.wm.edu/~xqi</a:t>
            </a:r>
            <a:endParaRPr lang="zh-CN" altLang="en-US"/>
          </a:p>
        </p:txBody>
      </p:sp>
      <p:sp>
        <p:nvSpPr>
          <p:cNvPr id="10" name="Footer Placeholder 9"/>
          <p:cNvSpPr>
            <a:spLocks noGrp="1"/>
          </p:cNvSpPr>
          <p:nvPr>
            <p:ph type="ftr" sz="quarter" idx="11"/>
          </p:nvPr>
        </p:nvSpPr>
        <p:spPr/>
        <p:txBody>
          <a:bodyPr/>
          <a:lstStyle/>
          <a:p>
            <a:r>
              <a:rPr lang="en-US" altLang="zh-CN" smtClean="0"/>
              <a:t>Ubicomp 2012</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xit" presetSubtype="10" fill="hold" grpId="1" nodeType="clickEffect">
                                  <p:stCondLst>
                                    <p:cond delay="0"/>
                                  </p:stCondLst>
                                  <p:childTnLst>
                                    <p:animEffect transition="out" filter="blinds(horizontal)">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par>
                                <p:cTn id="14" presetID="3" presetClass="exit" presetSubtype="10" fill="hold" grpId="1" nodeType="withEffect">
                                  <p:stCondLst>
                                    <p:cond delay="0"/>
                                  </p:stCondLst>
                                  <p:childTnLst>
                                    <p:animEffect transition="out" filter="blinds(horizontal)">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xit" presetSubtype="10" fill="hold" grpId="1" nodeType="clickEffect">
                                  <p:stCondLst>
                                    <p:cond delay="0"/>
                                  </p:stCondLst>
                                  <p:childTnLst>
                                    <p:animEffect transition="out" filter="blinds(horizontal)">
                                      <p:cBhvr>
                                        <p:cTn id="24" dur="500"/>
                                        <p:tgtEl>
                                          <p:spTgt spid="7"/>
                                        </p:tgtEl>
                                      </p:cBhvr>
                                    </p:animEffect>
                                    <p:set>
                                      <p:cBhvr>
                                        <p:cTn id="25" dur="1" fill="hold">
                                          <p:stCondLst>
                                            <p:cond delay="499"/>
                                          </p:stCondLst>
                                        </p:cTn>
                                        <p:tgtEl>
                                          <p:spTgt spid="7"/>
                                        </p:tgtEl>
                                        <p:attrNameLst>
                                          <p:attrName>style.visibility</p:attrName>
                                        </p:attrNameLst>
                                      </p:cBhvr>
                                      <p:to>
                                        <p:strVal val="hidden"/>
                                      </p:to>
                                    </p:set>
                                  </p:childTnLst>
                                </p:cTn>
                              </p:par>
                              <p:par>
                                <p:cTn id="26" presetID="1"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p:bldP spid="6" grpId="1"/>
      <p:bldP spid="7" grpId="0" animBg="1"/>
      <p:bldP spid="7" grpId="1"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800" dirty="0"/>
              <a:t>Setup</a:t>
            </a:r>
          </a:p>
          <a:p>
            <a:pPr lvl="1"/>
            <a:r>
              <a:rPr lang="en-US" sz="2400" dirty="0"/>
              <a:t>A Linux server runs </a:t>
            </a:r>
            <a:r>
              <a:rPr lang="en-US" sz="2400" dirty="0" err="1"/>
              <a:t>hostpad</a:t>
            </a:r>
            <a:r>
              <a:rPr lang="en-US" sz="2400" dirty="0"/>
              <a:t> as AP</a:t>
            </a:r>
          </a:p>
          <a:p>
            <a:pPr lvl="1"/>
            <a:r>
              <a:rPr lang="en-US" sz="2400" dirty="0"/>
              <a:t>Server varies </a:t>
            </a:r>
            <a:r>
              <a:rPr lang="en-US" sz="2400" dirty="0" err="1"/>
              <a:t>pkt</a:t>
            </a:r>
            <a:r>
              <a:rPr lang="en-US" sz="2400" dirty="0"/>
              <a:t> rates, 30s for each rate</a:t>
            </a:r>
          </a:p>
          <a:p>
            <a:pPr lvl="1"/>
            <a:r>
              <a:rPr lang="en-US" sz="2400" dirty="0"/>
              <a:t>512 bytes </a:t>
            </a:r>
            <a:r>
              <a:rPr lang="en-US" sz="2400" dirty="0" err="1"/>
              <a:t>pkts</a:t>
            </a:r>
            <a:r>
              <a:rPr lang="en-US" sz="2400" dirty="0"/>
              <a:t> for MCAST, UDP and ICMP based unwanted traffic</a:t>
            </a:r>
          </a:p>
          <a:p>
            <a:pPr lvl="1">
              <a:buNone/>
            </a:pPr>
            <a:r>
              <a:rPr lang="en-US" sz="2400" dirty="0"/>
              <a:t>    60 bytes SYN for TCP-based unwanted traffic</a:t>
            </a:r>
          </a:p>
          <a:p>
            <a:pPr lvl="1"/>
            <a:r>
              <a:rPr lang="en-US" sz="2400" dirty="0"/>
              <a:t>Each device is less than one meter away from the AP</a:t>
            </a:r>
          </a:p>
          <a:p>
            <a:pPr lvl="1"/>
            <a:r>
              <a:rPr lang="en-US" sz="2400" dirty="0"/>
              <a:t>Turning off all apps using network and other network interface, e.g., Bluetooth, 3G</a:t>
            </a:r>
          </a:p>
          <a:p>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25</a:t>
            </a:fld>
            <a:endParaRPr lang="zh-CN" altLang="en-US"/>
          </a:p>
        </p:txBody>
      </p:sp>
      <p:sp>
        <p:nvSpPr>
          <p:cNvPr id="5" name="Date Placeholder 4"/>
          <p:cNvSpPr>
            <a:spLocks noGrp="1"/>
          </p:cNvSpPr>
          <p:nvPr>
            <p:ph type="dt" sz="half" idx="10"/>
          </p:nvPr>
        </p:nvSpPr>
        <p:spPr/>
        <p:txBody>
          <a:bodyPr/>
          <a:lstStyle/>
          <a:p>
            <a:r>
              <a:rPr lang="en-US" altLang="zh-CN" smtClean="0"/>
              <a:t>http://www.cs.wm.edu/~xqi</a:t>
            </a:r>
            <a:endParaRPr lang="zh-CN" altLang="en-US"/>
          </a:p>
        </p:txBody>
      </p:sp>
      <p:sp>
        <p:nvSpPr>
          <p:cNvPr id="6" name="Footer Placeholder 5"/>
          <p:cNvSpPr>
            <a:spLocks noGrp="1"/>
          </p:cNvSpPr>
          <p:nvPr>
            <p:ph type="ftr" sz="quarter" idx="11"/>
          </p:nvPr>
        </p:nvSpPr>
        <p:spPr/>
        <p:txBody>
          <a:bodyPr/>
          <a:lstStyle/>
          <a:p>
            <a:r>
              <a:rPr lang="en-US" altLang="zh-CN" smtClean="0"/>
              <a:t>Ubicomp 2012</a:t>
            </a:r>
            <a:endParaRPr lang="zh-CN" altLang="en-US"/>
          </a:p>
        </p:txBody>
      </p:sp>
    </p:spTree>
    <p:extLst>
      <p:ext uri="{BB962C8B-B14F-4D97-AF65-F5344CB8AC3E}">
        <p14:creationId xmlns:p14="http://schemas.microsoft.com/office/powerpoint/2010/main" val="20112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chemeClr val="accent1"/>
                </a:solidFill>
                <a:latin typeface="Verdana" pitchFamily="34" charset="0"/>
                <a:ea typeface="Verdana" pitchFamily="34" charset="0"/>
                <a:cs typeface="Verdana" pitchFamily="34" charset="0"/>
              </a:rPr>
              <a:t>Observations</a:t>
            </a:r>
            <a:endParaRPr lang="en-US" sz="2800" dirty="0"/>
          </a:p>
        </p:txBody>
      </p:sp>
      <p:sp>
        <p:nvSpPr>
          <p:cNvPr id="3" name="Content Placeholder 2"/>
          <p:cNvSpPr>
            <a:spLocks noGrp="1"/>
          </p:cNvSpPr>
          <p:nvPr>
            <p:ph idx="1"/>
          </p:nvPr>
        </p:nvSpPr>
        <p:spPr/>
        <p:txBody>
          <a:bodyPr>
            <a:normAutofit fontScale="77500" lnSpcReduction="20000"/>
          </a:bodyPr>
          <a:lstStyle/>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r>
              <a:rPr lang="en-US" sz="2800" dirty="0" smtClean="0"/>
              <a:t>Various UP thresholds, some of them are small, e.g. 1pkt/s for HTC Hero</a:t>
            </a:r>
          </a:p>
          <a:p>
            <a:r>
              <a:rPr lang="en-US" sz="2800" dirty="0" smtClean="0"/>
              <a:t>All devices are susceptible to unwanted traffic based on UDP and ICMP</a:t>
            </a:r>
          </a:p>
          <a:p>
            <a:r>
              <a:rPr lang="en-US" sz="2800" dirty="0" smtClean="0">
                <a:solidFill>
                  <a:srgbClr val="FF0000"/>
                </a:solidFill>
              </a:rPr>
              <a:t>Energy waste caused by such unwanted traffic</a:t>
            </a:r>
          </a:p>
        </p:txBody>
      </p:sp>
      <p:pic>
        <p:nvPicPr>
          <p:cNvPr id="4" name="Picture 4"/>
          <p:cNvPicPr>
            <a:picLocks noChangeAspect="1" noChangeArrowheads="1"/>
          </p:cNvPicPr>
          <p:nvPr/>
        </p:nvPicPr>
        <p:blipFill>
          <a:blip r:embed="rId4" cstate="print"/>
          <a:srcRect/>
          <a:stretch>
            <a:fillRect/>
          </a:stretch>
        </p:blipFill>
        <p:spPr bwMode="auto">
          <a:xfrm>
            <a:off x="1619672" y="1340768"/>
            <a:ext cx="6264696" cy="2440645"/>
          </a:xfrm>
          <a:prstGeom prst="rect">
            <a:avLst/>
          </a:prstGeom>
          <a:noFill/>
          <a:ln w="9525">
            <a:noFill/>
            <a:miter lim="800000"/>
            <a:headEnd/>
            <a:tailEnd/>
          </a:ln>
        </p:spPr>
      </p:pic>
      <p:sp>
        <p:nvSpPr>
          <p:cNvPr id="5" name="Rectangle 4"/>
          <p:cNvSpPr/>
          <p:nvPr/>
        </p:nvSpPr>
        <p:spPr>
          <a:xfrm>
            <a:off x="3779912" y="1268760"/>
            <a:ext cx="1187624" cy="25202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724128" y="1268760"/>
            <a:ext cx="864096" cy="25649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020272" y="1296144"/>
            <a:ext cx="864096" cy="25649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26</a:t>
            </a:fld>
            <a:endParaRPr lang="zh-CN" altLang="en-US"/>
          </a:p>
        </p:txBody>
      </p:sp>
      <p:sp>
        <p:nvSpPr>
          <p:cNvPr id="8" name="Date Placeholder 7"/>
          <p:cNvSpPr>
            <a:spLocks noGrp="1"/>
          </p:cNvSpPr>
          <p:nvPr>
            <p:ph type="dt" sz="half" idx="10"/>
          </p:nvPr>
        </p:nvSpPr>
        <p:spPr/>
        <p:txBody>
          <a:bodyPr/>
          <a:lstStyle/>
          <a:p>
            <a:r>
              <a:rPr lang="en-US" altLang="zh-CN" smtClean="0"/>
              <a:t>http://www.cs.wm.edu/~xqi</a:t>
            </a:r>
            <a:endParaRPr lang="zh-CN" altLang="en-US"/>
          </a:p>
        </p:txBody>
      </p:sp>
      <p:sp>
        <p:nvSpPr>
          <p:cNvPr id="10" name="Footer Placeholder 9"/>
          <p:cNvSpPr>
            <a:spLocks noGrp="1"/>
          </p:cNvSpPr>
          <p:nvPr>
            <p:ph type="ftr" sz="quarter" idx="11"/>
          </p:nvPr>
        </p:nvSpPr>
        <p:spPr/>
        <p:txBody>
          <a:bodyPr/>
          <a:lstStyle/>
          <a:p>
            <a:r>
              <a:rPr lang="en-US" altLang="zh-CN" smtClean="0"/>
              <a:t>Ubicomp 2012</a:t>
            </a:r>
            <a:endParaRPr lang="zh-CN" altLang="en-US"/>
          </a:p>
        </p:txBody>
      </p:sp>
    </p:spTree>
    <p:custDataLst>
      <p:tags r:id="rId1"/>
    </p:custDataLst>
    <p:extLst>
      <p:ext uri="{BB962C8B-B14F-4D97-AF65-F5344CB8AC3E}">
        <p14:creationId xmlns:p14="http://schemas.microsoft.com/office/powerpoint/2010/main" val="4105481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1" nodeType="clickEffect">
                                  <p:stCondLst>
                                    <p:cond delay="0"/>
                                  </p:stCondLst>
                                  <p:childTnLst>
                                    <p:animEffect transition="out" filter="blinds(horizontal)">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chemeClr val="accent1"/>
                </a:solidFill>
                <a:latin typeface="Verdana" pitchFamily="34" charset="0"/>
                <a:ea typeface="Verdana" pitchFamily="34" charset="0"/>
                <a:cs typeface="Verdana" pitchFamily="34" charset="0"/>
              </a:rPr>
              <a:t>To Be Smart</a:t>
            </a:r>
            <a:endParaRPr lang="en-US" sz="2800" b="1" dirty="0">
              <a:solidFill>
                <a:schemeClr val="accent1"/>
              </a:solidFill>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normAutofit fontScale="92500"/>
          </a:bodyPr>
          <a:lstStyle/>
          <a:p>
            <a:r>
              <a:rPr lang="en-US" sz="2800" dirty="0" smtClean="0"/>
              <a:t>Utilize information from lay 3 and above in network stack</a:t>
            </a:r>
          </a:p>
          <a:p>
            <a:r>
              <a:rPr lang="en-US" sz="2800" dirty="0" smtClean="0"/>
              <a:t>Prevent </a:t>
            </a:r>
            <a:r>
              <a:rPr lang="en-US" sz="2800" dirty="0" smtClean="0">
                <a:solidFill>
                  <a:schemeClr val="accent1"/>
                </a:solidFill>
              </a:rPr>
              <a:t>“unimportant” </a:t>
            </a:r>
            <a:r>
              <a:rPr lang="en-US" sz="2800" dirty="0" smtClean="0"/>
              <a:t>traffic from triggering the switch to CAM</a:t>
            </a:r>
          </a:p>
          <a:p>
            <a:pPr lvl="1"/>
            <a:r>
              <a:rPr lang="en-US" sz="2400" dirty="0" smtClean="0"/>
              <a:t> </a:t>
            </a:r>
            <a:r>
              <a:rPr lang="en-US" sz="2400" dirty="0" smtClean="0">
                <a:solidFill>
                  <a:schemeClr val="accent1"/>
                </a:solidFill>
              </a:rPr>
              <a:t>“unimportant” </a:t>
            </a:r>
            <a:r>
              <a:rPr lang="en-US" sz="2400" dirty="0" smtClean="0"/>
              <a:t>traffic - </a:t>
            </a:r>
            <a:r>
              <a:rPr lang="en-US" sz="2400" dirty="0" smtClean="0">
                <a:solidFill>
                  <a:schemeClr val="accent1"/>
                </a:solidFill>
              </a:rPr>
              <a:t>delay tolerant </a:t>
            </a:r>
            <a:r>
              <a:rPr lang="en-US" sz="2400" dirty="0" smtClean="0"/>
              <a:t>traffic and </a:t>
            </a:r>
            <a:r>
              <a:rPr lang="en-US" sz="2400" dirty="0"/>
              <a:t>traffic discarded by TCP/IP stack (</a:t>
            </a:r>
            <a:r>
              <a:rPr lang="en-US" sz="2400" dirty="0">
                <a:solidFill>
                  <a:schemeClr val="accent1"/>
                </a:solidFill>
              </a:rPr>
              <a:t>no listening port</a:t>
            </a:r>
            <a:r>
              <a:rPr lang="en-US" sz="2400" dirty="0"/>
              <a:t>)</a:t>
            </a:r>
          </a:p>
          <a:p>
            <a:pPr marL="342900" lvl="1" indent="-342900">
              <a:buFont typeface="Arial" pitchFamily="34" charset="0"/>
              <a:buChar char="•"/>
            </a:pPr>
            <a:r>
              <a:rPr lang="en-US" dirty="0" smtClean="0"/>
              <a:t>STPM (</a:t>
            </a:r>
            <a:r>
              <a:rPr lang="en-US" dirty="0" err="1" smtClean="0"/>
              <a:t>Mobicom</a:t>
            </a:r>
            <a:r>
              <a:rPr lang="en-US" dirty="0" smtClean="0"/>
              <a:t> `03) considers traffic delay sensitivity (or priority) assigned by developers</a:t>
            </a:r>
          </a:p>
          <a:p>
            <a:pPr marL="742950" lvl="2" indent="-342900"/>
            <a:r>
              <a:rPr lang="en-US" dirty="0" smtClean="0">
                <a:solidFill>
                  <a:schemeClr val="accent1"/>
                </a:solidFill>
              </a:rPr>
              <a:t>gap between developers and users</a:t>
            </a:r>
          </a:p>
          <a:p>
            <a:pPr marL="1200150" lvl="3" indent="-342900"/>
            <a:r>
              <a:rPr lang="en-US" dirty="0" smtClean="0"/>
              <a:t>65-75</a:t>
            </a:r>
            <a:r>
              <a:rPr lang="en-US" dirty="0"/>
              <a:t>% energy consumption of free apps deliver advertisements </a:t>
            </a:r>
            <a:r>
              <a:rPr lang="en-US" dirty="0" smtClean="0"/>
              <a:t>[EuroSys2012]. Developers </a:t>
            </a:r>
            <a:r>
              <a:rPr lang="en-US" dirty="0"/>
              <a:t>may not be motivated to indicate their app is low priority.</a:t>
            </a:r>
            <a:endParaRPr lang="en-US" dirty="0">
              <a:solidFill>
                <a:schemeClr val="accent1"/>
              </a:solidFill>
            </a:endParaRPr>
          </a:p>
          <a:p>
            <a:pPr marL="400050" lvl="2" indent="0">
              <a:buNone/>
            </a:pPr>
            <a:endParaRPr lang="en-US" dirty="0" smtClean="0"/>
          </a:p>
          <a:p>
            <a:pPr marL="514350" lvl="1" indent="-514350">
              <a:buNone/>
            </a:pPr>
            <a:endParaRPr lang="en-US" dirty="0" smtClean="0">
              <a:solidFill>
                <a:schemeClr val="accent1"/>
              </a:solidFill>
            </a:endParaRPr>
          </a:p>
          <a:p>
            <a:pPr marL="342900" lvl="1" indent="-342900">
              <a:buFont typeface="Arial" pitchFamily="34" charset="0"/>
              <a:buChar char="•"/>
            </a:pPr>
            <a:endParaRPr lang="en-US" dirty="0" smtClean="0">
              <a:solidFill>
                <a:schemeClr val="accent1"/>
              </a:solidFill>
            </a:endParaRPr>
          </a:p>
          <a:p>
            <a:endParaRPr lang="en-US" dirty="0" smtClean="0">
              <a:solidFill>
                <a:schemeClr val="accent1"/>
              </a:solidFill>
            </a:endParaRPr>
          </a:p>
          <a:p>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27</a:t>
            </a:fld>
            <a:endParaRPr lang="zh-CN" altLang="en-US"/>
          </a:p>
        </p:txBody>
      </p:sp>
      <p:sp>
        <p:nvSpPr>
          <p:cNvPr id="5" name="Date Placeholder 4"/>
          <p:cNvSpPr>
            <a:spLocks noGrp="1"/>
          </p:cNvSpPr>
          <p:nvPr>
            <p:ph type="dt" sz="half" idx="10"/>
          </p:nvPr>
        </p:nvSpPr>
        <p:spPr/>
        <p:txBody>
          <a:bodyPr/>
          <a:lstStyle/>
          <a:p>
            <a:r>
              <a:rPr lang="en-US" altLang="zh-CN" smtClean="0"/>
              <a:t>http://www.cs.wm.edu/~xqi</a:t>
            </a:r>
            <a:endParaRPr lang="zh-CN" altLang="en-US"/>
          </a:p>
        </p:txBody>
      </p:sp>
      <p:sp>
        <p:nvSpPr>
          <p:cNvPr id="6" name="Footer Placeholder 5"/>
          <p:cNvSpPr>
            <a:spLocks noGrp="1"/>
          </p:cNvSpPr>
          <p:nvPr>
            <p:ph type="ftr" sz="quarter" idx="11"/>
          </p:nvPr>
        </p:nvSpPr>
        <p:spPr/>
        <p:txBody>
          <a:bodyPr/>
          <a:lstStyle/>
          <a:p>
            <a:r>
              <a:rPr lang="en-US" altLang="zh-CN" smtClean="0"/>
              <a:t>Ubicomp 2012</a:t>
            </a:r>
            <a:endParaRPr lang="zh-CN" altLang="en-US"/>
          </a:p>
        </p:txBody>
      </p:sp>
    </p:spTree>
    <p:custDataLst>
      <p:tags r:id="rId1"/>
    </p:custDataLst>
    <p:extLst>
      <p:ext uri="{BB962C8B-B14F-4D97-AF65-F5344CB8AC3E}">
        <p14:creationId xmlns:p14="http://schemas.microsoft.com/office/powerpoint/2010/main" val="43364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chemeClr val="accent1"/>
                </a:solidFill>
                <a:latin typeface="Verdana" pitchFamily="34" charset="0"/>
                <a:ea typeface="Verdana" pitchFamily="34" charset="0"/>
                <a:cs typeface="Verdana" pitchFamily="34" charset="0"/>
              </a:rPr>
              <a:t>Ideas and Challenges</a:t>
            </a:r>
            <a:endParaRPr lang="en-US" sz="2800" dirty="0"/>
          </a:p>
        </p:txBody>
      </p:sp>
      <p:sp>
        <p:nvSpPr>
          <p:cNvPr id="3" name="Content Placeholder 2"/>
          <p:cNvSpPr>
            <a:spLocks noGrp="1"/>
          </p:cNvSpPr>
          <p:nvPr>
            <p:ph idx="1"/>
          </p:nvPr>
        </p:nvSpPr>
        <p:spPr/>
        <p:txBody>
          <a:bodyPr>
            <a:normAutofit lnSpcReduction="10000"/>
          </a:bodyPr>
          <a:lstStyle/>
          <a:p>
            <a:r>
              <a:rPr lang="en-US" sz="2800" dirty="0" smtClean="0">
                <a:solidFill>
                  <a:schemeClr val="accent1"/>
                </a:solidFill>
              </a:rPr>
              <a:t>Ideas:</a:t>
            </a:r>
          </a:p>
          <a:p>
            <a:pPr lvl="1"/>
            <a:r>
              <a:rPr lang="en-US" sz="2400" dirty="0" smtClean="0">
                <a:solidFill>
                  <a:srgbClr val="FF0000"/>
                </a:solidFill>
              </a:rPr>
              <a:t>Associates a priority with each app</a:t>
            </a:r>
          </a:p>
          <a:p>
            <a:pPr lvl="1"/>
            <a:r>
              <a:rPr lang="en-US" sz="2400" dirty="0" smtClean="0">
                <a:solidFill>
                  <a:srgbClr val="FF0000"/>
                </a:solidFill>
              </a:rPr>
              <a:t>Users decide the priority of each app</a:t>
            </a:r>
          </a:p>
          <a:p>
            <a:pPr lvl="1"/>
            <a:r>
              <a:rPr lang="en-US" sz="2400" dirty="0" smtClean="0">
                <a:solidFill>
                  <a:srgbClr val="FF0000"/>
                </a:solidFill>
              </a:rPr>
              <a:t>Only high priority (or delay sensitive) app’s traffic can trigger the switch to CAM</a:t>
            </a:r>
          </a:p>
          <a:p>
            <a:pPr lvl="1"/>
            <a:r>
              <a:rPr lang="en-US" sz="2400" dirty="0" smtClean="0">
                <a:solidFill>
                  <a:srgbClr val="FF0000"/>
                </a:solidFill>
              </a:rPr>
              <a:t>Other apps’ traffic cannot</a:t>
            </a:r>
          </a:p>
          <a:p>
            <a:r>
              <a:rPr lang="en-US" sz="2800" dirty="0" smtClean="0">
                <a:solidFill>
                  <a:schemeClr val="accent1"/>
                </a:solidFill>
              </a:rPr>
              <a:t>Challenges:</a:t>
            </a:r>
          </a:p>
          <a:p>
            <a:pPr lvl="1"/>
            <a:r>
              <a:rPr lang="en-US" sz="2400" dirty="0" smtClean="0">
                <a:solidFill>
                  <a:srgbClr val="FF0000"/>
                </a:solidFill>
              </a:rPr>
              <a:t>How to assist even non-technical users to decide an app’s priority?</a:t>
            </a:r>
          </a:p>
          <a:p>
            <a:pPr lvl="1"/>
            <a:r>
              <a:rPr lang="en-US" sz="2400" dirty="0" smtClean="0">
                <a:solidFill>
                  <a:srgbClr val="FF0000"/>
                </a:solidFill>
              </a:rPr>
              <a:t>How to track an app’s priority through the system efficiently?</a:t>
            </a:r>
            <a:endParaRPr lang="en-US" sz="2400" dirty="0">
              <a:solidFill>
                <a:srgbClr val="FF0000"/>
              </a:solidFill>
            </a:endParaRP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28</a:t>
            </a:fld>
            <a:endParaRPr lang="zh-CN" altLang="en-US"/>
          </a:p>
        </p:txBody>
      </p:sp>
      <p:sp>
        <p:nvSpPr>
          <p:cNvPr id="5" name="Date Placeholder 4"/>
          <p:cNvSpPr>
            <a:spLocks noGrp="1"/>
          </p:cNvSpPr>
          <p:nvPr>
            <p:ph type="dt" sz="half" idx="10"/>
          </p:nvPr>
        </p:nvSpPr>
        <p:spPr/>
        <p:txBody>
          <a:bodyPr/>
          <a:lstStyle/>
          <a:p>
            <a:r>
              <a:rPr lang="en-US" altLang="zh-CN" smtClean="0"/>
              <a:t>http://www.cs.wm.edu/~xqi</a:t>
            </a:r>
            <a:endParaRPr lang="zh-CN" altLang="en-US"/>
          </a:p>
        </p:txBody>
      </p:sp>
      <p:sp>
        <p:nvSpPr>
          <p:cNvPr id="6" name="Footer Placeholder 5"/>
          <p:cNvSpPr>
            <a:spLocks noGrp="1"/>
          </p:cNvSpPr>
          <p:nvPr>
            <p:ph type="ftr" sz="quarter" idx="11"/>
          </p:nvPr>
        </p:nvSpPr>
        <p:spPr/>
        <p:txBody>
          <a:bodyPr/>
          <a:lstStyle/>
          <a:p>
            <a:r>
              <a:rPr lang="en-US" altLang="zh-CN" smtClean="0"/>
              <a:t>Ubicomp 2012</a:t>
            </a:r>
            <a:endParaRPr lang="zh-CN" altLang="en-US"/>
          </a:p>
        </p:txBody>
      </p:sp>
    </p:spTree>
    <p:custDataLst>
      <p:tags r:id="rId1"/>
    </p:custDataLst>
    <p:extLst>
      <p:ext uri="{BB962C8B-B14F-4D97-AF65-F5344CB8AC3E}">
        <p14:creationId xmlns:p14="http://schemas.microsoft.com/office/powerpoint/2010/main" val="4020808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chemeClr val="accent1"/>
                </a:solidFill>
                <a:latin typeface="Verdana" pitchFamily="34" charset="0"/>
                <a:ea typeface="Verdana" pitchFamily="34" charset="0"/>
                <a:cs typeface="Verdana" pitchFamily="34" charset="0"/>
              </a:rPr>
              <a:t>Static PSM</a:t>
            </a:r>
            <a:endParaRPr lang="en-US" sz="2800" dirty="0" smtClean="0">
              <a:solidFill>
                <a:schemeClr val="accent1"/>
              </a:solidFill>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1412776"/>
            <a:ext cx="8229600" cy="4713387"/>
          </a:xfrm>
        </p:spPr>
        <p:txBody>
          <a:bodyPr>
            <a:normAutofit/>
          </a:bodyPr>
          <a:lstStyle/>
          <a:p>
            <a:r>
              <a:rPr lang="en-US" sz="2800" dirty="0" smtClean="0"/>
              <a:t>Static Power Save Mode (PSM):</a:t>
            </a:r>
          </a:p>
          <a:p>
            <a:endParaRPr lang="en-US" sz="2800" dirty="0" smtClean="0"/>
          </a:p>
          <a:p>
            <a:endParaRPr lang="en-US" sz="2800" dirty="0" smtClean="0"/>
          </a:p>
          <a:p>
            <a:endParaRPr lang="en-US" sz="2800" dirty="0" smtClean="0"/>
          </a:p>
          <a:p>
            <a:endParaRPr lang="en-US" sz="2800" dirty="0" smtClean="0"/>
          </a:p>
          <a:p>
            <a:endParaRPr lang="en-US" sz="2800" dirty="0" smtClean="0"/>
          </a:p>
          <a:p>
            <a:pPr lvl="1"/>
            <a:r>
              <a:rPr lang="en-US" sz="2400" dirty="0" smtClean="0"/>
              <a:t> </a:t>
            </a:r>
            <a:r>
              <a:rPr lang="en-US" sz="2400" dirty="0" smtClean="0">
                <a:solidFill>
                  <a:schemeClr val="accent1"/>
                </a:solidFill>
              </a:rPr>
              <a:t>Pros: Saving Energy</a:t>
            </a:r>
          </a:p>
          <a:p>
            <a:pPr lvl="1"/>
            <a:r>
              <a:rPr lang="en-US" sz="2400" dirty="0" smtClean="0"/>
              <a:t> </a:t>
            </a:r>
            <a:r>
              <a:rPr lang="en-US" sz="2400" dirty="0" smtClean="0">
                <a:solidFill>
                  <a:srgbClr val="FF0000"/>
                </a:solidFill>
              </a:rPr>
              <a:t>Cons: Adding Delay (100~300ms)</a:t>
            </a:r>
          </a:p>
        </p:txBody>
      </p:sp>
      <p:pic>
        <p:nvPicPr>
          <p:cNvPr id="7" name="Picture 3" descr="C:\Users\ajpyles\AppData\Local\Microsoft\Windows\Temporary Internet Files\Content.IE5\BKXQW9DU\MC900433869[1].png"/>
          <p:cNvPicPr>
            <a:picLocks noChangeAspect="1" noChangeArrowheads="1"/>
          </p:cNvPicPr>
          <p:nvPr/>
        </p:nvPicPr>
        <p:blipFill>
          <a:blip r:embed="rId4" cstate="print"/>
          <a:srcRect/>
          <a:stretch>
            <a:fillRect/>
          </a:stretch>
        </p:blipFill>
        <p:spPr bwMode="auto">
          <a:xfrm>
            <a:off x="1547664" y="1988840"/>
            <a:ext cx="792088" cy="983281"/>
          </a:xfrm>
          <a:prstGeom prst="rect">
            <a:avLst/>
          </a:prstGeom>
          <a:noFill/>
        </p:spPr>
      </p:pic>
      <p:sp>
        <p:nvSpPr>
          <p:cNvPr id="2054" name="AutoShape 6" descr="data:image/jpeg;base64,/9j/4AAQSkZJRgABAQAAAQABAAD/2wCEAAkGBhQSERQUEhQWFREWFhgSFxUUFhUUFBgUFxcYGBkWExQXHCYeFxkjGhcZHy8gIyc1LCwsFh4xNTAqNSYrLCkBCQoKDgwOGg8PGiwkHiMvLCwqLCw1KSkpLCosLCwsLywsKS0sLCkpLCwsLCwsKSwpLC8sNCwqLCwpLCwpLCwsLP/AABEIAOkA2AMBIgACEQEDEQH/xAAcAAEBAQEBAAMBAAAAAAAAAAAABwYFBAECAwj/xAA/EAACAQIBCAcGBQQBBAMAAAABAgADEQQFBhIhMUFRgQcTImFxkaEyUnKCscEjQpKi0RRzssIkM2Jj8BXh4v/EABkBAAMBAQEAAAAAAAAAAAAAAAAEBQMCAf/EACYRAAIBBAEEAwEBAQEAAAAAAAABAgMEERIhEzFBUTNxgbEiMmH/2gAMAwEAAhEDEQA/ALjETz5Qxy0aT1HNkQFj/A7ydQ8YLkG8HEzzzpGEp2SxruDoDboje5HduG8+Bkp/+QqdZ1nWP1l76ekdK/xT9Mr5UfEVnqvtY6huVdyjuA/nfOhmlm2cZWsbiklmqMOG5QeJ9ACZVpwjShl/pIqVJVp4X4VLNvKDV8LRqP7bLr3XIJF7d9r85059KFBUVVUAKoCgDYANQAn3ktvL4K0U0kmIiJ4eiIiACIiACIiACIiACIiACIiACIiAHOzix7UMLWqJ7aoSN9jsBI7r35SLnKFTrOs6x+svfT0jpX8Zdq1EOpVgCrAqQdhBFiDI9ndm0cHWsLmi9zTY+qE8R6i3fHbWUeYvuI3cZcSXYoGZedX9XT0XsK6DtbtIbA4H1G4+ImkkJyVlN8PWSrT9pTs3Eb1PcRqltydj1r0kqobq40hx7we8G4PhM7ilo8rszS3rbrD7o9MREWGhJ30nZcuy4ZTqFqlTxPsKfAdrms3+KxIpoztqVFLHwAuZC8oY1q1V6je07Fj3X3eAGrlG7WGZbPwJ3dTWOq8n5UaJdgqi7MQoA2kk2A85as3MiLhaC0xrb2nb3nO0+G4dwEwnRpkfrK7VmHZpCy/3Gvr5Lf8AUJT57dVMvVHNpTwt2IieTKmUkw9J6tQ9lRfvJ3KO8mw5xRLPA63jln0ynlujhwDWqKl9gNyT4KLk+U++Tsq0q66VFw67DbaDwIOsHxkWyvlZ8TVarUPaOwblXcq9w/k75pei9X/qahF+r6s6fC+kNDn7XrG52yjDZvkThdOU9UuCnxERMdEREAEREAEREAEREAE8uUcqUqC6dZwi7LneeAA1k+E9UmXSiH/qKZN+r6vs8NLSOnz9n0mtKG8sMyrVOnHZG/yZlyjiATRqK9toFww8VNiBynukKyTlR8PVWrTNmXduZd6t3H/73S05JymmIopVT2WF7bwdhU94Oqd1qPT5XYzoV+pw+57Jzc4ciriqDUm1Haje642Hw3HuJnSiYJtPKGGk1hkBr0GRmRhZlJUg7iDYjzm46MsuWdsMx1NepT+Ie0o8Rr+U8Z+HSZkfQrLXUdmqNFv7ijbzX/EzJYHGNSqJUT2kYMOR2eB2c5VeK1MkLNGp9fwvUT8cHilqU0qL7LqHHgRcT5kksGZ6SMo9XhNAHtVWCfKO030A+aSmbPpQxuliKdO+qnTv8zn+FXzmYyNgOvr0qW53Cn4drftBlSgtaef0k3D3qYX0VbMbJvU4OncWZ/xW+fZ+3RE78+FWwsNmyfMmyls2ypGOqSEmfSXlzTqjDqexT7T99QjUOSnzY8JRMoYwUqT1G9lFLnkL2kKxOIao7OxuzMWY95NzGbWGZbPwKXc8R1Xk+cJhWqOqILuxCqO8/aWrN/IiYWitNdZ2s29nO0n7cABMX0YZG0nfEMNS/hp8RF2PJSB8xlGnt1Uy9UFrTwt35ERM/nLnlSwZCkGpVIvoKQLDizHZfdqisYuTwhuUlFZZoImezZzzp4wlApp1QNLRJBBXirDbbVqtvmhhKLi8MIyUllCIicnQiIgAiZnOTPqnhH6sIalSwLAEKFvrALWOu2u1p682866WMU6IK1F9pGte3FSPaH/vCdunJR2xwZqrBy1zyduc7L2RUxVFqT79atvVxsYf+6wSJ0YnKbTyjtpNYZBMZhGpVGpuLOhKkd44d2+a3o1y51dY0GPYq617qgH+yjzUT09J+R7MmIUe1+G/iBdT5AjkJh6FdkZXU2ZSGB4EG49ZVWK1MkPNGp9fwvsTzZOxorUqdRdjqH8Li9uWyemSWsFdPJwc9sm9dg6gAuyDrV8U1nzXSHORyf0ARIblvJ/UYirS3I5A+Hav7SI/aS4cSfeQ5UijdG2UeswnVk66TFflbtL6lhyiZzowxujiXp31VKd/mQ3HoWiL3EdZsZt5bU0cfPLE6eOrng+h+gBfqDOj0bYXSxul7lN35myfRjM9lOtp1qre9UdvNyZs+imj28Q3Baa+Zcn6CPVP80vwQpf6rfpRYiJKK5lOknHaGD0RtqOqch2z/iBzkpm96VsR2sOnAO55lQPoZicBh+sq00991T9TAfeVLdYp5JNy9qmCx5p5P6nB0Utr0Q7fE/aP1tynXnwBPmTJPLyVYrCweTKuUVoUXqt7KKWtxO4DvJsOciGOxrVqjVKhu7ksT9h3Aah3CULpSx+jRpUh+di5+FALDzYH5ZN1Uk2GsnUBxPCULWGI7eybdzzLX0a/o2yS74jrtlOmGBPF2W2iPAG55cZUZ4MhZKGGw9OkPyr2jxc62PM3nvidapvLI7Rp9OGBExOdmf8A1LmjhwGqLqZ21qp91RvYb9w792POemM0r/1DX8Et+nRtNIW05LJxO6hF47lmiYHNfpELutLFWBY2WqBoi52CoNgvxGru3zfTGdOUHhmtOpGosxJHn/kp6WLdzrSqdNW7wAGXxB9CJxskZUbD1kqptU6x7y71PiJXM7ckDEYWolruB1ifGusW8RdfmkXlGhPqQw/om3EOnPK88l8wmKWoiuhurqGB7iLifrMl0aZQ08IUO2k5UfC3aHqWHKa2Tpx1k0U6ct4qRys6cn9fhKyW16BZfiXtL6i3OROf0CZBspYbq61VPcqOn6WI+0ctJd0JXkeVIpvRrjtPCFDtpuy/K3bHqxHKayTroqxHbrpxVH8iwP8AkJRYtXWKjGbd5poSU9JWF0cZpe/TVuYJX6KJVpPOlaj2sO3dUXyKEfUzq2eKhzdLNMzOaGJ0MbhzxcJ+sFP9onOwFbQq0292ojeTAxGLim5NNC1tVUItM/Fjck8TeUPopHYxB/7kHo38yeMLEjgbSh9FLdjED/uQ+jfxNbj42ZW3yo3sRElFcl/Si/8AyqY4UR6u/wDE4Way3xmH/uqfI3+073Sin/KpnjRHo7/zODmu1sZh/wC6g8zb7yrT+H8JFT5v0tsRElFcmHSjVviqa8KQP6nb+BOBmzRDYzDg7OtQ+Rv9p3+lGlbFU240gP0u38iZ/NqsExeHY7OtQeZt95Vp/Fx6JFT5ufZb54st4w0sPWqDalNmHiFNvWe2ebKWDFWjUpnUHRkvw0gReS1jPJWlnHBCCeOs8f5nxP1xWGam7I4s6kqw4ET8pbIIlqzTxpq4Oi7a2KaJPEoSlz46N5F6dMsQFBLEgADWSTqAHfeW/N/Jv9PhqVI7VUBviOtrcyYnd41Q7Zp7P0dCQbKNEJWqqNi1HUeAYj7S8yDZQradaow2NUdh4MxP3nFp3Z3edkbXopq9vELxWm3kXH3lEk76KaXaxDcBTXzLn7SiTG4+Rm9t8aEimdiWxuIH/kJ87H7y1yKZ1vfG4g/+Qjy1faa2n/TMrz/lfZ2ui9/+W440W9HSVGS7ovT/AJbnhRb1dJUZxc/Id2vxiYTpWH4dD43/AMR/E3cwnSsfw6Hxv/iP5nFD5Ed3HxsnIMQBErEc9OU6OhXqr7tR18nImz6Ka3bxC8VRvIsP9hM7nlhtDHVxxfT/AFgN9SZ7+jfFaGNC+/TdOYs/+pmFT/VL8GKX+a36ViIiSiuTzpWw/aw79zoeWiR9TMRgcR1dWm/uOr/pYH7SodJGB08HpDbTdX5HsH/IHlJRKlu808Em5WtTJ/QAM+Zx80soddg6L/mChG+JOyb+Nr852JMksPBVi9kmYjpSwGlRpVR+Rih+FwNf6lA+aTZWsbjURrB75dsqZPWvRek/supXwO4jvBseUh+PwLUaj06gs6HRP8juI1juMoWs8x19E27hiW3stWQMqjE4enVG1h2hwcamHn6WnQkt6NsqOmJ6kG9OoGJHBlW4Ychby4SpROtT0lgdo1OpDJwM48zaWL7RulUC3WKAbjg6/mHr3zJHosrX1Vqejxs9/wBNvvKZE9jWnFYTCdCE3lozebeY9LCnTJ6ytuYiwX4F3HvJv4TSREzlJyeWaRgorETi535XGHwtRr2dh1acdNha48BduUjE0mf2VHq4t0bUlI6Cr4gEt4k+gE5GRslNiayUk2sdZ91R7THwH2G+UqEFThl/ZLuJupPC+ij9GuT9DCFztquW+VeyPUE85rZ+WFwy00VEFlVQoHcBYT9ZOnLaTZTpx0iogmQbKOJ6ytUf33d/1MT95Y86so9ThKz79AqvxP2R6m/KRSOWkeGxK8lyom86KsP2678FRPMsT9BKLMn0a4HQwemdtR2b5R2B/iTzmsi1d5qMZt1imhJ50rVu1h14Co3mUA+hlDkp6SsVpYzR9ymq8zdvownVss1Dm6eKZm8n0dOrTX3qiL5sBE6OZ+G08bhxwfT/AEAv/rEYuKji0kLW1JTi2zt9KGC0cRTqW1PT0fmQ/wAMPKZjJGP6ivSq+44Y/DftD9N5S+kfJ3WYTTA7VJg/ynst9QflkomlB7U8P6M7haVMr7P6AVgQCNYOsHunzM/mLlLrsHTue1T/AAm+X2f2lZoJNlHVtFSMtkmfhj8IKtJ6bey6lD4EWkKxOGam7I2pkYofEGxl8k06S8h6FVcQo7NTsv3VANR5qP298ZtZ4lq/IrdwzHZeD9OjDLOi74djqf8AET4gO0OagH5TKPIHhsS1N1dDZ1IZTwIlpzey4mKorUXU2x13q+8eG8dxE9uqeHsjy0qZWj8HTnBzkzPpYyzMSlUCwdbG44MDtE70RWMnF5Q3KKksM4GbWZ1LBksCXqkaOm1hZeCqNl9XlO/EQlJyeWEYqKwhEmWeGfLu7UsO5Skp0S6mzORtsw2L4bfCY9cQwOkGYNtuCQfPbGYWrkst4FZ3cYvCWS+xMBmPnszuMPiG0i2qnUO0n3HO++47d2u4m/i9SDg8MYp1FUWUZvOPMeli36zSNOrYAsoBDAbNJTvtqveevNzNalg1Ohdnb2na1yBuAGwd07MQ6knHXPAKnFS2xyIic3ODLaYWi1R9Z2Ku9nOwD78ADOUm3hHbaSyzF9J+WdJkw6nUv4j/ABEWUcgSfmExGHoM7qii7MwVR3k2HrPnF4pqjtUc3diWJ7z9pr+jXIenVOIYdin2U76hGs/Kp82HCVeKNMkc1qn3/Ci5OwQo0kprsRQg5C1+e2eiIkl8lhLB8MbbdkhmWsodfiKtXc7kj4di/tAlWz4yl1ODqEGzOOqXxfUfJdI8pHI/aR4cideT5UTZdGGC0sS9S2qnTt8zmw9FaJo+jbJ3V4TTI7VVi/yjsr9CfmiL15bTY1bx1po0+Jw4qIyMLqylSO4ixkLyjgWo1XpN7SMVPfbYeYsecvMnnSdkOxXEqNRtTqeP5GP+PJZ3azxLV+TK7p7R2Xg8XRrljq67UWPZqjs/3FvbzW/kJUJAaVUqwZTZlIYEbQQbgjnLTm1lxcVQWoNTey6+642jwO0dxE6uqeHsjm0qZWjOrPLlPJyV6T0qgurC3eDuI7wbHlPVEUTxyOtZ4ZC8s5IfDVmpVBrGsHcy7mXuPprG6aXov0/6mpa/V9X2+F9IaHP2rc5Q8pZHo4gAVqauBsvtHgw1iffJ+TaVBdCkiou2yjaeJO0nvMblc7Q1a5E4Wus9k+D0xERMdEz+fGVzh8I5U2d/wl4jSvcjwUHnaaCTXpRx+lWpUgdSKXPxObD0X902ox2mkY156wbMRERKxGPlHIIINiDcEbQRsIlvzfyp/UYalV3sva7nGph5gyHyjdFmULpVok+ywqL4MLH1Ufqit1HMM+hu0niePZu4iJNKgky6UdP+op3v1fV9nhpaR0+fs+kps82PybTrpoVUV122YXseIO0HvE1pT0lkyrU+pHVEUyRkl8TVWlTHaO07lXezdw/gb5aclZNTD0kpUx2VFu8nex7ybnnPrk3I1HDgijTVL7bbT4sdZntndat1O3Y4oUOny+4iJzM48trhaDVDrb2UX3nOweG89wMwSbeEbtpLLMJ0mZY6ystFT2aQu39xhs5Lb9RmTwGCatVSmntOwUd19/gBr5T861YuzMxuzEsSdpJNyfObnoxyHdmxLDUL06fifaYeA7PNpVeKNMkLNap9/wAKBhMMtNERdSooQeAFhE/WJJLAnnx+CWtTem4ujgqee8d428p6Ih2B8kLyxkp8NWek+1TqO5lOxh3Efcbp7s1M4zg62lrNJrLUUcNzAe8PuRvlFzxzXGLpXWwrpcodlxvRjwO7geclP/xdbrOr6p+svbQ0TpX8PvslSnUjVhh/pJqU5UZ5j+Fzw9dXVXQgqwDAjYQdYM/Sc3NvJzUMLSpP7arr32JJJAPde3KdKTHhPgqxbaWRERPD0REQASH5xZQ6/FVqm0M5C/CvZX0Albzpyj1GErONTaJVfibsr6m/KROPWke8ifeS7REREeEBNBmJlDqsbT19mpekfm9n9wWZ+fanUKkMupgQwPeDces5lHZNHUZayTL/ABPPk7GCrSp1BsdFfzF7T0SK+C6nkREQAREQA+leuqKzMQFUFiTsAAuSZHc7c5DjK1xcUkutNTw3sRxPoABKpnDk9q+Gq0kNmZCBwvtAPcbW5yMnJdbrOr6p+svbQ0TpX8Pvsjtqo8yfcRu5S4iux9skZLfEVkpJ7THbuVd7HuA/jfLbk/ArRpJTQWRAFH8nvJ1nxnEzMzWGEpXexruO2duiNyKeA3nefATRzO4q7vC7I0t6Oiy+7EREWGhERABERABERABERABERADB9KeULJRoj8xNRvBRZfMsf0ydTv59ZQ63G1PdS1IfL7X7i04Er0Y6wSI1eW1RsRETUxEREAKp0a5Q08JoHbScr8rdoepYcprZLejPKGhimpnZVQj5k7Q/bpSpSVcR1myvby2poRETAYEREAEREAEREAEREAEREAEREAEREAEREAE82UsaKNGpUOxEZ/IXtz2T0zI9JeUNDCimDrquF+Ve0fUKOc7px2kkcVJaxbJdUqFiSdZJJJ4k6yfOfWIlkhiIiACIiAHqyXjjRrU6o/I6tyB1jmLjnLqjAgEawdYPdIBLHmRlDrsFSJPaQdUfFNQ/bonnEruPCkPWcuXE70REQKIiIgAiIgAiIgAiIgAiIgAiIgAiIgAiIgAkr6S8oaeKFMbKSAfM/aPpo+UqVRwoJOoAXJ7htkJyljTWrVKp2u7PyJ1DkLDlG7WOZN+hO7liKj7PNERKJMEREAEREAE3vRZlCzVqJ3gVV8R2W+q+UwU6+aWUOpxlF/yltBvhfs6/C4PKZ1Y7QaNaMtZplqiIkctCIiACIiACIiACIiACIiACIiACIiACIiAGfz6yh1WCq2Pae1IfPqP7dKR6bvpTyhd6NEflBqt4t2V9A3nMJKltHEM+yTdS2qY9CIiMCwiIgAiIgAiIgBcsg5Q6/DUqu9kBPxDU37gZ75iui/KGlQqUjtpvpD4X/wD0G85tZHqR1m0W6UtoJiIiZmgiIgAiIgAiIgAiIgAiIgAiIgAiJzs4cf1OFrVBtVDb4jqX1InqWXg8bwskkzpyh1+LrPtXTKr8KdkW8bX5zlREtJYWCFJ5eRERPTwREQAREQAREQA03R7lDq8aqn2aqmmfH2l9Vt80rcgWGxBpurr7SMHHipuPpLzh6wdFYbGUML7bEXk+7jiSkUrOWYuJ+kRETHRERABERABERABERABERABERABPq6AgggEEWIOsEHaCN8+0QAw+WujJHJbDP1ZP5GuU+UjWvrMljsysXS20WYcadqg8h2vMSyz4MZhczj/6LTtYS7cECrUWQ2dSp4MCp8jPpeXXKv8A0mkey/8A9Q+McpVup4Ea1Dp+TlxETcXEExO9mv7Y8Z5J4WTqK2eDjYfCvUNkRnPBFLfQTt4DMTF1bfhdWONUhf2629JW8J7C+E/URCV3Lwh+NnHyzIZB6OaVEh6x61xrAtamD8O1uerumwiItKcpvLG4QjBYihERODsREQAREQAREQA//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image/jpeg;base64,/9j/4AAQSkZJRgABAQAAAQABAAD/2wCEAAkGBhQSERQUEhQWFREWFhgSFxUUFhUUFBgUFxcYGBkWExQXHCYeFxkjGhcZHy8gIyc1LCwsFh4xNTAqNSYrLCkBCQoKDgwOGg8PGiwkHiMvLCwqLCw1KSkpLCosLCwsLywsKS0sLCkpLCwsLCwsKSwpLC8sNCwqLCwpLCwpLCwsLP/AABEIAOkA2AMBIgACEQEDEQH/xAAcAAEBAQEBAAMBAAAAAAAAAAAABwYFBAECAwj/xAA/EAACAQIBCAcGBQQBBAMAAAABAgADEQQFBhIhMUFRgQcTImFxkaEyUnKCscEjQpKi0RRzssIkM2Jj8BXh4v/EABkBAAMBAQEAAAAAAAAAAAAAAAAEBQMCAf/EACYRAAIBBAEEAwEBAQEAAAAAAAABAgMEERIhEzFBUTNxgbEiMmH/2gAMAwEAAhEDEQA/ALjETz5Qxy0aT1HNkQFj/A7ydQ8YLkG8HEzzzpGEp2SxruDoDboje5HduG8+Bkp/+QqdZ1nWP1l76ekdK/xT9Mr5UfEVnqvtY6huVdyjuA/nfOhmlm2cZWsbiklmqMOG5QeJ9ACZVpwjShl/pIqVJVp4X4VLNvKDV8LRqP7bLr3XIJF7d9r85059KFBUVVUAKoCgDYANQAn3ktvL4K0U0kmIiJ4eiIiACIiACIiACIiACIiACIiACIiAHOzix7UMLWqJ7aoSN9jsBI7r35SLnKFTrOs6x+svfT0jpX8Zdq1EOpVgCrAqQdhBFiDI9ndm0cHWsLmi9zTY+qE8R6i3fHbWUeYvuI3cZcSXYoGZedX9XT0XsK6DtbtIbA4H1G4+ImkkJyVlN8PWSrT9pTs3Eb1PcRqltydj1r0kqobq40hx7we8G4PhM7ilo8rszS3rbrD7o9MREWGhJ30nZcuy4ZTqFqlTxPsKfAdrms3+KxIpoztqVFLHwAuZC8oY1q1V6je07Fj3X3eAGrlG7WGZbPwJ3dTWOq8n5UaJdgqi7MQoA2kk2A85as3MiLhaC0xrb2nb3nO0+G4dwEwnRpkfrK7VmHZpCy/3Gvr5Lf8AUJT57dVMvVHNpTwt2IieTKmUkw9J6tQ9lRfvJ3KO8mw5xRLPA63jln0ynlujhwDWqKl9gNyT4KLk+U++Tsq0q66VFw67DbaDwIOsHxkWyvlZ8TVarUPaOwblXcq9w/k75pei9X/qahF+r6s6fC+kNDn7XrG52yjDZvkThdOU9UuCnxERMdEREAEREAEREAEREAE8uUcqUqC6dZwi7LneeAA1k+E9UmXSiH/qKZN+r6vs8NLSOnz9n0mtKG8sMyrVOnHZG/yZlyjiATRqK9toFww8VNiBynukKyTlR8PVWrTNmXduZd6t3H/73S05JymmIopVT2WF7bwdhU94Oqd1qPT5XYzoV+pw+57Jzc4ciriqDUm1Haje642Hw3HuJnSiYJtPKGGk1hkBr0GRmRhZlJUg7iDYjzm46MsuWdsMx1NepT+Ie0o8Rr+U8Z+HSZkfQrLXUdmqNFv7ijbzX/EzJYHGNSqJUT2kYMOR2eB2c5VeK1MkLNGp9fwvUT8cHilqU0qL7LqHHgRcT5kksGZ6SMo9XhNAHtVWCfKO030A+aSmbPpQxuliKdO+qnTv8zn+FXzmYyNgOvr0qW53Cn4drftBlSgtaef0k3D3qYX0VbMbJvU4OncWZ/xW+fZ+3RE78+FWwsNmyfMmyls2ypGOqSEmfSXlzTqjDqexT7T99QjUOSnzY8JRMoYwUqT1G9lFLnkL2kKxOIao7OxuzMWY95NzGbWGZbPwKXc8R1Xk+cJhWqOqILuxCqO8/aWrN/IiYWitNdZ2s29nO0n7cABMX0YZG0nfEMNS/hp8RF2PJSB8xlGnt1Uy9UFrTwt35ERM/nLnlSwZCkGpVIvoKQLDizHZfdqisYuTwhuUlFZZoImezZzzp4wlApp1QNLRJBBXirDbbVqtvmhhKLi8MIyUllCIicnQiIgAiZnOTPqnhH6sIalSwLAEKFvrALWOu2u1p682866WMU6IK1F9pGte3FSPaH/vCdunJR2xwZqrBy1zyduc7L2RUxVFqT79atvVxsYf+6wSJ0YnKbTyjtpNYZBMZhGpVGpuLOhKkd44d2+a3o1y51dY0GPYq617qgH+yjzUT09J+R7MmIUe1+G/iBdT5AjkJh6FdkZXU2ZSGB4EG49ZVWK1MkPNGp9fwvsTzZOxorUqdRdjqH8Li9uWyemSWsFdPJwc9sm9dg6gAuyDrV8U1nzXSHORyf0ARIblvJ/UYirS3I5A+Hav7SI/aS4cSfeQ5UijdG2UeswnVk66TFflbtL6lhyiZzowxujiXp31VKd/mQ3HoWiL3EdZsZt5bU0cfPLE6eOrng+h+gBfqDOj0bYXSxul7lN35myfRjM9lOtp1qre9UdvNyZs+imj28Q3Baa+Zcn6CPVP80vwQpf6rfpRYiJKK5lOknHaGD0RtqOqch2z/iBzkpm96VsR2sOnAO55lQPoZicBh+sq00991T9TAfeVLdYp5JNy9qmCx5p5P6nB0Utr0Q7fE/aP1tynXnwBPmTJPLyVYrCweTKuUVoUXqt7KKWtxO4DvJsOciGOxrVqjVKhu7ksT9h3Aah3CULpSx+jRpUh+di5+FALDzYH5ZN1Uk2GsnUBxPCULWGI7eybdzzLX0a/o2yS74jrtlOmGBPF2W2iPAG55cZUZ4MhZKGGw9OkPyr2jxc62PM3nvidapvLI7Rp9OGBExOdmf8A1LmjhwGqLqZ21qp91RvYb9w792POemM0r/1DX8Et+nRtNIW05LJxO6hF47lmiYHNfpELutLFWBY2WqBoi52CoNgvxGru3zfTGdOUHhmtOpGosxJHn/kp6WLdzrSqdNW7wAGXxB9CJxskZUbD1kqptU6x7y71PiJXM7ckDEYWolruB1ifGusW8RdfmkXlGhPqQw/om3EOnPK88l8wmKWoiuhurqGB7iLifrMl0aZQ08IUO2k5UfC3aHqWHKa2Tpx1k0U6ct4qRys6cn9fhKyW16BZfiXtL6i3OROf0CZBspYbq61VPcqOn6WI+0ctJd0JXkeVIpvRrjtPCFDtpuy/K3bHqxHKayTroqxHbrpxVH8iwP8AkJRYtXWKjGbd5poSU9JWF0cZpe/TVuYJX6KJVpPOlaj2sO3dUXyKEfUzq2eKhzdLNMzOaGJ0MbhzxcJ+sFP9onOwFbQq0292ojeTAxGLim5NNC1tVUItM/Fjck8TeUPopHYxB/7kHo38yeMLEjgbSh9FLdjED/uQ+jfxNbj42ZW3yo3sRElFcl/Si/8AyqY4UR6u/wDE4Way3xmH/uqfI3+073Sin/KpnjRHo7/zODmu1sZh/wC6g8zb7yrT+H8JFT5v0tsRElFcmHSjVviqa8KQP6nb+BOBmzRDYzDg7OtQ+Rv9p3+lGlbFU240gP0u38iZ/NqsExeHY7OtQeZt95Vp/Fx6JFT5ufZb54st4w0sPWqDalNmHiFNvWe2ebKWDFWjUpnUHRkvw0gReS1jPJWlnHBCCeOs8f5nxP1xWGam7I4s6kqw4ET8pbIIlqzTxpq4Oi7a2KaJPEoSlz46N5F6dMsQFBLEgADWSTqAHfeW/N/Jv9PhqVI7VUBviOtrcyYnd41Q7Zp7P0dCQbKNEJWqqNi1HUeAYj7S8yDZQradaow2NUdh4MxP3nFp3Z3edkbXopq9vELxWm3kXH3lEk76KaXaxDcBTXzLn7SiTG4+Rm9t8aEimdiWxuIH/kJ87H7y1yKZ1vfG4g/+Qjy1faa2n/TMrz/lfZ2ui9/+W440W9HSVGS7ovT/AJbnhRb1dJUZxc/Id2vxiYTpWH4dD43/AMR/E3cwnSsfw6Hxv/iP5nFD5Ed3HxsnIMQBErEc9OU6OhXqr7tR18nImz6Ka3bxC8VRvIsP9hM7nlhtDHVxxfT/AFgN9SZ7+jfFaGNC+/TdOYs/+pmFT/VL8GKX+a36ViIiSiuTzpWw/aw79zoeWiR9TMRgcR1dWm/uOr/pYH7SodJGB08HpDbTdX5HsH/IHlJRKlu808Em5WtTJ/QAM+Zx80soddg6L/mChG+JOyb+Nr852JMksPBVi9kmYjpSwGlRpVR+Rih+FwNf6lA+aTZWsbjURrB75dsqZPWvRek/supXwO4jvBseUh+PwLUaj06gs6HRP8juI1juMoWs8x19E27hiW3stWQMqjE4enVG1h2hwcamHn6WnQkt6NsqOmJ6kG9OoGJHBlW4Ychby4SpROtT0lgdo1OpDJwM48zaWL7RulUC3WKAbjg6/mHr3zJHosrX1Vqejxs9/wBNvvKZE9jWnFYTCdCE3lozebeY9LCnTJ6ytuYiwX4F3HvJv4TSREzlJyeWaRgorETi535XGHwtRr2dh1acdNha48BduUjE0mf2VHq4t0bUlI6Cr4gEt4k+gE5GRslNiayUk2sdZ91R7THwH2G+UqEFThl/ZLuJupPC+ij9GuT9DCFztquW+VeyPUE85rZ+WFwy00VEFlVQoHcBYT9ZOnLaTZTpx0iogmQbKOJ6ytUf33d/1MT95Y86so9ThKz79AqvxP2R6m/KRSOWkeGxK8lyom86KsP2678FRPMsT9BKLMn0a4HQwemdtR2b5R2B/iTzmsi1d5qMZt1imhJ50rVu1h14Co3mUA+hlDkp6SsVpYzR9ymq8zdvownVss1Dm6eKZm8n0dOrTX3qiL5sBE6OZ+G08bhxwfT/AEAv/rEYuKji0kLW1JTi2zt9KGC0cRTqW1PT0fmQ/wAMPKZjJGP6ivSq+44Y/DftD9N5S+kfJ3WYTTA7VJg/ynst9QflkomlB7U8P6M7haVMr7P6AVgQCNYOsHunzM/mLlLrsHTue1T/AAm+X2f2lZoJNlHVtFSMtkmfhj8IKtJ6bey6lD4EWkKxOGam7I2pkYofEGxl8k06S8h6FVcQo7NTsv3VANR5qP298ZtZ4lq/IrdwzHZeD9OjDLOi74djqf8AET4gO0OagH5TKPIHhsS1N1dDZ1IZTwIlpzey4mKorUXU2x13q+8eG8dxE9uqeHsjy0qZWj8HTnBzkzPpYyzMSlUCwdbG44MDtE70RWMnF5Q3KKksM4GbWZ1LBksCXqkaOm1hZeCqNl9XlO/EQlJyeWEYqKwhEmWeGfLu7UsO5Skp0S6mzORtsw2L4bfCY9cQwOkGYNtuCQfPbGYWrkst4FZ3cYvCWS+xMBmPnszuMPiG0i2qnUO0n3HO++47d2u4m/i9SDg8MYp1FUWUZvOPMeli36zSNOrYAsoBDAbNJTvtqveevNzNalg1Ohdnb2na1yBuAGwd07MQ6knHXPAKnFS2xyIic3ODLaYWi1R9Z2Ku9nOwD78ADOUm3hHbaSyzF9J+WdJkw6nUv4j/ABEWUcgSfmExGHoM7qii7MwVR3k2HrPnF4pqjtUc3diWJ7z9pr+jXIenVOIYdin2U76hGs/Kp82HCVeKNMkc1qn3/Ci5OwQo0kprsRQg5C1+e2eiIkl8lhLB8MbbdkhmWsodfiKtXc7kj4di/tAlWz4yl1ODqEGzOOqXxfUfJdI8pHI/aR4cideT5UTZdGGC0sS9S2qnTt8zmw9FaJo+jbJ3V4TTI7VVi/yjsr9CfmiL15bTY1bx1po0+Jw4qIyMLqylSO4ixkLyjgWo1XpN7SMVPfbYeYsecvMnnSdkOxXEqNRtTqeP5GP+PJZ3azxLV+TK7p7R2Xg8XRrljq67UWPZqjs/3FvbzW/kJUJAaVUqwZTZlIYEbQQbgjnLTm1lxcVQWoNTey6+642jwO0dxE6uqeHsjm0qZWjOrPLlPJyV6T0qgurC3eDuI7wbHlPVEUTxyOtZ4ZC8s5IfDVmpVBrGsHcy7mXuPprG6aXov0/6mpa/V9X2+F9IaHP2rc5Q8pZHo4gAVqauBsvtHgw1iffJ+TaVBdCkiou2yjaeJO0nvMblc7Q1a5E4Wus9k+D0xERMdEz+fGVzh8I5U2d/wl4jSvcjwUHnaaCTXpRx+lWpUgdSKXPxObD0X902ox2mkY156wbMRERKxGPlHIIINiDcEbQRsIlvzfyp/UYalV3sva7nGph5gyHyjdFmULpVok+ywqL4MLH1Ufqit1HMM+hu0niePZu4iJNKgky6UdP+op3v1fV9nhpaR0+fs+kps82PybTrpoVUV122YXseIO0HvE1pT0lkyrU+pHVEUyRkl8TVWlTHaO07lXezdw/gb5aclZNTD0kpUx2VFu8nex7ybnnPrk3I1HDgijTVL7bbT4sdZntndat1O3Y4oUOny+4iJzM48trhaDVDrb2UX3nOweG89wMwSbeEbtpLLMJ0mZY6ystFT2aQu39xhs5Lb9RmTwGCatVSmntOwUd19/gBr5T861YuzMxuzEsSdpJNyfObnoxyHdmxLDUL06fifaYeA7PNpVeKNMkLNap9/wAKBhMMtNERdSooQeAFhE/WJJLAnnx+CWtTem4ujgqee8d428p6Ih2B8kLyxkp8NWek+1TqO5lOxh3Efcbp7s1M4zg62lrNJrLUUcNzAe8PuRvlFzxzXGLpXWwrpcodlxvRjwO7geclP/xdbrOr6p+svbQ0TpX8PvslSnUjVhh/pJqU5UZ5j+Fzw9dXVXQgqwDAjYQdYM/Sc3NvJzUMLSpP7arr32JJJAPde3KdKTHhPgqxbaWRERPD0REQASH5xZQ6/FVqm0M5C/CvZX0Albzpyj1GErONTaJVfibsr6m/KROPWke8ifeS7REREeEBNBmJlDqsbT19mpekfm9n9wWZ+fanUKkMupgQwPeDces5lHZNHUZayTL/ABPPk7GCrSp1BsdFfzF7T0SK+C6nkREQAREQA+leuqKzMQFUFiTsAAuSZHc7c5DjK1xcUkutNTw3sRxPoABKpnDk9q+Gq0kNmZCBwvtAPcbW5yMnJdbrOr6p+svbQ0TpX8Pvsjtqo8yfcRu5S4iux9skZLfEVkpJ7THbuVd7HuA/jfLbk/ArRpJTQWRAFH8nvJ1nxnEzMzWGEpXexruO2duiNyKeA3nefATRzO4q7vC7I0t6Oiy+7EREWGhERABERABERABERABERADB9KeULJRoj8xNRvBRZfMsf0ydTv59ZQ63G1PdS1IfL7X7i04Er0Y6wSI1eW1RsRETUxEREAKp0a5Q08JoHbScr8rdoepYcprZLejPKGhimpnZVQj5k7Q/bpSpSVcR1myvby2poRETAYEREAEREAEREAEREAEREAEREAEREAEREAE82UsaKNGpUOxEZ/IXtz2T0zI9JeUNDCimDrquF+Ve0fUKOc7px2kkcVJaxbJdUqFiSdZJJJ4k6yfOfWIlkhiIiACIiAHqyXjjRrU6o/I6tyB1jmLjnLqjAgEawdYPdIBLHmRlDrsFSJPaQdUfFNQ/bonnEruPCkPWcuXE70REQKIiIgAiIgAiIgAiIgAiIgAiIgAiIgAiIgAkr6S8oaeKFMbKSAfM/aPpo+UqVRwoJOoAXJ7htkJyljTWrVKp2u7PyJ1DkLDlG7WOZN+hO7liKj7PNERKJMEREAEREAE3vRZlCzVqJ3gVV8R2W+q+UwU6+aWUOpxlF/yltBvhfs6/C4PKZ1Y7QaNaMtZplqiIkctCIiACIiACIiACIiACIiACIiACIiACIiAGfz6yh1WCq2Pae1IfPqP7dKR6bvpTyhd6NEflBqt4t2V9A3nMJKltHEM+yTdS2qY9CIiMCwiIgAiIgAiIgBcsg5Q6/DUqu9kBPxDU37gZ75iui/KGlQqUjtpvpD4X/wD0G85tZHqR1m0W6UtoJiIiZmgiIgAiIgAiIgAiIgAiIgAiIgAiJzs4cf1OFrVBtVDb4jqX1InqWXg8bwskkzpyh1+LrPtXTKr8KdkW8bX5zlREtJYWCFJ5eRERPTwREQAREQAREQA03R7lDq8aqn2aqmmfH2l9Vt80rcgWGxBpurr7SMHHipuPpLzh6wdFYbGUML7bEXk+7jiSkUrOWYuJ+kRETHRERABERABERABERABERABERABPq6AgggEEWIOsEHaCN8+0QAw+WujJHJbDP1ZP5GuU+UjWvrMljsysXS20WYcadqg8h2vMSyz4MZhczj/6LTtYS7cECrUWQ2dSp4MCp8jPpeXXKv8A0mkey/8A9Q+McpVup4Ea1Dp+TlxETcXEExO9mv7Y8Z5J4WTqK2eDjYfCvUNkRnPBFLfQTt4DMTF1bfhdWONUhf2629JW8J7C+E/URCV3Lwh+NnHyzIZB6OaVEh6x61xrAtamD8O1uerumwiItKcpvLG4QjBYihERODsREQAREQAREQA//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image/jpeg;base64,/9j/4AAQSkZJRgABAQAAAQABAAD/2wCEAAkGBhQSERQUEhQWFREWFhgSFxUUFhUUFBgUFxcYGBkWExQXHCYeFxkjGhcZHy8gIyc1LCwsFh4xNTAqNSYrLCkBCQoKDgwOGg8PGiwkHiMvLCwqLCw1KSkpLCosLCwsLywsKS0sLCkpLCwsLCwsKSwpLC8sNCwqLCwpLCwpLCwsLP/AABEIAOkA2AMBIgACEQEDEQH/xAAcAAEBAQEBAAMBAAAAAAAAAAAABwYFBAECAwj/xAA/EAACAQIBCAcGBQQBBAMAAAABAgADEQQFBhIhMUFRgQcTImFxkaEyUnKCscEjQpKi0RRzssIkM2Jj8BXh4v/EABkBAAMBAQEAAAAAAAAAAAAAAAAEBQMCAf/EACYRAAIBBAEEAwEBAQEAAAAAAAABAgMEERIhEzFBUTNxgbEiMmH/2gAMAwEAAhEDEQA/ALjETz5Qxy0aT1HNkQFj/A7ydQ8YLkG8HEzzzpGEp2SxruDoDboje5HduG8+Bkp/+QqdZ1nWP1l76ekdK/xT9Mr5UfEVnqvtY6huVdyjuA/nfOhmlm2cZWsbiklmqMOG5QeJ9ACZVpwjShl/pIqVJVp4X4VLNvKDV8LRqP7bLr3XIJF7d9r85059KFBUVVUAKoCgDYANQAn3ktvL4K0U0kmIiJ4eiIiACIiACIiACIiACIiACIiACIiAHOzix7UMLWqJ7aoSN9jsBI7r35SLnKFTrOs6x+svfT0jpX8Zdq1EOpVgCrAqQdhBFiDI9ndm0cHWsLmi9zTY+qE8R6i3fHbWUeYvuI3cZcSXYoGZedX9XT0XsK6DtbtIbA4H1G4+ImkkJyVlN8PWSrT9pTs3Eb1PcRqltydj1r0kqobq40hx7we8G4PhM7ilo8rszS3rbrD7o9MREWGhJ30nZcuy4ZTqFqlTxPsKfAdrms3+KxIpoztqVFLHwAuZC8oY1q1V6je07Fj3X3eAGrlG7WGZbPwJ3dTWOq8n5UaJdgqi7MQoA2kk2A85as3MiLhaC0xrb2nb3nO0+G4dwEwnRpkfrK7VmHZpCy/3Gvr5Lf8AUJT57dVMvVHNpTwt2IieTKmUkw9J6tQ9lRfvJ3KO8mw5xRLPA63jln0ynlujhwDWqKl9gNyT4KLk+U++Tsq0q66VFw67DbaDwIOsHxkWyvlZ8TVarUPaOwblXcq9w/k75pei9X/qahF+r6s6fC+kNDn7XrG52yjDZvkThdOU9UuCnxERMdEREAEREAEREAEREAE8uUcqUqC6dZwi7LneeAA1k+E9UmXSiH/qKZN+r6vs8NLSOnz9n0mtKG8sMyrVOnHZG/yZlyjiATRqK9toFww8VNiBynukKyTlR8PVWrTNmXduZd6t3H/73S05JymmIopVT2WF7bwdhU94Oqd1qPT5XYzoV+pw+57Jzc4ciriqDUm1Haje642Hw3HuJnSiYJtPKGGk1hkBr0GRmRhZlJUg7iDYjzm46MsuWdsMx1NepT+Ie0o8Rr+U8Z+HSZkfQrLXUdmqNFv7ijbzX/EzJYHGNSqJUT2kYMOR2eB2c5VeK1MkLNGp9fwvUT8cHilqU0qL7LqHHgRcT5kksGZ6SMo9XhNAHtVWCfKO030A+aSmbPpQxuliKdO+qnTv8zn+FXzmYyNgOvr0qW53Cn4drftBlSgtaef0k3D3qYX0VbMbJvU4OncWZ/xW+fZ+3RE78+FWwsNmyfMmyls2ypGOqSEmfSXlzTqjDqexT7T99QjUOSnzY8JRMoYwUqT1G9lFLnkL2kKxOIao7OxuzMWY95NzGbWGZbPwKXc8R1Xk+cJhWqOqILuxCqO8/aWrN/IiYWitNdZ2s29nO0n7cABMX0YZG0nfEMNS/hp8RF2PJSB8xlGnt1Uy9UFrTwt35ERM/nLnlSwZCkGpVIvoKQLDizHZfdqisYuTwhuUlFZZoImezZzzp4wlApp1QNLRJBBXirDbbVqtvmhhKLi8MIyUllCIicnQiIgAiZnOTPqnhH6sIalSwLAEKFvrALWOu2u1p682866WMU6IK1F9pGte3FSPaH/vCdunJR2xwZqrBy1zyduc7L2RUxVFqT79atvVxsYf+6wSJ0YnKbTyjtpNYZBMZhGpVGpuLOhKkd44d2+a3o1y51dY0GPYq617qgH+yjzUT09J+R7MmIUe1+G/iBdT5AjkJh6FdkZXU2ZSGB4EG49ZVWK1MkPNGp9fwvsTzZOxorUqdRdjqH8Li9uWyemSWsFdPJwc9sm9dg6gAuyDrV8U1nzXSHORyf0ARIblvJ/UYirS3I5A+Hav7SI/aS4cSfeQ5UijdG2UeswnVk66TFflbtL6lhyiZzowxujiXp31VKd/mQ3HoWiL3EdZsZt5bU0cfPLE6eOrng+h+gBfqDOj0bYXSxul7lN35myfRjM9lOtp1qre9UdvNyZs+imj28Q3Baa+Zcn6CPVP80vwQpf6rfpRYiJKK5lOknHaGD0RtqOqch2z/iBzkpm96VsR2sOnAO55lQPoZicBh+sq00991T9TAfeVLdYp5JNy9qmCx5p5P6nB0Utr0Q7fE/aP1tynXnwBPmTJPLyVYrCweTKuUVoUXqt7KKWtxO4DvJsOciGOxrVqjVKhu7ksT9h3Aah3CULpSx+jRpUh+di5+FALDzYH5ZN1Uk2GsnUBxPCULWGI7eybdzzLX0a/o2yS74jrtlOmGBPF2W2iPAG55cZUZ4MhZKGGw9OkPyr2jxc62PM3nvidapvLI7Rp9OGBExOdmf8A1LmjhwGqLqZ21qp91RvYb9w792POemM0r/1DX8Et+nRtNIW05LJxO6hF47lmiYHNfpELutLFWBY2WqBoi52CoNgvxGru3zfTGdOUHhmtOpGosxJHn/kp6WLdzrSqdNW7wAGXxB9CJxskZUbD1kqptU6x7y71PiJXM7ckDEYWolruB1ifGusW8RdfmkXlGhPqQw/om3EOnPK88l8wmKWoiuhurqGB7iLifrMl0aZQ08IUO2k5UfC3aHqWHKa2Tpx1k0U6ct4qRys6cn9fhKyW16BZfiXtL6i3OROf0CZBspYbq61VPcqOn6WI+0ctJd0JXkeVIpvRrjtPCFDtpuy/K3bHqxHKayTroqxHbrpxVH8iwP8AkJRYtXWKjGbd5poSU9JWF0cZpe/TVuYJX6KJVpPOlaj2sO3dUXyKEfUzq2eKhzdLNMzOaGJ0MbhzxcJ+sFP9onOwFbQq0292ojeTAxGLim5NNC1tVUItM/Fjck8TeUPopHYxB/7kHo38yeMLEjgbSh9FLdjED/uQ+jfxNbj42ZW3yo3sRElFcl/Si/8AyqY4UR6u/wDE4Way3xmH/uqfI3+073Sin/KpnjRHo7/zODmu1sZh/wC6g8zb7yrT+H8JFT5v0tsRElFcmHSjVviqa8KQP6nb+BOBmzRDYzDg7OtQ+Rv9p3+lGlbFU240gP0u38iZ/NqsExeHY7OtQeZt95Vp/Fx6JFT5ufZb54st4w0sPWqDalNmHiFNvWe2ebKWDFWjUpnUHRkvw0gReS1jPJWlnHBCCeOs8f5nxP1xWGam7I4s6kqw4ET8pbIIlqzTxpq4Oi7a2KaJPEoSlz46N5F6dMsQFBLEgADWSTqAHfeW/N/Jv9PhqVI7VUBviOtrcyYnd41Q7Zp7P0dCQbKNEJWqqNi1HUeAYj7S8yDZQradaow2NUdh4MxP3nFp3Z3edkbXopq9vELxWm3kXH3lEk76KaXaxDcBTXzLn7SiTG4+Rm9t8aEimdiWxuIH/kJ87H7y1yKZ1vfG4g/+Qjy1faa2n/TMrz/lfZ2ui9/+W440W9HSVGS7ovT/AJbnhRb1dJUZxc/Id2vxiYTpWH4dD43/AMR/E3cwnSsfw6Hxv/iP5nFD5Ed3HxsnIMQBErEc9OU6OhXqr7tR18nImz6Ka3bxC8VRvIsP9hM7nlhtDHVxxfT/AFgN9SZ7+jfFaGNC+/TdOYs/+pmFT/VL8GKX+a36ViIiSiuTzpWw/aw79zoeWiR9TMRgcR1dWm/uOr/pYH7SodJGB08HpDbTdX5HsH/IHlJRKlu808Em5WtTJ/QAM+Zx80soddg6L/mChG+JOyb+Nr852JMksPBVi9kmYjpSwGlRpVR+Rih+FwNf6lA+aTZWsbjURrB75dsqZPWvRek/supXwO4jvBseUh+PwLUaj06gs6HRP8juI1juMoWs8x19E27hiW3stWQMqjE4enVG1h2hwcamHn6WnQkt6NsqOmJ6kG9OoGJHBlW4Ychby4SpROtT0lgdo1OpDJwM48zaWL7RulUC3WKAbjg6/mHr3zJHosrX1Vqejxs9/wBNvvKZE9jWnFYTCdCE3lozebeY9LCnTJ6ytuYiwX4F3HvJv4TSREzlJyeWaRgorETi535XGHwtRr2dh1acdNha48BduUjE0mf2VHq4t0bUlI6Cr4gEt4k+gE5GRslNiayUk2sdZ91R7THwH2G+UqEFThl/ZLuJupPC+ij9GuT9DCFztquW+VeyPUE85rZ+WFwy00VEFlVQoHcBYT9ZOnLaTZTpx0iogmQbKOJ6ytUf33d/1MT95Y86so9ThKz79AqvxP2R6m/KRSOWkeGxK8lyom86KsP2678FRPMsT9BKLMn0a4HQwemdtR2b5R2B/iTzmsi1d5qMZt1imhJ50rVu1h14Co3mUA+hlDkp6SsVpYzR9ymq8zdvownVss1Dm6eKZm8n0dOrTX3qiL5sBE6OZ+G08bhxwfT/AEAv/rEYuKji0kLW1JTi2zt9KGC0cRTqW1PT0fmQ/wAMPKZjJGP6ivSq+44Y/DftD9N5S+kfJ3WYTTA7VJg/ynst9QflkomlB7U8P6M7haVMr7P6AVgQCNYOsHunzM/mLlLrsHTue1T/AAm+X2f2lZoJNlHVtFSMtkmfhj8IKtJ6bey6lD4EWkKxOGam7I2pkYofEGxl8k06S8h6FVcQo7NTsv3VANR5qP298ZtZ4lq/IrdwzHZeD9OjDLOi74djqf8AET4gO0OagH5TKPIHhsS1N1dDZ1IZTwIlpzey4mKorUXU2x13q+8eG8dxE9uqeHsjy0qZWj8HTnBzkzPpYyzMSlUCwdbG44MDtE70RWMnF5Q3KKksM4GbWZ1LBksCXqkaOm1hZeCqNl9XlO/EQlJyeWEYqKwhEmWeGfLu7UsO5Skp0S6mzORtsw2L4bfCY9cQwOkGYNtuCQfPbGYWrkst4FZ3cYvCWS+xMBmPnszuMPiG0i2qnUO0n3HO++47d2u4m/i9SDg8MYp1FUWUZvOPMeli36zSNOrYAsoBDAbNJTvtqveevNzNalg1Ohdnb2na1yBuAGwd07MQ6knHXPAKnFS2xyIic3ODLaYWi1R9Z2Ku9nOwD78ADOUm3hHbaSyzF9J+WdJkw6nUv4j/ABEWUcgSfmExGHoM7qii7MwVR3k2HrPnF4pqjtUc3diWJ7z9pr+jXIenVOIYdin2U76hGs/Kp82HCVeKNMkc1qn3/Ci5OwQo0kprsRQg5C1+e2eiIkl8lhLB8MbbdkhmWsodfiKtXc7kj4di/tAlWz4yl1ODqEGzOOqXxfUfJdI8pHI/aR4cideT5UTZdGGC0sS9S2qnTt8zmw9FaJo+jbJ3V4TTI7VVi/yjsr9CfmiL15bTY1bx1po0+Jw4qIyMLqylSO4ixkLyjgWo1XpN7SMVPfbYeYsecvMnnSdkOxXEqNRtTqeP5GP+PJZ3azxLV+TK7p7R2Xg8XRrljq67UWPZqjs/3FvbzW/kJUJAaVUqwZTZlIYEbQQbgjnLTm1lxcVQWoNTey6+642jwO0dxE6uqeHsjm0qZWjOrPLlPJyV6T0qgurC3eDuI7wbHlPVEUTxyOtZ4ZC8s5IfDVmpVBrGsHcy7mXuPprG6aXov0/6mpa/V9X2+F9IaHP2rc5Q8pZHo4gAVqauBsvtHgw1iffJ+TaVBdCkiou2yjaeJO0nvMblc7Q1a5E4Wus9k+D0xERMdEz+fGVzh8I5U2d/wl4jSvcjwUHnaaCTXpRx+lWpUgdSKXPxObD0X902ox2mkY156wbMRERKxGPlHIIINiDcEbQRsIlvzfyp/UYalV3sva7nGph5gyHyjdFmULpVok+ywqL4MLH1Ufqit1HMM+hu0niePZu4iJNKgky6UdP+op3v1fV9nhpaR0+fs+kps82PybTrpoVUV122YXseIO0HvE1pT0lkyrU+pHVEUyRkl8TVWlTHaO07lXezdw/gb5aclZNTD0kpUx2VFu8nex7ybnnPrk3I1HDgijTVL7bbT4sdZntndat1O3Y4oUOny+4iJzM48trhaDVDrb2UX3nOweG89wMwSbeEbtpLLMJ0mZY6ystFT2aQu39xhs5Lb9RmTwGCatVSmntOwUd19/gBr5T861YuzMxuzEsSdpJNyfObnoxyHdmxLDUL06fifaYeA7PNpVeKNMkLNap9/wAKBhMMtNERdSooQeAFhE/WJJLAnnx+CWtTem4ujgqee8d428p6Ih2B8kLyxkp8NWek+1TqO5lOxh3Efcbp7s1M4zg62lrNJrLUUcNzAe8PuRvlFzxzXGLpXWwrpcodlxvRjwO7geclP/xdbrOr6p+svbQ0TpX8PvslSnUjVhh/pJqU5UZ5j+Fzw9dXVXQgqwDAjYQdYM/Sc3NvJzUMLSpP7arr32JJJAPde3KdKTHhPgqxbaWRERPD0REQASH5xZQ6/FVqm0M5C/CvZX0Albzpyj1GErONTaJVfibsr6m/KROPWke8ifeS7REREeEBNBmJlDqsbT19mpekfm9n9wWZ+fanUKkMupgQwPeDces5lHZNHUZayTL/ABPPk7GCrSp1BsdFfzF7T0SK+C6nkREQAREQA+leuqKzMQFUFiTsAAuSZHc7c5DjK1xcUkutNTw3sRxPoABKpnDk9q+Gq0kNmZCBwvtAPcbW5yMnJdbrOr6p+svbQ0TpX8Pvsjtqo8yfcRu5S4iux9skZLfEVkpJ7THbuVd7HuA/jfLbk/ArRpJTQWRAFH8nvJ1nxnEzMzWGEpXexruO2duiNyKeA3nefATRzO4q7vC7I0t6Oiy+7EREWGhERABERABERABERABERADB9KeULJRoj8xNRvBRZfMsf0ydTv59ZQ63G1PdS1IfL7X7i04Er0Y6wSI1eW1RsRETUxEREAKp0a5Q08JoHbScr8rdoepYcprZLejPKGhimpnZVQj5k7Q/bpSpSVcR1myvby2poRETAYEREAEREAEREAEREAEREAEREAEREAEREAE82UsaKNGpUOxEZ/IXtz2T0zI9JeUNDCimDrquF+Ve0fUKOc7px2kkcVJaxbJdUqFiSdZJJJ4k6yfOfWIlkhiIiACIiAHqyXjjRrU6o/I6tyB1jmLjnLqjAgEawdYPdIBLHmRlDrsFSJPaQdUfFNQ/bonnEruPCkPWcuXE70REQKIiIgAiIgAiIgAiIgAiIgAiIgAiIgAiIgAkr6S8oaeKFMbKSAfM/aPpo+UqVRwoJOoAXJ7htkJyljTWrVKp2u7PyJ1DkLDlG7WOZN+hO7liKj7PNERKJMEREAEREAE3vRZlCzVqJ3gVV8R2W+q+UwU6+aWUOpxlF/yltBvhfs6/C4PKZ1Y7QaNaMtZplqiIkctCIiACIiACIiACIiACIiACIiACIiACIiAGfz6yh1WCq2Pae1IfPqP7dKR6bvpTyhd6NEflBqt4t2V9A3nMJKltHEM+yTdS2qY9CIiMCwiIgAiIgAiIgBcsg5Q6/DUqu9kBPxDU37gZ75iui/KGlQqUjtpvpD4X/wD0G85tZHqR1m0W6UtoJiIiZmgiIgAiIgAiIgAiIgAiIgAiIgAiJzs4cf1OFrVBtVDb4jqX1InqWXg8bwskkzpyh1+LrPtXTKr8KdkW8bX5zlREtJYWCFJ5eRERPTwREQAREQAREQA03R7lDq8aqn2aqmmfH2l9Vt80rcgWGxBpurr7SMHHipuPpLzh6wdFYbGUML7bEXk+7jiSkUrOWYuJ+kRETHRERABERABERABERABERABERABPq6AgggEEWIOsEHaCN8+0QAw+WujJHJbDP1ZP5GuU+UjWvrMljsysXS20WYcadqg8h2vMSyz4MZhczj/6LTtYS7cECrUWQ2dSp4MCp8jPpeXXKv8A0mkey/8A9Q+McpVup4Ea1Dp+TlxETcXEExO9mv7Y8Z5J4WTqK2eDjYfCvUNkRnPBFLfQTt4DMTF1bfhdWONUhf2629JW8J7C+E/URCV3Lwh+NnHyzIZB6OaVEh6x61xrAtamD8O1uerumwiItKcpvLG4QjBYihERODsREQAREQAREQA//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9" name="Picture 11"/>
          <p:cNvPicPr>
            <a:picLocks noChangeAspect="1" noChangeArrowheads="1"/>
          </p:cNvPicPr>
          <p:nvPr/>
        </p:nvPicPr>
        <p:blipFill>
          <a:blip r:embed="rId5" cstate="print"/>
          <a:srcRect/>
          <a:stretch>
            <a:fillRect/>
          </a:stretch>
        </p:blipFill>
        <p:spPr bwMode="auto">
          <a:xfrm>
            <a:off x="6516216" y="2060848"/>
            <a:ext cx="792088" cy="838681"/>
          </a:xfrm>
          <a:prstGeom prst="rect">
            <a:avLst/>
          </a:prstGeom>
          <a:noFill/>
          <a:ln w="9525">
            <a:noFill/>
            <a:miter lim="800000"/>
            <a:headEnd/>
            <a:tailEnd/>
          </a:ln>
        </p:spPr>
      </p:pic>
      <p:sp>
        <p:nvSpPr>
          <p:cNvPr id="14" name="Oval 13"/>
          <p:cNvSpPr/>
          <p:nvPr/>
        </p:nvSpPr>
        <p:spPr>
          <a:xfrm>
            <a:off x="6084168" y="2420888"/>
            <a:ext cx="504056" cy="504056"/>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2267744" y="1988840"/>
            <a:ext cx="1008112" cy="432048"/>
          </a:xfrm>
          <a:prstGeom prst="roundRect">
            <a:avLst>
              <a:gd name="adj" fmla="val 50000"/>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PS-Poll</a:t>
            </a:r>
            <a:endParaRPr lang="en-US" b="1" dirty="0"/>
          </a:p>
        </p:txBody>
      </p:sp>
      <p:sp>
        <p:nvSpPr>
          <p:cNvPr id="16" name="Rectangle 15"/>
          <p:cNvSpPr/>
          <p:nvPr/>
        </p:nvSpPr>
        <p:spPr>
          <a:xfrm>
            <a:off x="2267744" y="3068960"/>
            <a:ext cx="288032" cy="72008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2555776" y="3645024"/>
            <a:ext cx="1656184" cy="0"/>
          </a:xfrm>
          <a:prstGeom prst="line">
            <a:avLst/>
          </a:prstGeom>
          <a:ln w="25400" cmpd="sng"/>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211960" y="3068960"/>
            <a:ext cx="288032" cy="72008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a:off x="4499992" y="3645024"/>
            <a:ext cx="165618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156176" y="3068960"/>
            <a:ext cx="288032" cy="72008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64" name="Picture 16"/>
          <p:cNvPicPr>
            <a:picLocks noChangeAspect="1" noChangeArrowheads="1"/>
          </p:cNvPicPr>
          <p:nvPr/>
        </p:nvPicPr>
        <p:blipFill>
          <a:blip r:embed="rId6" cstate="print"/>
          <a:srcRect/>
          <a:stretch>
            <a:fillRect/>
          </a:stretch>
        </p:blipFill>
        <p:spPr bwMode="auto">
          <a:xfrm>
            <a:off x="2991619" y="2961134"/>
            <a:ext cx="1076325" cy="323850"/>
          </a:xfrm>
          <a:prstGeom prst="rect">
            <a:avLst/>
          </a:prstGeom>
          <a:noFill/>
          <a:ln w="9525">
            <a:noFill/>
            <a:miter lim="800000"/>
            <a:headEnd/>
            <a:tailEnd/>
          </a:ln>
        </p:spPr>
      </p:pic>
      <p:pic>
        <p:nvPicPr>
          <p:cNvPr id="30" name="Picture 16"/>
          <p:cNvPicPr>
            <a:picLocks noChangeAspect="1" noChangeArrowheads="1"/>
          </p:cNvPicPr>
          <p:nvPr/>
        </p:nvPicPr>
        <p:blipFill>
          <a:blip r:embed="rId6" cstate="print"/>
          <a:srcRect/>
          <a:stretch>
            <a:fillRect/>
          </a:stretch>
        </p:blipFill>
        <p:spPr bwMode="auto">
          <a:xfrm>
            <a:off x="4860032" y="2961134"/>
            <a:ext cx="1076325" cy="323850"/>
          </a:xfrm>
          <a:prstGeom prst="rect">
            <a:avLst/>
          </a:prstGeom>
          <a:noFill/>
          <a:ln w="9525">
            <a:noFill/>
            <a:miter lim="800000"/>
            <a:headEnd/>
            <a:tailEnd/>
          </a:ln>
        </p:spPr>
      </p:pic>
      <p:sp>
        <p:nvSpPr>
          <p:cNvPr id="31" name="TextBox 30"/>
          <p:cNvSpPr txBox="1"/>
          <p:nvPr/>
        </p:nvSpPr>
        <p:spPr>
          <a:xfrm>
            <a:off x="2915816" y="3275692"/>
            <a:ext cx="979755" cy="369332"/>
          </a:xfrm>
          <a:prstGeom prst="rect">
            <a:avLst/>
          </a:prstGeom>
          <a:noFill/>
        </p:spPr>
        <p:txBody>
          <a:bodyPr wrap="none" rtlCol="0">
            <a:spAutoFit/>
          </a:bodyPr>
          <a:lstStyle/>
          <a:p>
            <a:r>
              <a:rPr lang="en-US" dirty="0" smtClean="0">
                <a:solidFill>
                  <a:schemeClr val="tx2"/>
                </a:solidFill>
              </a:rPr>
              <a:t>Sleeping</a:t>
            </a:r>
            <a:endParaRPr lang="en-US" dirty="0">
              <a:solidFill>
                <a:schemeClr val="tx2"/>
              </a:solidFill>
            </a:endParaRPr>
          </a:p>
        </p:txBody>
      </p:sp>
      <p:sp>
        <p:nvSpPr>
          <p:cNvPr id="32" name="TextBox 31"/>
          <p:cNvSpPr txBox="1"/>
          <p:nvPr/>
        </p:nvSpPr>
        <p:spPr>
          <a:xfrm>
            <a:off x="4816381" y="3275692"/>
            <a:ext cx="979755" cy="369332"/>
          </a:xfrm>
          <a:prstGeom prst="rect">
            <a:avLst/>
          </a:prstGeom>
          <a:noFill/>
        </p:spPr>
        <p:txBody>
          <a:bodyPr wrap="none" rtlCol="0">
            <a:spAutoFit/>
          </a:bodyPr>
          <a:lstStyle/>
          <a:p>
            <a:r>
              <a:rPr lang="en-US" dirty="0" smtClean="0">
                <a:solidFill>
                  <a:schemeClr val="tx2"/>
                </a:solidFill>
              </a:rPr>
              <a:t>Sleeping</a:t>
            </a:r>
            <a:endParaRPr lang="en-US" dirty="0">
              <a:solidFill>
                <a:schemeClr val="tx2"/>
              </a:solidFill>
            </a:endParaRPr>
          </a:p>
        </p:txBody>
      </p:sp>
      <p:sp>
        <p:nvSpPr>
          <p:cNvPr id="33" name="TextBox 32"/>
          <p:cNvSpPr txBox="1"/>
          <p:nvPr/>
        </p:nvSpPr>
        <p:spPr>
          <a:xfrm>
            <a:off x="2555776" y="3707740"/>
            <a:ext cx="1641988" cy="369332"/>
          </a:xfrm>
          <a:prstGeom prst="rect">
            <a:avLst/>
          </a:prstGeom>
          <a:noFill/>
        </p:spPr>
        <p:txBody>
          <a:bodyPr wrap="square" rtlCol="0">
            <a:spAutoFit/>
          </a:bodyPr>
          <a:lstStyle/>
          <a:p>
            <a:r>
              <a:rPr lang="en-US" dirty="0" smtClean="0"/>
              <a:t>Beacon Interval</a:t>
            </a:r>
            <a:endParaRPr lang="en-US" dirty="0"/>
          </a:p>
        </p:txBody>
      </p:sp>
      <p:sp>
        <p:nvSpPr>
          <p:cNvPr id="34" name="TextBox 33"/>
          <p:cNvSpPr txBox="1"/>
          <p:nvPr/>
        </p:nvSpPr>
        <p:spPr>
          <a:xfrm>
            <a:off x="4514188" y="3717032"/>
            <a:ext cx="1641988" cy="369332"/>
          </a:xfrm>
          <a:prstGeom prst="rect">
            <a:avLst/>
          </a:prstGeom>
          <a:noFill/>
        </p:spPr>
        <p:txBody>
          <a:bodyPr wrap="square" rtlCol="0">
            <a:spAutoFit/>
          </a:bodyPr>
          <a:lstStyle/>
          <a:p>
            <a:r>
              <a:rPr lang="en-US" dirty="0" smtClean="0"/>
              <a:t>Beacon Interval</a:t>
            </a:r>
            <a:endParaRPr lang="en-US" dirty="0"/>
          </a:p>
        </p:txBody>
      </p:sp>
      <p:sp>
        <p:nvSpPr>
          <p:cNvPr id="35" name="TextBox 34"/>
          <p:cNvSpPr txBox="1"/>
          <p:nvPr/>
        </p:nvSpPr>
        <p:spPr>
          <a:xfrm>
            <a:off x="1979712" y="3851756"/>
            <a:ext cx="803040" cy="369332"/>
          </a:xfrm>
          <a:prstGeom prst="rect">
            <a:avLst/>
          </a:prstGeom>
          <a:noFill/>
        </p:spPr>
        <p:txBody>
          <a:bodyPr wrap="none" rtlCol="0">
            <a:spAutoFit/>
          </a:bodyPr>
          <a:lstStyle/>
          <a:p>
            <a:r>
              <a:rPr lang="en-US" dirty="0" smtClean="0">
                <a:solidFill>
                  <a:schemeClr val="tx2"/>
                </a:solidFill>
              </a:rPr>
              <a:t>Awake</a:t>
            </a:r>
            <a:endParaRPr lang="en-US" dirty="0">
              <a:solidFill>
                <a:schemeClr val="tx2"/>
              </a:solidFill>
            </a:endParaRPr>
          </a:p>
        </p:txBody>
      </p:sp>
      <p:sp>
        <p:nvSpPr>
          <p:cNvPr id="36" name="TextBox 35"/>
          <p:cNvSpPr txBox="1"/>
          <p:nvPr/>
        </p:nvSpPr>
        <p:spPr>
          <a:xfrm>
            <a:off x="3923928" y="3933056"/>
            <a:ext cx="803040" cy="369332"/>
          </a:xfrm>
          <a:prstGeom prst="rect">
            <a:avLst/>
          </a:prstGeom>
          <a:noFill/>
        </p:spPr>
        <p:txBody>
          <a:bodyPr wrap="none" rtlCol="0">
            <a:spAutoFit/>
          </a:bodyPr>
          <a:lstStyle/>
          <a:p>
            <a:r>
              <a:rPr lang="en-US" dirty="0" smtClean="0">
                <a:solidFill>
                  <a:schemeClr val="tx2"/>
                </a:solidFill>
              </a:rPr>
              <a:t>Awake</a:t>
            </a:r>
            <a:endParaRPr lang="en-US" dirty="0">
              <a:solidFill>
                <a:schemeClr val="tx2"/>
              </a:solidFill>
            </a:endParaRPr>
          </a:p>
        </p:txBody>
      </p:sp>
      <p:sp>
        <p:nvSpPr>
          <p:cNvPr id="37" name="TextBox 36"/>
          <p:cNvSpPr txBox="1"/>
          <p:nvPr/>
        </p:nvSpPr>
        <p:spPr>
          <a:xfrm>
            <a:off x="5868144" y="3933056"/>
            <a:ext cx="803040" cy="369332"/>
          </a:xfrm>
          <a:prstGeom prst="rect">
            <a:avLst/>
          </a:prstGeom>
          <a:noFill/>
        </p:spPr>
        <p:txBody>
          <a:bodyPr wrap="none" rtlCol="0">
            <a:spAutoFit/>
          </a:bodyPr>
          <a:lstStyle/>
          <a:p>
            <a:r>
              <a:rPr lang="en-US" dirty="0" smtClean="0">
                <a:solidFill>
                  <a:schemeClr val="tx2"/>
                </a:solidFill>
              </a:rPr>
              <a:t>Awake</a:t>
            </a:r>
            <a:endParaRPr lang="en-US" dirty="0">
              <a:solidFill>
                <a:schemeClr val="tx2"/>
              </a:solidFill>
            </a:endParaRPr>
          </a:p>
        </p:txBody>
      </p:sp>
      <p:sp>
        <p:nvSpPr>
          <p:cNvPr id="38" name="TextBox 37"/>
          <p:cNvSpPr txBox="1"/>
          <p:nvPr/>
        </p:nvSpPr>
        <p:spPr>
          <a:xfrm>
            <a:off x="7092280" y="2852936"/>
            <a:ext cx="1907704" cy="461665"/>
          </a:xfrm>
          <a:prstGeom prst="rect">
            <a:avLst/>
          </a:prstGeom>
          <a:noFill/>
        </p:spPr>
        <p:txBody>
          <a:bodyPr wrap="square" rtlCol="0">
            <a:spAutoFit/>
          </a:bodyPr>
          <a:lstStyle/>
          <a:p>
            <a:r>
              <a:rPr lang="en-US" sz="2400" dirty="0" smtClean="0"/>
              <a:t>(Access Point)</a:t>
            </a:r>
            <a:endParaRPr lang="en-US" sz="2400" dirty="0"/>
          </a:p>
        </p:txBody>
      </p:sp>
      <p:sp>
        <p:nvSpPr>
          <p:cNvPr id="39" name="TextBox 38"/>
          <p:cNvSpPr txBox="1"/>
          <p:nvPr/>
        </p:nvSpPr>
        <p:spPr>
          <a:xfrm>
            <a:off x="0" y="2852936"/>
            <a:ext cx="1907704" cy="461665"/>
          </a:xfrm>
          <a:prstGeom prst="rect">
            <a:avLst/>
          </a:prstGeom>
          <a:noFill/>
        </p:spPr>
        <p:txBody>
          <a:bodyPr wrap="square" rtlCol="0">
            <a:spAutoFit/>
          </a:bodyPr>
          <a:lstStyle/>
          <a:p>
            <a:r>
              <a:rPr lang="en-US" sz="2400" dirty="0" smtClean="0"/>
              <a:t>(Smartphone)</a:t>
            </a:r>
            <a:endParaRPr lang="en-US" sz="2400" dirty="0"/>
          </a:p>
        </p:txBody>
      </p:sp>
      <p:pic>
        <p:nvPicPr>
          <p:cNvPr id="2066" name="Picture 18" descr="http://upload.wikimedia.org/wikipedia/commons/thumb/9/9e/Skype.svg/256px-Skype.svg.png"/>
          <p:cNvPicPr>
            <a:picLocks noChangeAspect="1" noChangeArrowheads="1"/>
          </p:cNvPicPr>
          <p:nvPr/>
        </p:nvPicPr>
        <p:blipFill>
          <a:blip r:embed="rId7" cstate="print"/>
          <a:srcRect/>
          <a:stretch>
            <a:fillRect/>
          </a:stretch>
        </p:blipFill>
        <p:spPr bwMode="auto">
          <a:xfrm>
            <a:off x="7362800" y="5643736"/>
            <a:ext cx="449560" cy="449560"/>
          </a:xfrm>
          <a:prstGeom prst="rect">
            <a:avLst/>
          </a:prstGeom>
          <a:noFill/>
        </p:spPr>
      </p:pic>
      <p:sp>
        <p:nvSpPr>
          <p:cNvPr id="45" name="TextBox 44"/>
          <p:cNvSpPr txBox="1"/>
          <p:nvPr/>
        </p:nvSpPr>
        <p:spPr>
          <a:xfrm>
            <a:off x="323528" y="5589240"/>
            <a:ext cx="7089313" cy="523220"/>
          </a:xfrm>
          <a:prstGeom prst="rect">
            <a:avLst/>
          </a:prstGeom>
          <a:noFill/>
        </p:spPr>
        <p:txBody>
          <a:bodyPr wrap="none" rtlCol="0">
            <a:spAutoFit/>
          </a:bodyPr>
          <a:lstStyle/>
          <a:p>
            <a:r>
              <a:rPr lang="en-US" sz="2800" b="1" i="1" dirty="0" smtClean="0">
                <a:solidFill>
                  <a:schemeClr val="accent1"/>
                </a:solidFill>
              </a:rPr>
              <a:t>Unacceptable for delay sensitive Apps, such as</a:t>
            </a:r>
            <a:endParaRPr lang="en-US" sz="2800" b="1" i="1" dirty="0">
              <a:solidFill>
                <a:schemeClr val="accent1"/>
              </a:solidFill>
            </a:endParaRPr>
          </a:p>
        </p:txBody>
      </p:sp>
      <p:sp>
        <p:nvSpPr>
          <p:cNvPr id="47" name="Rectangle 46"/>
          <p:cNvSpPr/>
          <p:nvPr/>
        </p:nvSpPr>
        <p:spPr>
          <a:xfrm>
            <a:off x="5580112" y="1700808"/>
            <a:ext cx="936104" cy="432048"/>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Beacon</a:t>
            </a:r>
            <a:endParaRPr lang="en-US" dirty="0"/>
          </a:p>
        </p:txBody>
      </p:sp>
      <p:pic>
        <p:nvPicPr>
          <p:cNvPr id="2073" name="Picture 25" descr="https://devimages.apple.com.edgekey.net/programs/safari/images/safari-logo-lg.png"/>
          <p:cNvPicPr>
            <a:picLocks noChangeAspect="1" noChangeArrowheads="1"/>
          </p:cNvPicPr>
          <p:nvPr/>
        </p:nvPicPr>
        <p:blipFill>
          <a:blip r:embed="rId8" cstate="print"/>
          <a:srcRect/>
          <a:stretch>
            <a:fillRect/>
          </a:stretch>
        </p:blipFill>
        <p:spPr bwMode="auto">
          <a:xfrm>
            <a:off x="8028384" y="5589240"/>
            <a:ext cx="456750" cy="504056"/>
          </a:xfrm>
          <a:prstGeom prst="rect">
            <a:avLst/>
          </a:prstGeom>
          <a:noFill/>
        </p:spPr>
      </p:pic>
      <p:sp>
        <p:nvSpPr>
          <p:cNvPr id="4" name="Slide Number Placeholder 3"/>
          <p:cNvSpPr>
            <a:spLocks noGrp="1"/>
          </p:cNvSpPr>
          <p:nvPr>
            <p:ph type="sldNum" sz="quarter" idx="12"/>
          </p:nvPr>
        </p:nvSpPr>
        <p:spPr/>
        <p:txBody>
          <a:bodyPr/>
          <a:lstStyle/>
          <a:p>
            <a:fld id="{0C913308-F349-4B6D-A68A-DD1791B4A57B}" type="slidenum">
              <a:rPr lang="zh-CN" altLang="en-US" smtClean="0"/>
              <a:pPr/>
              <a:t>3</a:t>
            </a:fld>
            <a:endParaRPr lang="zh-CN" altLang="en-US"/>
          </a:p>
        </p:txBody>
      </p:sp>
      <p:sp>
        <p:nvSpPr>
          <p:cNvPr id="5" name="Date Placeholder 4"/>
          <p:cNvSpPr>
            <a:spLocks noGrp="1"/>
          </p:cNvSpPr>
          <p:nvPr>
            <p:ph type="dt" sz="half" idx="10"/>
          </p:nvPr>
        </p:nvSpPr>
        <p:spPr/>
        <p:txBody>
          <a:bodyPr/>
          <a:lstStyle/>
          <a:p>
            <a:r>
              <a:rPr lang="en-US" altLang="zh-CN" dirty="0" smtClean="0"/>
              <a:t>http://www.cs.wm.edu/~xqi</a:t>
            </a:r>
            <a:endParaRPr lang="zh-CN" altLang="en-US" dirty="0"/>
          </a:p>
        </p:txBody>
      </p:sp>
      <p:sp>
        <p:nvSpPr>
          <p:cNvPr id="6" name="Footer Placeholder 5"/>
          <p:cNvSpPr>
            <a:spLocks noGrp="1"/>
          </p:cNvSpPr>
          <p:nvPr>
            <p:ph type="ftr" sz="quarter" idx="11"/>
          </p:nvPr>
        </p:nvSpPr>
        <p:spPr/>
        <p:txBody>
          <a:bodyPr/>
          <a:lstStyle/>
          <a:p>
            <a:r>
              <a:rPr lang="en-US" altLang="zh-CN" smtClean="0"/>
              <a:t>Ubicomp 2012</a:t>
            </a:r>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blinds(horizontal)">
                                      <p:cBhvr>
                                        <p:cTn id="10" dur="500"/>
                                        <p:tgtEl>
                                          <p:spTgt spid="35"/>
                                        </p:tgtEl>
                                      </p:cBhvr>
                                    </p:animEffect>
                                  </p:childTnLst>
                                </p:cTn>
                              </p:par>
                              <p:par>
                                <p:cTn id="11" presetID="6" presetClass="emph" presetSubtype="0" fill="hold" nodeType="withEffect">
                                  <p:stCondLst>
                                    <p:cond delay="0"/>
                                  </p:stCondLst>
                                  <p:childTnLst>
                                    <p:animScale>
                                      <p:cBhvr>
                                        <p:cTn id="12" dur="1000" fill="hold"/>
                                        <p:tgtEl>
                                          <p:spTgt spid="7"/>
                                        </p:tgtEl>
                                      </p:cBhvr>
                                      <p:by x="125000" y="125000"/>
                                    </p:animScale>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35" presetClass="path" presetSubtype="0" accel="50000" decel="50000" fill="hold" grpId="1" nodeType="withEffect">
                                  <p:stCondLst>
                                    <p:cond delay="0"/>
                                  </p:stCondLst>
                                  <p:childTnLst>
                                    <p:animMotion origin="layout" path="M 0.03559 0.04209 L -0.36997 0.04209 " pathEditMode="relative" rAng="0" ptsTypes="AA">
                                      <p:cBhvr>
                                        <p:cTn id="18" dur="1000" fill="hold"/>
                                        <p:tgtEl>
                                          <p:spTgt spid="47"/>
                                        </p:tgtEl>
                                        <p:attrNameLst>
                                          <p:attrName>ppt_x</p:attrName>
                                          <p:attrName>ppt_y</p:attrName>
                                        </p:attrNameLst>
                                      </p:cBhvr>
                                      <p:rCtr x="-203" y="0"/>
                                    </p:animMotion>
                                  </p:childTnLst>
                                </p:cTn>
                              </p:par>
                            </p:childTnLst>
                          </p:cTn>
                        </p:par>
                        <p:par>
                          <p:cTn id="19" fill="hold">
                            <p:stCondLst>
                              <p:cond delay="1000"/>
                            </p:stCondLst>
                            <p:childTnLst>
                              <p:par>
                                <p:cTn id="20" presetID="10" presetClass="exit" presetSubtype="0" fill="hold" grpId="2" nodeType="afterEffect">
                                  <p:stCondLst>
                                    <p:cond delay="0"/>
                                  </p:stCondLst>
                                  <p:childTnLst>
                                    <p:animEffect transition="out" filter="fade">
                                      <p:cBhvr>
                                        <p:cTn id="21" dur="500"/>
                                        <p:tgtEl>
                                          <p:spTgt spid="47"/>
                                        </p:tgtEl>
                                      </p:cBhvr>
                                    </p:animEffect>
                                    <p:set>
                                      <p:cBhvr>
                                        <p:cTn id="22" dur="1" fill="hold">
                                          <p:stCondLst>
                                            <p:cond delay="499"/>
                                          </p:stCondLst>
                                        </p:cTn>
                                        <p:tgtEl>
                                          <p:spTgt spid="4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63" presetClass="path" presetSubtype="0" accel="50000" decel="50000" fill="hold" grpId="0" nodeType="withEffect">
                                  <p:stCondLst>
                                    <p:cond delay="0"/>
                                  </p:stCondLst>
                                  <p:childTnLst>
                                    <p:animMotion origin="layout" path="M -2.77778E-7 -3.42276E-7 L 0.39392 -3.42276E-7 " pathEditMode="relative" rAng="0" ptsTypes="AA">
                                      <p:cBhvr>
                                        <p:cTn id="28" dur="1000" fill="hold"/>
                                        <p:tgtEl>
                                          <p:spTgt spid="15"/>
                                        </p:tgtEl>
                                        <p:attrNameLst>
                                          <p:attrName>ppt_x</p:attrName>
                                          <p:attrName>ppt_y</p:attrName>
                                        </p:attrNameLst>
                                      </p:cBhvr>
                                      <p:rCtr x="197" y="0"/>
                                    </p:animMotion>
                                  </p:childTnLst>
                                </p:cTn>
                              </p:par>
                            </p:childTnLst>
                          </p:cTn>
                        </p:par>
                        <p:par>
                          <p:cTn id="29" fill="hold">
                            <p:stCondLst>
                              <p:cond delay="1000"/>
                            </p:stCondLst>
                            <p:childTnLst>
                              <p:par>
                                <p:cTn id="30" presetID="10" presetClass="exit" presetSubtype="0" fill="hold" grpId="2" nodeType="afterEffect">
                                  <p:stCondLst>
                                    <p:cond delay="0"/>
                                  </p:stCondLst>
                                  <p:childTnLst>
                                    <p:animEffect transition="out" filter="fade">
                                      <p:cBhvr>
                                        <p:cTn id="31" dur="500"/>
                                        <p:tgtEl>
                                          <p:spTgt spid="15"/>
                                        </p:tgtEl>
                                      </p:cBhvr>
                                    </p:animEffect>
                                    <p:set>
                                      <p:cBhvr>
                                        <p:cTn id="32" dur="1" fill="hold">
                                          <p:stCondLst>
                                            <p:cond delay="499"/>
                                          </p:stCondLst>
                                        </p:cTn>
                                        <p:tgtEl>
                                          <p:spTgt spid="1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35" presetClass="path" presetSubtype="0" accel="50000" decel="50000" fill="hold" grpId="0" nodeType="withEffect">
                                  <p:stCondLst>
                                    <p:cond delay="0"/>
                                  </p:stCondLst>
                                  <p:childTnLst>
                                    <p:animMotion origin="layout" path="M -8.33333E-7 -2.94172E-6 L -0.43698 0.00532 " pathEditMode="relative" rAng="0" ptsTypes="AA">
                                      <p:cBhvr>
                                        <p:cTn id="38" dur="1000" fill="hold"/>
                                        <p:tgtEl>
                                          <p:spTgt spid="14"/>
                                        </p:tgtEl>
                                        <p:attrNameLst>
                                          <p:attrName>ppt_x</p:attrName>
                                          <p:attrName>ppt_y</p:attrName>
                                        </p:attrNameLst>
                                      </p:cBhvr>
                                      <p:rCtr x="-219" y="3"/>
                                    </p:animMotion>
                                  </p:childTnLst>
                                </p:cTn>
                              </p:par>
                            </p:childTnLst>
                          </p:cTn>
                        </p:par>
                        <p:par>
                          <p:cTn id="39" fill="hold">
                            <p:stCondLst>
                              <p:cond delay="1000"/>
                            </p:stCondLst>
                            <p:childTnLst>
                              <p:par>
                                <p:cTn id="40" presetID="10" presetClass="exit" presetSubtype="0" fill="hold" grpId="2" nodeType="afterEffect">
                                  <p:stCondLst>
                                    <p:cond delay="0"/>
                                  </p:stCondLst>
                                  <p:childTnLst>
                                    <p:animEffect transition="out" filter="fade">
                                      <p:cBhvr>
                                        <p:cTn id="41" dur="500"/>
                                        <p:tgtEl>
                                          <p:spTgt spid="14"/>
                                        </p:tgtEl>
                                      </p:cBhvr>
                                    </p:animEffect>
                                    <p:set>
                                      <p:cBhvr>
                                        <p:cTn id="42" dur="1" fill="hold">
                                          <p:stCondLst>
                                            <p:cond delay="499"/>
                                          </p:stCondLst>
                                        </p:cTn>
                                        <p:tgtEl>
                                          <p:spTgt spid="1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6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6" presetClass="emph" presetSubtype="0" fill="hold" nodeType="withEffect">
                                  <p:stCondLst>
                                    <p:cond delay="0"/>
                                  </p:stCondLst>
                                  <p:childTnLst>
                                    <p:animScale>
                                      <p:cBhvr>
                                        <p:cTn id="54" dur="1000" fill="hold"/>
                                        <p:tgtEl>
                                          <p:spTgt spid="7"/>
                                        </p:tgtEl>
                                      </p:cBhvr>
                                      <p:by x="80000" y="80000"/>
                                    </p:animScale>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par>
                                <p:cTn id="61" presetID="6" presetClass="emph" presetSubtype="0" fill="hold" nodeType="withEffect">
                                  <p:stCondLst>
                                    <p:cond delay="0"/>
                                  </p:stCondLst>
                                  <p:childTnLst>
                                    <p:animScale>
                                      <p:cBhvr>
                                        <p:cTn id="62" dur="1000" fill="hold"/>
                                        <p:tgtEl>
                                          <p:spTgt spid="7"/>
                                        </p:tgtEl>
                                      </p:cBhvr>
                                      <p:by x="125000" y="125000"/>
                                    </p:animScale>
                                  </p:childTnLst>
                                </p:cTn>
                              </p:par>
                            </p:childTnLst>
                          </p:cTn>
                        </p:par>
                        <p:par>
                          <p:cTn id="63" fill="hold">
                            <p:stCondLst>
                              <p:cond delay="1000"/>
                            </p:stCondLst>
                            <p:childTnLst>
                              <p:par>
                                <p:cTn id="64" presetID="1" presetClass="entr" presetSubtype="0" fill="hold" grpId="3" nodeType="afterEffect">
                                  <p:stCondLst>
                                    <p:cond delay="0"/>
                                  </p:stCondLst>
                                  <p:childTnLst>
                                    <p:set>
                                      <p:cBhvr>
                                        <p:cTn id="65" dur="1" fill="hold">
                                          <p:stCondLst>
                                            <p:cond delay="0"/>
                                          </p:stCondLst>
                                        </p:cTn>
                                        <p:tgtEl>
                                          <p:spTgt spid="47"/>
                                        </p:tgtEl>
                                        <p:attrNameLst>
                                          <p:attrName>style.visibility</p:attrName>
                                        </p:attrNameLst>
                                      </p:cBhvr>
                                      <p:to>
                                        <p:strVal val="visible"/>
                                      </p:to>
                                    </p:set>
                                  </p:childTnLst>
                                </p:cTn>
                              </p:par>
                              <p:par>
                                <p:cTn id="66" presetID="35" presetClass="path" presetSubtype="0" accel="50000" decel="50000" fill="hold" grpId="4" nodeType="withEffect">
                                  <p:stCondLst>
                                    <p:cond delay="0"/>
                                  </p:stCondLst>
                                  <p:childTnLst>
                                    <p:animMotion origin="layout" path="M 0.03559 0.04209 L -0.37778 0.04209 " pathEditMode="relative" rAng="0" ptsTypes="AA">
                                      <p:cBhvr>
                                        <p:cTn id="67" dur="1000" fill="hold"/>
                                        <p:tgtEl>
                                          <p:spTgt spid="47"/>
                                        </p:tgtEl>
                                        <p:attrNameLst>
                                          <p:attrName>ppt_x</p:attrName>
                                          <p:attrName>ppt_y</p:attrName>
                                        </p:attrNameLst>
                                      </p:cBhvr>
                                      <p:rCtr x="-207" y="0"/>
                                    </p:animMotion>
                                  </p:childTnLst>
                                </p:cTn>
                              </p:par>
                            </p:childTnLst>
                          </p:cTn>
                        </p:par>
                        <p:par>
                          <p:cTn id="68" fill="hold">
                            <p:stCondLst>
                              <p:cond delay="2000"/>
                            </p:stCondLst>
                            <p:childTnLst>
                              <p:par>
                                <p:cTn id="69" presetID="10" presetClass="exit" presetSubtype="0" fill="hold" grpId="5" nodeType="afterEffect">
                                  <p:stCondLst>
                                    <p:cond delay="0"/>
                                  </p:stCondLst>
                                  <p:childTnLst>
                                    <p:animEffect transition="out" filter="fade">
                                      <p:cBhvr>
                                        <p:cTn id="70" dur="500"/>
                                        <p:tgtEl>
                                          <p:spTgt spid="47"/>
                                        </p:tgtEl>
                                      </p:cBhvr>
                                    </p:animEffect>
                                    <p:set>
                                      <p:cBhvr>
                                        <p:cTn id="71" dur="1" fill="hold">
                                          <p:stCondLst>
                                            <p:cond delay="499"/>
                                          </p:stCondLst>
                                        </p:cTn>
                                        <p:tgtEl>
                                          <p:spTgt spid="47"/>
                                        </p:tgtEl>
                                        <p:attrNameLst>
                                          <p:attrName>style.visibility</p:attrName>
                                        </p:attrNameLst>
                                      </p:cBhvr>
                                      <p:to>
                                        <p:strVal val="hidden"/>
                                      </p:to>
                                    </p:set>
                                  </p:childTnLst>
                                </p:cTn>
                              </p:par>
                            </p:childTnLst>
                          </p:cTn>
                        </p:par>
                        <p:par>
                          <p:cTn id="72" fill="hold">
                            <p:stCondLst>
                              <p:cond delay="2500"/>
                            </p:stCondLst>
                            <p:childTnLst>
                              <p:par>
                                <p:cTn id="73" presetID="1" presetClass="entr" presetSubtype="0" fill="hold" grpId="4" nodeType="afterEffect">
                                  <p:stCondLst>
                                    <p:cond delay="0"/>
                                  </p:stCondLst>
                                  <p:childTnLst>
                                    <p:set>
                                      <p:cBhvr>
                                        <p:cTn id="74" dur="1" fill="hold">
                                          <p:stCondLst>
                                            <p:cond delay="0"/>
                                          </p:stCondLst>
                                        </p:cTn>
                                        <p:tgtEl>
                                          <p:spTgt spid="15"/>
                                        </p:tgtEl>
                                        <p:attrNameLst>
                                          <p:attrName>style.visibility</p:attrName>
                                        </p:attrNameLst>
                                      </p:cBhvr>
                                      <p:to>
                                        <p:strVal val="visible"/>
                                      </p:to>
                                    </p:set>
                                  </p:childTnLst>
                                </p:cTn>
                              </p:par>
                              <p:par>
                                <p:cTn id="75" presetID="63" presetClass="path" presetSubtype="0" accel="50000" decel="50000" fill="hold" grpId="3" nodeType="withEffect">
                                  <p:stCondLst>
                                    <p:cond delay="0"/>
                                  </p:stCondLst>
                                  <p:childTnLst>
                                    <p:animMotion origin="layout" path="M -2.77778E-7 -3.42276E-7 L 0.38611 -3.42276E-7 " pathEditMode="relative" rAng="0" ptsTypes="AA">
                                      <p:cBhvr>
                                        <p:cTn id="76" dur="1000" fill="hold"/>
                                        <p:tgtEl>
                                          <p:spTgt spid="15"/>
                                        </p:tgtEl>
                                        <p:attrNameLst>
                                          <p:attrName>ppt_x</p:attrName>
                                          <p:attrName>ppt_y</p:attrName>
                                        </p:attrNameLst>
                                      </p:cBhvr>
                                      <p:rCtr x="193" y="0"/>
                                    </p:animMotion>
                                  </p:childTnLst>
                                </p:cTn>
                              </p:par>
                            </p:childTnLst>
                          </p:cTn>
                        </p:par>
                        <p:par>
                          <p:cTn id="77" fill="hold">
                            <p:stCondLst>
                              <p:cond delay="3500"/>
                            </p:stCondLst>
                            <p:childTnLst>
                              <p:par>
                                <p:cTn id="78" presetID="10" presetClass="exit" presetSubtype="0" fill="hold" grpId="5" nodeType="afterEffect">
                                  <p:stCondLst>
                                    <p:cond delay="0"/>
                                  </p:stCondLst>
                                  <p:childTnLst>
                                    <p:animEffect transition="out" filter="fade">
                                      <p:cBhvr>
                                        <p:cTn id="79" dur="500"/>
                                        <p:tgtEl>
                                          <p:spTgt spid="15"/>
                                        </p:tgtEl>
                                      </p:cBhvr>
                                    </p:animEffect>
                                    <p:set>
                                      <p:cBhvr>
                                        <p:cTn id="80" dur="1" fill="hold">
                                          <p:stCondLst>
                                            <p:cond delay="499"/>
                                          </p:stCondLst>
                                        </p:cTn>
                                        <p:tgtEl>
                                          <p:spTgt spid="15"/>
                                        </p:tgtEl>
                                        <p:attrNameLst>
                                          <p:attrName>style.visibility</p:attrName>
                                        </p:attrNameLst>
                                      </p:cBhvr>
                                      <p:to>
                                        <p:strVal val="hidden"/>
                                      </p:to>
                                    </p:set>
                                  </p:childTnLst>
                                </p:cTn>
                              </p:par>
                            </p:childTnLst>
                          </p:cTn>
                        </p:par>
                        <p:par>
                          <p:cTn id="81" fill="hold">
                            <p:stCondLst>
                              <p:cond delay="4000"/>
                            </p:stCondLst>
                            <p:childTnLst>
                              <p:par>
                                <p:cTn id="82" presetID="1" presetClass="entr" presetSubtype="0" fill="hold" grpId="3" nodeType="afterEffect">
                                  <p:stCondLst>
                                    <p:cond delay="0"/>
                                  </p:stCondLst>
                                  <p:childTnLst>
                                    <p:set>
                                      <p:cBhvr>
                                        <p:cTn id="83" dur="1" fill="hold">
                                          <p:stCondLst>
                                            <p:cond delay="0"/>
                                          </p:stCondLst>
                                        </p:cTn>
                                        <p:tgtEl>
                                          <p:spTgt spid="14"/>
                                        </p:tgtEl>
                                        <p:attrNameLst>
                                          <p:attrName>style.visibility</p:attrName>
                                        </p:attrNameLst>
                                      </p:cBhvr>
                                      <p:to>
                                        <p:strVal val="visible"/>
                                      </p:to>
                                    </p:set>
                                  </p:childTnLst>
                                </p:cTn>
                              </p:par>
                              <p:par>
                                <p:cTn id="84" presetID="35" presetClass="path" presetSubtype="0" accel="50000" decel="50000" fill="hold" grpId="4" nodeType="withEffect">
                                  <p:stCondLst>
                                    <p:cond delay="0"/>
                                  </p:stCondLst>
                                  <p:childTnLst>
                                    <p:animMotion origin="layout" path="M -8.33333E-7 -2.94172E-6 L -0.42917 -0.00508 " pathEditMode="relative" rAng="0" ptsTypes="AA">
                                      <p:cBhvr>
                                        <p:cTn id="85" dur="1000" fill="hold"/>
                                        <p:tgtEl>
                                          <p:spTgt spid="14"/>
                                        </p:tgtEl>
                                        <p:attrNameLst>
                                          <p:attrName>ppt_x</p:attrName>
                                          <p:attrName>ppt_y</p:attrName>
                                        </p:attrNameLst>
                                      </p:cBhvr>
                                      <p:rCtr x="-215" y="-3"/>
                                    </p:animMotion>
                                  </p:childTnLst>
                                </p:cTn>
                              </p:par>
                            </p:childTnLst>
                          </p:cTn>
                        </p:par>
                        <p:par>
                          <p:cTn id="86" fill="hold">
                            <p:stCondLst>
                              <p:cond delay="5000"/>
                            </p:stCondLst>
                            <p:childTnLst>
                              <p:par>
                                <p:cTn id="87" presetID="10" presetClass="exit" presetSubtype="0" fill="hold" grpId="5" nodeType="afterEffect">
                                  <p:stCondLst>
                                    <p:cond delay="0"/>
                                  </p:stCondLst>
                                  <p:childTnLst>
                                    <p:animEffect transition="out" filter="fade">
                                      <p:cBhvr>
                                        <p:cTn id="88" dur="500"/>
                                        <p:tgtEl>
                                          <p:spTgt spid="14"/>
                                        </p:tgtEl>
                                      </p:cBhvr>
                                    </p:animEffect>
                                    <p:set>
                                      <p:cBhvr>
                                        <p:cTn id="89" dur="1" fill="hold">
                                          <p:stCondLst>
                                            <p:cond delay="499"/>
                                          </p:stCondLst>
                                        </p:cTn>
                                        <p:tgtEl>
                                          <p:spTgt spid="14"/>
                                        </p:tgtEl>
                                        <p:attrNameLst>
                                          <p:attrName>style.visibility</p:attrName>
                                        </p:attrNameLst>
                                      </p:cBhvr>
                                      <p:to>
                                        <p:strVal val="hidden"/>
                                      </p:to>
                                    </p:set>
                                  </p:childTnLst>
                                </p:cTn>
                              </p:par>
                            </p:childTnLst>
                          </p:cTn>
                        </p:par>
                        <p:par>
                          <p:cTn id="90" fill="hold">
                            <p:stCondLst>
                              <p:cond delay="5500"/>
                            </p:stCondLst>
                            <p:childTnLst>
                              <p:par>
                                <p:cTn id="91" presetID="1" presetClass="entr" presetSubtype="0" fill="hold" grpId="6" nodeType="afterEffect">
                                  <p:stCondLst>
                                    <p:cond delay="0"/>
                                  </p:stCondLst>
                                  <p:childTnLst>
                                    <p:set>
                                      <p:cBhvr>
                                        <p:cTn id="92" dur="1" fill="hold">
                                          <p:stCondLst>
                                            <p:cond delay="0"/>
                                          </p:stCondLst>
                                        </p:cTn>
                                        <p:tgtEl>
                                          <p:spTgt spid="15"/>
                                        </p:tgtEl>
                                        <p:attrNameLst>
                                          <p:attrName>style.visibility</p:attrName>
                                        </p:attrNameLst>
                                      </p:cBhvr>
                                      <p:to>
                                        <p:strVal val="visible"/>
                                      </p:to>
                                    </p:set>
                                  </p:childTnLst>
                                </p:cTn>
                              </p:par>
                              <p:par>
                                <p:cTn id="93" presetID="63" presetClass="path" presetSubtype="0" accel="50000" decel="50000" fill="hold" grpId="7" nodeType="withEffect">
                                  <p:stCondLst>
                                    <p:cond delay="0"/>
                                  </p:stCondLst>
                                  <p:childTnLst>
                                    <p:animMotion origin="layout" path="M -2.77778E-7 -3.42276E-7 L 0.38611 -3.42276E-7 " pathEditMode="relative" rAng="0" ptsTypes="AA">
                                      <p:cBhvr>
                                        <p:cTn id="94" dur="1000" fill="hold"/>
                                        <p:tgtEl>
                                          <p:spTgt spid="15"/>
                                        </p:tgtEl>
                                        <p:attrNameLst>
                                          <p:attrName>ppt_x</p:attrName>
                                          <p:attrName>ppt_y</p:attrName>
                                        </p:attrNameLst>
                                      </p:cBhvr>
                                      <p:rCtr x="193" y="0"/>
                                    </p:animMotion>
                                  </p:childTnLst>
                                </p:cTn>
                              </p:par>
                            </p:childTnLst>
                          </p:cTn>
                        </p:par>
                        <p:par>
                          <p:cTn id="95" fill="hold">
                            <p:stCondLst>
                              <p:cond delay="6500"/>
                            </p:stCondLst>
                            <p:childTnLst>
                              <p:par>
                                <p:cTn id="96" presetID="10" presetClass="exit" presetSubtype="0" fill="hold" grpId="8" nodeType="afterEffect">
                                  <p:stCondLst>
                                    <p:cond delay="0"/>
                                  </p:stCondLst>
                                  <p:childTnLst>
                                    <p:animEffect transition="out" filter="fade">
                                      <p:cBhvr>
                                        <p:cTn id="97" dur="500"/>
                                        <p:tgtEl>
                                          <p:spTgt spid="15"/>
                                        </p:tgtEl>
                                      </p:cBhvr>
                                    </p:animEffect>
                                    <p:set>
                                      <p:cBhvr>
                                        <p:cTn id="98" dur="1" fill="hold">
                                          <p:stCondLst>
                                            <p:cond delay="499"/>
                                          </p:stCondLst>
                                        </p:cTn>
                                        <p:tgtEl>
                                          <p:spTgt spid="15"/>
                                        </p:tgtEl>
                                        <p:attrNameLst>
                                          <p:attrName>style.visibility</p:attrName>
                                        </p:attrNameLst>
                                      </p:cBhvr>
                                      <p:to>
                                        <p:strVal val="hidden"/>
                                      </p:to>
                                    </p:set>
                                  </p:childTnLst>
                                </p:cTn>
                              </p:par>
                            </p:childTnLst>
                          </p:cTn>
                        </p:par>
                        <p:par>
                          <p:cTn id="99" fill="hold">
                            <p:stCondLst>
                              <p:cond delay="7000"/>
                            </p:stCondLst>
                            <p:childTnLst>
                              <p:par>
                                <p:cTn id="100" presetID="1" presetClass="entr" presetSubtype="0" fill="hold" grpId="6" nodeType="afterEffect">
                                  <p:stCondLst>
                                    <p:cond delay="0"/>
                                  </p:stCondLst>
                                  <p:childTnLst>
                                    <p:set>
                                      <p:cBhvr>
                                        <p:cTn id="101" dur="1" fill="hold">
                                          <p:stCondLst>
                                            <p:cond delay="0"/>
                                          </p:stCondLst>
                                        </p:cTn>
                                        <p:tgtEl>
                                          <p:spTgt spid="14"/>
                                        </p:tgtEl>
                                        <p:attrNameLst>
                                          <p:attrName>style.visibility</p:attrName>
                                        </p:attrNameLst>
                                      </p:cBhvr>
                                      <p:to>
                                        <p:strVal val="visible"/>
                                      </p:to>
                                    </p:set>
                                  </p:childTnLst>
                                </p:cTn>
                              </p:par>
                              <p:par>
                                <p:cTn id="102" presetID="35" presetClass="path" presetSubtype="0" accel="50000" decel="50000" fill="hold" grpId="7" nodeType="withEffect">
                                  <p:stCondLst>
                                    <p:cond delay="0"/>
                                  </p:stCondLst>
                                  <p:childTnLst>
                                    <p:animMotion origin="layout" path="M -8.33333E-7 -2.94172E-6 L -0.42917 -0.00508 " pathEditMode="relative" rAng="0" ptsTypes="AA">
                                      <p:cBhvr>
                                        <p:cTn id="103" dur="1000" fill="hold"/>
                                        <p:tgtEl>
                                          <p:spTgt spid="14"/>
                                        </p:tgtEl>
                                        <p:attrNameLst>
                                          <p:attrName>ppt_x</p:attrName>
                                          <p:attrName>ppt_y</p:attrName>
                                        </p:attrNameLst>
                                      </p:cBhvr>
                                      <p:rCtr x="-215" y="-3"/>
                                    </p:animMotion>
                                  </p:childTnLst>
                                </p:cTn>
                              </p:par>
                            </p:childTnLst>
                          </p:cTn>
                        </p:par>
                        <p:par>
                          <p:cTn id="104" fill="hold">
                            <p:stCondLst>
                              <p:cond delay="8000"/>
                            </p:stCondLst>
                            <p:childTnLst>
                              <p:par>
                                <p:cTn id="105" presetID="10" presetClass="exit" presetSubtype="0" fill="hold" grpId="8" nodeType="afterEffect">
                                  <p:stCondLst>
                                    <p:cond delay="0"/>
                                  </p:stCondLst>
                                  <p:childTnLst>
                                    <p:animEffect transition="out" filter="fade">
                                      <p:cBhvr>
                                        <p:cTn id="106" dur="500"/>
                                        <p:tgtEl>
                                          <p:spTgt spid="14"/>
                                        </p:tgtEl>
                                      </p:cBhvr>
                                    </p:animEffect>
                                    <p:set>
                                      <p:cBhvr>
                                        <p:cTn id="107" dur="1" fill="hold">
                                          <p:stCondLst>
                                            <p:cond delay="499"/>
                                          </p:stCondLst>
                                        </p:cTn>
                                        <p:tgtEl>
                                          <p:spTgt spid="14"/>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30"/>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32"/>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25"/>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34"/>
                                        </p:tgtEl>
                                        <p:attrNameLst>
                                          <p:attrName>style.visibility</p:attrName>
                                        </p:attrNameLst>
                                      </p:cBhvr>
                                      <p:to>
                                        <p:strVal val="visible"/>
                                      </p:to>
                                    </p:set>
                                  </p:childTnLst>
                                </p:cTn>
                              </p:par>
                              <p:par>
                                <p:cTn id="118" presetID="6" presetClass="emph" presetSubtype="0" fill="hold" nodeType="withEffect">
                                  <p:stCondLst>
                                    <p:cond delay="0"/>
                                  </p:stCondLst>
                                  <p:childTnLst>
                                    <p:animScale>
                                      <p:cBhvr>
                                        <p:cTn id="119" dur="2000" fill="hold"/>
                                        <p:tgtEl>
                                          <p:spTgt spid="7"/>
                                        </p:tgtEl>
                                      </p:cBhvr>
                                      <p:by x="80000" y="80000"/>
                                    </p:animScale>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26"/>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37"/>
                                        </p:tgtEl>
                                        <p:attrNameLst>
                                          <p:attrName>style.visibility</p:attrName>
                                        </p:attrNameLst>
                                      </p:cBhvr>
                                      <p:to>
                                        <p:strVal val="visible"/>
                                      </p:to>
                                    </p:set>
                                  </p:childTnLst>
                                </p:cTn>
                              </p:par>
                              <p:par>
                                <p:cTn id="126" presetID="6" presetClass="emph" presetSubtype="0" fill="hold" nodeType="withEffect">
                                  <p:stCondLst>
                                    <p:cond delay="0"/>
                                  </p:stCondLst>
                                  <p:childTnLst>
                                    <p:animScale>
                                      <p:cBhvr>
                                        <p:cTn id="127" dur="1000" fill="hold"/>
                                        <p:tgtEl>
                                          <p:spTgt spid="7"/>
                                        </p:tgtEl>
                                      </p:cBhvr>
                                      <p:by x="125000" y="125000"/>
                                    </p:animScale>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3">
                                            <p:txEl>
                                              <p:pRg st="6" end="6"/>
                                            </p:txEl>
                                          </p:spTgt>
                                        </p:tgtEl>
                                        <p:attrNameLst>
                                          <p:attrName>style.visibility</p:attrName>
                                        </p:attrNameLst>
                                      </p:cBhvr>
                                      <p:to>
                                        <p:strVal val="visible"/>
                                      </p:to>
                                    </p:set>
                                  </p:childTnLst>
                                </p:cTn>
                              </p:par>
                              <p:par>
                                <p:cTn id="132" presetID="1" presetClass="entr" presetSubtype="0" fill="hold" nodeType="withEffect">
                                  <p:stCondLst>
                                    <p:cond delay="0"/>
                                  </p:stCondLst>
                                  <p:childTnLst>
                                    <p:set>
                                      <p:cBhvr>
                                        <p:cTn id="133"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grpId="0" nodeType="clickEffect">
                                  <p:stCondLst>
                                    <p:cond delay="0"/>
                                  </p:stCondLst>
                                  <p:childTnLst>
                                    <p:set>
                                      <p:cBhvr>
                                        <p:cTn id="137" dur="1" fill="hold">
                                          <p:stCondLst>
                                            <p:cond delay="0"/>
                                          </p:stCondLst>
                                        </p:cTn>
                                        <p:tgtEl>
                                          <p:spTgt spid="45"/>
                                        </p:tgtEl>
                                        <p:attrNameLst>
                                          <p:attrName>style.visibility</p:attrName>
                                        </p:attrNameLst>
                                      </p:cBhvr>
                                      <p:to>
                                        <p:strVal val="visible"/>
                                      </p:to>
                                    </p:set>
                                  </p:childTnLst>
                                </p:cTn>
                              </p:par>
                              <p:par>
                                <p:cTn id="138" presetID="1" presetClass="entr" presetSubtype="0" fill="hold" nodeType="withEffect">
                                  <p:stCondLst>
                                    <p:cond delay="0"/>
                                  </p:stCondLst>
                                  <p:childTnLst>
                                    <p:set>
                                      <p:cBhvr>
                                        <p:cTn id="139" dur="1" fill="hold">
                                          <p:stCondLst>
                                            <p:cond delay="0"/>
                                          </p:stCondLst>
                                        </p:cTn>
                                        <p:tgtEl>
                                          <p:spTgt spid="2066"/>
                                        </p:tgtEl>
                                        <p:attrNameLst>
                                          <p:attrName>style.visibility</p:attrName>
                                        </p:attrNameLst>
                                      </p:cBhvr>
                                      <p:to>
                                        <p:strVal val="visible"/>
                                      </p:to>
                                    </p:set>
                                  </p:childTnLst>
                                </p:cTn>
                              </p:par>
                              <p:par>
                                <p:cTn id="140" presetID="1" presetClass="entr" presetSubtype="0" fill="hold" nodeType="withEffect">
                                  <p:stCondLst>
                                    <p:cond delay="0"/>
                                  </p:stCondLst>
                                  <p:childTnLst>
                                    <p:set>
                                      <p:cBhvr>
                                        <p:cTn id="141" dur="1" fill="hold">
                                          <p:stCondLst>
                                            <p:cond delay="0"/>
                                          </p:stCondLst>
                                        </p:cTn>
                                        <p:tgtEl>
                                          <p:spTgt spid="20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4" grpId="2" animBg="1"/>
      <p:bldP spid="14" grpId="3" animBg="1"/>
      <p:bldP spid="14" grpId="4" animBg="1"/>
      <p:bldP spid="14" grpId="5" animBg="1"/>
      <p:bldP spid="14" grpId="6" animBg="1"/>
      <p:bldP spid="14" grpId="7" animBg="1"/>
      <p:bldP spid="14" grpId="8" animBg="1"/>
      <p:bldP spid="15" grpId="0" animBg="1"/>
      <p:bldP spid="15" grpId="1" animBg="1"/>
      <p:bldP spid="15" grpId="2" animBg="1"/>
      <p:bldP spid="15" grpId="3" animBg="1"/>
      <p:bldP spid="15" grpId="4" animBg="1"/>
      <p:bldP spid="15" grpId="5" animBg="1"/>
      <p:bldP spid="15" grpId="6" animBg="1"/>
      <p:bldP spid="15" grpId="7" animBg="1"/>
      <p:bldP spid="15" grpId="8" animBg="1"/>
      <p:bldP spid="16" grpId="0" animBg="1"/>
      <p:bldP spid="21" grpId="0" animBg="1"/>
      <p:bldP spid="26" grpId="0" animBg="1"/>
      <p:bldP spid="31" grpId="0"/>
      <p:bldP spid="32" grpId="0"/>
      <p:bldP spid="33" grpId="0"/>
      <p:bldP spid="34" grpId="0"/>
      <p:bldP spid="35" grpId="0"/>
      <p:bldP spid="36" grpId="0"/>
      <p:bldP spid="37" grpId="0"/>
      <p:bldP spid="45" grpId="0"/>
      <p:bldP spid="47" grpId="0" animBg="1"/>
      <p:bldP spid="47" grpId="1" animBg="1"/>
      <p:bldP spid="47" grpId="2" animBg="1"/>
      <p:bldP spid="47" grpId="3" animBg="1"/>
      <p:bldP spid="47" grpId="4" animBg="1"/>
      <p:bldP spid="47" grpId="5"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chemeClr val="accent1"/>
                </a:solidFill>
                <a:latin typeface="Verdana" pitchFamily="34" charset="0"/>
                <a:ea typeface="Verdana" pitchFamily="34" charset="0"/>
                <a:cs typeface="Verdana" pitchFamily="34" charset="0"/>
              </a:rPr>
              <a:t>Adaptive PSM</a:t>
            </a:r>
            <a:endParaRPr lang="en-US" sz="2800" dirty="0"/>
          </a:p>
        </p:txBody>
      </p:sp>
      <p:sp>
        <p:nvSpPr>
          <p:cNvPr id="3" name="Content Placeholder 2"/>
          <p:cNvSpPr>
            <a:spLocks noGrp="1"/>
          </p:cNvSpPr>
          <p:nvPr>
            <p:ph idx="1"/>
          </p:nvPr>
        </p:nvSpPr>
        <p:spPr>
          <a:xfrm>
            <a:off x="457200" y="1600200"/>
            <a:ext cx="8229600" cy="5257800"/>
          </a:xfrm>
        </p:spPr>
        <p:txBody>
          <a:bodyPr>
            <a:normAutofit/>
          </a:bodyPr>
          <a:lstStyle/>
          <a:p>
            <a:r>
              <a:rPr lang="en-US" sz="2800" dirty="0" smtClean="0"/>
              <a:t>Adaptive PSM</a:t>
            </a:r>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solidFill>
                <a:srgbClr val="FF0000"/>
              </a:solidFill>
            </a:endParaRPr>
          </a:p>
          <a:p>
            <a:endParaRPr lang="en-US" sz="2800" dirty="0" smtClean="0">
              <a:solidFill>
                <a:srgbClr val="FF0000"/>
              </a:solidFill>
            </a:endParaRPr>
          </a:p>
          <a:p>
            <a:endParaRPr lang="en-US" sz="2800" dirty="0" smtClean="0">
              <a:solidFill>
                <a:srgbClr val="FF0000"/>
              </a:solidFill>
            </a:endParaRPr>
          </a:p>
          <a:p>
            <a:pPr lvl="1"/>
            <a:endParaRPr lang="en-US" sz="2400" dirty="0" smtClean="0">
              <a:solidFill>
                <a:schemeClr val="accent1"/>
              </a:solidFill>
            </a:endParaRPr>
          </a:p>
          <a:p>
            <a:pPr lvl="1"/>
            <a:endParaRPr lang="en-US" sz="2400" dirty="0" smtClean="0">
              <a:solidFill>
                <a:schemeClr val="accent1"/>
              </a:solidFill>
            </a:endParaRPr>
          </a:p>
          <a:p>
            <a:pPr lvl="1"/>
            <a:endParaRPr lang="en-US" sz="2400" dirty="0"/>
          </a:p>
        </p:txBody>
      </p:sp>
      <p:pic>
        <p:nvPicPr>
          <p:cNvPr id="4" name="Picture 3" descr="C:\Users\ajpyles\AppData\Local\Microsoft\Windows\Temporary Internet Files\Content.IE5\BKXQW9DU\MC900433869[1].png"/>
          <p:cNvPicPr>
            <a:picLocks noChangeAspect="1" noChangeArrowheads="1"/>
          </p:cNvPicPr>
          <p:nvPr/>
        </p:nvPicPr>
        <p:blipFill>
          <a:blip r:embed="rId4" cstate="print"/>
          <a:srcRect/>
          <a:stretch>
            <a:fillRect/>
          </a:stretch>
        </p:blipFill>
        <p:spPr bwMode="auto">
          <a:xfrm>
            <a:off x="1547664" y="2636912"/>
            <a:ext cx="792088" cy="983281"/>
          </a:xfrm>
          <a:prstGeom prst="rect">
            <a:avLst/>
          </a:prstGeom>
          <a:noFill/>
        </p:spPr>
      </p:pic>
      <p:pic>
        <p:nvPicPr>
          <p:cNvPr id="5" name="Picture 11"/>
          <p:cNvPicPr>
            <a:picLocks noChangeAspect="1" noChangeArrowheads="1"/>
          </p:cNvPicPr>
          <p:nvPr/>
        </p:nvPicPr>
        <p:blipFill>
          <a:blip r:embed="rId5" cstate="print"/>
          <a:srcRect/>
          <a:stretch>
            <a:fillRect/>
          </a:stretch>
        </p:blipFill>
        <p:spPr bwMode="auto">
          <a:xfrm>
            <a:off x="6516216" y="2708920"/>
            <a:ext cx="792088" cy="838681"/>
          </a:xfrm>
          <a:prstGeom prst="rect">
            <a:avLst/>
          </a:prstGeom>
          <a:noFill/>
          <a:ln w="9525">
            <a:noFill/>
            <a:miter lim="800000"/>
            <a:headEnd/>
            <a:tailEnd/>
          </a:ln>
        </p:spPr>
      </p:pic>
      <p:sp>
        <p:nvSpPr>
          <p:cNvPr id="6" name="TextBox 5"/>
          <p:cNvSpPr txBox="1"/>
          <p:nvPr/>
        </p:nvSpPr>
        <p:spPr>
          <a:xfrm>
            <a:off x="7092280" y="3501008"/>
            <a:ext cx="1907704" cy="461665"/>
          </a:xfrm>
          <a:prstGeom prst="rect">
            <a:avLst/>
          </a:prstGeom>
          <a:noFill/>
        </p:spPr>
        <p:txBody>
          <a:bodyPr wrap="square" rtlCol="0">
            <a:spAutoFit/>
          </a:bodyPr>
          <a:lstStyle/>
          <a:p>
            <a:r>
              <a:rPr lang="en-US" sz="2400" dirty="0" smtClean="0"/>
              <a:t>(Access Point)</a:t>
            </a:r>
            <a:endParaRPr lang="en-US" sz="2400" dirty="0"/>
          </a:p>
        </p:txBody>
      </p:sp>
      <p:sp>
        <p:nvSpPr>
          <p:cNvPr id="7" name="TextBox 6"/>
          <p:cNvSpPr txBox="1"/>
          <p:nvPr/>
        </p:nvSpPr>
        <p:spPr>
          <a:xfrm>
            <a:off x="0" y="3501008"/>
            <a:ext cx="1979712" cy="461665"/>
          </a:xfrm>
          <a:prstGeom prst="rect">
            <a:avLst/>
          </a:prstGeom>
          <a:noFill/>
        </p:spPr>
        <p:txBody>
          <a:bodyPr wrap="square" rtlCol="0">
            <a:spAutoFit/>
          </a:bodyPr>
          <a:lstStyle/>
          <a:p>
            <a:r>
              <a:rPr lang="en-US" sz="2400" dirty="0" smtClean="0"/>
              <a:t>(Smartphone)</a:t>
            </a:r>
            <a:endParaRPr lang="en-US" sz="2400" dirty="0"/>
          </a:p>
        </p:txBody>
      </p:sp>
      <p:sp>
        <p:nvSpPr>
          <p:cNvPr id="8" name="TextBox 7"/>
          <p:cNvSpPr txBox="1"/>
          <p:nvPr/>
        </p:nvSpPr>
        <p:spPr>
          <a:xfrm>
            <a:off x="3491880" y="3861048"/>
            <a:ext cx="1800200" cy="584775"/>
          </a:xfrm>
          <a:prstGeom prst="rect">
            <a:avLst/>
          </a:prstGeom>
          <a:noFill/>
        </p:spPr>
        <p:txBody>
          <a:bodyPr wrap="square" rtlCol="0">
            <a:spAutoFit/>
          </a:bodyPr>
          <a:lstStyle/>
          <a:p>
            <a:pPr algn="ctr"/>
            <a:r>
              <a:rPr lang="en-US" sz="3200" dirty="0" smtClean="0">
                <a:solidFill>
                  <a:schemeClr val="accent1"/>
                </a:solidFill>
              </a:rPr>
              <a:t>Awake</a:t>
            </a:r>
            <a:endParaRPr lang="en-US" sz="3200" dirty="0">
              <a:solidFill>
                <a:schemeClr val="accent1"/>
              </a:solidFill>
            </a:endParaRPr>
          </a:p>
        </p:txBody>
      </p:sp>
      <p:sp>
        <p:nvSpPr>
          <p:cNvPr id="10" name="Rectangle 9"/>
          <p:cNvSpPr/>
          <p:nvPr/>
        </p:nvSpPr>
        <p:spPr>
          <a:xfrm>
            <a:off x="5580112" y="2132856"/>
            <a:ext cx="936104" cy="432048"/>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Beacon</a:t>
            </a:r>
            <a:endParaRPr lang="en-US" dirty="0"/>
          </a:p>
        </p:txBody>
      </p:sp>
      <p:sp>
        <p:nvSpPr>
          <p:cNvPr id="11" name="Rounded Rectangle 10"/>
          <p:cNvSpPr/>
          <p:nvPr/>
        </p:nvSpPr>
        <p:spPr>
          <a:xfrm>
            <a:off x="2267744" y="2708920"/>
            <a:ext cx="1008112" cy="432048"/>
          </a:xfrm>
          <a:prstGeom prst="roundRect">
            <a:avLst>
              <a:gd name="adj" fmla="val 50000"/>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PS-Poll</a:t>
            </a:r>
            <a:endParaRPr lang="en-US" b="1" dirty="0"/>
          </a:p>
        </p:txBody>
      </p:sp>
      <p:sp>
        <p:nvSpPr>
          <p:cNvPr id="12" name="Oval 11"/>
          <p:cNvSpPr/>
          <p:nvPr/>
        </p:nvSpPr>
        <p:spPr>
          <a:xfrm>
            <a:off x="6084168" y="3068960"/>
            <a:ext cx="504056" cy="504056"/>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Decision 12"/>
          <p:cNvSpPr/>
          <p:nvPr/>
        </p:nvSpPr>
        <p:spPr>
          <a:xfrm>
            <a:off x="899592" y="4725144"/>
            <a:ext cx="2088232" cy="864096"/>
          </a:xfrm>
          <a:prstGeom prst="flowChartDecision">
            <a:avLst/>
          </a:prstGeom>
          <a:solidFill>
            <a:schemeClr val="bg1"/>
          </a:solid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1"/>
                </a:solidFill>
              </a:rPr>
              <a:t>pkt. rate &gt;</a:t>
            </a:r>
            <a:r>
              <a:rPr lang="en-US" b="1" dirty="0" err="1" smtClean="0">
                <a:solidFill>
                  <a:schemeClr val="accent1"/>
                </a:solidFill>
              </a:rPr>
              <a:t>thr</a:t>
            </a:r>
            <a:r>
              <a:rPr lang="en-US" b="1" dirty="0" smtClean="0">
                <a:solidFill>
                  <a:schemeClr val="accent1"/>
                </a:solidFill>
              </a:rPr>
              <a:t>.?</a:t>
            </a:r>
            <a:endParaRPr lang="en-US" b="1" dirty="0">
              <a:solidFill>
                <a:schemeClr val="accent1"/>
              </a:solidFill>
            </a:endParaRPr>
          </a:p>
        </p:txBody>
      </p:sp>
      <p:sp>
        <p:nvSpPr>
          <p:cNvPr id="14" name="TextBox 13"/>
          <p:cNvSpPr txBox="1"/>
          <p:nvPr/>
        </p:nvSpPr>
        <p:spPr>
          <a:xfrm>
            <a:off x="1043608" y="4869160"/>
            <a:ext cx="1800200" cy="584775"/>
          </a:xfrm>
          <a:prstGeom prst="rect">
            <a:avLst/>
          </a:prstGeom>
          <a:noFill/>
        </p:spPr>
        <p:txBody>
          <a:bodyPr wrap="square" rtlCol="0">
            <a:spAutoFit/>
          </a:bodyPr>
          <a:lstStyle/>
          <a:p>
            <a:pPr algn="ctr"/>
            <a:r>
              <a:rPr lang="en-US" sz="3200" b="1" dirty="0" smtClean="0">
                <a:solidFill>
                  <a:srgbClr val="7030A0"/>
                </a:solidFill>
              </a:rPr>
              <a:t>True</a:t>
            </a:r>
            <a:endParaRPr lang="en-US" sz="3200" b="1" dirty="0">
              <a:solidFill>
                <a:srgbClr val="7030A0"/>
              </a:solidFill>
            </a:endParaRPr>
          </a:p>
        </p:txBody>
      </p:sp>
      <p:sp>
        <p:nvSpPr>
          <p:cNvPr id="15" name="Rectangle 14"/>
          <p:cNvSpPr/>
          <p:nvPr/>
        </p:nvSpPr>
        <p:spPr>
          <a:xfrm>
            <a:off x="2195736" y="2132856"/>
            <a:ext cx="1224136" cy="43204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Null: Awake</a:t>
            </a:r>
            <a:endParaRPr lang="en-US" dirty="0">
              <a:solidFill>
                <a:schemeClr val="bg1"/>
              </a:solidFill>
            </a:endParaRPr>
          </a:p>
        </p:txBody>
      </p:sp>
      <p:sp>
        <p:nvSpPr>
          <p:cNvPr id="16" name="TextBox 15"/>
          <p:cNvSpPr txBox="1"/>
          <p:nvPr/>
        </p:nvSpPr>
        <p:spPr>
          <a:xfrm>
            <a:off x="6876256" y="2175247"/>
            <a:ext cx="1800200" cy="461665"/>
          </a:xfrm>
          <a:prstGeom prst="rect">
            <a:avLst/>
          </a:prstGeom>
          <a:noFill/>
        </p:spPr>
        <p:txBody>
          <a:bodyPr wrap="square" rtlCol="0">
            <a:spAutoFit/>
          </a:bodyPr>
          <a:lstStyle/>
          <a:p>
            <a:pPr algn="ctr"/>
            <a:r>
              <a:rPr lang="en-US" sz="2400" dirty="0" smtClean="0">
                <a:solidFill>
                  <a:srgbClr val="FF0000"/>
                </a:solidFill>
              </a:rPr>
              <a:t>no buffering</a:t>
            </a:r>
            <a:endParaRPr lang="en-US" sz="2400" dirty="0">
              <a:solidFill>
                <a:srgbClr val="FF0000"/>
              </a:solidFill>
            </a:endParaRPr>
          </a:p>
        </p:txBody>
      </p:sp>
      <p:sp>
        <p:nvSpPr>
          <p:cNvPr id="17" name="TextBox 16"/>
          <p:cNvSpPr txBox="1"/>
          <p:nvPr/>
        </p:nvSpPr>
        <p:spPr>
          <a:xfrm>
            <a:off x="827584" y="3861048"/>
            <a:ext cx="2195736" cy="461665"/>
          </a:xfrm>
          <a:prstGeom prst="rect">
            <a:avLst/>
          </a:prstGeom>
          <a:noFill/>
        </p:spPr>
        <p:txBody>
          <a:bodyPr wrap="square" rtlCol="0">
            <a:spAutoFit/>
          </a:bodyPr>
          <a:lstStyle/>
          <a:p>
            <a:pPr algn="ctr"/>
            <a:r>
              <a:rPr lang="en-US" sz="2400" dirty="0" smtClean="0">
                <a:solidFill>
                  <a:srgbClr val="FF0000"/>
                </a:solidFill>
              </a:rPr>
              <a:t>CAM  </a:t>
            </a:r>
            <a:endParaRPr lang="en-US" sz="2400" dirty="0">
              <a:solidFill>
                <a:srgbClr val="FF0000"/>
              </a:solidFill>
            </a:endParaRPr>
          </a:p>
        </p:txBody>
      </p:sp>
      <p:sp>
        <p:nvSpPr>
          <p:cNvPr id="20" name="Flowchart: Decision 19"/>
          <p:cNvSpPr/>
          <p:nvPr/>
        </p:nvSpPr>
        <p:spPr>
          <a:xfrm>
            <a:off x="899592" y="4725144"/>
            <a:ext cx="2160240" cy="864096"/>
          </a:xfrm>
          <a:prstGeom prst="flowChartDecision">
            <a:avLst/>
          </a:prstGeom>
          <a:solidFill>
            <a:schemeClr val="bg1"/>
          </a:solid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1"/>
                </a:solidFill>
              </a:rPr>
              <a:t>CAM timeout?</a:t>
            </a:r>
            <a:endParaRPr lang="en-US" b="1" dirty="0">
              <a:solidFill>
                <a:schemeClr val="accent1"/>
              </a:solidFill>
            </a:endParaRPr>
          </a:p>
        </p:txBody>
      </p:sp>
      <p:sp>
        <p:nvSpPr>
          <p:cNvPr id="21" name="TextBox 20"/>
          <p:cNvSpPr txBox="1"/>
          <p:nvPr/>
        </p:nvSpPr>
        <p:spPr>
          <a:xfrm>
            <a:off x="1043608" y="4869160"/>
            <a:ext cx="1800200" cy="584775"/>
          </a:xfrm>
          <a:prstGeom prst="rect">
            <a:avLst/>
          </a:prstGeom>
          <a:noFill/>
        </p:spPr>
        <p:txBody>
          <a:bodyPr wrap="square" rtlCol="0">
            <a:spAutoFit/>
          </a:bodyPr>
          <a:lstStyle/>
          <a:p>
            <a:pPr algn="ctr"/>
            <a:r>
              <a:rPr lang="en-US" sz="3200" b="1" dirty="0" smtClean="0">
                <a:solidFill>
                  <a:srgbClr val="7030A0"/>
                </a:solidFill>
              </a:rPr>
              <a:t>True</a:t>
            </a:r>
            <a:endParaRPr lang="en-US" sz="3200" b="1" dirty="0">
              <a:solidFill>
                <a:srgbClr val="7030A0"/>
              </a:solidFill>
            </a:endParaRPr>
          </a:p>
        </p:txBody>
      </p:sp>
      <p:sp>
        <p:nvSpPr>
          <p:cNvPr id="22" name="TextBox 21"/>
          <p:cNvSpPr txBox="1"/>
          <p:nvPr/>
        </p:nvSpPr>
        <p:spPr>
          <a:xfrm>
            <a:off x="894970" y="3852297"/>
            <a:ext cx="2195736" cy="461665"/>
          </a:xfrm>
          <a:prstGeom prst="rect">
            <a:avLst/>
          </a:prstGeom>
          <a:noFill/>
        </p:spPr>
        <p:txBody>
          <a:bodyPr wrap="square" rtlCol="0">
            <a:spAutoFit/>
          </a:bodyPr>
          <a:lstStyle/>
          <a:p>
            <a:pPr algn="ctr"/>
            <a:r>
              <a:rPr lang="en-US" sz="2400" dirty="0" smtClean="0">
                <a:solidFill>
                  <a:schemeClr val="accent1"/>
                </a:solidFill>
              </a:rPr>
              <a:t>PSM</a:t>
            </a:r>
            <a:endParaRPr lang="en-US" sz="2400" dirty="0">
              <a:solidFill>
                <a:schemeClr val="accent1"/>
              </a:solidFill>
            </a:endParaRPr>
          </a:p>
        </p:txBody>
      </p:sp>
      <p:sp>
        <p:nvSpPr>
          <p:cNvPr id="23" name="TextBox 22"/>
          <p:cNvSpPr txBox="1"/>
          <p:nvPr/>
        </p:nvSpPr>
        <p:spPr>
          <a:xfrm>
            <a:off x="5076056" y="5229200"/>
            <a:ext cx="3456384" cy="400110"/>
          </a:xfrm>
          <a:prstGeom prst="rect">
            <a:avLst/>
          </a:prstGeom>
          <a:noFill/>
        </p:spPr>
        <p:txBody>
          <a:bodyPr wrap="square" rtlCol="0">
            <a:spAutoFit/>
          </a:bodyPr>
          <a:lstStyle/>
          <a:p>
            <a:r>
              <a:rPr lang="en-US" sz="2000" b="1" dirty="0" smtClean="0">
                <a:solidFill>
                  <a:srgbClr val="FF0000"/>
                </a:solidFill>
              </a:rPr>
              <a:t>CAM = Constantly Active Mode</a:t>
            </a:r>
            <a:endParaRPr lang="en-US" sz="2000" b="1" dirty="0">
              <a:solidFill>
                <a:srgbClr val="FF0000"/>
              </a:solidFill>
            </a:endParaRPr>
          </a:p>
        </p:txBody>
      </p:sp>
      <p:sp>
        <p:nvSpPr>
          <p:cNvPr id="24" name="Rectangle 23"/>
          <p:cNvSpPr/>
          <p:nvPr/>
        </p:nvSpPr>
        <p:spPr>
          <a:xfrm>
            <a:off x="2348136" y="2285256"/>
            <a:ext cx="1224136" cy="43204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Null : Sleep</a:t>
            </a:r>
            <a:endParaRPr lang="en-US" dirty="0">
              <a:solidFill>
                <a:schemeClr val="bg1"/>
              </a:solidFill>
            </a:endParaRPr>
          </a:p>
        </p:txBody>
      </p:sp>
      <p:sp>
        <p:nvSpPr>
          <p:cNvPr id="26" name="TextBox 25"/>
          <p:cNvSpPr txBox="1"/>
          <p:nvPr/>
        </p:nvSpPr>
        <p:spPr>
          <a:xfrm>
            <a:off x="6948264" y="2132856"/>
            <a:ext cx="1800200" cy="461665"/>
          </a:xfrm>
          <a:prstGeom prst="rect">
            <a:avLst/>
          </a:prstGeom>
          <a:noFill/>
        </p:spPr>
        <p:txBody>
          <a:bodyPr wrap="square" rtlCol="0">
            <a:spAutoFit/>
          </a:bodyPr>
          <a:lstStyle/>
          <a:p>
            <a:pPr algn="ctr"/>
            <a:r>
              <a:rPr lang="en-US" sz="2400" dirty="0" smtClean="0">
                <a:solidFill>
                  <a:schemeClr val="accent1"/>
                </a:solidFill>
              </a:rPr>
              <a:t>buffering</a:t>
            </a:r>
            <a:endParaRPr lang="en-US" sz="2400" dirty="0">
              <a:solidFill>
                <a:schemeClr val="accent1"/>
              </a:solidFill>
            </a:endParaRPr>
          </a:p>
        </p:txBody>
      </p:sp>
      <p:sp>
        <p:nvSpPr>
          <p:cNvPr id="27" name="TextBox 26"/>
          <p:cNvSpPr txBox="1"/>
          <p:nvPr/>
        </p:nvSpPr>
        <p:spPr>
          <a:xfrm>
            <a:off x="611560" y="5373216"/>
            <a:ext cx="4608512" cy="461665"/>
          </a:xfrm>
          <a:prstGeom prst="rect">
            <a:avLst/>
          </a:prstGeom>
          <a:noFill/>
        </p:spPr>
        <p:txBody>
          <a:bodyPr wrap="square" rtlCol="0">
            <a:spAutoFit/>
          </a:bodyPr>
          <a:lstStyle/>
          <a:p>
            <a:r>
              <a:rPr lang="en-US" sz="2400" dirty="0" smtClean="0">
                <a:solidFill>
                  <a:srgbClr val="FF0000"/>
                </a:solidFill>
              </a:rPr>
              <a:t>Be careful of the switch to CAM.</a:t>
            </a:r>
            <a:endParaRPr lang="en-US" sz="2400" dirty="0">
              <a:solidFill>
                <a:srgbClr val="FF0000"/>
              </a:solidFill>
            </a:endParaRPr>
          </a:p>
        </p:txBody>
      </p:sp>
      <p:sp>
        <p:nvSpPr>
          <p:cNvPr id="29" name="TextBox 28"/>
          <p:cNvSpPr txBox="1"/>
          <p:nvPr/>
        </p:nvSpPr>
        <p:spPr>
          <a:xfrm>
            <a:off x="611560" y="4653136"/>
            <a:ext cx="4063035" cy="461665"/>
          </a:xfrm>
          <a:prstGeom prst="rect">
            <a:avLst/>
          </a:prstGeom>
          <a:noFill/>
        </p:spPr>
        <p:txBody>
          <a:bodyPr wrap="square" rtlCol="0">
            <a:spAutoFit/>
          </a:bodyPr>
          <a:lstStyle/>
          <a:p>
            <a:r>
              <a:rPr lang="en-US" sz="2400" dirty="0" smtClean="0">
                <a:solidFill>
                  <a:srgbClr val="FF0000"/>
                </a:solidFill>
              </a:rPr>
              <a:t>Power(CAM) ≈ 20*Power(PSM)</a:t>
            </a:r>
            <a:endParaRPr lang="en-US" sz="2400" dirty="0">
              <a:solidFill>
                <a:srgbClr val="FF0000"/>
              </a:solidFill>
            </a:endParaRPr>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4</a:t>
            </a:fld>
            <a:endParaRPr lang="zh-CN" altLang="en-US"/>
          </a:p>
        </p:txBody>
      </p:sp>
      <p:sp>
        <p:nvSpPr>
          <p:cNvPr id="18" name="Date Placeholder 17"/>
          <p:cNvSpPr>
            <a:spLocks noGrp="1"/>
          </p:cNvSpPr>
          <p:nvPr>
            <p:ph type="dt" sz="half" idx="10"/>
          </p:nvPr>
        </p:nvSpPr>
        <p:spPr/>
        <p:txBody>
          <a:bodyPr/>
          <a:lstStyle/>
          <a:p>
            <a:r>
              <a:rPr lang="en-US" altLang="zh-CN" smtClean="0"/>
              <a:t>http://www.cs.wm.edu/~xqi</a:t>
            </a:r>
            <a:endParaRPr lang="zh-CN" altLang="en-US"/>
          </a:p>
        </p:txBody>
      </p:sp>
      <p:sp>
        <p:nvSpPr>
          <p:cNvPr id="19" name="Footer Placeholder 18"/>
          <p:cNvSpPr>
            <a:spLocks noGrp="1"/>
          </p:cNvSpPr>
          <p:nvPr>
            <p:ph type="ftr" sz="quarter" idx="11"/>
          </p:nvPr>
        </p:nvSpPr>
        <p:spPr/>
        <p:txBody>
          <a:bodyPr/>
          <a:lstStyle/>
          <a:p>
            <a:r>
              <a:rPr lang="en-US" altLang="zh-CN" dirty="0" err="1" smtClean="0"/>
              <a:t>Ubicomp</a:t>
            </a:r>
            <a:r>
              <a:rPr lang="en-US" altLang="zh-CN" dirty="0" smtClean="0"/>
              <a:t> 2012</a:t>
            </a:r>
            <a:endParaRPr lang="zh-CN" altLang="en-US"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2" nodeType="with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35" presetClass="path" presetSubtype="0" accel="50000" decel="50000" fill="hold" grpId="1" nodeType="withEffect">
                                  <p:stCondLst>
                                    <p:cond delay="0"/>
                                  </p:stCondLst>
                                  <p:childTnLst>
                                    <p:animMotion origin="layout" path="M 0.03559 0.04209 L -0.36997 0.04209 " pathEditMode="relative" rAng="0" ptsTypes="AA">
                                      <p:cBhvr>
                                        <p:cTn id="12" dur="1000" fill="hold"/>
                                        <p:tgtEl>
                                          <p:spTgt spid="10"/>
                                        </p:tgtEl>
                                        <p:attrNameLst>
                                          <p:attrName>ppt_x</p:attrName>
                                          <p:attrName>ppt_y</p:attrName>
                                        </p:attrNameLst>
                                      </p:cBhvr>
                                      <p:rCtr x="-203" y="0"/>
                                    </p:animMotion>
                                  </p:childTnLst>
                                </p:cTn>
                              </p:par>
                            </p:childTnLst>
                          </p:cTn>
                        </p:par>
                        <p:par>
                          <p:cTn id="13" fill="hold">
                            <p:stCondLst>
                              <p:cond delay="1000"/>
                            </p:stCondLst>
                            <p:childTnLst>
                              <p:par>
                                <p:cTn id="14" presetID="10" presetClass="exit" presetSubtype="0" fill="hold" grpId="2" nodeType="afterEffect">
                                  <p:stCondLst>
                                    <p:cond delay="0"/>
                                  </p:stCondLst>
                                  <p:childTnLst>
                                    <p:animEffect transition="out" filter="fade">
                                      <p:cBhvr>
                                        <p:cTn id="15" dur="500"/>
                                        <p:tgtEl>
                                          <p:spTgt spid="10"/>
                                        </p:tgtEl>
                                      </p:cBhvr>
                                    </p:animEffect>
                                    <p:set>
                                      <p:cBhvr>
                                        <p:cTn id="16" dur="1" fill="hold">
                                          <p:stCondLst>
                                            <p:cond delay="499"/>
                                          </p:stCondLst>
                                        </p:cTn>
                                        <p:tgtEl>
                                          <p:spTgt spid="10"/>
                                        </p:tgtEl>
                                        <p:attrNameLst>
                                          <p:attrName>style.visibility</p:attrName>
                                        </p:attrNameLst>
                                      </p:cBhvr>
                                      <p:to>
                                        <p:strVal val="hidden"/>
                                      </p:to>
                                    </p:set>
                                  </p:childTnLst>
                                </p:cTn>
                              </p:par>
                            </p:childTnLst>
                          </p:cTn>
                        </p:par>
                        <p:par>
                          <p:cTn id="17" fill="hold">
                            <p:stCondLst>
                              <p:cond delay="1500"/>
                            </p:stCondLst>
                            <p:childTnLst>
                              <p:par>
                                <p:cTn id="18" presetID="1" presetClass="entr" presetSubtype="0" fill="hold" grpId="1" nodeType="after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par>
                                <p:cTn id="20" presetID="63" presetClass="path" presetSubtype="0" accel="50000" decel="50000" fill="hold" grpId="0" nodeType="withEffect">
                                  <p:stCondLst>
                                    <p:cond delay="0"/>
                                  </p:stCondLst>
                                  <p:childTnLst>
                                    <p:animMotion origin="layout" path="M -2.77778E-7 -3.42276E-7 L 0.39392 -3.42276E-7 " pathEditMode="relative" rAng="0" ptsTypes="AA">
                                      <p:cBhvr>
                                        <p:cTn id="21" dur="1000" fill="hold"/>
                                        <p:tgtEl>
                                          <p:spTgt spid="11"/>
                                        </p:tgtEl>
                                        <p:attrNameLst>
                                          <p:attrName>ppt_x</p:attrName>
                                          <p:attrName>ppt_y</p:attrName>
                                        </p:attrNameLst>
                                      </p:cBhvr>
                                      <p:rCtr x="197" y="0"/>
                                    </p:animMotion>
                                  </p:childTnLst>
                                </p:cTn>
                              </p:par>
                            </p:childTnLst>
                          </p:cTn>
                        </p:par>
                        <p:par>
                          <p:cTn id="22" fill="hold">
                            <p:stCondLst>
                              <p:cond delay="2500"/>
                            </p:stCondLst>
                            <p:childTnLst>
                              <p:par>
                                <p:cTn id="23" presetID="10" presetClass="exit" presetSubtype="0" fill="hold" grpId="2" nodeType="afterEffect">
                                  <p:stCondLst>
                                    <p:cond delay="0"/>
                                  </p:stCondLst>
                                  <p:childTnLst>
                                    <p:animEffect transition="out" filter="fade">
                                      <p:cBhvr>
                                        <p:cTn id="24" dur="500"/>
                                        <p:tgtEl>
                                          <p:spTgt spid="11"/>
                                        </p:tgtEl>
                                      </p:cBhvr>
                                    </p:animEffect>
                                    <p:set>
                                      <p:cBhvr>
                                        <p:cTn id="25" dur="1" fill="hold">
                                          <p:stCondLst>
                                            <p:cond delay="499"/>
                                          </p:stCondLst>
                                        </p:cTn>
                                        <p:tgtEl>
                                          <p:spTgt spid="11"/>
                                        </p:tgtEl>
                                        <p:attrNameLst>
                                          <p:attrName>style.visibility</p:attrName>
                                        </p:attrNameLst>
                                      </p:cBhvr>
                                      <p:to>
                                        <p:strVal val="hidden"/>
                                      </p:to>
                                    </p:set>
                                  </p:childTnLst>
                                </p:cTn>
                              </p:par>
                            </p:childTnLst>
                          </p:cTn>
                        </p:par>
                        <p:par>
                          <p:cTn id="26" fill="hold">
                            <p:stCondLst>
                              <p:cond delay="3000"/>
                            </p:stCondLst>
                            <p:childTnLst>
                              <p:par>
                                <p:cTn id="27" presetID="1" presetClass="entr" presetSubtype="0" fill="hold" grpId="1" nodeType="after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35" presetClass="path" presetSubtype="0" accel="50000" decel="50000" fill="hold" grpId="0" nodeType="withEffect">
                                  <p:stCondLst>
                                    <p:cond delay="0"/>
                                  </p:stCondLst>
                                  <p:childTnLst>
                                    <p:animMotion origin="layout" path="M -8.33333E-7 -2.94172E-6 L -0.43698 0.00532 " pathEditMode="relative" rAng="0" ptsTypes="AA">
                                      <p:cBhvr>
                                        <p:cTn id="30" dur="1000" fill="hold"/>
                                        <p:tgtEl>
                                          <p:spTgt spid="12"/>
                                        </p:tgtEl>
                                        <p:attrNameLst>
                                          <p:attrName>ppt_x</p:attrName>
                                          <p:attrName>ppt_y</p:attrName>
                                        </p:attrNameLst>
                                      </p:cBhvr>
                                      <p:rCtr x="-219" y="3"/>
                                    </p:animMotion>
                                  </p:childTnLst>
                                </p:cTn>
                              </p:par>
                            </p:childTnLst>
                          </p:cTn>
                        </p:par>
                        <p:par>
                          <p:cTn id="31" fill="hold">
                            <p:stCondLst>
                              <p:cond delay="4000"/>
                            </p:stCondLst>
                            <p:childTnLst>
                              <p:par>
                                <p:cTn id="32" presetID="10" presetClass="exit" presetSubtype="0" fill="hold" grpId="2" nodeType="afterEffect">
                                  <p:stCondLst>
                                    <p:cond delay="0"/>
                                  </p:stCondLst>
                                  <p:childTnLst>
                                    <p:animEffect transition="out" filter="fade">
                                      <p:cBhvr>
                                        <p:cTn id="33" dur="500"/>
                                        <p:tgtEl>
                                          <p:spTgt spid="12"/>
                                        </p:tgtEl>
                                      </p:cBhvr>
                                    </p:animEffect>
                                    <p:set>
                                      <p:cBhvr>
                                        <p:cTn id="34" dur="1" fill="hold">
                                          <p:stCondLst>
                                            <p:cond delay="499"/>
                                          </p:stCondLst>
                                        </p:cTn>
                                        <p:tgtEl>
                                          <p:spTgt spid="12"/>
                                        </p:tgtEl>
                                        <p:attrNameLst>
                                          <p:attrName>style.visibility</p:attrName>
                                        </p:attrNameLst>
                                      </p:cBhvr>
                                      <p:to>
                                        <p:strVal val="hidden"/>
                                      </p:to>
                                    </p:set>
                                  </p:childTnLst>
                                </p:cTn>
                              </p:par>
                            </p:childTnLst>
                          </p:cTn>
                        </p:par>
                        <p:par>
                          <p:cTn id="35" fill="hold">
                            <p:stCondLst>
                              <p:cond delay="4500"/>
                            </p:stCondLst>
                            <p:childTnLst>
                              <p:par>
                                <p:cTn id="36" presetID="1" presetClass="entr" presetSubtype="0" fill="hold" grpId="4" nodeType="after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par>
                                <p:cTn id="38" presetID="63" presetClass="path" presetSubtype="0" accel="50000" decel="50000" fill="hold" grpId="3" nodeType="withEffect">
                                  <p:stCondLst>
                                    <p:cond delay="0"/>
                                  </p:stCondLst>
                                  <p:childTnLst>
                                    <p:animMotion origin="layout" path="M -2.77778E-7 -3.42276E-7 L 0.38611 -3.42276E-7 " pathEditMode="relative" rAng="0" ptsTypes="AA">
                                      <p:cBhvr>
                                        <p:cTn id="39" dur="1000" fill="hold"/>
                                        <p:tgtEl>
                                          <p:spTgt spid="11"/>
                                        </p:tgtEl>
                                        <p:attrNameLst>
                                          <p:attrName>ppt_x</p:attrName>
                                          <p:attrName>ppt_y</p:attrName>
                                        </p:attrNameLst>
                                      </p:cBhvr>
                                      <p:rCtr x="193" y="0"/>
                                    </p:animMotion>
                                  </p:childTnLst>
                                </p:cTn>
                              </p:par>
                            </p:childTnLst>
                          </p:cTn>
                        </p:par>
                        <p:par>
                          <p:cTn id="40" fill="hold">
                            <p:stCondLst>
                              <p:cond delay="5500"/>
                            </p:stCondLst>
                            <p:childTnLst>
                              <p:par>
                                <p:cTn id="41" presetID="10" presetClass="exit" presetSubtype="0" fill="hold" grpId="5" nodeType="afterEffect">
                                  <p:stCondLst>
                                    <p:cond delay="0"/>
                                  </p:stCondLst>
                                  <p:childTnLst>
                                    <p:animEffect transition="out" filter="fade">
                                      <p:cBhvr>
                                        <p:cTn id="42" dur="500"/>
                                        <p:tgtEl>
                                          <p:spTgt spid="11"/>
                                        </p:tgtEl>
                                      </p:cBhvr>
                                    </p:animEffect>
                                    <p:set>
                                      <p:cBhvr>
                                        <p:cTn id="43" dur="1" fill="hold">
                                          <p:stCondLst>
                                            <p:cond delay="499"/>
                                          </p:stCondLst>
                                        </p:cTn>
                                        <p:tgtEl>
                                          <p:spTgt spid="11"/>
                                        </p:tgtEl>
                                        <p:attrNameLst>
                                          <p:attrName>style.visibility</p:attrName>
                                        </p:attrNameLst>
                                      </p:cBhvr>
                                      <p:to>
                                        <p:strVal val="hidden"/>
                                      </p:to>
                                    </p:set>
                                  </p:childTnLst>
                                </p:cTn>
                              </p:par>
                            </p:childTnLst>
                          </p:cTn>
                        </p:par>
                        <p:par>
                          <p:cTn id="44" fill="hold">
                            <p:stCondLst>
                              <p:cond delay="6000"/>
                            </p:stCondLst>
                            <p:childTnLst>
                              <p:par>
                                <p:cTn id="45" presetID="1" presetClass="entr" presetSubtype="0" fill="hold" grpId="3" nodeType="after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35" presetClass="path" presetSubtype="0" accel="50000" decel="50000" fill="hold" grpId="4" nodeType="withEffect">
                                  <p:stCondLst>
                                    <p:cond delay="0"/>
                                  </p:stCondLst>
                                  <p:childTnLst>
                                    <p:animMotion origin="layout" path="M -8.33333E-7 -2.94172E-6 L -0.42917 -0.00508 " pathEditMode="relative" rAng="0" ptsTypes="AA">
                                      <p:cBhvr>
                                        <p:cTn id="48" dur="1000" fill="hold"/>
                                        <p:tgtEl>
                                          <p:spTgt spid="12"/>
                                        </p:tgtEl>
                                        <p:attrNameLst>
                                          <p:attrName>ppt_x</p:attrName>
                                          <p:attrName>ppt_y</p:attrName>
                                        </p:attrNameLst>
                                      </p:cBhvr>
                                      <p:rCtr x="-215" y="-3"/>
                                    </p:animMotion>
                                  </p:childTnLst>
                                </p:cTn>
                              </p:par>
                            </p:childTnLst>
                          </p:cTn>
                        </p:par>
                        <p:par>
                          <p:cTn id="49" fill="hold">
                            <p:stCondLst>
                              <p:cond delay="7000"/>
                            </p:stCondLst>
                            <p:childTnLst>
                              <p:par>
                                <p:cTn id="50" presetID="10" presetClass="exit" presetSubtype="0" fill="hold" grpId="5" nodeType="afterEffect">
                                  <p:stCondLst>
                                    <p:cond delay="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7500"/>
                            </p:stCondLst>
                            <p:childTnLst>
                              <p:par>
                                <p:cTn id="54" presetID="1" presetClass="entr" presetSubtype="0" fill="hold" grpId="6" nodeType="afterEffect">
                                  <p:stCondLst>
                                    <p:cond delay="0"/>
                                  </p:stCondLst>
                                  <p:childTnLst>
                                    <p:set>
                                      <p:cBhvr>
                                        <p:cTn id="55" dur="1" fill="hold">
                                          <p:stCondLst>
                                            <p:cond delay="0"/>
                                          </p:stCondLst>
                                        </p:cTn>
                                        <p:tgtEl>
                                          <p:spTgt spid="11"/>
                                        </p:tgtEl>
                                        <p:attrNameLst>
                                          <p:attrName>style.visibility</p:attrName>
                                        </p:attrNameLst>
                                      </p:cBhvr>
                                      <p:to>
                                        <p:strVal val="visible"/>
                                      </p:to>
                                    </p:set>
                                  </p:childTnLst>
                                </p:cTn>
                              </p:par>
                              <p:par>
                                <p:cTn id="56" presetID="63" presetClass="path" presetSubtype="0" accel="50000" decel="50000" fill="hold" grpId="7" nodeType="withEffect">
                                  <p:stCondLst>
                                    <p:cond delay="0"/>
                                  </p:stCondLst>
                                  <p:childTnLst>
                                    <p:animMotion origin="layout" path="M -2.77778E-7 -3.42276E-7 L 0.38611 -3.42276E-7 " pathEditMode="relative" rAng="0" ptsTypes="AA">
                                      <p:cBhvr>
                                        <p:cTn id="57" dur="1000" fill="hold"/>
                                        <p:tgtEl>
                                          <p:spTgt spid="11"/>
                                        </p:tgtEl>
                                        <p:attrNameLst>
                                          <p:attrName>ppt_x</p:attrName>
                                          <p:attrName>ppt_y</p:attrName>
                                        </p:attrNameLst>
                                      </p:cBhvr>
                                      <p:rCtr x="193" y="0"/>
                                    </p:animMotion>
                                  </p:childTnLst>
                                </p:cTn>
                              </p:par>
                            </p:childTnLst>
                          </p:cTn>
                        </p:par>
                        <p:par>
                          <p:cTn id="58" fill="hold">
                            <p:stCondLst>
                              <p:cond delay="8500"/>
                            </p:stCondLst>
                            <p:childTnLst>
                              <p:par>
                                <p:cTn id="59" presetID="10" presetClass="exit" presetSubtype="0" fill="hold" grpId="8" nodeType="afterEffect">
                                  <p:stCondLst>
                                    <p:cond delay="0"/>
                                  </p:stCondLst>
                                  <p:childTnLst>
                                    <p:animEffect transition="out" filter="fade">
                                      <p:cBhvr>
                                        <p:cTn id="60" dur="500"/>
                                        <p:tgtEl>
                                          <p:spTgt spid="11"/>
                                        </p:tgtEl>
                                      </p:cBhvr>
                                    </p:animEffect>
                                    <p:set>
                                      <p:cBhvr>
                                        <p:cTn id="61" dur="1" fill="hold">
                                          <p:stCondLst>
                                            <p:cond delay="499"/>
                                          </p:stCondLst>
                                        </p:cTn>
                                        <p:tgtEl>
                                          <p:spTgt spid="11"/>
                                        </p:tgtEl>
                                        <p:attrNameLst>
                                          <p:attrName>style.visibility</p:attrName>
                                        </p:attrNameLst>
                                      </p:cBhvr>
                                      <p:to>
                                        <p:strVal val="hidden"/>
                                      </p:to>
                                    </p:set>
                                  </p:childTnLst>
                                </p:cTn>
                              </p:par>
                            </p:childTnLst>
                          </p:cTn>
                        </p:par>
                        <p:par>
                          <p:cTn id="62" fill="hold">
                            <p:stCondLst>
                              <p:cond delay="9000"/>
                            </p:stCondLst>
                            <p:childTnLst>
                              <p:par>
                                <p:cTn id="63" presetID="1" presetClass="entr" presetSubtype="0" fill="hold" grpId="6" nodeType="afterEffect">
                                  <p:stCondLst>
                                    <p:cond delay="0"/>
                                  </p:stCondLst>
                                  <p:childTnLst>
                                    <p:set>
                                      <p:cBhvr>
                                        <p:cTn id="64" dur="1" fill="hold">
                                          <p:stCondLst>
                                            <p:cond delay="0"/>
                                          </p:stCondLst>
                                        </p:cTn>
                                        <p:tgtEl>
                                          <p:spTgt spid="12"/>
                                        </p:tgtEl>
                                        <p:attrNameLst>
                                          <p:attrName>style.visibility</p:attrName>
                                        </p:attrNameLst>
                                      </p:cBhvr>
                                      <p:to>
                                        <p:strVal val="visible"/>
                                      </p:to>
                                    </p:set>
                                  </p:childTnLst>
                                </p:cTn>
                              </p:par>
                              <p:par>
                                <p:cTn id="65" presetID="35" presetClass="path" presetSubtype="0" accel="50000" decel="50000" fill="hold" grpId="7" nodeType="withEffect">
                                  <p:stCondLst>
                                    <p:cond delay="0"/>
                                  </p:stCondLst>
                                  <p:childTnLst>
                                    <p:animMotion origin="layout" path="M -8.33333E-7 -2.94172E-6 L -0.42917 -0.00508 " pathEditMode="relative" rAng="0" ptsTypes="AA">
                                      <p:cBhvr>
                                        <p:cTn id="66" dur="1000" fill="hold"/>
                                        <p:tgtEl>
                                          <p:spTgt spid="12"/>
                                        </p:tgtEl>
                                        <p:attrNameLst>
                                          <p:attrName>ppt_x</p:attrName>
                                          <p:attrName>ppt_y</p:attrName>
                                        </p:attrNameLst>
                                      </p:cBhvr>
                                      <p:rCtr x="-215" y="-3"/>
                                    </p:animMotion>
                                  </p:childTnLst>
                                </p:cTn>
                              </p:par>
                            </p:childTnLst>
                          </p:cTn>
                        </p:par>
                        <p:par>
                          <p:cTn id="67" fill="hold">
                            <p:stCondLst>
                              <p:cond delay="10000"/>
                            </p:stCondLst>
                            <p:childTnLst>
                              <p:par>
                                <p:cTn id="68" presetID="10" presetClass="exit" presetSubtype="0" fill="hold" grpId="8" nodeType="afterEffect">
                                  <p:stCondLst>
                                    <p:cond delay="0"/>
                                  </p:stCondLst>
                                  <p:childTnLst>
                                    <p:animEffect transition="out" filter="fade">
                                      <p:cBhvr>
                                        <p:cTn id="69" dur="500"/>
                                        <p:tgtEl>
                                          <p:spTgt spid="12"/>
                                        </p:tgtEl>
                                      </p:cBhvr>
                                    </p:animEffect>
                                    <p:set>
                                      <p:cBhvr>
                                        <p:cTn id="70" dur="1" fill="hold">
                                          <p:stCondLst>
                                            <p:cond delay="499"/>
                                          </p:stCondLst>
                                        </p:cTn>
                                        <p:tgtEl>
                                          <p:spTgt spid="12"/>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37" presetClass="entr" presetSubtype="0" fill="hold" grpId="0" nodeType="click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fade">
                                      <p:cBhvr>
                                        <p:cTn id="75" dur="1000"/>
                                        <p:tgtEl>
                                          <p:spTgt spid="13"/>
                                        </p:tgtEl>
                                      </p:cBhvr>
                                    </p:animEffect>
                                    <p:anim calcmode="lin" valueType="num">
                                      <p:cBhvr>
                                        <p:cTn id="76" dur="1000" fill="hold"/>
                                        <p:tgtEl>
                                          <p:spTgt spid="13"/>
                                        </p:tgtEl>
                                        <p:attrNameLst>
                                          <p:attrName>ppt_x</p:attrName>
                                        </p:attrNameLst>
                                      </p:cBhvr>
                                      <p:tavLst>
                                        <p:tav tm="0">
                                          <p:val>
                                            <p:strVal val="#ppt_x"/>
                                          </p:val>
                                        </p:tav>
                                        <p:tav tm="100000">
                                          <p:val>
                                            <p:strVal val="#ppt_x"/>
                                          </p:val>
                                        </p:tav>
                                      </p:tavLst>
                                    </p:anim>
                                    <p:anim calcmode="lin" valueType="num">
                                      <p:cBhvr>
                                        <p:cTn id="77" dur="900" decel="100000" fill="hold"/>
                                        <p:tgtEl>
                                          <p:spTgt spid="13"/>
                                        </p:tgtEl>
                                        <p:attrNameLst>
                                          <p:attrName>ppt_y</p:attrName>
                                        </p:attrNameLst>
                                      </p:cBhvr>
                                      <p:tavLst>
                                        <p:tav tm="0">
                                          <p:val>
                                            <p:strVal val="#ppt_y+1"/>
                                          </p:val>
                                        </p:tav>
                                        <p:tav tm="100000">
                                          <p:val>
                                            <p:strVal val="#ppt_y-.03"/>
                                          </p:val>
                                        </p:tav>
                                      </p:tavLst>
                                    </p:anim>
                                    <p:anim calcmode="lin" valueType="num">
                                      <p:cBhvr>
                                        <p:cTn id="78"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3" presetClass="exit" presetSubtype="10" fill="hold" grpId="1" nodeType="clickEffect">
                                  <p:stCondLst>
                                    <p:cond delay="0"/>
                                  </p:stCondLst>
                                  <p:childTnLst>
                                    <p:animEffect transition="out" filter="blinds(horizontal)">
                                      <p:cBhvr>
                                        <p:cTn id="82" dur="500"/>
                                        <p:tgtEl>
                                          <p:spTgt spid="13"/>
                                        </p:tgtEl>
                                      </p:cBhvr>
                                    </p:animEffect>
                                    <p:set>
                                      <p:cBhvr>
                                        <p:cTn id="83" dur="1" fill="hold">
                                          <p:stCondLst>
                                            <p:cond delay="499"/>
                                          </p:stCondLst>
                                        </p:cTn>
                                        <p:tgtEl>
                                          <p:spTgt spid="13"/>
                                        </p:tgtEl>
                                        <p:attrNameLst>
                                          <p:attrName>style.visibility</p:attrName>
                                        </p:attrNameLst>
                                      </p:cBhvr>
                                      <p:to>
                                        <p:strVal val="hidden"/>
                                      </p:to>
                                    </p:set>
                                  </p:childTnLst>
                                </p:cTn>
                              </p:par>
                              <p:par>
                                <p:cTn id="84" presetID="1" presetClass="entr" presetSubtype="0" fill="hold" grpId="0" nodeType="withEffect">
                                  <p:stCondLst>
                                    <p:cond delay="0"/>
                                  </p:stCondLst>
                                  <p:childTnLst>
                                    <p:set>
                                      <p:cBhvr>
                                        <p:cTn id="85" dur="1" fill="hold">
                                          <p:stCondLst>
                                            <p:cond delay="0"/>
                                          </p:stCondLst>
                                        </p:cTn>
                                        <p:tgtEl>
                                          <p:spTgt spid="14"/>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15"/>
                                        </p:tgtEl>
                                        <p:attrNameLst>
                                          <p:attrName>style.visibility</p:attrName>
                                        </p:attrNameLst>
                                      </p:cBhvr>
                                      <p:to>
                                        <p:strVal val="visible"/>
                                      </p:to>
                                    </p:set>
                                  </p:childTnLst>
                                </p:cTn>
                              </p:par>
                              <p:par>
                                <p:cTn id="90" presetID="63" presetClass="path" presetSubtype="0" accel="50000" decel="50000" fill="hold" grpId="1" nodeType="withEffect">
                                  <p:stCondLst>
                                    <p:cond delay="0"/>
                                  </p:stCondLst>
                                  <p:childTnLst>
                                    <p:animMotion origin="layout" path="M -0.01546 0.04209 L 0.38229 0.04209 " pathEditMode="relative" rAng="0" ptsTypes="AA">
                                      <p:cBhvr>
                                        <p:cTn id="91" dur="1000" fill="hold"/>
                                        <p:tgtEl>
                                          <p:spTgt spid="15"/>
                                        </p:tgtEl>
                                        <p:attrNameLst>
                                          <p:attrName>ppt_x</p:attrName>
                                          <p:attrName>ppt_y</p:attrName>
                                        </p:attrNameLst>
                                      </p:cBhvr>
                                      <p:rCtr x="199" y="0"/>
                                    </p:animMotion>
                                  </p:childTnLst>
                                </p:cTn>
                              </p:par>
                            </p:childTnLst>
                          </p:cTn>
                        </p:par>
                        <p:par>
                          <p:cTn id="92" fill="hold">
                            <p:stCondLst>
                              <p:cond delay="1000"/>
                            </p:stCondLst>
                            <p:childTnLst>
                              <p:par>
                                <p:cTn id="93" presetID="10" presetClass="exit" presetSubtype="0" fill="hold" grpId="2" nodeType="afterEffect">
                                  <p:stCondLst>
                                    <p:cond delay="0"/>
                                  </p:stCondLst>
                                  <p:childTnLst>
                                    <p:animEffect transition="out" filter="fade">
                                      <p:cBhvr>
                                        <p:cTn id="94" dur="500"/>
                                        <p:tgtEl>
                                          <p:spTgt spid="15"/>
                                        </p:tgtEl>
                                      </p:cBhvr>
                                    </p:animEffect>
                                    <p:set>
                                      <p:cBhvr>
                                        <p:cTn id="95" dur="1" fill="hold">
                                          <p:stCondLst>
                                            <p:cond delay="499"/>
                                          </p:stCondLst>
                                        </p:cTn>
                                        <p:tgtEl>
                                          <p:spTgt spid="15"/>
                                        </p:tgtEl>
                                        <p:attrNameLst>
                                          <p:attrName>style.visibility</p:attrName>
                                        </p:attrNameLst>
                                      </p:cBhvr>
                                      <p:to>
                                        <p:strVal val="hidden"/>
                                      </p:to>
                                    </p:set>
                                  </p:childTnLst>
                                </p:cTn>
                              </p:par>
                            </p:childTnLst>
                          </p:cTn>
                        </p:par>
                        <p:par>
                          <p:cTn id="96" fill="hold">
                            <p:stCondLst>
                              <p:cond delay="1500"/>
                            </p:stCondLst>
                            <p:childTnLst>
                              <p:par>
                                <p:cTn id="97" presetID="3" presetClass="exit" presetSubtype="10" fill="hold" grpId="1" nodeType="afterEffect">
                                  <p:stCondLst>
                                    <p:cond delay="0"/>
                                  </p:stCondLst>
                                  <p:childTnLst>
                                    <p:animEffect transition="out" filter="blinds(horizontal)">
                                      <p:cBhvr>
                                        <p:cTn id="98" dur="500"/>
                                        <p:tgtEl>
                                          <p:spTgt spid="22"/>
                                        </p:tgtEl>
                                      </p:cBhvr>
                                    </p:animEffect>
                                    <p:set>
                                      <p:cBhvr>
                                        <p:cTn id="99" dur="1" fill="hold">
                                          <p:stCondLst>
                                            <p:cond delay="499"/>
                                          </p:stCondLst>
                                        </p:cTn>
                                        <p:tgtEl>
                                          <p:spTgt spid="22"/>
                                        </p:tgtEl>
                                        <p:attrNameLst>
                                          <p:attrName>style.visibility</p:attrName>
                                        </p:attrNameLst>
                                      </p:cBhvr>
                                      <p:to>
                                        <p:strVal val="hidden"/>
                                      </p:to>
                                    </p:set>
                                  </p:childTnLst>
                                </p:cTn>
                              </p:par>
                              <p:par>
                                <p:cTn id="100" presetID="2" presetClass="entr" presetSubtype="4" fill="hold" grpId="0" nodeType="withEffect">
                                  <p:stCondLst>
                                    <p:cond delay="0"/>
                                  </p:stCondLst>
                                  <p:childTnLst>
                                    <p:set>
                                      <p:cBhvr>
                                        <p:cTn id="101" dur="1" fill="hold">
                                          <p:stCondLst>
                                            <p:cond delay="0"/>
                                          </p:stCondLst>
                                        </p:cTn>
                                        <p:tgtEl>
                                          <p:spTgt spid="16"/>
                                        </p:tgtEl>
                                        <p:attrNameLst>
                                          <p:attrName>style.visibility</p:attrName>
                                        </p:attrNameLst>
                                      </p:cBhvr>
                                      <p:to>
                                        <p:strVal val="visible"/>
                                      </p:to>
                                    </p:set>
                                    <p:anim calcmode="lin" valueType="num">
                                      <p:cBhvr additive="base">
                                        <p:cTn id="102" dur="500" fill="hold"/>
                                        <p:tgtEl>
                                          <p:spTgt spid="16"/>
                                        </p:tgtEl>
                                        <p:attrNameLst>
                                          <p:attrName>ppt_x</p:attrName>
                                        </p:attrNameLst>
                                      </p:cBhvr>
                                      <p:tavLst>
                                        <p:tav tm="0">
                                          <p:val>
                                            <p:strVal val="#ppt_x"/>
                                          </p:val>
                                        </p:tav>
                                        <p:tav tm="100000">
                                          <p:val>
                                            <p:strVal val="#ppt_x"/>
                                          </p:val>
                                        </p:tav>
                                      </p:tavLst>
                                    </p:anim>
                                    <p:anim calcmode="lin" valueType="num">
                                      <p:cBhvr additive="base">
                                        <p:cTn id="103" dur="500" fill="hold"/>
                                        <p:tgtEl>
                                          <p:spTgt spid="16"/>
                                        </p:tgtEl>
                                        <p:attrNameLst>
                                          <p:attrName>ppt_y</p:attrName>
                                        </p:attrNameLst>
                                      </p:cBhvr>
                                      <p:tavLst>
                                        <p:tav tm="0">
                                          <p:val>
                                            <p:strVal val="1+#ppt_h/2"/>
                                          </p:val>
                                        </p:tav>
                                        <p:tav tm="100000">
                                          <p:val>
                                            <p:strVal val="#ppt_y"/>
                                          </p:val>
                                        </p:tav>
                                      </p:tavLst>
                                    </p:anim>
                                  </p:childTnLst>
                                </p:cTn>
                              </p:par>
                              <p:par>
                                <p:cTn id="104" presetID="2" presetClass="entr" presetSubtype="4" fill="hold" grpId="0" nodeType="withEffect">
                                  <p:stCondLst>
                                    <p:cond delay="0"/>
                                  </p:stCondLst>
                                  <p:childTnLst>
                                    <p:set>
                                      <p:cBhvr>
                                        <p:cTn id="105" dur="1" fill="hold">
                                          <p:stCondLst>
                                            <p:cond delay="0"/>
                                          </p:stCondLst>
                                        </p:cTn>
                                        <p:tgtEl>
                                          <p:spTgt spid="17"/>
                                        </p:tgtEl>
                                        <p:attrNameLst>
                                          <p:attrName>style.visibility</p:attrName>
                                        </p:attrNameLst>
                                      </p:cBhvr>
                                      <p:to>
                                        <p:strVal val="visible"/>
                                      </p:to>
                                    </p:set>
                                    <p:anim calcmode="lin" valueType="num">
                                      <p:cBhvr additive="base">
                                        <p:cTn id="106" dur="500" fill="hold"/>
                                        <p:tgtEl>
                                          <p:spTgt spid="17"/>
                                        </p:tgtEl>
                                        <p:attrNameLst>
                                          <p:attrName>ppt_x</p:attrName>
                                        </p:attrNameLst>
                                      </p:cBhvr>
                                      <p:tavLst>
                                        <p:tav tm="0">
                                          <p:val>
                                            <p:strVal val="#ppt_x"/>
                                          </p:val>
                                        </p:tav>
                                        <p:tav tm="100000">
                                          <p:val>
                                            <p:strVal val="#ppt_x"/>
                                          </p:val>
                                        </p:tav>
                                      </p:tavLst>
                                    </p:anim>
                                    <p:anim calcmode="lin" valueType="num">
                                      <p:cBhvr additive="base">
                                        <p:cTn id="107" dur="500" fill="hold"/>
                                        <p:tgtEl>
                                          <p:spTgt spid="17"/>
                                        </p:tgtEl>
                                        <p:attrNameLst>
                                          <p:attrName>ppt_y</p:attrName>
                                        </p:attrNameLst>
                                      </p:cBhvr>
                                      <p:tavLst>
                                        <p:tav tm="0">
                                          <p:val>
                                            <p:strVal val="1+#ppt_h/2"/>
                                          </p:val>
                                        </p:tav>
                                        <p:tav tm="100000">
                                          <p:val>
                                            <p:strVal val="#ppt_y"/>
                                          </p:val>
                                        </p:tav>
                                      </p:tavLst>
                                    </p:anim>
                                  </p:childTnLst>
                                </p:cTn>
                              </p:par>
                              <p:par>
                                <p:cTn id="108" presetID="37" presetClass="entr" presetSubtype="0" fill="hold" grpId="0" nodeType="withEffect">
                                  <p:stCondLst>
                                    <p:cond delay="0"/>
                                  </p:stCondLst>
                                  <p:childTnLst>
                                    <p:set>
                                      <p:cBhvr>
                                        <p:cTn id="109" dur="1" fill="hold">
                                          <p:stCondLst>
                                            <p:cond delay="0"/>
                                          </p:stCondLst>
                                        </p:cTn>
                                        <p:tgtEl>
                                          <p:spTgt spid="23"/>
                                        </p:tgtEl>
                                        <p:attrNameLst>
                                          <p:attrName>style.visibility</p:attrName>
                                        </p:attrNameLst>
                                      </p:cBhvr>
                                      <p:to>
                                        <p:strVal val="visible"/>
                                      </p:to>
                                    </p:set>
                                    <p:animEffect transition="in" filter="fade">
                                      <p:cBhvr>
                                        <p:cTn id="110" dur="1000"/>
                                        <p:tgtEl>
                                          <p:spTgt spid="23"/>
                                        </p:tgtEl>
                                      </p:cBhvr>
                                    </p:animEffect>
                                    <p:anim calcmode="lin" valueType="num">
                                      <p:cBhvr>
                                        <p:cTn id="111" dur="1000" fill="hold"/>
                                        <p:tgtEl>
                                          <p:spTgt spid="23"/>
                                        </p:tgtEl>
                                        <p:attrNameLst>
                                          <p:attrName>ppt_x</p:attrName>
                                        </p:attrNameLst>
                                      </p:cBhvr>
                                      <p:tavLst>
                                        <p:tav tm="0">
                                          <p:val>
                                            <p:strVal val="#ppt_x"/>
                                          </p:val>
                                        </p:tav>
                                        <p:tav tm="100000">
                                          <p:val>
                                            <p:strVal val="#ppt_x"/>
                                          </p:val>
                                        </p:tav>
                                      </p:tavLst>
                                    </p:anim>
                                    <p:anim calcmode="lin" valueType="num">
                                      <p:cBhvr>
                                        <p:cTn id="112" dur="900" decel="100000" fill="hold"/>
                                        <p:tgtEl>
                                          <p:spTgt spid="23"/>
                                        </p:tgtEl>
                                        <p:attrNameLst>
                                          <p:attrName>ppt_y</p:attrName>
                                        </p:attrNameLst>
                                      </p:cBhvr>
                                      <p:tavLst>
                                        <p:tav tm="0">
                                          <p:val>
                                            <p:strVal val="#ppt_y+1"/>
                                          </p:val>
                                        </p:tav>
                                        <p:tav tm="100000">
                                          <p:val>
                                            <p:strVal val="#ppt_y-.03"/>
                                          </p:val>
                                        </p:tav>
                                      </p:tavLst>
                                    </p:anim>
                                    <p:anim calcmode="lin" valueType="num">
                                      <p:cBhvr>
                                        <p:cTn id="113" dur="100" accel="100000" fill="hold">
                                          <p:stCondLst>
                                            <p:cond delay="900"/>
                                          </p:stCondLst>
                                        </p:cTn>
                                        <p:tgtEl>
                                          <p:spTgt spid="23"/>
                                        </p:tgtEl>
                                        <p:attrNameLst>
                                          <p:attrName>ppt_y</p:attrName>
                                        </p:attrNameLst>
                                      </p:cBhvr>
                                      <p:tavLst>
                                        <p:tav tm="0">
                                          <p:val>
                                            <p:strVal val="#ppt_y-.03"/>
                                          </p:val>
                                        </p:tav>
                                        <p:tav tm="100000">
                                          <p:val>
                                            <p:strVal val="#ppt_y"/>
                                          </p:val>
                                        </p:tav>
                                      </p:tavLst>
                                    </p:anim>
                                  </p:childTnLst>
                                </p:cTn>
                              </p:par>
                              <p:par>
                                <p:cTn id="114" presetID="3" presetClass="exit" presetSubtype="10" fill="hold" grpId="3" nodeType="withEffect">
                                  <p:stCondLst>
                                    <p:cond delay="0"/>
                                  </p:stCondLst>
                                  <p:childTnLst>
                                    <p:animEffect transition="out" filter="blinds(horizontal)">
                                      <p:cBhvr>
                                        <p:cTn id="115" dur="500"/>
                                        <p:tgtEl>
                                          <p:spTgt spid="26"/>
                                        </p:tgtEl>
                                      </p:cBhvr>
                                    </p:animEffect>
                                    <p:set>
                                      <p:cBhvr>
                                        <p:cTn id="116" dur="1" fill="hold">
                                          <p:stCondLst>
                                            <p:cond delay="499"/>
                                          </p:stCondLst>
                                        </p:cTn>
                                        <p:tgtEl>
                                          <p:spTgt spid="26"/>
                                        </p:tgtEl>
                                        <p:attrNameLst>
                                          <p:attrName>style.visibility</p:attrName>
                                        </p:attrNameLst>
                                      </p:cBhvr>
                                      <p:to>
                                        <p:strVal val="hidden"/>
                                      </p:to>
                                    </p:set>
                                  </p:childTnLst>
                                </p:cTn>
                              </p:par>
                              <p:par>
                                <p:cTn id="117" presetID="3" presetClass="exit" presetSubtype="10" fill="hold" grpId="1" nodeType="withEffect">
                                  <p:stCondLst>
                                    <p:cond delay="0"/>
                                  </p:stCondLst>
                                  <p:childTnLst>
                                    <p:animEffect transition="out" filter="blinds(horizontal)">
                                      <p:cBhvr>
                                        <p:cTn id="118" dur="500"/>
                                        <p:tgtEl>
                                          <p:spTgt spid="14"/>
                                        </p:tgtEl>
                                      </p:cBhvr>
                                    </p:animEffect>
                                    <p:set>
                                      <p:cBhvr>
                                        <p:cTn id="119" dur="1" fill="hold">
                                          <p:stCondLst>
                                            <p:cond delay="499"/>
                                          </p:stCondLst>
                                        </p:cTn>
                                        <p:tgtEl>
                                          <p:spTgt spid="14"/>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37" presetClass="entr" presetSubtype="0" fill="hold" grpId="0" nodeType="clickEffect">
                                  <p:stCondLst>
                                    <p:cond delay="0"/>
                                  </p:stCondLst>
                                  <p:childTnLst>
                                    <p:set>
                                      <p:cBhvr>
                                        <p:cTn id="123" dur="1" fill="hold">
                                          <p:stCondLst>
                                            <p:cond delay="0"/>
                                          </p:stCondLst>
                                        </p:cTn>
                                        <p:tgtEl>
                                          <p:spTgt spid="20"/>
                                        </p:tgtEl>
                                        <p:attrNameLst>
                                          <p:attrName>style.visibility</p:attrName>
                                        </p:attrNameLst>
                                      </p:cBhvr>
                                      <p:to>
                                        <p:strVal val="visible"/>
                                      </p:to>
                                    </p:set>
                                    <p:animEffect transition="in" filter="fade">
                                      <p:cBhvr>
                                        <p:cTn id="124" dur="1000"/>
                                        <p:tgtEl>
                                          <p:spTgt spid="20"/>
                                        </p:tgtEl>
                                      </p:cBhvr>
                                    </p:animEffect>
                                    <p:anim calcmode="lin" valueType="num">
                                      <p:cBhvr>
                                        <p:cTn id="125" dur="1000" fill="hold"/>
                                        <p:tgtEl>
                                          <p:spTgt spid="20"/>
                                        </p:tgtEl>
                                        <p:attrNameLst>
                                          <p:attrName>ppt_x</p:attrName>
                                        </p:attrNameLst>
                                      </p:cBhvr>
                                      <p:tavLst>
                                        <p:tav tm="0">
                                          <p:val>
                                            <p:strVal val="#ppt_x"/>
                                          </p:val>
                                        </p:tav>
                                        <p:tav tm="100000">
                                          <p:val>
                                            <p:strVal val="#ppt_x"/>
                                          </p:val>
                                        </p:tav>
                                      </p:tavLst>
                                    </p:anim>
                                    <p:anim calcmode="lin" valueType="num">
                                      <p:cBhvr>
                                        <p:cTn id="126" dur="900" decel="100000" fill="hold"/>
                                        <p:tgtEl>
                                          <p:spTgt spid="20"/>
                                        </p:tgtEl>
                                        <p:attrNameLst>
                                          <p:attrName>ppt_y</p:attrName>
                                        </p:attrNameLst>
                                      </p:cBhvr>
                                      <p:tavLst>
                                        <p:tav tm="0">
                                          <p:val>
                                            <p:strVal val="#ppt_y+1"/>
                                          </p:val>
                                        </p:tav>
                                        <p:tav tm="100000">
                                          <p:val>
                                            <p:strVal val="#ppt_y-.03"/>
                                          </p:val>
                                        </p:tav>
                                      </p:tavLst>
                                    </p:anim>
                                    <p:anim calcmode="lin" valueType="num">
                                      <p:cBhvr>
                                        <p:cTn id="127" dur="100" accel="100000" fill="hold">
                                          <p:stCondLst>
                                            <p:cond delay="900"/>
                                          </p:stCondLst>
                                        </p:cTn>
                                        <p:tgtEl>
                                          <p:spTgt spid="20"/>
                                        </p:tgtEl>
                                        <p:attrNameLst>
                                          <p:attrName>ppt_y</p:attrName>
                                        </p:attrNameLst>
                                      </p:cBhvr>
                                      <p:tavLst>
                                        <p:tav tm="0">
                                          <p:val>
                                            <p:strVal val="#ppt_y-.03"/>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3" presetClass="exit" presetSubtype="10" fill="hold" grpId="1" nodeType="clickEffect">
                                  <p:stCondLst>
                                    <p:cond delay="0"/>
                                  </p:stCondLst>
                                  <p:childTnLst>
                                    <p:animEffect transition="out" filter="blinds(horizontal)">
                                      <p:cBhvr>
                                        <p:cTn id="131" dur="500"/>
                                        <p:tgtEl>
                                          <p:spTgt spid="20"/>
                                        </p:tgtEl>
                                      </p:cBhvr>
                                    </p:animEffect>
                                    <p:set>
                                      <p:cBhvr>
                                        <p:cTn id="132" dur="1" fill="hold">
                                          <p:stCondLst>
                                            <p:cond delay="499"/>
                                          </p:stCondLst>
                                        </p:cTn>
                                        <p:tgtEl>
                                          <p:spTgt spid="20"/>
                                        </p:tgtEl>
                                        <p:attrNameLst>
                                          <p:attrName>style.visibility</p:attrName>
                                        </p:attrNameLst>
                                      </p:cBhvr>
                                      <p:to>
                                        <p:strVal val="hidden"/>
                                      </p:to>
                                    </p:set>
                                  </p:childTnLst>
                                </p:cTn>
                              </p:par>
                            </p:childTnLst>
                          </p:cTn>
                        </p:par>
                        <p:par>
                          <p:cTn id="133" fill="hold">
                            <p:stCondLst>
                              <p:cond delay="500"/>
                            </p:stCondLst>
                            <p:childTnLst>
                              <p:par>
                                <p:cTn id="134" presetID="1" presetClass="entr" presetSubtype="0" fill="hold" grpId="0" nodeType="afterEffect">
                                  <p:stCondLst>
                                    <p:cond delay="0"/>
                                  </p:stCondLst>
                                  <p:childTnLst>
                                    <p:set>
                                      <p:cBhvr>
                                        <p:cTn id="135" dur="1" fill="hold">
                                          <p:stCondLst>
                                            <p:cond delay="0"/>
                                          </p:stCondLst>
                                        </p:cTn>
                                        <p:tgtEl>
                                          <p:spTgt spid="21"/>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3" presetClass="exit" presetSubtype="10" fill="hold" grpId="1" nodeType="clickEffect">
                                  <p:stCondLst>
                                    <p:cond delay="0"/>
                                  </p:stCondLst>
                                  <p:childTnLst>
                                    <p:animEffect transition="out" filter="blinds(horizontal)">
                                      <p:cBhvr>
                                        <p:cTn id="139" dur="500"/>
                                        <p:tgtEl>
                                          <p:spTgt spid="21"/>
                                        </p:tgtEl>
                                      </p:cBhvr>
                                    </p:animEffect>
                                    <p:set>
                                      <p:cBhvr>
                                        <p:cTn id="140" dur="1" fill="hold">
                                          <p:stCondLst>
                                            <p:cond delay="499"/>
                                          </p:stCondLst>
                                        </p:cTn>
                                        <p:tgtEl>
                                          <p:spTgt spid="21"/>
                                        </p:tgtEl>
                                        <p:attrNameLst>
                                          <p:attrName>style.visibility</p:attrName>
                                        </p:attrNameLst>
                                      </p:cBhvr>
                                      <p:to>
                                        <p:strVal val="hidden"/>
                                      </p:to>
                                    </p:set>
                                  </p:childTnLst>
                                </p:cTn>
                              </p:par>
                            </p:childTnLst>
                          </p:cTn>
                        </p:par>
                        <p:par>
                          <p:cTn id="141" fill="hold">
                            <p:stCondLst>
                              <p:cond delay="500"/>
                            </p:stCondLst>
                            <p:childTnLst>
                              <p:par>
                                <p:cTn id="142" presetID="1" presetClass="entr" presetSubtype="0" fill="hold" grpId="0" nodeType="afterEffect">
                                  <p:stCondLst>
                                    <p:cond delay="0"/>
                                  </p:stCondLst>
                                  <p:childTnLst>
                                    <p:set>
                                      <p:cBhvr>
                                        <p:cTn id="143" dur="1" fill="hold">
                                          <p:stCondLst>
                                            <p:cond delay="0"/>
                                          </p:stCondLst>
                                        </p:cTn>
                                        <p:tgtEl>
                                          <p:spTgt spid="24"/>
                                        </p:tgtEl>
                                        <p:attrNameLst>
                                          <p:attrName>style.visibility</p:attrName>
                                        </p:attrNameLst>
                                      </p:cBhvr>
                                      <p:to>
                                        <p:strVal val="visible"/>
                                      </p:to>
                                    </p:set>
                                  </p:childTnLst>
                                </p:cTn>
                              </p:par>
                              <p:par>
                                <p:cTn id="144" presetID="63" presetClass="path" presetSubtype="0" accel="50000" decel="50000" fill="hold" grpId="1" nodeType="withEffect">
                                  <p:stCondLst>
                                    <p:cond delay="0"/>
                                  </p:stCondLst>
                                  <p:childTnLst>
                                    <p:animMotion origin="layout" path="M -0.01546 0.04209 L 0.38229 0.04209 " pathEditMode="relative" rAng="0" ptsTypes="AA">
                                      <p:cBhvr>
                                        <p:cTn id="145" dur="1000" fill="hold"/>
                                        <p:tgtEl>
                                          <p:spTgt spid="24"/>
                                        </p:tgtEl>
                                        <p:attrNameLst>
                                          <p:attrName>ppt_x</p:attrName>
                                          <p:attrName>ppt_y</p:attrName>
                                        </p:attrNameLst>
                                      </p:cBhvr>
                                      <p:rCtr x="199" y="0"/>
                                    </p:animMotion>
                                  </p:childTnLst>
                                </p:cTn>
                              </p:par>
                            </p:childTnLst>
                          </p:cTn>
                        </p:par>
                        <p:par>
                          <p:cTn id="146" fill="hold">
                            <p:stCondLst>
                              <p:cond delay="1500"/>
                            </p:stCondLst>
                            <p:childTnLst>
                              <p:par>
                                <p:cTn id="147" presetID="10" presetClass="exit" presetSubtype="0" fill="hold" grpId="2" nodeType="afterEffect">
                                  <p:stCondLst>
                                    <p:cond delay="0"/>
                                  </p:stCondLst>
                                  <p:childTnLst>
                                    <p:animEffect transition="out" filter="fade">
                                      <p:cBhvr>
                                        <p:cTn id="148" dur="500"/>
                                        <p:tgtEl>
                                          <p:spTgt spid="24"/>
                                        </p:tgtEl>
                                      </p:cBhvr>
                                    </p:animEffect>
                                    <p:set>
                                      <p:cBhvr>
                                        <p:cTn id="149" dur="1" fill="hold">
                                          <p:stCondLst>
                                            <p:cond delay="499"/>
                                          </p:stCondLst>
                                        </p:cTn>
                                        <p:tgtEl>
                                          <p:spTgt spid="24"/>
                                        </p:tgtEl>
                                        <p:attrNameLst>
                                          <p:attrName>style.visibility</p:attrName>
                                        </p:attrNameLst>
                                      </p:cBhvr>
                                      <p:to>
                                        <p:strVal val="hidden"/>
                                      </p:to>
                                    </p:set>
                                  </p:childTnLst>
                                </p:cTn>
                              </p:par>
                              <p:par>
                                <p:cTn id="150" presetID="2" presetClass="entr" presetSubtype="4" fill="hold" grpId="0" nodeType="withEffect">
                                  <p:stCondLst>
                                    <p:cond delay="0"/>
                                  </p:stCondLst>
                                  <p:childTnLst>
                                    <p:set>
                                      <p:cBhvr>
                                        <p:cTn id="151" dur="1" fill="hold">
                                          <p:stCondLst>
                                            <p:cond delay="0"/>
                                          </p:stCondLst>
                                        </p:cTn>
                                        <p:tgtEl>
                                          <p:spTgt spid="22"/>
                                        </p:tgtEl>
                                        <p:attrNameLst>
                                          <p:attrName>style.visibility</p:attrName>
                                        </p:attrNameLst>
                                      </p:cBhvr>
                                      <p:to>
                                        <p:strVal val="visible"/>
                                      </p:to>
                                    </p:set>
                                    <p:anim calcmode="lin" valueType="num">
                                      <p:cBhvr additive="base">
                                        <p:cTn id="152" dur="500" fill="hold"/>
                                        <p:tgtEl>
                                          <p:spTgt spid="22"/>
                                        </p:tgtEl>
                                        <p:attrNameLst>
                                          <p:attrName>ppt_x</p:attrName>
                                        </p:attrNameLst>
                                      </p:cBhvr>
                                      <p:tavLst>
                                        <p:tav tm="0">
                                          <p:val>
                                            <p:strVal val="#ppt_x"/>
                                          </p:val>
                                        </p:tav>
                                        <p:tav tm="100000">
                                          <p:val>
                                            <p:strVal val="#ppt_x"/>
                                          </p:val>
                                        </p:tav>
                                      </p:tavLst>
                                    </p:anim>
                                    <p:anim calcmode="lin" valueType="num">
                                      <p:cBhvr additive="base">
                                        <p:cTn id="153" dur="500" fill="hold"/>
                                        <p:tgtEl>
                                          <p:spTgt spid="22"/>
                                        </p:tgtEl>
                                        <p:attrNameLst>
                                          <p:attrName>ppt_y</p:attrName>
                                        </p:attrNameLst>
                                      </p:cBhvr>
                                      <p:tavLst>
                                        <p:tav tm="0">
                                          <p:val>
                                            <p:strVal val="1+#ppt_h/2"/>
                                          </p:val>
                                        </p:tav>
                                        <p:tav tm="100000">
                                          <p:val>
                                            <p:strVal val="#ppt_y"/>
                                          </p:val>
                                        </p:tav>
                                      </p:tavLst>
                                    </p:anim>
                                  </p:childTnLst>
                                </p:cTn>
                              </p:par>
                              <p:par>
                                <p:cTn id="154" presetID="3" presetClass="exit" presetSubtype="10" fill="hold" grpId="1" nodeType="withEffect">
                                  <p:stCondLst>
                                    <p:cond delay="0"/>
                                  </p:stCondLst>
                                  <p:childTnLst>
                                    <p:animEffect transition="out" filter="blinds(horizontal)">
                                      <p:cBhvr>
                                        <p:cTn id="155" dur="500"/>
                                        <p:tgtEl>
                                          <p:spTgt spid="17"/>
                                        </p:tgtEl>
                                      </p:cBhvr>
                                    </p:animEffect>
                                    <p:set>
                                      <p:cBhvr>
                                        <p:cTn id="156" dur="1" fill="hold">
                                          <p:stCondLst>
                                            <p:cond delay="499"/>
                                          </p:stCondLst>
                                        </p:cTn>
                                        <p:tgtEl>
                                          <p:spTgt spid="17"/>
                                        </p:tgtEl>
                                        <p:attrNameLst>
                                          <p:attrName>style.visibility</p:attrName>
                                        </p:attrNameLst>
                                      </p:cBhvr>
                                      <p:to>
                                        <p:strVal val="hidden"/>
                                      </p:to>
                                    </p:set>
                                  </p:childTnLst>
                                </p:cTn>
                              </p:par>
                              <p:par>
                                <p:cTn id="157" presetID="3" presetClass="exit" presetSubtype="10" fill="hold" grpId="1" nodeType="withEffect">
                                  <p:stCondLst>
                                    <p:cond delay="0"/>
                                  </p:stCondLst>
                                  <p:childTnLst>
                                    <p:animEffect transition="out" filter="blinds(horizontal)">
                                      <p:cBhvr>
                                        <p:cTn id="158" dur="500"/>
                                        <p:tgtEl>
                                          <p:spTgt spid="16"/>
                                        </p:tgtEl>
                                      </p:cBhvr>
                                    </p:animEffect>
                                    <p:set>
                                      <p:cBhvr>
                                        <p:cTn id="159" dur="1" fill="hold">
                                          <p:stCondLst>
                                            <p:cond delay="499"/>
                                          </p:stCondLst>
                                        </p:cTn>
                                        <p:tgtEl>
                                          <p:spTgt spid="16"/>
                                        </p:tgtEl>
                                        <p:attrNameLst>
                                          <p:attrName>style.visibility</p:attrName>
                                        </p:attrNameLst>
                                      </p:cBhvr>
                                      <p:to>
                                        <p:strVal val="hidden"/>
                                      </p:to>
                                    </p:set>
                                  </p:childTnLst>
                                </p:cTn>
                              </p:par>
                              <p:par>
                                <p:cTn id="160" presetID="1" presetClass="entr" presetSubtype="0" fill="hold" grpId="4" nodeType="withEffect">
                                  <p:stCondLst>
                                    <p:cond delay="0"/>
                                  </p:stCondLst>
                                  <p:childTnLst>
                                    <p:set>
                                      <p:cBhvr>
                                        <p:cTn id="161" dur="1" fill="hold">
                                          <p:stCondLst>
                                            <p:cond delay="0"/>
                                          </p:stCondLst>
                                        </p:cTn>
                                        <p:tgtEl>
                                          <p:spTgt spid="26"/>
                                        </p:tgtEl>
                                        <p:attrNameLst>
                                          <p:attrName>style.visibility</p:attrName>
                                        </p:attrNameLst>
                                      </p:cBhvr>
                                      <p:to>
                                        <p:strVal val="visible"/>
                                      </p:to>
                                    </p:set>
                                  </p:childTnLst>
                                </p:cTn>
                              </p:par>
                              <p:par>
                                <p:cTn id="162" presetID="3" presetClass="exit" presetSubtype="10" fill="hold" grpId="1" nodeType="withEffect">
                                  <p:stCondLst>
                                    <p:cond delay="0"/>
                                  </p:stCondLst>
                                  <p:childTnLst>
                                    <p:animEffect transition="out" filter="blinds(horizontal)">
                                      <p:cBhvr>
                                        <p:cTn id="163" dur="500"/>
                                        <p:tgtEl>
                                          <p:spTgt spid="23"/>
                                        </p:tgtEl>
                                      </p:cBhvr>
                                    </p:animEffect>
                                    <p:set>
                                      <p:cBhvr>
                                        <p:cTn id="164" dur="1" fill="hold">
                                          <p:stCondLst>
                                            <p:cond delay="499"/>
                                          </p:stCondLst>
                                        </p:cTn>
                                        <p:tgtEl>
                                          <p:spTgt spid="23"/>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nodeType="clickEffect">
                                  <p:stCondLst>
                                    <p:cond delay="0"/>
                                  </p:stCondLst>
                                  <p:childTnLst>
                                    <p:set>
                                      <p:cBhvr>
                                        <p:cTn id="168"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1" grpId="0" animBg="1"/>
      <p:bldP spid="11" grpId="1" animBg="1"/>
      <p:bldP spid="11" grpId="2" animBg="1"/>
      <p:bldP spid="11" grpId="3" animBg="1"/>
      <p:bldP spid="11" grpId="4" animBg="1"/>
      <p:bldP spid="11" grpId="5" animBg="1"/>
      <p:bldP spid="11" grpId="6" animBg="1"/>
      <p:bldP spid="11" grpId="7" animBg="1"/>
      <p:bldP spid="11" grpId="8" animBg="1"/>
      <p:bldP spid="12" grpId="0" animBg="1"/>
      <p:bldP spid="12" grpId="1" animBg="1"/>
      <p:bldP spid="12" grpId="2" animBg="1"/>
      <p:bldP spid="12" grpId="3" animBg="1"/>
      <p:bldP spid="12" grpId="4" animBg="1"/>
      <p:bldP spid="12" grpId="5" animBg="1"/>
      <p:bldP spid="12" grpId="6" animBg="1"/>
      <p:bldP spid="12" grpId="7" animBg="1"/>
      <p:bldP spid="12" grpId="8" animBg="1"/>
      <p:bldP spid="13" grpId="0" animBg="1"/>
      <p:bldP spid="13" grpId="1" animBg="1"/>
      <p:bldP spid="14" grpId="0"/>
      <p:bldP spid="14" grpId="1"/>
      <p:bldP spid="15" grpId="0" animBg="1"/>
      <p:bldP spid="15" grpId="1" animBg="1"/>
      <p:bldP spid="15" grpId="2" animBg="1"/>
      <p:bldP spid="16" grpId="0"/>
      <p:bldP spid="16" grpId="1"/>
      <p:bldP spid="17" grpId="0"/>
      <p:bldP spid="17" grpId="1"/>
      <p:bldP spid="20" grpId="0" animBg="1"/>
      <p:bldP spid="20" grpId="1" animBg="1"/>
      <p:bldP spid="21" grpId="0"/>
      <p:bldP spid="21" grpId="1"/>
      <p:bldP spid="22" grpId="0"/>
      <p:bldP spid="22" grpId="1"/>
      <p:bldP spid="23" grpId="0"/>
      <p:bldP spid="23" grpId="1"/>
      <p:bldP spid="24" grpId="0" animBg="1"/>
      <p:bldP spid="24" grpId="1" animBg="1"/>
      <p:bldP spid="24" grpId="2" animBg="1"/>
      <p:bldP spid="26" grpId="2"/>
      <p:bldP spid="26" grpId="3"/>
      <p:bldP spid="26" grpId="4"/>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9483" y="3079523"/>
            <a:ext cx="5309021" cy="2941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395536" y="1412776"/>
            <a:ext cx="8193088" cy="5256584"/>
          </a:xfrm>
        </p:spPr>
        <p:txBody>
          <a:bodyPr>
            <a:normAutofit fontScale="85000" lnSpcReduction="20000"/>
          </a:bodyPr>
          <a:lstStyle/>
          <a:p>
            <a:r>
              <a:rPr lang="en-US" sz="2800" dirty="0"/>
              <a:t>Adaptive PSM </a:t>
            </a:r>
            <a:r>
              <a:rPr lang="en-US" sz="2800" dirty="0" smtClean="0"/>
              <a:t>appears to only use information from MAC layer to control the switch to CAM</a:t>
            </a:r>
          </a:p>
          <a:p>
            <a:pPr marL="0" indent="0">
              <a:buNone/>
            </a:pPr>
            <a:endParaRPr lang="en-US" sz="2800" dirty="0" smtClean="0"/>
          </a:p>
          <a:p>
            <a:endParaRPr lang="en-US" sz="2800" dirty="0" smtClean="0"/>
          </a:p>
          <a:p>
            <a:r>
              <a:rPr lang="en-US" sz="2800" dirty="0" smtClean="0"/>
              <a:t>We evaluate Adaptive PSM behaviors on different devices</a:t>
            </a:r>
          </a:p>
          <a:p>
            <a:pPr lvl="1"/>
            <a:r>
              <a:rPr lang="en-US" sz="2400" dirty="0" smtClean="0">
                <a:solidFill>
                  <a:schemeClr val="accent1"/>
                </a:solidFill>
              </a:rPr>
              <a:t>UDP traffic with </a:t>
            </a:r>
          </a:p>
          <a:p>
            <a:pPr marL="457200" lvl="1" indent="0">
              <a:buNone/>
            </a:pPr>
            <a:r>
              <a:rPr lang="en-US" sz="2400" dirty="0">
                <a:solidFill>
                  <a:schemeClr val="accent1"/>
                </a:solidFill>
              </a:rPr>
              <a:t> </a:t>
            </a:r>
            <a:r>
              <a:rPr lang="en-US" sz="2400" dirty="0" smtClean="0">
                <a:solidFill>
                  <a:schemeClr val="accent1"/>
                </a:solidFill>
              </a:rPr>
              <a:t>     random port</a:t>
            </a:r>
          </a:p>
          <a:p>
            <a:endParaRPr lang="en-US" sz="2800" dirty="0" smtClean="0"/>
          </a:p>
          <a:p>
            <a:endParaRPr lang="en-US" sz="2800" dirty="0"/>
          </a:p>
          <a:p>
            <a:endParaRPr lang="en-US" sz="2800" dirty="0" smtClean="0"/>
          </a:p>
          <a:p>
            <a:endParaRPr lang="en-US" sz="2800" dirty="0"/>
          </a:p>
          <a:p>
            <a:endParaRPr lang="en-US" sz="2800" dirty="0" smtClean="0"/>
          </a:p>
          <a:p>
            <a:endParaRPr lang="en-US" sz="2800" dirty="0" smtClean="0"/>
          </a:p>
          <a:p>
            <a:r>
              <a:rPr lang="en-US" sz="2800" dirty="0" smtClean="0"/>
              <a:t>All devices</a:t>
            </a:r>
            <a:r>
              <a:rPr lang="en-US" sz="2800" dirty="0"/>
              <a:t> switch to CAM with spurious network traffic</a:t>
            </a:r>
            <a:r>
              <a:rPr lang="en-US" sz="2800" dirty="0" smtClean="0"/>
              <a:t>. </a:t>
            </a:r>
            <a:r>
              <a:rPr lang="en-US" sz="2800" dirty="0" smtClean="0">
                <a:solidFill>
                  <a:srgbClr val="FF0000"/>
                </a:solidFill>
              </a:rPr>
              <a:t>Energy waste!</a:t>
            </a:r>
            <a:endParaRPr lang="en-US" sz="2800" dirty="0" smtClean="0"/>
          </a:p>
          <a:p>
            <a:endParaRPr lang="en-US" sz="2800" dirty="0"/>
          </a:p>
          <a:p>
            <a:endParaRPr lang="en-US" sz="2800" dirty="0" smtClean="0"/>
          </a:p>
          <a:p>
            <a:endParaRPr lang="en-US" sz="2800" dirty="0" smtClean="0"/>
          </a:p>
        </p:txBody>
      </p:sp>
      <p:sp>
        <p:nvSpPr>
          <p:cNvPr id="2" name="Title 1"/>
          <p:cNvSpPr>
            <a:spLocks noGrp="1"/>
          </p:cNvSpPr>
          <p:nvPr>
            <p:ph type="title"/>
          </p:nvPr>
        </p:nvSpPr>
        <p:spPr>
          <a:xfrm>
            <a:off x="467544" y="260648"/>
            <a:ext cx="8229600" cy="1143000"/>
          </a:xfrm>
        </p:spPr>
        <p:txBody>
          <a:bodyPr>
            <a:noAutofit/>
          </a:bodyPr>
          <a:lstStyle/>
          <a:p>
            <a:r>
              <a:rPr lang="en-US" sz="2800" b="1" dirty="0" smtClean="0">
                <a:solidFill>
                  <a:schemeClr val="accent1"/>
                </a:solidFill>
                <a:latin typeface="Verdana" pitchFamily="34" charset="0"/>
                <a:ea typeface="Verdana" pitchFamily="34" charset="0"/>
                <a:cs typeface="Verdana" pitchFamily="34" charset="0"/>
              </a:rPr>
              <a:t>Adaptive PSM Behavior of Different Handheld Devices</a:t>
            </a: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5</a:t>
            </a:fld>
            <a:endParaRPr lang="zh-CN" altLang="en-US" dirty="0"/>
          </a:p>
        </p:txBody>
      </p:sp>
      <p:sp>
        <p:nvSpPr>
          <p:cNvPr id="5" name="TextBox 4"/>
          <p:cNvSpPr txBox="1"/>
          <p:nvPr/>
        </p:nvSpPr>
        <p:spPr>
          <a:xfrm>
            <a:off x="-36512" y="4365104"/>
            <a:ext cx="4142224" cy="461665"/>
          </a:xfrm>
          <a:prstGeom prst="rect">
            <a:avLst/>
          </a:prstGeom>
          <a:noFill/>
        </p:spPr>
        <p:txBody>
          <a:bodyPr wrap="none" rtlCol="0">
            <a:spAutoFit/>
          </a:bodyPr>
          <a:lstStyle/>
          <a:p>
            <a:r>
              <a:rPr lang="en-US" sz="2400" dirty="0" smtClean="0">
                <a:solidFill>
                  <a:srgbClr val="FF0000"/>
                </a:solidFill>
                <a:ea typeface="Verdana" pitchFamily="34" charset="0"/>
                <a:cs typeface="Verdana" pitchFamily="34" charset="0"/>
              </a:rPr>
              <a:t>How </a:t>
            </a:r>
            <a:r>
              <a:rPr lang="en-US" sz="2400" dirty="0">
                <a:solidFill>
                  <a:srgbClr val="FF0000"/>
                </a:solidFill>
                <a:ea typeface="Verdana" pitchFamily="34" charset="0"/>
                <a:cs typeface="Verdana" pitchFamily="34" charset="0"/>
              </a:rPr>
              <a:t>to </a:t>
            </a:r>
            <a:r>
              <a:rPr lang="en-US" sz="2400" dirty="0" smtClean="0">
                <a:solidFill>
                  <a:srgbClr val="FF0000"/>
                </a:solidFill>
                <a:ea typeface="Verdana" pitchFamily="34" charset="0"/>
                <a:cs typeface="Verdana" pitchFamily="34" charset="0"/>
              </a:rPr>
              <a:t>improve Adaptive PSM?</a:t>
            </a:r>
          </a:p>
        </p:txBody>
      </p:sp>
      <p:sp>
        <p:nvSpPr>
          <p:cNvPr id="6" name="TextBox 5"/>
          <p:cNvSpPr txBox="1"/>
          <p:nvPr/>
        </p:nvSpPr>
        <p:spPr>
          <a:xfrm>
            <a:off x="1058268" y="2204864"/>
            <a:ext cx="4383508" cy="461665"/>
          </a:xfrm>
          <a:prstGeom prst="rect">
            <a:avLst/>
          </a:prstGeom>
          <a:noFill/>
        </p:spPr>
        <p:txBody>
          <a:bodyPr wrap="none" rtlCol="0">
            <a:spAutoFit/>
          </a:bodyPr>
          <a:lstStyle/>
          <a:p>
            <a:pPr algn="ctr"/>
            <a:r>
              <a:rPr lang="en-US" sz="2400" dirty="0">
                <a:solidFill>
                  <a:srgbClr val="FF0000"/>
                </a:solidFill>
              </a:rPr>
              <a:t>Is it consistent across all devices? </a:t>
            </a:r>
          </a:p>
        </p:txBody>
      </p:sp>
      <p:sp>
        <p:nvSpPr>
          <p:cNvPr id="7" name="Date Placeholder 6"/>
          <p:cNvSpPr>
            <a:spLocks noGrp="1"/>
          </p:cNvSpPr>
          <p:nvPr>
            <p:ph type="dt" sz="half" idx="10"/>
          </p:nvPr>
        </p:nvSpPr>
        <p:spPr/>
        <p:txBody>
          <a:bodyPr/>
          <a:lstStyle/>
          <a:p>
            <a:r>
              <a:rPr lang="en-US" altLang="zh-CN" smtClean="0"/>
              <a:t>http://www.cs.wm.edu/~xqi</a:t>
            </a:r>
            <a:endParaRPr lang="zh-CN" altLang="en-US"/>
          </a:p>
        </p:txBody>
      </p:sp>
      <p:sp>
        <p:nvSpPr>
          <p:cNvPr id="8" name="Footer Placeholder 7"/>
          <p:cNvSpPr>
            <a:spLocks noGrp="1"/>
          </p:cNvSpPr>
          <p:nvPr>
            <p:ph type="ftr" sz="quarter" idx="11"/>
          </p:nvPr>
        </p:nvSpPr>
        <p:spPr/>
        <p:txBody>
          <a:bodyPr/>
          <a:lstStyle/>
          <a:p>
            <a:r>
              <a:rPr lang="en-US" altLang="zh-CN" smtClean="0"/>
              <a:t>Ubicomp 2012</a:t>
            </a:r>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chemeClr val="accent1"/>
                </a:solidFill>
                <a:latin typeface="Verdana" pitchFamily="34" charset="0"/>
                <a:ea typeface="Verdana" pitchFamily="34" charset="0"/>
                <a:cs typeface="Verdana" pitchFamily="34" charset="0"/>
              </a:rPr>
              <a:t>To Be Smart</a:t>
            </a:r>
            <a:endParaRPr lang="en-US" sz="2800" dirty="0"/>
          </a:p>
        </p:txBody>
      </p:sp>
      <p:sp>
        <p:nvSpPr>
          <p:cNvPr id="3" name="Content Placeholder 2"/>
          <p:cNvSpPr>
            <a:spLocks noGrp="1"/>
          </p:cNvSpPr>
          <p:nvPr>
            <p:ph idx="1"/>
          </p:nvPr>
        </p:nvSpPr>
        <p:spPr/>
        <p:txBody>
          <a:bodyPr>
            <a:normAutofit/>
          </a:bodyPr>
          <a:lstStyle/>
          <a:p>
            <a:r>
              <a:rPr lang="en-US" sz="2600" dirty="0"/>
              <a:t>Utilize information from lay 3 and above in network stack</a:t>
            </a:r>
          </a:p>
          <a:p>
            <a:r>
              <a:rPr lang="en-US" sz="2600" dirty="0"/>
              <a:t>Prevent </a:t>
            </a:r>
            <a:r>
              <a:rPr lang="en-US" sz="2600" dirty="0">
                <a:solidFill>
                  <a:schemeClr val="accent1"/>
                </a:solidFill>
              </a:rPr>
              <a:t>“unimportant” </a:t>
            </a:r>
            <a:r>
              <a:rPr lang="en-US" sz="2600" dirty="0"/>
              <a:t>traffic from triggering the switch to </a:t>
            </a:r>
            <a:r>
              <a:rPr lang="en-US" sz="2600" dirty="0" smtClean="0"/>
              <a:t>CAM</a:t>
            </a:r>
          </a:p>
          <a:p>
            <a:pPr lvl="1"/>
            <a:r>
              <a:rPr lang="en-US" sz="2400" dirty="0" smtClean="0">
                <a:solidFill>
                  <a:schemeClr val="accent1"/>
                </a:solidFill>
              </a:rPr>
              <a:t>“unimportant</a:t>
            </a:r>
            <a:r>
              <a:rPr lang="en-US" sz="2400" dirty="0">
                <a:solidFill>
                  <a:schemeClr val="accent1"/>
                </a:solidFill>
              </a:rPr>
              <a:t>” </a:t>
            </a:r>
            <a:r>
              <a:rPr lang="en-US" sz="2400" dirty="0"/>
              <a:t>traffic - </a:t>
            </a:r>
            <a:r>
              <a:rPr lang="en-US" sz="2400" dirty="0">
                <a:solidFill>
                  <a:schemeClr val="accent1"/>
                </a:solidFill>
              </a:rPr>
              <a:t>delay tolerant </a:t>
            </a:r>
            <a:r>
              <a:rPr lang="en-US" sz="2400" dirty="0"/>
              <a:t>traffic and traffic discarded by TCP/IP stack (</a:t>
            </a:r>
            <a:r>
              <a:rPr lang="en-US" sz="2400" dirty="0">
                <a:solidFill>
                  <a:schemeClr val="accent1"/>
                </a:solidFill>
              </a:rPr>
              <a:t>no listening port</a:t>
            </a:r>
            <a:r>
              <a:rPr lang="en-US" sz="2400" dirty="0"/>
              <a:t>)</a:t>
            </a:r>
          </a:p>
          <a:p>
            <a:pPr marL="342900" lvl="1" indent="-342900">
              <a:buFont typeface="Arial" pitchFamily="34" charset="0"/>
              <a:buChar char="•"/>
            </a:pPr>
            <a:r>
              <a:rPr lang="en-US" sz="2600" dirty="0"/>
              <a:t>STPM (</a:t>
            </a:r>
            <a:r>
              <a:rPr lang="en-US" sz="2600" dirty="0" err="1"/>
              <a:t>Mobicom</a:t>
            </a:r>
            <a:r>
              <a:rPr lang="en-US" sz="2600" dirty="0"/>
              <a:t> `03) considers traffic delay sensitivity </a:t>
            </a:r>
            <a:r>
              <a:rPr lang="en-US" sz="2600" dirty="0" smtClean="0"/>
              <a:t>assigned </a:t>
            </a:r>
            <a:r>
              <a:rPr lang="en-US" sz="2600" dirty="0"/>
              <a:t>by </a:t>
            </a:r>
            <a:r>
              <a:rPr lang="en-US" sz="2600" dirty="0" smtClean="0"/>
              <a:t>developers</a:t>
            </a:r>
          </a:p>
          <a:p>
            <a:pPr marL="742950" lvl="2" indent="-342900"/>
            <a:r>
              <a:rPr lang="en-US" dirty="0" smtClean="0">
                <a:solidFill>
                  <a:schemeClr val="accent1"/>
                </a:solidFill>
              </a:rPr>
              <a:t>gap </a:t>
            </a:r>
            <a:r>
              <a:rPr lang="en-US" dirty="0">
                <a:solidFill>
                  <a:schemeClr val="accent1"/>
                </a:solidFill>
              </a:rPr>
              <a:t>between developers and </a:t>
            </a:r>
            <a:r>
              <a:rPr lang="en-US" dirty="0" smtClean="0">
                <a:solidFill>
                  <a:schemeClr val="accent1"/>
                </a:solidFill>
              </a:rPr>
              <a:t>users</a:t>
            </a:r>
          </a:p>
          <a:p>
            <a:pPr marL="1200150" lvl="3" indent="-342900"/>
            <a:r>
              <a:rPr lang="en-US" dirty="0" smtClean="0">
                <a:solidFill>
                  <a:srgbClr val="FF0000"/>
                </a:solidFill>
              </a:rPr>
              <a:t>65-75</a:t>
            </a:r>
            <a:r>
              <a:rPr lang="en-US" dirty="0">
                <a:solidFill>
                  <a:srgbClr val="FF0000"/>
                </a:solidFill>
              </a:rPr>
              <a:t>% energy consumption of free apps </a:t>
            </a:r>
            <a:r>
              <a:rPr lang="en-US" dirty="0" smtClean="0">
                <a:solidFill>
                  <a:srgbClr val="FF0000"/>
                </a:solidFill>
              </a:rPr>
              <a:t>deliver advertisements</a:t>
            </a:r>
            <a:r>
              <a:rPr lang="en-US" dirty="0" smtClean="0"/>
              <a:t> </a:t>
            </a:r>
            <a:r>
              <a:rPr lang="en-US" dirty="0">
                <a:solidFill>
                  <a:schemeClr val="accent1"/>
                </a:solidFill>
              </a:rPr>
              <a:t>[EuroSys2012]</a:t>
            </a:r>
            <a:r>
              <a:rPr lang="en-US" dirty="0"/>
              <a:t>. Developers may not be motivated to indicate their app is </a:t>
            </a:r>
            <a:r>
              <a:rPr lang="en-US" dirty="0" smtClean="0"/>
              <a:t>delay tolerant</a:t>
            </a:r>
            <a:endParaRPr lang="en-US" dirty="0">
              <a:solidFill>
                <a:schemeClr val="accent1"/>
              </a:solidFill>
            </a:endParaRP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6</a:t>
            </a:fld>
            <a:endParaRPr lang="zh-CN" altLang="en-US"/>
          </a:p>
        </p:txBody>
      </p:sp>
      <p:sp>
        <p:nvSpPr>
          <p:cNvPr id="5" name="Date Placeholder 4"/>
          <p:cNvSpPr>
            <a:spLocks noGrp="1"/>
          </p:cNvSpPr>
          <p:nvPr>
            <p:ph type="dt" sz="half" idx="10"/>
          </p:nvPr>
        </p:nvSpPr>
        <p:spPr/>
        <p:txBody>
          <a:bodyPr/>
          <a:lstStyle/>
          <a:p>
            <a:r>
              <a:rPr lang="en-US" altLang="zh-CN" smtClean="0"/>
              <a:t>http://www.cs.wm.edu/~xqi</a:t>
            </a:r>
            <a:endParaRPr lang="zh-CN" altLang="en-US"/>
          </a:p>
        </p:txBody>
      </p:sp>
      <p:sp>
        <p:nvSpPr>
          <p:cNvPr id="6" name="Footer Placeholder 5"/>
          <p:cNvSpPr>
            <a:spLocks noGrp="1"/>
          </p:cNvSpPr>
          <p:nvPr>
            <p:ph type="ftr" sz="quarter" idx="11"/>
          </p:nvPr>
        </p:nvSpPr>
        <p:spPr/>
        <p:txBody>
          <a:bodyPr/>
          <a:lstStyle/>
          <a:p>
            <a:r>
              <a:rPr lang="en-US" altLang="zh-CN" smtClean="0"/>
              <a:t>Ubicomp 2012</a:t>
            </a:r>
            <a:endParaRPr lang="zh-CN" altLang="en-US"/>
          </a:p>
        </p:txBody>
      </p:sp>
    </p:spTree>
    <p:custDataLst>
      <p:tags r:id="rId1"/>
    </p:custDataLst>
    <p:extLst>
      <p:ext uri="{BB962C8B-B14F-4D97-AF65-F5344CB8AC3E}">
        <p14:creationId xmlns:p14="http://schemas.microsoft.com/office/powerpoint/2010/main" val="775735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chemeClr val="accent1"/>
                </a:solidFill>
                <a:latin typeface="Verdana" pitchFamily="34" charset="0"/>
                <a:ea typeface="Verdana" pitchFamily="34" charset="0"/>
                <a:cs typeface="Verdana" pitchFamily="34" charset="0"/>
              </a:rPr>
              <a:t>Ideas and Challenges</a:t>
            </a:r>
            <a:endParaRPr lang="en-US" sz="2800" dirty="0"/>
          </a:p>
        </p:txBody>
      </p:sp>
      <p:sp>
        <p:nvSpPr>
          <p:cNvPr id="3" name="Content Placeholder 2"/>
          <p:cNvSpPr>
            <a:spLocks noGrp="1"/>
          </p:cNvSpPr>
          <p:nvPr>
            <p:ph idx="1"/>
          </p:nvPr>
        </p:nvSpPr>
        <p:spPr/>
        <p:txBody>
          <a:bodyPr>
            <a:normAutofit lnSpcReduction="10000"/>
          </a:bodyPr>
          <a:lstStyle/>
          <a:p>
            <a:r>
              <a:rPr lang="en-US" sz="2800" dirty="0">
                <a:solidFill>
                  <a:schemeClr val="accent1"/>
                </a:solidFill>
              </a:rPr>
              <a:t>Ideas:</a:t>
            </a:r>
          </a:p>
          <a:p>
            <a:pPr lvl="1"/>
            <a:r>
              <a:rPr lang="en-US" sz="2400" dirty="0">
                <a:solidFill>
                  <a:srgbClr val="FF0000"/>
                </a:solidFill>
              </a:rPr>
              <a:t>Associates a priority with each app</a:t>
            </a:r>
          </a:p>
          <a:p>
            <a:pPr lvl="1"/>
            <a:r>
              <a:rPr lang="en-US" sz="2400" dirty="0">
                <a:solidFill>
                  <a:srgbClr val="FF0000"/>
                </a:solidFill>
              </a:rPr>
              <a:t>Users decide the priority of each app</a:t>
            </a:r>
          </a:p>
          <a:p>
            <a:pPr lvl="1"/>
            <a:r>
              <a:rPr lang="en-US" sz="2400" dirty="0">
                <a:solidFill>
                  <a:srgbClr val="FF0000"/>
                </a:solidFill>
              </a:rPr>
              <a:t>Only high </a:t>
            </a:r>
            <a:r>
              <a:rPr lang="en-US" sz="2400" dirty="0" smtClean="0">
                <a:solidFill>
                  <a:srgbClr val="FF0000"/>
                </a:solidFill>
              </a:rPr>
              <a:t>priority </a:t>
            </a:r>
            <a:r>
              <a:rPr lang="en-US" sz="2400" dirty="0">
                <a:solidFill>
                  <a:srgbClr val="FF0000"/>
                </a:solidFill>
              </a:rPr>
              <a:t>(or delay </a:t>
            </a:r>
            <a:r>
              <a:rPr lang="en-US" sz="2400" dirty="0" smtClean="0">
                <a:solidFill>
                  <a:srgbClr val="FF0000"/>
                </a:solidFill>
              </a:rPr>
              <a:t>sensitive) </a:t>
            </a:r>
            <a:r>
              <a:rPr lang="en-US" sz="2400" dirty="0">
                <a:solidFill>
                  <a:srgbClr val="FF0000"/>
                </a:solidFill>
              </a:rPr>
              <a:t>app’s traffic can trigger the switch to CAM</a:t>
            </a:r>
          </a:p>
          <a:p>
            <a:pPr lvl="1"/>
            <a:r>
              <a:rPr lang="en-US" sz="2400" dirty="0">
                <a:solidFill>
                  <a:srgbClr val="FF0000"/>
                </a:solidFill>
              </a:rPr>
              <a:t>Other apps’ traffic cannot</a:t>
            </a:r>
          </a:p>
          <a:p>
            <a:r>
              <a:rPr lang="en-US" sz="2800" dirty="0">
                <a:solidFill>
                  <a:schemeClr val="accent1"/>
                </a:solidFill>
              </a:rPr>
              <a:t>Challenges:</a:t>
            </a:r>
          </a:p>
          <a:p>
            <a:pPr lvl="1"/>
            <a:r>
              <a:rPr lang="en-US" sz="2400" dirty="0">
                <a:solidFill>
                  <a:srgbClr val="FF0000"/>
                </a:solidFill>
              </a:rPr>
              <a:t>How to assist even non-technical users to decide an app’s priority?</a:t>
            </a:r>
          </a:p>
          <a:p>
            <a:pPr lvl="1"/>
            <a:r>
              <a:rPr lang="en-US" sz="2400" dirty="0">
                <a:solidFill>
                  <a:srgbClr val="FF0000"/>
                </a:solidFill>
              </a:rPr>
              <a:t>How to track an app’s priority through the system efficiently</a:t>
            </a:r>
            <a:r>
              <a:rPr lang="en-US" sz="2400" dirty="0" smtClean="0">
                <a:solidFill>
                  <a:srgbClr val="FF0000"/>
                </a:solidFill>
              </a:rPr>
              <a:t>?</a:t>
            </a:r>
            <a:endParaRPr lang="en-US" sz="2400" dirty="0">
              <a:solidFill>
                <a:srgbClr val="FF0000"/>
              </a:solidFill>
            </a:endParaRP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7</a:t>
            </a:fld>
            <a:endParaRPr lang="zh-CN" altLang="en-US"/>
          </a:p>
        </p:txBody>
      </p:sp>
      <p:sp>
        <p:nvSpPr>
          <p:cNvPr id="5" name="Date Placeholder 4"/>
          <p:cNvSpPr>
            <a:spLocks noGrp="1"/>
          </p:cNvSpPr>
          <p:nvPr>
            <p:ph type="dt" sz="half" idx="10"/>
          </p:nvPr>
        </p:nvSpPr>
        <p:spPr/>
        <p:txBody>
          <a:bodyPr/>
          <a:lstStyle/>
          <a:p>
            <a:r>
              <a:rPr lang="en-US" altLang="zh-CN" smtClean="0"/>
              <a:t>http://www.cs.wm.edu/~xqi</a:t>
            </a:r>
            <a:endParaRPr lang="zh-CN" altLang="en-US"/>
          </a:p>
        </p:txBody>
      </p:sp>
      <p:sp>
        <p:nvSpPr>
          <p:cNvPr id="6" name="Footer Placeholder 5"/>
          <p:cNvSpPr>
            <a:spLocks noGrp="1"/>
          </p:cNvSpPr>
          <p:nvPr>
            <p:ph type="ftr" sz="quarter" idx="11"/>
          </p:nvPr>
        </p:nvSpPr>
        <p:spPr/>
        <p:txBody>
          <a:bodyPr/>
          <a:lstStyle/>
          <a:p>
            <a:r>
              <a:rPr lang="en-US" altLang="zh-CN" smtClean="0"/>
              <a:t>Ubicomp 2012</a:t>
            </a:r>
            <a:endParaRPr lang="zh-CN" altLang="en-US"/>
          </a:p>
        </p:txBody>
      </p:sp>
    </p:spTree>
    <p:custDataLst>
      <p:tags r:id="rId1"/>
    </p:custDataLst>
    <p:extLst>
      <p:ext uri="{BB962C8B-B14F-4D97-AF65-F5344CB8AC3E}">
        <p14:creationId xmlns:p14="http://schemas.microsoft.com/office/powerpoint/2010/main" val="800010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chemeClr val="accent1"/>
                </a:solidFill>
                <a:latin typeface="Verdana" pitchFamily="34" charset="0"/>
                <a:ea typeface="Verdana" pitchFamily="34" charset="0"/>
                <a:cs typeface="Verdana" pitchFamily="34" charset="0"/>
              </a:rPr>
              <a:t>Outline</a:t>
            </a:r>
            <a:endParaRPr lang="en-US" sz="2800" dirty="0"/>
          </a:p>
        </p:txBody>
      </p:sp>
      <p:sp>
        <p:nvSpPr>
          <p:cNvPr id="3" name="Content Placeholder 2"/>
          <p:cNvSpPr>
            <a:spLocks noGrp="1"/>
          </p:cNvSpPr>
          <p:nvPr>
            <p:ph idx="1"/>
          </p:nvPr>
        </p:nvSpPr>
        <p:spPr/>
        <p:txBody>
          <a:bodyPr>
            <a:normAutofit/>
          </a:bodyPr>
          <a:lstStyle/>
          <a:p>
            <a:r>
              <a:rPr lang="en-US" sz="2800" dirty="0" smtClean="0"/>
              <a:t>SAPSM Design</a:t>
            </a:r>
          </a:p>
          <a:p>
            <a:r>
              <a:rPr lang="en-US" sz="2800" dirty="0" smtClean="0"/>
              <a:t>Evaluation</a:t>
            </a:r>
          </a:p>
          <a:p>
            <a:r>
              <a:rPr lang="en-US" sz="2800" dirty="0" smtClean="0"/>
              <a:t>Related Work</a:t>
            </a:r>
          </a:p>
          <a:p>
            <a:r>
              <a:rPr lang="en-US" sz="2800" dirty="0" smtClean="0"/>
              <a:t>Conclusions</a:t>
            </a: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8</a:t>
            </a:fld>
            <a:endParaRPr lang="zh-CN" altLang="en-US"/>
          </a:p>
        </p:txBody>
      </p:sp>
      <p:sp>
        <p:nvSpPr>
          <p:cNvPr id="5" name="Date Placeholder 4"/>
          <p:cNvSpPr>
            <a:spLocks noGrp="1"/>
          </p:cNvSpPr>
          <p:nvPr>
            <p:ph type="dt" sz="half" idx="10"/>
          </p:nvPr>
        </p:nvSpPr>
        <p:spPr/>
        <p:txBody>
          <a:bodyPr/>
          <a:lstStyle/>
          <a:p>
            <a:r>
              <a:rPr lang="en-US" altLang="zh-CN" smtClean="0"/>
              <a:t>http://www.cs.wm.edu/~xqi</a:t>
            </a:r>
            <a:endParaRPr lang="zh-CN" altLang="en-US"/>
          </a:p>
        </p:txBody>
      </p:sp>
      <p:sp>
        <p:nvSpPr>
          <p:cNvPr id="6" name="Footer Placeholder 5"/>
          <p:cNvSpPr>
            <a:spLocks noGrp="1"/>
          </p:cNvSpPr>
          <p:nvPr>
            <p:ph type="ftr" sz="quarter" idx="11"/>
          </p:nvPr>
        </p:nvSpPr>
        <p:spPr/>
        <p:txBody>
          <a:bodyPr/>
          <a:lstStyle/>
          <a:p>
            <a:r>
              <a:rPr lang="en-US" altLang="zh-CN" smtClean="0"/>
              <a:t>Ubicomp 2012</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chemeClr val="accent1"/>
                </a:solidFill>
                <a:latin typeface="Verdana" pitchFamily="34" charset="0"/>
                <a:ea typeface="Verdana" pitchFamily="34" charset="0"/>
                <a:cs typeface="Verdana" pitchFamily="34" charset="0"/>
              </a:rPr>
              <a:t>Constraints, Definitions and Hints</a:t>
            </a:r>
            <a:endParaRPr lang="en-US" sz="2800" dirty="0"/>
          </a:p>
        </p:txBody>
      </p:sp>
      <p:sp>
        <p:nvSpPr>
          <p:cNvPr id="3" name="Content Placeholder 2"/>
          <p:cNvSpPr>
            <a:spLocks noGrp="1"/>
          </p:cNvSpPr>
          <p:nvPr>
            <p:ph idx="1"/>
          </p:nvPr>
        </p:nvSpPr>
        <p:spPr/>
        <p:txBody>
          <a:bodyPr>
            <a:normAutofit fontScale="92500" lnSpcReduction="20000"/>
          </a:bodyPr>
          <a:lstStyle/>
          <a:p>
            <a:r>
              <a:rPr lang="en-US" sz="2800" dirty="0" smtClean="0"/>
              <a:t>Constraints:</a:t>
            </a:r>
          </a:p>
          <a:p>
            <a:pPr lvl="1"/>
            <a:r>
              <a:rPr lang="en-US" sz="2400" dirty="0" smtClean="0"/>
              <a:t> </a:t>
            </a:r>
            <a:r>
              <a:rPr lang="en-US" sz="2400" dirty="0" smtClean="0">
                <a:solidFill>
                  <a:schemeClr val="accent1"/>
                </a:solidFill>
              </a:rPr>
              <a:t>minimizes user interaction</a:t>
            </a:r>
          </a:p>
          <a:p>
            <a:pPr lvl="1"/>
            <a:r>
              <a:rPr lang="en-US" sz="2400" dirty="0" smtClean="0"/>
              <a:t> </a:t>
            </a:r>
            <a:r>
              <a:rPr lang="en-US" sz="2400" dirty="0" smtClean="0">
                <a:solidFill>
                  <a:schemeClr val="accent1"/>
                </a:solidFill>
              </a:rPr>
              <a:t>respects the critical path</a:t>
            </a:r>
          </a:p>
          <a:p>
            <a:pPr lvl="1"/>
            <a:r>
              <a:rPr lang="en-US" sz="2400" dirty="0" smtClean="0"/>
              <a:t> </a:t>
            </a:r>
            <a:r>
              <a:rPr lang="en-US" sz="2400" dirty="0" smtClean="0">
                <a:solidFill>
                  <a:schemeClr val="accent1"/>
                </a:solidFill>
              </a:rPr>
              <a:t>uses hints from system and apps</a:t>
            </a:r>
          </a:p>
          <a:p>
            <a:r>
              <a:rPr lang="en-US" sz="2800" dirty="0" smtClean="0"/>
              <a:t>Definitions  -  app priorities</a:t>
            </a:r>
          </a:p>
          <a:p>
            <a:endParaRPr lang="en-US" sz="2800" dirty="0" smtClean="0"/>
          </a:p>
          <a:p>
            <a:endParaRPr lang="en-US" sz="2800" dirty="0" smtClean="0"/>
          </a:p>
          <a:p>
            <a:endParaRPr lang="en-US" sz="2800" dirty="0" smtClean="0"/>
          </a:p>
          <a:p>
            <a:endParaRPr lang="en-US" sz="2800" dirty="0" smtClean="0"/>
          </a:p>
          <a:p>
            <a:r>
              <a:rPr lang="en-US" sz="2800" dirty="0" smtClean="0"/>
              <a:t>Hints</a:t>
            </a:r>
            <a:endParaRPr lang="en-US" sz="2400" dirty="0" smtClean="0">
              <a:solidFill>
                <a:schemeClr val="accent1"/>
              </a:solidFill>
            </a:endParaRPr>
          </a:p>
          <a:p>
            <a:pPr lvl="1"/>
            <a:r>
              <a:rPr lang="en-US" sz="2400" dirty="0" smtClean="0"/>
              <a:t> </a:t>
            </a:r>
            <a:r>
              <a:rPr lang="en-US" sz="2400" dirty="0" smtClean="0">
                <a:solidFill>
                  <a:schemeClr val="accent1"/>
                </a:solidFill>
              </a:rPr>
              <a:t>background traffic ≠ delay tolerant traffic, e.g., </a:t>
            </a:r>
            <a:r>
              <a:rPr lang="en-US" sz="2400" dirty="0" err="1" smtClean="0">
                <a:solidFill>
                  <a:schemeClr val="accent1"/>
                </a:solidFill>
              </a:rPr>
              <a:t>SipDroid</a:t>
            </a:r>
            <a:endParaRPr lang="en-US" sz="2400" dirty="0" smtClean="0">
              <a:solidFill>
                <a:schemeClr val="accent1"/>
              </a:solidFill>
            </a:endParaRPr>
          </a:p>
          <a:p>
            <a:pPr lvl="1"/>
            <a:r>
              <a:rPr lang="en-US" sz="2400" dirty="0" smtClean="0"/>
              <a:t> </a:t>
            </a:r>
            <a:r>
              <a:rPr lang="en-US" sz="2400" dirty="0" smtClean="0">
                <a:solidFill>
                  <a:schemeClr val="accent1"/>
                </a:solidFill>
              </a:rPr>
              <a:t>sets the entire system to be low priority as screen is off</a:t>
            </a:r>
          </a:p>
          <a:p>
            <a:pPr lvl="1"/>
            <a:endParaRPr lang="en-US" sz="2400" dirty="0" smtClean="0">
              <a:solidFill>
                <a:srgbClr val="FF0000"/>
              </a:solidFill>
            </a:endParaRPr>
          </a:p>
        </p:txBody>
      </p:sp>
      <p:graphicFrame>
        <p:nvGraphicFramePr>
          <p:cNvPr id="5" name="Table 4"/>
          <p:cNvGraphicFramePr>
            <a:graphicFrameLocks noGrp="1"/>
          </p:cNvGraphicFramePr>
          <p:nvPr/>
        </p:nvGraphicFramePr>
        <p:xfrm>
          <a:off x="971600" y="3540616"/>
          <a:ext cx="7128792" cy="1112520"/>
        </p:xfrm>
        <a:graphic>
          <a:graphicData uri="http://schemas.openxmlformats.org/drawingml/2006/table">
            <a:tbl>
              <a:tblPr firstRow="1" bandRow="1">
                <a:tableStyleId>{5C22544A-7EE6-4342-B048-85BDC9FD1C3A}</a:tableStyleId>
              </a:tblPr>
              <a:tblGrid>
                <a:gridCol w="1377493"/>
                <a:gridCol w="2464988"/>
                <a:gridCol w="3286311"/>
              </a:tblGrid>
              <a:tr h="370840">
                <a:tc>
                  <a:txBody>
                    <a:bodyPr/>
                    <a:lstStyle/>
                    <a:p>
                      <a:endParaRPr lang="en-US" dirty="0"/>
                    </a:p>
                  </a:txBody>
                  <a:tcPr/>
                </a:tc>
                <a:tc>
                  <a:txBody>
                    <a:bodyPr/>
                    <a:lstStyle/>
                    <a:p>
                      <a:pPr algn="ctr"/>
                      <a:r>
                        <a:rPr lang="en-US" sz="1800" dirty="0" smtClean="0">
                          <a:solidFill>
                            <a:schemeClr val="bg1"/>
                          </a:solidFill>
                        </a:rPr>
                        <a:t>delay sensitive traffic ?</a:t>
                      </a:r>
                      <a:endParaRPr lang="en-US" dirty="0">
                        <a:solidFill>
                          <a:schemeClr val="bg1"/>
                        </a:solidFill>
                      </a:endParaRPr>
                    </a:p>
                  </a:txBody>
                  <a:tcPr/>
                </a:tc>
                <a:tc>
                  <a:txBody>
                    <a:bodyPr/>
                    <a:lstStyle/>
                    <a:p>
                      <a:pPr algn="ctr"/>
                      <a:r>
                        <a:rPr lang="en-US" sz="1800" dirty="0" smtClean="0">
                          <a:solidFill>
                            <a:schemeClr val="bg1"/>
                          </a:solidFill>
                        </a:rPr>
                        <a:t>allowed to switch to CAM ?</a:t>
                      </a:r>
                      <a:endParaRPr lang="en-US" dirty="0">
                        <a:solidFill>
                          <a:schemeClr val="bg1"/>
                        </a:solidFill>
                      </a:endParaRPr>
                    </a:p>
                  </a:txBody>
                  <a:tcPr/>
                </a:tc>
              </a:tr>
              <a:tr h="370840">
                <a:tc>
                  <a:txBody>
                    <a:bodyPr/>
                    <a:lstStyle/>
                    <a:p>
                      <a:pPr algn="ctr"/>
                      <a:r>
                        <a:rPr lang="en-US" dirty="0" smtClean="0">
                          <a:solidFill>
                            <a:srgbClr val="FF0000"/>
                          </a:solidFill>
                        </a:rPr>
                        <a:t>High</a:t>
                      </a:r>
                      <a:r>
                        <a:rPr lang="en-US" baseline="0" dirty="0" smtClean="0">
                          <a:solidFill>
                            <a:srgbClr val="FF0000"/>
                          </a:solidFill>
                        </a:rPr>
                        <a:t> Priority</a:t>
                      </a:r>
                      <a:endParaRPr lang="en-US" dirty="0">
                        <a:solidFill>
                          <a:srgbClr val="FF0000"/>
                        </a:solidFill>
                      </a:endParaRPr>
                    </a:p>
                  </a:txBody>
                  <a:tcPr/>
                </a:tc>
                <a:tc>
                  <a:txBody>
                    <a:bodyPr/>
                    <a:lstStyle/>
                    <a:p>
                      <a:pPr algn="ctr"/>
                      <a:r>
                        <a:rPr lang="en-US" dirty="0" smtClean="0"/>
                        <a:t>Yes</a:t>
                      </a:r>
                      <a:endParaRPr lang="en-US" dirty="0"/>
                    </a:p>
                  </a:txBody>
                  <a:tcPr/>
                </a:tc>
                <a:tc>
                  <a:txBody>
                    <a:bodyPr/>
                    <a:lstStyle/>
                    <a:p>
                      <a:pPr algn="ctr"/>
                      <a:r>
                        <a:rPr lang="en-US" dirty="0" smtClean="0"/>
                        <a:t>Yes</a:t>
                      </a:r>
                      <a:endParaRPr lang="en-US" dirty="0"/>
                    </a:p>
                  </a:txBody>
                  <a:tcPr/>
                </a:tc>
              </a:tr>
              <a:tr h="370840">
                <a:tc>
                  <a:txBody>
                    <a:bodyPr/>
                    <a:lstStyle/>
                    <a:p>
                      <a:pPr algn="ctr"/>
                      <a:r>
                        <a:rPr lang="en-US" dirty="0" smtClean="0">
                          <a:solidFill>
                            <a:srgbClr val="FF0000"/>
                          </a:solidFill>
                        </a:rPr>
                        <a:t>Low Priority</a:t>
                      </a:r>
                      <a:endParaRPr lang="en-US" dirty="0">
                        <a:solidFill>
                          <a:srgbClr val="FF0000"/>
                        </a:solidFill>
                      </a:endParaRPr>
                    </a:p>
                  </a:txBody>
                  <a:tcPr/>
                </a:tc>
                <a:tc>
                  <a:txBody>
                    <a:bodyPr/>
                    <a:lstStyle/>
                    <a:p>
                      <a:pPr algn="ctr"/>
                      <a:r>
                        <a:rPr lang="en-US" dirty="0" smtClean="0"/>
                        <a:t>No</a:t>
                      </a:r>
                      <a:endParaRPr lang="en-US" dirty="0"/>
                    </a:p>
                  </a:txBody>
                  <a:tcPr/>
                </a:tc>
                <a:tc>
                  <a:txBody>
                    <a:bodyPr/>
                    <a:lstStyle/>
                    <a:p>
                      <a:pPr algn="ctr"/>
                      <a:r>
                        <a:rPr lang="en-US" dirty="0" smtClean="0"/>
                        <a:t>No</a:t>
                      </a:r>
                      <a:endParaRPr lang="en-US" dirty="0"/>
                    </a:p>
                  </a:txBody>
                  <a:tcPr/>
                </a:tc>
              </a:tr>
            </a:tbl>
          </a:graphicData>
        </a:graphic>
      </p:graphicFrame>
      <p:sp>
        <p:nvSpPr>
          <p:cNvPr id="4" name="Slide Number Placeholder 3"/>
          <p:cNvSpPr>
            <a:spLocks noGrp="1"/>
          </p:cNvSpPr>
          <p:nvPr>
            <p:ph type="sldNum" sz="quarter" idx="12"/>
          </p:nvPr>
        </p:nvSpPr>
        <p:spPr/>
        <p:txBody>
          <a:bodyPr/>
          <a:lstStyle/>
          <a:p>
            <a:fld id="{0C913308-F349-4B6D-A68A-DD1791B4A57B}" type="slidenum">
              <a:rPr lang="zh-CN" altLang="en-US" smtClean="0"/>
              <a:pPr/>
              <a:t>9</a:t>
            </a:fld>
            <a:endParaRPr lang="zh-CN" altLang="en-US"/>
          </a:p>
        </p:txBody>
      </p:sp>
      <p:sp>
        <p:nvSpPr>
          <p:cNvPr id="6" name="Date Placeholder 5"/>
          <p:cNvSpPr>
            <a:spLocks noGrp="1"/>
          </p:cNvSpPr>
          <p:nvPr>
            <p:ph type="dt" sz="half" idx="10"/>
          </p:nvPr>
        </p:nvSpPr>
        <p:spPr/>
        <p:txBody>
          <a:bodyPr/>
          <a:lstStyle/>
          <a:p>
            <a:r>
              <a:rPr lang="en-US" altLang="zh-CN" smtClean="0"/>
              <a:t>http://www.cs.wm.edu/~xqi</a:t>
            </a:r>
            <a:endParaRPr lang="zh-CN" altLang="en-US"/>
          </a:p>
        </p:txBody>
      </p:sp>
      <p:sp>
        <p:nvSpPr>
          <p:cNvPr id="7" name="Footer Placeholder 6"/>
          <p:cNvSpPr>
            <a:spLocks noGrp="1"/>
          </p:cNvSpPr>
          <p:nvPr>
            <p:ph type="ftr" sz="quarter" idx="11"/>
          </p:nvPr>
        </p:nvSpPr>
        <p:spPr/>
        <p:txBody>
          <a:bodyPr/>
          <a:lstStyle/>
          <a:p>
            <a:r>
              <a:rPr lang="en-US" altLang="zh-CN" smtClean="0"/>
              <a:t>Ubicomp 2012</a:t>
            </a:r>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01.2|91.3|141.8"/>
</p:tagLst>
</file>

<file path=ppt/tags/tag10.xml><?xml version="1.0" encoding="utf-8"?>
<p:tagLst xmlns:a="http://schemas.openxmlformats.org/drawingml/2006/main" xmlns:r="http://schemas.openxmlformats.org/officeDocument/2006/relationships" xmlns:p="http://schemas.openxmlformats.org/presentationml/2006/main">
  <p:tag name="TIMING" val="|4.1|4.3|7.6|7.2|10.9|5.7"/>
</p:tagLst>
</file>

<file path=ppt/tags/tag11.xml><?xml version="1.0" encoding="utf-8"?>
<p:tagLst xmlns:a="http://schemas.openxmlformats.org/drawingml/2006/main" xmlns:r="http://schemas.openxmlformats.org/officeDocument/2006/relationships" xmlns:p="http://schemas.openxmlformats.org/presentationml/2006/main">
  <p:tag name="TIMING" val="|33.8"/>
</p:tagLst>
</file>

<file path=ppt/tags/tag12.xml><?xml version="1.0" encoding="utf-8"?>
<p:tagLst xmlns:a="http://schemas.openxmlformats.org/drawingml/2006/main" xmlns:r="http://schemas.openxmlformats.org/officeDocument/2006/relationships" xmlns:p="http://schemas.openxmlformats.org/presentationml/2006/main">
  <p:tag name="TIMING" val="|17.6|4.8|17.9|10.2|12|7.8"/>
</p:tagLst>
</file>

<file path=ppt/tags/tag13.xml><?xml version="1.0" encoding="utf-8"?>
<p:tagLst xmlns:a="http://schemas.openxmlformats.org/drawingml/2006/main" xmlns:r="http://schemas.openxmlformats.org/officeDocument/2006/relationships" xmlns:p="http://schemas.openxmlformats.org/presentationml/2006/main">
  <p:tag name="TIMING" val="|4.7|30.3|11.5|31|38.5"/>
</p:tagLst>
</file>

<file path=ppt/tags/tag14.xml><?xml version="1.0" encoding="utf-8"?>
<p:tagLst xmlns:a="http://schemas.openxmlformats.org/drawingml/2006/main" xmlns:r="http://schemas.openxmlformats.org/officeDocument/2006/relationships" xmlns:p="http://schemas.openxmlformats.org/presentationml/2006/main">
  <p:tag name="TIMING" val="|8.4|25.3|25.5|39.8|16.1"/>
</p:tagLst>
</file>

<file path=ppt/tags/tag15.xml><?xml version="1.0" encoding="utf-8"?>
<p:tagLst xmlns:a="http://schemas.openxmlformats.org/drawingml/2006/main" xmlns:r="http://schemas.openxmlformats.org/officeDocument/2006/relationships" xmlns:p="http://schemas.openxmlformats.org/presentationml/2006/main">
  <p:tag name="TIMING" val="|23.2|13|5.5|3.6"/>
</p:tagLst>
</file>

<file path=ppt/tags/tag16.xml><?xml version="1.0" encoding="utf-8"?>
<p:tagLst xmlns:a="http://schemas.openxmlformats.org/drawingml/2006/main" xmlns:r="http://schemas.openxmlformats.org/officeDocument/2006/relationships" xmlns:p="http://schemas.openxmlformats.org/presentationml/2006/main">
  <p:tag name="TIMING" val="|9.4|9.8"/>
</p:tagLst>
</file>

<file path=ppt/tags/tag17.xml><?xml version="1.0" encoding="utf-8"?>
<p:tagLst xmlns:a="http://schemas.openxmlformats.org/drawingml/2006/main" xmlns:r="http://schemas.openxmlformats.org/officeDocument/2006/relationships" xmlns:p="http://schemas.openxmlformats.org/presentationml/2006/main">
  <p:tag name="TIMING" val="|28.1"/>
</p:tagLst>
</file>

<file path=ppt/tags/tag18.xml><?xml version="1.0" encoding="utf-8"?>
<p:tagLst xmlns:a="http://schemas.openxmlformats.org/drawingml/2006/main" xmlns:r="http://schemas.openxmlformats.org/officeDocument/2006/relationships" xmlns:p="http://schemas.openxmlformats.org/presentationml/2006/main">
  <p:tag name="TIMING" val="|5.7|34.7|1.1|16.1|10.2"/>
</p:tagLst>
</file>

<file path=ppt/tags/tag19.xml><?xml version="1.0" encoding="utf-8"?>
<p:tagLst xmlns:a="http://schemas.openxmlformats.org/drawingml/2006/main" xmlns:r="http://schemas.openxmlformats.org/officeDocument/2006/relationships" xmlns:p="http://schemas.openxmlformats.org/presentationml/2006/main">
  <p:tag name="TIMING" val="|0.9|0.2|0.2|0.3"/>
</p:tagLst>
</file>

<file path=ppt/tags/tag2.xml><?xml version="1.0" encoding="utf-8"?>
<p:tagLst xmlns:a="http://schemas.openxmlformats.org/drawingml/2006/main" xmlns:r="http://schemas.openxmlformats.org/officeDocument/2006/relationships" xmlns:p="http://schemas.openxmlformats.org/presentationml/2006/main">
  <p:tag name="TIMING" val="|0.1|0.1|0.1|0.1|0.1|0.1|0.1|0.1|0.1|0.1"/>
</p:tagLst>
</file>

<file path=ppt/tags/tag20.xml><?xml version="1.0" encoding="utf-8"?>
<p:tagLst xmlns:a="http://schemas.openxmlformats.org/drawingml/2006/main" xmlns:r="http://schemas.openxmlformats.org/officeDocument/2006/relationships" xmlns:p="http://schemas.openxmlformats.org/presentationml/2006/main">
  <p:tag name="TIMING" val="|0.4"/>
</p:tagLst>
</file>

<file path=ppt/tags/tag3.xml><?xml version="1.0" encoding="utf-8"?>
<p:tagLst xmlns:a="http://schemas.openxmlformats.org/drawingml/2006/main" xmlns:r="http://schemas.openxmlformats.org/officeDocument/2006/relationships" xmlns:p="http://schemas.openxmlformats.org/presentationml/2006/main">
  <p:tag name="TIMING" val="|0.1|0.3|0.3|0.2|0.2|0.2|0.4|0.3|0.4"/>
</p:tagLst>
</file>

<file path=ppt/tags/tag4.xml><?xml version="1.0" encoding="utf-8"?>
<p:tagLst xmlns:a="http://schemas.openxmlformats.org/drawingml/2006/main" xmlns:r="http://schemas.openxmlformats.org/officeDocument/2006/relationships" xmlns:p="http://schemas.openxmlformats.org/presentationml/2006/main">
  <p:tag name="TIMING" val="|320.1|0.4|0.2|0.1"/>
</p:tagLst>
</file>

<file path=ppt/tags/tag5.xml><?xml version="1.0" encoding="utf-8"?>
<p:tagLst xmlns:a="http://schemas.openxmlformats.org/drawingml/2006/main" xmlns:r="http://schemas.openxmlformats.org/officeDocument/2006/relationships" xmlns:p="http://schemas.openxmlformats.org/presentationml/2006/main">
  <p:tag name="TIMING" val="|0.4|0.1|0.1"/>
</p:tagLst>
</file>

<file path=ppt/tags/tag6.xml><?xml version="1.0" encoding="utf-8"?>
<p:tagLst xmlns:a="http://schemas.openxmlformats.org/drawingml/2006/main" xmlns:r="http://schemas.openxmlformats.org/officeDocument/2006/relationships" xmlns:p="http://schemas.openxmlformats.org/presentationml/2006/main">
  <p:tag name="TIMING" val="|0.3|0.2"/>
</p:tagLst>
</file>

<file path=ppt/tags/tag7.xml><?xml version="1.0" encoding="utf-8"?>
<p:tagLst xmlns:a="http://schemas.openxmlformats.org/drawingml/2006/main" xmlns:r="http://schemas.openxmlformats.org/officeDocument/2006/relationships" xmlns:p="http://schemas.openxmlformats.org/presentationml/2006/main">
  <p:tag name="TIMING" val="|19.4|19.2"/>
</p:tagLst>
</file>

<file path=ppt/tags/tag8.xml><?xml version="1.0" encoding="utf-8"?>
<p:tagLst xmlns:a="http://schemas.openxmlformats.org/drawingml/2006/main" xmlns:r="http://schemas.openxmlformats.org/officeDocument/2006/relationships" xmlns:p="http://schemas.openxmlformats.org/presentationml/2006/main">
  <p:tag name="TIMING" val="|11.1|10.2|23.1|19.6"/>
</p:tagLst>
</file>

<file path=ppt/tags/tag9.xml><?xml version="1.0" encoding="utf-8"?>
<p:tagLst xmlns:a="http://schemas.openxmlformats.org/drawingml/2006/main" xmlns:r="http://schemas.openxmlformats.org/officeDocument/2006/relationships" xmlns:p="http://schemas.openxmlformats.org/presentationml/2006/main">
  <p:tag name="TIMING" val="|11.9|7.4|3.5|7.6|1.6|3.7|8.1|4.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3914</TotalTime>
  <Words>2319</Words>
  <Application>Microsoft Office PowerPoint</Application>
  <PresentationFormat>On-screen Show (4:3)</PresentationFormat>
  <Paragraphs>492</Paragraphs>
  <Slides>28</Slides>
  <Notes>23</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主题</vt:lpstr>
      <vt:lpstr>SAPSM: Smart Adaptive 802.11 PSM for Smartphones</vt:lpstr>
      <vt:lpstr>WiFi – A Significant Source of Energy Consumption</vt:lpstr>
      <vt:lpstr>Static PSM</vt:lpstr>
      <vt:lpstr>Adaptive PSM</vt:lpstr>
      <vt:lpstr>Adaptive PSM Behavior of Different Handheld Devices</vt:lpstr>
      <vt:lpstr>To Be Smart</vt:lpstr>
      <vt:lpstr>Ideas and Challenges</vt:lpstr>
      <vt:lpstr>Outline</vt:lpstr>
      <vt:lpstr>Constraints, Definitions and Hints</vt:lpstr>
      <vt:lpstr>SAPSM Architecture</vt:lpstr>
      <vt:lpstr>SAPSM Core – Inbound Traffic</vt:lpstr>
      <vt:lpstr>SAPSM Core – Outbound Traffic</vt:lpstr>
      <vt:lpstr>Application Priority Manager</vt:lpstr>
      <vt:lpstr>SVM as Classifier</vt:lpstr>
      <vt:lpstr>PowerPoint Presentation</vt:lpstr>
      <vt:lpstr>Evaluation</vt:lpstr>
      <vt:lpstr>Do low priority apps save energy?</vt:lpstr>
      <vt:lpstr>Does SAPSM save energy with typical use cases?</vt:lpstr>
      <vt:lpstr>Does general networking performance suffer?</vt:lpstr>
      <vt:lpstr>Related Work</vt:lpstr>
      <vt:lpstr>Conclusions</vt:lpstr>
      <vt:lpstr>Questions?</vt:lpstr>
      <vt:lpstr>Thank You!</vt:lpstr>
      <vt:lpstr>Sprint HTC Hero Adaptive PSM</vt:lpstr>
      <vt:lpstr>PowerPoint Presentation</vt:lpstr>
      <vt:lpstr>Observations</vt:lpstr>
      <vt:lpstr>To Be Smart</vt:lpstr>
      <vt:lpstr>Ideas and Challenges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SAPSM: Smart Adaptive 802.11 PSM for Smartphones</dc:title>
  <dc:creator>qixin</dc:creator>
  <cp:lastModifiedBy>qixin</cp:lastModifiedBy>
  <cp:revision>578</cp:revision>
  <dcterms:created xsi:type="dcterms:W3CDTF">2012-08-19T17:51:53Z</dcterms:created>
  <dcterms:modified xsi:type="dcterms:W3CDTF">2013-02-04T22:38:23Z</dcterms:modified>
</cp:coreProperties>
</file>