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6858000" cx="12192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Franklin Gothic"/>
      <p:bold r:id="rId31"/>
    </p:embeddedFont>
    <p:embeddedFont>
      <p:font typeface="Inter"/>
      <p:regular r:id="rId32"/>
      <p:bold r:id="rId33"/>
    </p:embeddedFont>
    <p:embeddedFont>
      <p:font typeface="Libre Franklin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4dh0XjSvdfUuEOKsfHWXZd9W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9F4FC5-D5BC-40D0-A52A-4177F3BF0F80}">
  <a:tblStyle styleId="{799F4FC5-D5BC-40D0-A52A-4177F3BF0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Franklin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FranklinGothic-bold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3.xml"/><Relationship Id="rId33" Type="http://schemas.openxmlformats.org/officeDocument/2006/relationships/font" Target="fonts/Inter-bold.fntdata"/><Relationship Id="rId10" Type="http://schemas.openxmlformats.org/officeDocument/2006/relationships/slide" Target="slides/slide2.xml"/><Relationship Id="rId32" Type="http://schemas.openxmlformats.org/officeDocument/2006/relationships/font" Target="fonts/Inter-regular.fntdata"/><Relationship Id="rId13" Type="http://schemas.openxmlformats.org/officeDocument/2006/relationships/slide" Target="slides/slide5.xml"/><Relationship Id="rId35" Type="http://schemas.openxmlformats.org/officeDocument/2006/relationships/font" Target="fonts/LibreFranklinBlack-boldItalic.fntdata"/><Relationship Id="rId12" Type="http://schemas.openxmlformats.org/officeDocument/2006/relationships/slide" Target="slides/slide4.xml"/><Relationship Id="rId34" Type="http://schemas.openxmlformats.org/officeDocument/2006/relationships/font" Target="fonts/LibreFranklinBlack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customschemas.google.com/relationships/presentationmetadata" Target="meta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people-doing-different-actions_3521084.htm" TargetMode="External"/><Relationship Id="rId3" Type="http://schemas.openxmlformats.org/officeDocument/2006/relationships/hyperlink" Target="https://www.freepik.com/free-vector/hand-drawn-people-doing-outdoor-activities_2620727.htm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https://www.freepik.com/free-vector/people-doing-different-actions_3521084.htm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https://www.freepik.com/free-vector/hand-drawn-people-doing-outdoor-activities_2620727.htm</a:t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24be5e40d_0_6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b24be5e40d_0_6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b9293b91d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b9293b91d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b9293b91d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b9293b91d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b9293b91d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b9293b91d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9293b91d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b9293b91d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b9293b91d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b9293b91d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0c170885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b0c170885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b8816e37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b8816e37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24be5e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g1b24be5e4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24be5e40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b24be5e40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24be5e4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mean: 6.95</a:t>
            </a:r>
            <a:endParaRPr/>
          </a:p>
        </p:txBody>
      </p:sp>
      <p:sp>
        <p:nvSpPr>
          <p:cNvPr id="396" name="Google Shape;396;g1b24be5e40d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24be5e4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3" name="Google Shape;403;g1b24be5e40d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24be5e40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2" name="Google Shape;412;g1b24be5e40d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24be5e4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0" name="Google Shape;420;g1b24be5e40d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6000"/>
              <a:buFont typeface="Frankli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0" y="-1832768"/>
            <a:ext cx="4351338" cy="1159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5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35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7"/>
          <p:cNvSpPr txBox="1"/>
          <p:nvPr>
            <p:ph idx="2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00037" y="1787525"/>
            <a:ext cx="11591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" type="body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" type="subTitle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/>
        </p:txBody>
      </p:sp>
      <p:sp>
        <p:nvSpPr>
          <p:cNvPr id="172" name="Google Shape;172;p4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73" name="Google Shape;173;p4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74" name="Google Shape;174;p4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4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4" name="Google Shape;184;p4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4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86" name="Google Shape;186;p4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867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9pPr>
          </a:lstStyle>
          <a:p/>
        </p:txBody>
      </p:sp>
      <p:sp>
        <p:nvSpPr>
          <p:cNvPr id="197" name="Google Shape;197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867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9pPr>
          </a:lstStyle>
          <a:p/>
        </p:txBody>
      </p:sp>
      <p:sp>
        <p:nvSpPr>
          <p:cNvPr id="199" name="Google Shape;199;p45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4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01" name="Google Shape;201;p4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02" name="Google Shape;202;p4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6000"/>
              <a:buFont typeface="Frankli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indent="-36195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indent="-32385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indent="-32385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indent="-32385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indent="-32385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indent="-32385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/>
        </p:txBody>
      </p:sp>
      <p:sp>
        <p:nvSpPr>
          <p:cNvPr id="211" name="Google Shape;211;p47"/>
          <p:cNvSpPr txBox="1"/>
          <p:nvPr>
            <p:ph idx="2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/>
        </p:txBody>
      </p:sp>
      <p:sp>
        <p:nvSpPr>
          <p:cNvPr id="212" name="Google Shape;212;p4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48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/>
        </p:txBody>
      </p:sp>
      <p:sp>
        <p:nvSpPr>
          <p:cNvPr id="219" name="Google Shape;219;p4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4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49"/>
          <p:cNvSpPr txBox="1"/>
          <p:nvPr>
            <p:ph idx="1" type="body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5" name="Google Shape;225;p4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26" name="Google Shape;226;p4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 txBox="1"/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50"/>
          <p:cNvSpPr txBox="1"/>
          <p:nvPr>
            <p:ph idx="1" type="body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5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32" name="Google Shape;232;p5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33" name="Google Shape;233;p5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3200"/>
              <a:buFont typeface="Frankli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3200"/>
              <a:buFont typeface="Frankli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4400"/>
              <a:buFont typeface="Franklin Gothic"/>
              <a:buNone/>
              <a:defRPr b="0" i="0" sz="4400" u="none" cap="none" strike="noStrike">
                <a:solidFill>
                  <a:srgbClr val="29487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00037" y="1787525"/>
            <a:ext cx="11591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487D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C5898"/>
              </a:gs>
              <a:gs pos="100000">
                <a:srgbClr val="29487D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b="34957" l="0" r="0" t="30610"/>
          <a:stretch/>
        </p:blipFill>
        <p:spPr>
          <a:xfrm>
            <a:off x="433388" y="6101548"/>
            <a:ext cx="1048920" cy="36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"/>
          <p:cNvSpPr txBox="1"/>
          <p:nvPr/>
        </p:nvSpPr>
        <p:spPr>
          <a:xfrm>
            <a:off x="300037" y="2461220"/>
            <a:ext cx="6699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52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Douglas’ Friends</a:t>
            </a:r>
            <a:endParaRPr/>
          </a:p>
        </p:txBody>
      </p:sp>
      <p:sp>
        <p:nvSpPr>
          <p:cNvPr id="242" name="Google Shape;242;p1"/>
          <p:cNvSpPr txBox="1"/>
          <p:nvPr/>
        </p:nvSpPr>
        <p:spPr>
          <a:xfrm>
            <a:off x="300038" y="3435647"/>
            <a:ext cx="57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social media data analysis</a:t>
            </a:r>
            <a:endParaRPr/>
          </a:p>
        </p:txBody>
      </p:sp>
      <p:sp>
        <p:nvSpPr>
          <p:cNvPr id="243" name="Google Shape;243;p1"/>
          <p:cNvSpPr/>
          <p:nvPr/>
        </p:nvSpPr>
        <p:spPr>
          <a:xfrm>
            <a:off x="5938612" y="1450280"/>
            <a:ext cx="6253388" cy="5407721"/>
          </a:xfrm>
          <a:custGeom>
            <a:rect b="b" l="l" r="r" t="t"/>
            <a:pathLst>
              <a:path extrusionOk="0" h="5407721" w="6253388">
                <a:moveTo>
                  <a:pt x="4934857" y="0"/>
                </a:moveTo>
                <a:cubicBezTo>
                  <a:pt x="5360708" y="0"/>
                  <a:pt x="5773960" y="53941"/>
                  <a:pt x="6168155" y="155362"/>
                </a:cubicBezTo>
                <a:lnTo>
                  <a:pt x="6253388" y="179566"/>
                </a:lnTo>
                <a:lnTo>
                  <a:pt x="6253388" y="5407721"/>
                </a:lnTo>
                <a:lnTo>
                  <a:pt x="23068" y="5407721"/>
                </a:lnTo>
                <a:lnTo>
                  <a:pt x="6421" y="5188804"/>
                </a:lnTo>
                <a:cubicBezTo>
                  <a:pt x="2158" y="5104694"/>
                  <a:pt x="0" y="5020027"/>
                  <a:pt x="0" y="4934857"/>
                </a:cubicBezTo>
                <a:cubicBezTo>
                  <a:pt x="0" y="2209411"/>
                  <a:pt x="2209411" y="0"/>
                  <a:pt x="493485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5542431" y="1054098"/>
            <a:ext cx="10662076" cy="10662076"/>
          </a:xfrm>
          <a:prstGeom prst="arc">
            <a:avLst>
              <a:gd fmla="val 10390550" name="adj1"/>
              <a:gd fmla="val 12996755" name="adj2"/>
            </a:avLst>
          </a:prstGeom>
          <a:noFill/>
          <a:ln cap="flat" cmpd="sng" w="12700">
            <a:solidFill>
              <a:srgbClr val="9CB2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5542431" y="1054098"/>
            <a:ext cx="10662076" cy="10662076"/>
          </a:xfrm>
          <a:prstGeom prst="arc">
            <a:avLst>
              <a:gd fmla="val 15256231" name="adj1"/>
              <a:gd fmla="val 17372137" name="adj2"/>
            </a:avLst>
          </a:prstGeom>
          <a:noFill/>
          <a:ln cap="flat" cmpd="sng" w="12700">
            <a:solidFill>
              <a:srgbClr val="9CB2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378425" y="4244725"/>
            <a:ext cx="5163900" cy="1856700"/>
          </a:xfrm>
          <a:prstGeom prst="roundRect">
            <a:avLst>
              <a:gd fmla="val 7436" name="adj"/>
            </a:avLst>
          </a:prstGeom>
          <a:solidFill>
            <a:srgbClr val="2948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By:  </a:t>
            </a:r>
            <a:r>
              <a:rPr lang="en-US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    Xuefei Qiao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Yaodan Cui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Khoa Nguyen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Mason Liu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7" name="Google Shape;247;p1"/>
          <p:cNvPicPr preferRelativeResize="0"/>
          <p:nvPr/>
        </p:nvPicPr>
        <p:blipFill rotWithShape="1">
          <a:blip r:embed="rId4">
            <a:alphaModFix/>
          </a:blip>
          <a:srcRect b="24293" l="0" r="0" t="0"/>
          <a:stretch/>
        </p:blipFill>
        <p:spPr>
          <a:xfrm>
            <a:off x="9935111" y="3572930"/>
            <a:ext cx="2381251" cy="3285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1"/>
          <p:cNvGrpSpPr/>
          <p:nvPr/>
        </p:nvGrpSpPr>
        <p:grpSpPr>
          <a:xfrm rot="-822476">
            <a:off x="6290970" y="2836638"/>
            <a:ext cx="482276" cy="399257"/>
            <a:chOff x="14984433" y="2063295"/>
            <a:chExt cx="525442" cy="434992"/>
          </a:xfrm>
        </p:grpSpPr>
        <p:sp>
          <p:nvSpPr>
            <p:cNvPr id="249" name="Google Shape;249;p1"/>
            <p:cNvSpPr/>
            <p:nvPr/>
          </p:nvSpPr>
          <p:spPr>
            <a:xfrm>
              <a:off x="15141805" y="2063295"/>
              <a:ext cx="368070" cy="434992"/>
            </a:xfrm>
            <a:custGeom>
              <a:rect b="b" l="l" r="r" t="t"/>
              <a:pathLst>
                <a:path extrusionOk="0" h="434991" w="368070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4984433" y="2195724"/>
              <a:ext cx="167305" cy="234226"/>
            </a:xfrm>
            <a:custGeom>
              <a:rect b="b" l="l" r="r" t="t"/>
              <a:pathLst>
                <a:path extrusionOk="0" h="234226" w="167304">
                  <a:moveTo>
                    <a:pt x="26540" y="101508"/>
                  </a:moveTo>
                  <a:cubicBezTo>
                    <a:pt x="34905" y="70222"/>
                    <a:pt x="43605" y="39104"/>
                    <a:pt x="51803" y="7818"/>
                  </a:cubicBezTo>
                  <a:cubicBezTo>
                    <a:pt x="53476" y="1460"/>
                    <a:pt x="54982" y="-1551"/>
                    <a:pt x="62678" y="791"/>
                  </a:cubicBezTo>
                  <a:cubicBezTo>
                    <a:pt x="100656" y="11498"/>
                    <a:pt x="138802" y="21871"/>
                    <a:pt x="176947" y="31742"/>
                  </a:cubicBezTo>
                  <a:cubicBezTo>
                    <a:pt x="184476" y="33750"/>
                    <a:pt x="184977" y="36594"/>
                    <a:pt x="183137" y="43286"/>
                  </a:cubicBezTo>
                  <a:cubicBezTo>
                    <a:pt x="165905" y="106026"/>
                    <a:pt x="149007" y="168932"/>
                    <a:pt x="132277" y="232006"/>
                  </a:cubicBezTo>
                  <a:cubicBezTo>
                    <a:pt x="130102" y="240036"/>
                    <a:pt x="127425" y="241710"/>
                    <a:pt x="119394" y="239367"/>
                  </a:cubicBezTo>
                  <a:cubicBezTo>
                    <a:pt x="82587" y="228994"/>
                    <a:pt x="45613" y="218956"/>
                    <a:pt x="8471" y="209420"/>
                  </a:cubicBezTo>
                  <a:cubicBezTo>
                    <a:pt x="-731" y="207077"/>
                    <a:pt x="-1065" y="203564"/>
                    <a:pt x="1110" y="195534"/>
                  </a:cubicBezTo>
                  <a:cubicBezTo>
                    <a:pt x="9977" y="164080"/>
                    <a:pt x="18175" y="132794"/>
                    <a:pt x="26540" y="101508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1" name="Google Shape;25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7388" y="4467333"/>
            <a:ext cx="3887514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"/>
          <p:cNvPicPr preferRelativeResize="0"/>
          <p:nvPr/>
        </p:nvPicPr>
        <p:blipFill rotWithShape="1">
          <a:blip r:embed="rId6">
            <a:alphaModFix/>
          </a:blip>
          <a:srcRect b="44960" l="0" r="0" t="0"/>
          <a:stretch/>
        </p:blipFill>
        <p:spPr>
          <a:xfrm>
            <a:off x="6842173" y="1054099"/>
            <a:ext cx="5598551" cy="58039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"/>
          <p:cNvGrpSpPr/>
          <p:nvPr/>
        </p:nvGrpSpPr>
        <p:grpSpPr>
          <a:xfrm>
            <a:off x="6754100" y="3688298"/>
            <a:ext cx="244095" cy="244095"/>
            <a:chOff x="13389778" y="2334193"/>
            <a:chExt cx="351340" cy="351340"/>
          </a:xfrm>
        </p:grpSpPr>
        <p:sp>
          <p:nvSpPr>
            <p:cNvPr id="254" name="Google Shape;254;p1"/>
            <p:cNvSpPr/>
            <p:nvPr/>
          </p:nvSpPr>
          <p:spPr>
            <a:xfrm>
              <a:off x="13389778" y="2334193"/>
              <a:ext cx="351340" cy="351340"/>
            </a:xfrm>
            <a:custGeom>
              <a:rect b="b" l="l" r="r" t="t"/>
              <a:pathLst>
                <a:path extrusionOk="0" h="351339" w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3463556" y="2429170"/>
              <a:ext cx="200765" cy="184035"/>
            </a:xfrm>
            <a:custGeom>
              <a:rect b="b" l="l" r="r" t="t"/>
              <a:pathLst>
                <a:path extrusionOk="0" h="184035" w="20076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"/>
          <p:cNvGrpSpPr/>
          <p:nvPr/>
        </p:nvGrpSpPr>
        <p:grpSpPr>
          <a:xfrm rot="2145612">
            <a:off x="7522575" y="2668724"/>
            <a:ext cx="242153" cy="242153"/>
            <a:chOff x="14476435" y="4584286"/>
            <a:chExt cx="619027" cy="619027"/>
          </a:xfrm>
        </p:grpSpPr>
        <p:sp>
          <p:nvSpPr>
            <p:cNvPr id="257" name="Google Shape;257;p1"/>
            <p:cNvSpPr/>
            <p:nvPr/>
          </p:nvSpPr>
          <p:spPr>
            <a:xfrm>
              <a:off x="14476435" y="4584286"/>
              <a:ext cx="619027" cy="619027"/>
            </a:xfrm>
            <a:custGeom>
              <a:rect b="b" l="l" r="r" t="t"/>
              <a:pathLst>
                <a:path extrusionOk="0" h="619026" w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4568452" y="4920401"/>
              <a:ext cx="434992" cy="217496"/>
            </a:xfrm>
            <a:custGeom>
              <a:rect b="b" l="l" r="r" t="t"/>
              <a:pathLst>
                <a:path extrusionOk="0" h="217495" w="434991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4617305" y="4977284"/>
              <a:ext cx="334609" cy="150574"/>
            </a:xfrm>
            <a:custGeom>
              <a:rect b="b" l="l" r="r" t="t"/>
              <a:pathLst>
                <a:path extrusionOk="0" h="150574" w="334609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14568631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14849120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"/>
          <p:cNvGrpSpPr/>
          <p:nvPr/>
        </p:nvGrpSpPr>
        <p:grpSpPr>
          <a:xfrm rot="2403043">
            <a:off x="7715596" y="2975920"/>
            <a:ext cx="338013" cy="338013"/>
            <a:chOff x="13389778" y="2334193"/>
            <a:chExt cx="351340" cy="351340"/>
          </a:xfrm>
        </p:grpSpPr>
        <p:sp>
          <p:nvSpPr>
            <p:cNvPr id="263" name="Google Shape;263;p1"/>
            <p:cNvSpPr/>
            <p:nvPr/>
          </p:nvSpPr>
          <p:spPr>
            <a:xfrm>
              <a:off x="13389778" y="2334193"/>
              <a:ext cx="351340" cy="351340"/>
            </a:xfrm>
            <a:custGeom>
              <a:rect b="b" l="l" r="r" t="t"/>
              <a:pathLst>
                <a:path extrusionOk="0" h="351339" w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3463556" y="2429170"/>
              <a:ext cx="200765" cy="184035"/>
            </a:xfrm>
            <a:custGeom>
              <a:rect b="b" l="l" r="r" t="t"/>
              <a:pathLst>
                <a:path extrusionOk="0" h="184035" w="20076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"/>
          <p:cNvGrpSpPr/>
          <p:nvPr/>
        </p:nvGrpSpPr>
        <p:grpSpPr>
          <a:xfrm>
            <a:off x="6547276" y="1819884"/>
            <a:ext cx="978198" cy="893290"/>
            <a:chOff x="3096230" y="2974079"/>
            <a:chExt cx="978198" cy="893290"/>
          </a:xfrm>
        </p:grpSpPr>
        <p:sp>
          <p:nvSpPr>
            <p:cNvPr id="266" name="Google Shape;266;p1"/>
            <p:cNvSpPr/>
            <p:nvPr/>
          </p:nvSpPr>
          <p:spPr>
            <a:xfrm rot="-500905">
              <a:off x="3147816" y="3033499"/>
              <a:ext cx="875026" cy="774449"/>
            </a:xfrm>
            <a:custGeom>
              <a:rect b="b" l="l" r="r" t="t"/>
              <a:pathLst>
                <a:path extrusionOk="0" h="733425" w="828675">
                  <a:moveTo>
                    <a:pt x="730581" y="81167"/>
                  </a:moveTo>
                  <a:lnTo>
                    <a:pt x="191371" y="1347"/>
                  </a:lnTo>
                  <a:cubicBezTo>
                    <a:pt x="123648" y="-8654"/>
                    <a:pt x="60593" y="38114"/>
                    <a:pt x="50496" y="105836"/>
                  </a:cubicBezTo>
                  <a:lnTo>
                    <a:pt x="1347" y="437497"/>
                  </a:lnTo>
                  <a:cubicBezTo>
                    <a:pt x="-8654" y="505220"/>
                    <a:pt x="38114" y="568275"/>
                    <a:pt x="105836" y="578372"/>
                  </a:cubicBezTo>
                  <a:lnTo>
                    <a:pt x="296051" y="606566"/>
                  </a:lnTo>
                  <a:lnTo>
                    <a:pt x="335960" y="718865"/>
                  </a:lnTo>
                  <a:cubicBezTo>
                    <a:pt x="345771" y="746583"/>
                    <a:pt x="382919" y="751346"/>
                    <a:pt x="399492" y="727057"/>
                  </a:cubicBezTo>
                  <a:lnTo>
                    <a:pt x="464643" y="631521"/>
                  </a:lnTo>
                  <a:lnTo>
                    <a:pt x="645047" y="658286"/>
                  </a:lnTo>
                  <a:cubicBezTo>
                    <a:pt x="712769" y="668288"/>
                    <a:pt x="775825" y="621520"/>
                    <a:pt x="785921" y="553797"/>
                  </a:cubicBezTo>
                  <a:lnTo>
                    <a:pt x="835070" y="222137"/>
                  </a:lnTo>
                  <a:cubicBezTo>
                    <a:pt x="845167" y="154223"/>
                    <a:pt x="798304" y="91168"/>
                    <a:pt x="730581" y="81167"/>
                  </a:cubicBezTo>
                  <a:close/>
                </a:path>
              </a:pathLst>
            </a:custGeom>
            <a:solidFill>
              <a:srgbClr val="F9F9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 rot="-500905">
              <a:off x="3309499" y="3107522"/>
              <a:ext cx="543120" cy="543120"/>
            </a:xfrm>
            <a:custGeom>
              <a:rect b="b" l="l" r="r" t="t"/>
              <a:pathLst>
                <a:path extrusionOk="0" h="514350" w="514350">
                  <a:moveTo>
                    <a:pt x="484072" y="224981"/>
                  </a:moveTo>
                  <a:cubicBezTo>
                    <a:pt x="502910" y="349234"/>
                    <a:pt x="417455" y="465233"/>
                    <a:pt x="293201" y="484072"/>
                  </a:cubicBezTo>
                  <a:cubicBezTo>
                    <a:pt x="168948" y="502910"/>
                    <a:pt x="52949" y="417455"/>
                    <a:pt x="34110" y="293201"/>
                  </a:cubicBezTo>
                  <a:cubicBezTo>
                    <a:pt x="15272" y="168947"/>
                    <a:pt x="100727" y="52948"/>
                    <a:pt x="224981" y="34110"/>
                  </a:cubicBezTo>
                  <a:cubicBezTo>
                    <a:pt x="349234" y="15272"/>
                    <a:pt x="465233" y="100727"/>
                    <a:pt x="484072" y="224981"/>
                  </a:cubicBezTo>
                  <a:close/>
                </a:path>
              </a:pathLst>
            </a:custGeom>
            <a:solidFill>
              <a:srgbClr val="F2D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 rot="-500905">
              <a:off x="3433598" y="3269190"/>
              <a:ext cx="60347" cy="70404"/>
            </a:xfrm>
            <a:custGeom>
              <a:rect b="b" l="l" r="r" t="t"/>
              <a:pathLst>
                <a:path extrusionOk="0" h="66675" w="57150">
                  <a:moveTo>
                    <a:pt x="8763" y="0"/>
                  </a:moveTo>
                  <a:lnTo>
                    <a:pt x="61246" y="39815"/>
                  </a:lnTo>
                  <a:lnTo>
                    <a:pt x="0" y="67342"/>
                  </a:lnTo>
                </a:path>
              </a:pathLst>
            </a:custGeom>
            <a:noFill/>
            <a:ln cap="rnd" cmpd="sng" w="22325">
              <a:solidFill>
                <a:srgbClr val="2529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 rot="-500905">
              <a:off x="3668561" y="3268764"/>
              <a:ext cx="60347" cy="70404"/>
            </a:xfrm>
            <a:custGeom>
              <a:rect b="b" l="l" r="r" t="t"/>
              <a:pathLst>
                <a:path extrusionOk="0" h="66675" w="57150">
                  <a:moveTo>
                    <a:pt x="52483" y="67342"/>
                  </a:moveTo>
                  <a:lnTo>
                    <a:pt x="0" y="27432"/>
                  </a:lnTo>
                  <a:lnTo>
                    <a:pt x="61246" y="0"/>
                  </a:lnTo>
                </a:path>
              </a:pathLst>
            </a:custGeom>
            <a:noFill/>
            <a:ln cap="rnd" cmpd="sng" w="22325">
              <a:solidFill>
                <a:srgbClr val="2529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 rot="-500905">
              <a:off x="3460968" y="3431567"/>
              <a:ext cx="251444" cy="100578"/>
            </a:xfrm>
            <a:custGeom>
              <a:rect b="b" l="l" r="r" t="t"/>
              <a:pathLst>
                <a:path extrusionOk="0" h="95250" w="238125">
                  <a:moveTo>
                    <a:pt x="0" y="18556"/>
                  </a:moveTo>
                  <a:cubicBezTo>
                    <a:pt x="21336" y="60466"/>
                    <a:pt x="62579" y="91232"/>
                    <a:pt x="112776" y="97138"/>
                  </a:cubicBezTo>
                  <a:cubicBezTo>
                    <a:pt x="162973" y="103043"/>
                    <a:pt x="210217" y="82565"/>
                    <a:pt x="240697" y="46655"/>
                  </a:cubicBezTo>
                  <a:cubicBezTo>
                    <a:pt x="216979" y="25224"/>
                    <a:pt x="174117" y="7984"/>
                    <a:pt x="123920" y="2078"/>
                  </a:cubicBezTo>
                  <a:cubicBezTo>
                    <a:pt x="73628" y="-3827"/>
                    <a:pt x="28003" y="3221"/>
                    <a:pt x="0" y="18556"/>
                  </a:cubicBezTo>
                  <a:close/>
                </a:path>
              </a:pathLst>
            </a:custGeom>
            <a:solidFill>
              <a:srgbClr val="DB3A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 rot="-500905">
              <a:off x="3434965" y="3357675"/>
              <a:ext cx="301733" cy="120693"/>
            </a:xfrm>
            <a:custGeom>
              <a:rect b="b" l="l" r="r" t="t"/>
              <a:pathLst>
                <a:path extrusionOk="0" h="114300" w="285750">
                  <a:moveTo>
                    <a:pt x="1647" y="0"/>
                  </a:moveTo>
                  <a:cubicBezTo>
                    <a:pt x="1361" y="1715"/>
                    <a:pt x="1171" y="3429"/>
                    <a:pt x="980" y="5048"/>
                  </a:cubicBezTo>
                  <a:cubicBezTo>
                    <a:pt x="-2449" y="34671"/>
                    <a:pt x="3266" y="63246"/>
                    <a:pt x="15839" y="88011"/>
                  </a:cubicBezTo>
                  <a:cubicBezTo>
                    <a:pt x="43938" y="72676"/>
                    <a:pt x="89467" y="65627"/>
                    <a:pt x="139759" y="71533"/>
                  </a:cubicBezTo>
                  <a:cubicBezTo>
                    <a:pt x="189956" y="77438"/>
                    <a:pt x="232819" y="94679"/>
                    <a:pt x="256536" y="116110"/>
                  </a:cubicBezTo>
                  <a:cubicBezTo>
                    <a:pt x="274538" y="94964"/>
                    <a:pt x="286635" y="68485"/>
                    <a:pt x="290159" y="38862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2529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b24be5e40d_0_671"/>
          <p:cNvSpPr txBox="1"/>
          <p:nvPr>
            <p:ph idx="4294967295" type="title"/>
          </p:nvPr>
        </p:nvSpPr>
        <p:spPr>
          <a:xfrm>
            <a:off x="5703375" y="366200"/>
            <a:ext cx="6255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PREDICTIVE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31" name="Google Shape;431;g1b24be5e40d_0_671"/>
          <p:cNvSpPr txBox="1"/>
          <p:nvPr/>
        </p:nvSpPr>
        <p:spPr>
          <a:xfrm>
            <a:off x="189550" y="1189475"/>
            <a:ext cx="405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alibri"/>
                <a:ea typeface="Calibri"/>
                <a:cs typeface="Calibri"/>
                <a:sym typeface="Calibri"/>
              </a:rPr>
              <a:t>Link Prediction</a:t>
            </a:r>
            <a:endParaRPr sz="31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g1b24be5e40d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3193125"/>
            <a:ext cx="6089701" cy="282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1b24be5e40d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275" y="3193125"/>
            <a:ext cx="5645101" cy="25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b24be5e40d_0_671"/>
          <p:cNvSpPr txBox="1"/>
          <p:nvPr/>
        </p:nvSpPr>
        <p:spPr>
          <a:xfrm>
            <a:off x="189550" y="2007225"/>
            <a:ext cx="590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Component with Strongest Connection: 47 Nodes, 227 Edges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b9293b91d2_0_6"/>
          <p:cNvSpPr txBox="1"/>
          <p:nvPr>
            <p:ph idx="4294967295" type="title"/>
          </p:nvPr>
        </p:nvSpPr>
        <p:spPr>
          <a:xfrm>
            <a:off x="5703375" y="366200"/>
            <a:ext cx="6255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PREDICTIVE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40" name="Google Shape;440;g1b9293b91d2_0_6"/>
          <p:cNvSpPr txBox="1"/>
          <p:nvPr/>
        </p:nvSpPr>
        <p:spPr>
          <a:xfrm>
            <a:off x="376350" y="1373675"/>
            <a:ext cx="405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alibri"/>
                <a:ea typeface="Calibri"/>
                <a:cs typeface="Calibri"/>
                <a:sym typeface="Calibri"/>
              </a:rPr>
              <a:t>Link Prediction Cont</a:t>
            </a:r>
            <a:endParaRPr sz="31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g1b9293b91d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035473"/>
            <a:ext cx="5778800" cy="43651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2" name="Google Shape;442;g1b9293b91d2_0_6"/>
          <p:cNvGraphicFramePr/>
          <p:nvPr/>
        </p:nvGraphicFramePr>
        <p:xfrm>
          <a:off x="376350" y="23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{799F4FC5-D5BC-40D0-A52A-4177F3BF0F80}</a:tableStyleId>
              </a:tblPr>
              <a:tblGrid>
                <a:gridCol w="1775675"/>
                <a:gridCol w="1775675"/>
                <a:gridCol w="1775675"/>
              </a:tblGrid>
              <a:tr h="8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Training Graph</a:t>
                      </a:r>
                      <a:endParaRPr sz="2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Test Graph</a:t>
                      </a:r>
                      <a:endParaRPr sz="2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Number of Edges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170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57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8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Number of Nodes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47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47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P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57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N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1014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9293b91d2_0_21"/>
          <p:cNvSpPr txBox="1"/>
          <p:nvPr>
            <p:ph idx="4294967295" type="title"/>
          </p:nvPr>
        </p:nvSpPr>
        <p:spPr>
          <a:xfrm>
            <a:off x="5703375" y="366200"/>
            <a:ext cx="6255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PREDICTIVE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48" name="Google Shape;448;g1b9293b91d2_0_21"/>
          <p:cNvSpPr txBox="1"/>
          <p:nvPr/>
        </p:nvSpPr>
        <p:spPr>
          <a:xfrm>
            <a:off x="152400" y="1410850"/>
            <a:ext cx="405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alibri"/>
                <a:ea typeface="Calibri"/>
                <a:cs typeface="Calibri"/>
                <a:sym typeface="Calibri"/>
              </a:rPr>
              <a:t>ERGM Models</a:t>
            </a:r>
            <a:endParaRPr sz="31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g1b9293b91d2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06475"/>
            <a:ext cx="11887201" cy="308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9293b91d2_0_36"/>
          <p:cNvSpPr txBox="1"/>
          <p:nvPr>
            <p:ph idx="4294967295" type="title"/>
          </p:nvPr>
        </p:nvSpPr>
        <p:spPr>
          <a:xfrm>
            <a:off x="5703375" y="366200"/>
            <a:ext cx="6255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PREDICTIVE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55" name="Google Shape;455;g1b9293b91d2_0_36"/>
          <p:cNvSpPr txBox="1"/>
          <p:nvPr/>
        </p:nvSpPr>
        <p:spPr>
          <a:xfrm>
            <a:off x="152400" y="1410850"/>
            <a:ext cx="405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alibri"/>
                <a:ea typeface="Calibri"/>
                <a:cs typeface="Calibri"/>
                <a:sym typeface="Calibri"/>
              </a:rPr>
              <a:t>ERGM Diagnosis</a:t>
            </a:r>
            <a:endParaRPr sz="31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g1b9293b91d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50" y="1215800"/>
            <a:ext cx="7684498" cy="523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9293b91d2_0_29"/>
          <p:cNvSpPr txBox="1"/>
          <p:nvPr>
            <p:ph idx="4294967295" type="title"/>
          </p:nvPr>
        </p:nvSpPr>
        <p:spPr>
          <a:xfrm>
            <a:off x="5703375" y="366200"/>
            <a:ext cx="6255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PROBLEMS APPLIED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62" name="Google Shape;462;g1b9293b91d2_0_29"/>
          <p:cNvSpPr txBox="1"/>
          <p:nvPr/>
        </p:nvSpPr>
        <p:spPr>
          <a:xfrm>
            <a:off x="338250" y="1165400"/>
            <a:ext cx="6055200" cy="4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AutoNum type="arabicParenR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probability to find a person with 30 neighbors: </a:t>
            </a:r>
            <a:r>
              <a:rPr b="1"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5.67e-10</a:t>
            </a:r>
            <a:endParaRPr b="1"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AutoNum type="arabicParenR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 the strongest connected component, If the user KW wants to reach to the person who has the highest degree, how many steps this can be done in the fattest way?  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2 steps in 1 way</a:t>
            </a:r>
            <a:endParaRPr b="1"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3" name="Google Shape;463;g1b9293b91d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950" y="1516850"/>
            <a:ext cx="4508860" cy="41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b9293b91d2_0_44"/>
          <p:cNvSpPr txBox="1"/>
          <p:nvPr>
            <p:ph idx="4294967295" type="title"/>
          </p:nvPr>
        </p:nvSpPr>
        <p:spPr>
          <a:xfrm>
            <a:off x="5703375" y="366200"/>
            <a:ext cx="6255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PROBLEMS APPLIED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69" name="Google Shape;469;g1b9293b91d2_0_44"/>
          <p:cNvSpPr txBox="1"/>
          <p:nvPr/>
        </p:nvSpPr>
        <p:spPr>
          <a:xfrm>
            <a:off x="524075" y="1763975"/>
            <a:ext cx="108129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3) 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Without knowing any detail information, what’s the probability for a person to form friendship with another?  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7.55%</a:t>
            </a:r>
            <a:endParaRPr b="1" sz="3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4)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Probability for 2 people becoming friend given some properties. If one user is in College club and has about 26 mutual friends with the author, a second user is in Music Club and has 6 mutual friends with the author, and they have absolute difference on friend count as 200, what’s the probability for them to become friends on FB?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99.99%</a:t>
            </a:r>
            <a:endParaRPr sz="37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g1b0c170885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" y="4118563"/>
            <a:ext cx="4092649" cy="273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b0c1708854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1474" y="4835942"/>
            <a:ext cx="4276724" cy="205018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b0c1708854_0_6"/>
          <p:cNvSpPr txBox="1"/>
          <p:nvPr>
            <p:ph idx="12" type="sldNum"/>
          </p:nvPr>
        </p:nvSpPr>
        <p:spPr>
          <a:xfrm>
            <a:off x="9148762" y="6453188"/>
            <a:ext cx="2743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>
                <a:solidFill>
                  <a:schemeClr val="lt1"/>
                </a:solidFill>
              </a:rPr>
              <a:t>‹#›</a:t>
            </a:fld>
            <a:endParaRPr b="0">
              <a:solidFill>
                <a:schemeClr val="lt1"/>
              </a:solidFill>
            </a:endParaRPr>
          </a:p>
        </p:txBody>
      </p:sp>
      <p:sp>
        <p:nvSpPr>
          <p:cNvPr id="477" name="Google Shape;477;g1b0c1708854_0_6"/>
          <p:cNvSpPr txBox="1"/>
          <p:nvPr>
            <p:ph type="title"/>
          </p:nvPr>
        </p:nvSpPr>
        <p:spPr>
          <a:xfrm>
            <a:off x="300037" y="333376"/>
            <a:ext cx="11592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4400"/>
              <a:buFont typeface="Franklin Gothic"/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478" name="Google Shape;478;g1b0c1708854_0_6"/>
          <p:cNvGrpSpPr/>
          <p:nvPr/>
        </p:nvGrpSpPr>
        <p:grpSpPr>
          <a:xfrm>
            <a:off x="300040" y="6458904"/>
            <a:ext cx="830362" cy="275098"/>
            <a:chOff x="300038" y="6350240"/>
            <a:chExt cx="1081200" cy="358200"/>
          </a:xfrm>
        </p:grpSpPr>
        <p:sp>
          <p:nvSpPr>
            <p:cNvPr id="479" name="Google Shape;479;g1b0c1708854_0_6"/>
            <p:cNvSpPr/>
            <p:nvPr/>
          </p:nvSpPr>
          <p:spPr>
            <a:xfrm>
              <a:off x="300038" y="6350240"/>
              <a:ext cx="1081200" cy="358200"/>
            </a:xfrm>
            <a:prstGeom prst="roundRect">
              <a:avLst>
                <a:gd fmla="val 50000" name="adj"/>
              </a:avLst>
            </a:prstGeom>
            <a:solidFill>
              <a:srgbClr val="3955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0" name="Google Shape;480;g1b0c1708854_0_6"/>
            <p:cNvPicPr preferRelativeResize="0"/>
            <p:nvPr/>
          </p:nvPicPr>
          <p:blipFill rotWithShape="1">
            <a:blip r:embed="rId5">
              <a:alphaModFix/>
            </a:blip>
            <a:srcRect b="34958" l="0" r="0" t="30609"/>
            <a:stretch/>
          </p:blipFill>
          <p:spPr>
            <a:xfrm>
              <a:off x="474622" y="6422801"/>
              <a:ext cx="731916" cy="2520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1" name="Google Shape;481;g1b0c1708854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438" y="1202900"/>
            <a:ext cx="9897125" cy="6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b0c1708854_0_6"/>
          <p:cNvSpPr txBox="1"/>
          <p:nvPr/>
        </p:nvSpPr>
        <p:spPr>
          <a:xfrm>
            <a:off x="1130400" y="2023500"/>
            <a:ext cx="9897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Among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three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topological methods, CN performs best.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5 in ERGM analysis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performed better than other 4 models based on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lowest AIC &amp; BIC value and ERGM diagnosis.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People from same “Group” are more possible to become “Friend.”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most “popular” person is SE  who has 32 edges.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degree of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inequality.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g1b8816e37e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" y="4118563"/>
            <a:ext cx="4092649" cy="273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b8816e37e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1474" y="4835942"/>
            <a:ext cx="4276724" cy="205018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1b8816e37e9_0_0"/>
          <p:cNvSpPr txBox="1"/>
          <p:nvPr>
            <p:ph idx="12" type="sldNum"/>
          </p:nvPr>
        </p:nvSpPr>
        <p:spPr>
          <a:xfrm>
            <a:off x="9148762" y="6453188"/>
            <a:ext cx="2743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>
                <a:solidFill>
                  <a:schemeClr val="lt1"/>
                </a:solidFill>
              </a:rPr>
              <a:t>‹#›</a:t>
            </a:fld>
            <a:endParaRPr b="0">
              <a:solidFill>
                <a:schemeClr val="lt1"/>
              </a:solidFill>
            </a:endParaRPr>
          </a:p>
        </p:txBody>
      </p:sp>
      <p:sp>
        <p:nvSpPr>
          <p:cNvPr id="490" name="Google Shape;490;g1b8816e37e9_0_0"/>
          <p:cNvSpPr txBox="1"/>
          <p:nvPr>
            <p:ph type="title"/>
          </p:nvPr>
        </p:nvSpPr>
        <p:spPr>
          <a:xfrm>
            <a:off x="300037" y="333376"/>
            <a:ext cx="11592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87D"/>
              </a:buClr>
              <a:buSzPts val="4400"/>
              <a:buFont typeface="Franklin Gothic"/>
              <a:buNone/>
            </a:pPr>
            <a:r>
              <a:rPr lang="en-US"/>
              <a:t>FUTURE WORK</a:t>
            </a:r>
            <a:endParaRPr/>
          </a:p>
        </p:txBody>
      </p:sp>
      <p:grpSp>
        <p:nvGrpSpPr>
          <p:cNvPr id="491" name="Google Shape;491;g1b8816e37e9_0_0"/>
          <p:cNvGrpSpPr/>
          <p:nvPr/>
        </p:nvGrpSpPr>
        <p:grpSpPr>
          <a:xfrm>
            <a:off x="300040" y="6458904"/>
            <a:ext cx="830362" cy="275098"/>
            <a:chOff x="300038" y="6350240"/>
            <a:chExt cx="1081200" cy="358200"/>
          </a:xfrm>
        </p:grpSpPr>
        <p:sp>
          <p:nvSpPr>
            <p:cNvPr id="492" name="Google Shape;492;g1b8816e37e9_0_0"/>
            <p:cNvSpPr/>
            <p:nvPr/>
          </p:nvSpPr>
          <p:spPr>
            <a:xfrm>
              <a:off x="300038" y="6350240"/>
              <a:ext cx="1081200" cy="358200"/>
            </a:xfrm>
            <a:prstGeom prst="roundRect">
              <a:avLst>
                <a:gd fmla="val 50000" name="adj"/>
              </a:avLst>
            </a:prstGeom>
            <a:solidFill>
              <a:srgbClr val="3955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3" name="Google Shape;493;g1b8816e37e9_0_0"/>
            <p:cNvPicPr preferRelativeResize="0"/>
            <p:nvPr/>
          </p:nvPicPr>
          <p:blipFill rotWithShape="1">
            <a:blip r:embed="rId5">
              <a:alphaModFix/>
            </a:blip>
            <a:srcRect b="34958" l="0" r="0" t="30609"/>
            <a:stretch/>
          </p:blipFill>
          <p:spPr>
            <a:xfrm>
              <a:off x="474622" y="6422801"/>
              <a:ext cx="731916" cy="2520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g1b8816e37e9_0_0"/>
          <p:cNvSpPr txBox="1"/>
          <p:nvPr/>
        </p:nvSpPr>
        <p:spPr>
          <a:xfrm>
            <a:off x="1323475" y="1443800"/>
            <a:ext cx="903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Expand a lager data set.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Involving multilayer analysis.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analysis on social influence and network influence to affect specific type of people and how do they change over time. </a:t>
            </a: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7D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14"/>
          <p:cNvPicPr preferRelativeResize="0"/>
          <p:nvPr/>
        </p:nvPicPr>
        <p:blipFill rotWithShape="1">
          <a:blip r:embed="rId3">
            <a:alphaModFix/>
          </a:blip>
          <a:srcRect b="34957" l="0" r="0" t="30610"/>
          <a:stretch/>
        </p:blipFill>
        <p:spPr>
          <a:xfrm>
            <a:off x="5571540" y="6101548"/>
            <a:ext cx="1048920" cy="36116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4"/>
          <p:cNvSpPr txBox="1"/>
          <p:nvPr/>
        </p:nvSpPr>
        <p:spPr>
          <a:xfrm>
            <a:off x="2746239" y="3163989"/>
            <a:ext cx="66995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Thank You!</a:t>
            </a:r>
            <a:endParaRPr/>
          </a:p>
        </p:txBody>
      </p:sp>
      <p:grpSp>
        <p:nvGrpSpPr>
          <p:cNvPr id="501" name="Google Shape;501;p14"/>
          <p:cNvGrpSpPr/>
          <p:nvPr/>
        </p:nvGrpSpPr>
        <p:grpSpPr>
          <a:xfrm>
            <a:off x="5514077" y="1946129"/>
            <a:ext cx="1163846" cy="1054378"/>
            <a:chOff x="2471132" y="1950786"/>
            <a:chExt cx="730177" cy="661499"/>
          </a:xfrm>
        </p:grpSpPr>
        <p:sp>
          <p:nvSpPr>
            <p:cNvPr id="502" name="Google Shape;502;p14"/>
            <p:cNvSpPr/>
            <p:nvPr/>
          </p:nvSpPr>
          <p:spPr>
            <a:xfrm rot="-322574">
              <a:off x="2497786" y="1981174"/>
              <a:ext cx="676870" cy="600722"/>
            </a:xfrm>
            <a:custGeom>
              <a:rect b="b" l="l" r="r" t="t"/>
              <a:pathLst>
                <a:path extrusionOk="0" h="1352550" w="1524000">
                  <a:moveTo>
                    <a:pt x="1319952" y="95799"/>
                  </a:moveTo>
                  <a:lnTo>
                    <a:pt x="310493" y="1025"/>
                  </a:lnTo>
                  <a:cubicBezTo>
                    <a:pt x="183620" y="-10881"/>
                    <a:pt x="71225" y="82274"/>
                    <a:pt x="59318" y="209147"/>
                  </a:cubicBezTo>
                  <a:lnTo>
                    <a:pt x="1025" y="830081"/>
                  </a:lnTo>
                  <a:cubicBezTo>
                    <a:pt x="-10881" y="956954"/>
                    <a:pt x="82274" y="1069349"/>
                    <a:pt x="209147" y="1081256"/>
                  </a:cubicBezTo>
                  <a:lnTo>
                    <a:pt x="565191" y="1114688"/>
                  </a:lnTo>
                  <a:lnTo>
                    <a:pt x="650440" y="1319381"/>
                  </a:lnTo>
                  <a:cubicBezTo>
                    <a:pt x="671490" y="1369863"/>
                    <a:pt x="740927" y="1375102"/>
                    <a:pt x="769312" y="1328334"/>
                  </a:cubicBezTo>
                  <a:lnTo>
                    <a:pt x="880850" y="1144311"/>
                  </a:lnTo>
                  <a:lnTo>
                    <a:pt x="1218606" y="1176029"/>
                  </a:lnTo>
                  <a:cubicBezTo>
                    <a:pt x="1345384" y="1187936"/>
                    <a:pt x="1457874" y="1094781"/>
                    <a:pt x="1469780" y="967908"/>
                  </a:cubicBezTo>
                  <a:lnTo>
                    <a:pt x="1528073" y="346973"/>
                  </a:lnTo>
                  <a:cubicBezTo>
                    <a:pt x="1539980" y="220100"/>
                    <a:pt x="1446825" y="107705"/>
                    <a:pt x="1319952" y="95799"/>
                  </a:cubicBezTo>
                  <a:close/>
                </a:path>
              </a:pathLst>
            </a:custGeom>
            <a:solidFill>
              <a:srgbClr val="407FFE"/>
            </a:solidFill>
            <a:ln>
              <a:noFill/>
            </a:ln>
            <a:effectLst>
              <a:outerShdw blurRad="482600" sx="67000" rotWithShape="0" algn="t" dir="5400000" dist="304800" sy="67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 rot="-322574">
              <a:off x="2781376" y="2091145"/>
              <a:ext cx="219983" cy="262287"/>
            </a:xfrm>
            <a:custGeom>
              <a:rect b="b" l="l" r="r" t="t"/>
              <a:pathLst>
                <a:path extrusionOk="0" h="590550" w="495300">
                  <a:moveTo>
                    <a:pt x="65316" y="570448"/>
                  </a:moveTo>
                  <a:lnTo>
                    <a:pt x="350304" y="596546"/>
                  </a:lnTo>
                  <a:cubicBezTo>
                    <a:pt x="352590" y="596737"/>
                    <a:pt x="354781" y="596546"/>
                    <a:pt x="356972" y="595879"/>
                  </a:cubicBezTo>
                  <a:cubicBezTo>
                    <a:pt x="367544" y="592641"/>
                    <a:pt x="390309" y="583973"/>
                    <a:pt x="400596" y="566447"/>
                  </a:cubicBezTo>
                  <a:cubicBezTo>
                    <a:pt x="406787" y="555970"/>
                    <a:pt x="407549" y="543587"/>
                    <a:pt x="402977" y="528728"/>
                  </a:cubicBezTo>
                  <a:lnTo>
                    <a:pt x="402977" y="528728"/>
                  </a:lnTo>
                  <a:cubicBezTo>
                    <a:pt x="400501" y="520727"/>
                    <a:pt x="404025" y="512059"/>
                    <a:pt x="411359" y="507964"/>
                  </a:cubicBezTo>
                  <a:lnTo>
                    <a:pt x="411359" y="507964"/>
                  </a:lnTo>
                  <a:cubicBezTo>
                    <a:pt x="415264" y="505678"/>
                    <a:pt x="450221" y="484532"/>
                    <a:pt x="435362" y="445194"/>
                  </a:cubicBezTo>
                  <a:lnTo>
                    <a:pt x="435362" y="445194"/>
                  </a:lnTo>
                  <a:cubicBezTo>
                    <a:pt x="432314" y="437098"/>
                    <a:pt x="435553" y="427954"/>
                    <a:pt x="442982" y="423572"/>
                  </a:cubicBezTo>
                  <a:lnTo>
                    <a:pt x="442982" y="423572"/>
                  </a:lnTo>
                  <a:cubicBezTo>
                    <a:pt x="446411" y="421477"/>
                    <a:pt x="476986" y="401665"/>
                    <a:pt x="462318" y="365374"/>
                  </a:cubicBezTo>
                  <a:lnTo>
                    <a:pt x="462318" y="365374"/>
                  </a:lnTo>
                  <a:cubicBezTo>
                    <a:pt x="458889" y="356897"/>
                    <a:pt x="462413" y="347277"/>
                    <a:pt x="470510" y="342991"/>
                  </a:cubicBezTo>
                  <a:lnTo>
                    <a:pt x="470510" y="342991"/>
                  </a:lnTo>
                  <a:cubicBezTo>
                    <a:pt x="470700" y="342895"/>
                    <a:pt x="499275" y="327084"/>
                    <a:pt x="497275" y="301843"/>
                  </a:cubicBezTo>
                  <a:cubicBezTo>
                    <a:pt x="495751" y="282983"/>
                    <a:pt x="458984" y="275839"/>
                    <a:pt x="449173" y="274887"/>
                  </a:cubicBezTo>
                  <a:lnTo>
                    <a:pt x="259435" y="255837"/>
                  </a:lnTo>
                  <a:cubicBezTo>
                    <a:pt x="247339" y="254599"/>
                    <a:pt x="240004" y="241835"/>
                    <a:pt x="245053" y="230786"/>
                  </a:cubicBezTo>
                  <a:lnTo>
                    <a:pt x="245053" y="230786"/>
                  </a:lnTo>
                  <a:cubicBezTo>
                    <a:pt x="255149" y="208688"/>
                    <a:pt x="280010" y="142966"/>
                    <a:pt x="274009" y="104199"/>
                  </a:cubicBezTo>
                  <a:cubicBezTo>
                    <a:pt x="268008" y="65432"/>
                    <a:pt x="255149" y="29332"/>
                    <a:pt x="249625" y="15045"/>
                  </a:cubicBezTo>
                  <a:cubicBezTo>
                    <a:pt x="248482" y="11997"/>
                    <a:pt x="246481" y="9425"/>
                    <a:pt x="243910" y="7425"/>
                  </a:cubicBezTo>
                  <a:cubicBezTo>
                    <a:pt x="241338" y="5425"/>
                    <a:pt x="237814" y="3234"/>
                    <a:pt x="233623" y="1710"/>
                  </a:cubicBezTo>
                  <a:cubicBezTo>
                    <a:pt x="225526" y="-1052"/>
                    <a:pt x="216668" y="-481"/>
                    <a:pt x="207334" y="3520"/>
                  </a:cubicBezTo>
                  <a:cubicBezTo>
                    <a:pt x="201523" y="5996"/>
                    <a:pt x="197618" y="11806"/>
                    <a:pt x="197047" y="18093"/>
                  </a:cubicBezTo>
                  <a:lnTo>
                    <a:pt x="189427" y="101722"/>
                  </a:lnTo>
                  <a:lnTo>
                    <a:pt x="188093" y="104580"/>
                  </a:lnTo>
                  <a:cubicBezTo>
                    <a:pt x="186569" y="107818"/>
                    <a:pt x="149803" y="184304"/>
                    <a:pt x="67983" y="270315"/>
                  </a:cubicBezTo>
                  <a:lnTo>
                    <a:pt x="65887" y="272506"/>
                  </a:lnTo>
                  <a:lnTo>
                    <a:pt x="29121" y="291270"/>
                  </a:lnTo>
                  <a:lnTo>
                    <a:pt x="21025" y="293365"/>
                  </a:lnTo>
                  <a:lnTo>
                    <a:pt x="70" y="522156"/>
                  </a:lnTo>
                  <a:cubicBezTo>
                    <a:pt x="-788" y="531967"/>
                    <a:pt x="6356" y="540539"/>
                    <a:pt x="16167" y="541492"/>
                  </a:cubicBezTo>
                  <a:lnTo>
                    <a:pt x="16167" y="541492"/>
                  </a:lnTo>
                  <a:cubicBezTo>
                    <a:pt x="19310" y="541777"/>
                    <a:pt x="22263" y="542825"/>
                    <a:pt x="24835" y="544635"/>
                  </a:cubicBezTo>
                  <a:lnTo>
                    <a:pt x="56648" y="567114"/>
                  </a:lnTo>
                  <a:cubicBezTo>
                    <a:pt x="59315" y="569019"/>
                    <a:pt x="62268" y="570162"/>
                    <a:pt x="65316" y="5704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482600" sx="67000" rotWithShape="0" algn="t" dir="5400000" dist="304800" sy="67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 rot="-322574">
              <a:off x="2689080" y="2219444"/>
              <a:ext cx="88839" cy="143835"/>
            </a:xfrm>
            <a:custGeom>
              <a:rect b="b" l="l" r="r" t="t"/>
              <a:pathLst>
                <a:path extrusionOk="0" h="323850" w="200025">
                  <a:moveTo>
                    <a:pt x="0" y="308801"/>
                  </a:moveTo>
                  <a:lnTo>
                    <a:pt x="180118" y="325279"/>
                  </a:lnTo>
                  <a:lnTo>
                    <a:pt x="192976" y="184690"/>
                  </a:lnTo>
                  <a:lnTo>
                    <a:pt x="208407" y="16478"/>
                  </a:lnTo>
                  <a:lnTo>
                    <a:pt x="28289" y="0"/>
                  </a:lnTo>
                  <a:lnTo>
                    <a:pt x="0" y="308801"/>
                  </a:ln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ffectLst>
              <a:outerShdw blurRad="482600" sx="67000" rotWithShape="0" algn="t" dir="5400000" dist="304800" sy="670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g1b24be5e40d_0_0"/>
          <p:cNvGrpSpPr/>
          <p:nvPr/>
        </p:nvGrpSpPr>
        <p:grpSpPr>
          <a:xfrm>
            <a:off x="-1" y="2977753"/>
            <a:ext cx="12207241" cy="3881307"/>
            <a:chOff x="-1" y="2084968"/>
            <a:chExt cx="12207241" cy="5804257"/>
          </a:xfrm>
        </p:grpSpPr>
        <p:sp>
          <p:nvSpPr>
            <p:cNvPr id="277" name="Google Shape;277;g1b24be5e40d_0_0"/>
            <p:cNvSpPr/>
            <p:nvPr/>
          </p:nvSpPr>
          <p:spPr>
            <a:xfrm>
              <a:off x="-1" y="2084968"/>
              <a:ext cx="12207240" cy="5804257"/>
            </a:xfrm>
            <a:custGeom>
              <a:rect b="b" l="l" r="r" t="t"/>
              <a:pathLst>
                <a:path extrusionOk="0" h="4347758" w="9144000">
                  <a:moveTo>
                    <a:pt x="0" y="0"/>
                  </a:moveTo>
                  <a:lnTo>
                    <a:pt x="28121" y="25"/>
                  </a:lnTo>
                  <a:cubicBezTo>
                    <a:pt x="642428" y="33446"/>
                    <a:pt x="1633314" y="868356"/>
                    <a:pt x="2606382" y="937809"/>
                  </a:cubicBezTo>
                  <a:cubicBezTo>
                    <a:pt x="3851910" y="1026709"/>
                    <a:pt x="5726688" y="610784"/>
                    <a:pt x="7082496" y="728259"/>
                  </a:cubicBezTo>
                  <a:cubicBezTo>
                    <a:pt x="7590924" y="772312"/>
                    <a:pt x="8185560" y="812347"/>
                    <a:pt x="8747868" y="882519"/>
                  </a:cubicBezTo>
                  <a:lnTo>
                    <a:pt x="9144000" y="941514"/>
                  </a:lnTo>
                  <a:lnTo>
                    <a:pt x="9144000" y="4347758"/>
                  </a:lnTo>
                  <a:lnTo>
                    <a:pt x="0" y="4347758"/>
                  </a:lnTo>
                  <a:close/>
                </a:path>
              </a:pathLst>
            </a:custGeom>
            <a:solidFill>
              <a:srgbClr val="2856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1b24be5e40d_0_0"/>
            <p:cNvSpPr/>
            <p:nvPr/>
          </p:nvSpPr>
          <p:spPr>
            <a:xfrm>
              <a:off x="0" y="2084968"/>
              <a:ext cx="12207240" cy="2957667"/>
            </a:xfrm>
            <a:custGeom>
              <a:rect b="b" l="l" r="r" t="t"/>
              <a:pathLst>
                <a:path extrusionOk="0" h="2215481" w="9144000">
                  <a:moveTo>
                    <a:pt x="0" y="0"/>
                  </a:moveTo>
                  <a:lnTo>
                    <a:pt x="28121" y="25"/>
                  </a:lnTo>
                  <a:cubicBezTo>
                    <a:pt x="642428" y="33446"/>
                    <a:pt x="1633314" y="868356"/>
                    <a:pt x="2606382" y="937809"/>
                  </a:cubicBezTo>
                  <a:cubicBezTo>
                    <a:pt x="3851910" y="1026709"/>
                    <a:pt x="5726688" y="610784"/>
                    <a:pt x="7082496" y="728259"/>
                  </a:cubicBezTo>
                  <a:cubicBezTo>
                    <a:pt x="7590924" y="772312"/>
                    <a:pt x="8185560" y="812347"/>
                    <a:pt x="8747868" y="882519"/>
                  </a:cubicBezTo>
                  <a:lnTo>
                    <a:pt x="9144000" y="941514"/>
                  </a:lnTo>
                  <a:lnTo>
                    <a:pt x="9144000" y="2215481"/>
                  </a:lnTo>
                  <a:lnTo>
                    <a:pt x="8572500" y="2018897"/>
                  </a:lnTo>
                  <a:cubicBezTo>
                    <a:pt x="8347869" y="1940316"/>
                    <a:pt x="6893719" y="1492641"/>
                    <a:pt x="5957888" y="1504547"/>
                  </a:cubicBezTo>
                  <a:cubicBezTo>
                    <a:pt x="5022057" y="1516453"/>
                    <a:pt x="3774282" y="2123671"/>
                    <a:pt x="2957513" y="2090334"/>
                  </a:cubicBezTo>
                  <a:cubicBezTo>
                    <a:pt x="2140744" y="2056997"/>
                    <a:pt x="1557338" y="1397391"/>
                    <a:pt x="1057275" y="1304522"/>
                  </a:cubicBezTo>
                  <a:cubicBezTo>
                    <a:pt x="619720" y="1223262"/>
                    <a:pt x="251445" y="1433704"/>
                    <a:pt x="38593" y="1509919"/>
                  </a:cubicBezTo>
                  <a:lnTo>
                    <a:pt x="0" y="1520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824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g1b24be5e40d_0_0"/>
          <p:cNvSpPr/>
          <p:nvPr/>
        </p:nvSpPr>
        <p:spPr>
          <a:xfrm>
            <a:off x="718699" y="4628325"/>
            <a:ext cx="2713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Population</a:t>
            </a:r>
            <a:endParaRPr sz="2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g1b24be5e40d_0_0"/>
          <p:cNvSpPr/>
          <p:nvPr/>
        </p:nvSpPr>
        <p:spPr>
          <a:xfrm>
            <a:off x="8953815" y="4628325"/>
            <a:ext cx="2713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Facebook AD</a:t>
            </a:r>
            <a:endParaRPr b="1" sz="2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1" name="Google Shape;281;g1b24be5e40d_0_0"/>
          <p:cNvGrpSpPr/>
          <p:nvPr/>
        </p:nvGrpSpPr>
        <p:grpSpPr>
          <a:xfrm>
            <a:off x="1737285" y="5736139"/>
            <a:ext cx="676047" cy="161377"/>
            <a:chOff x="189396" y="4475774"/>
            <a:chExt cx="506478" cy="120900"/>
          </a:xfrm>
        </p:grpSpPr>
        <p:sp>
          <p:nvSpPr>
            <p:cNvPr id="282" name="Google Shape;282;g1b24be5e40d_0_0"/>
            <p:cNvSpPr/>
            <p:nvPr/>
          </p:nvSpPr>
          <p:spPr>
            <a:xfrm>
              <a:off x="189396" y="4475774"/>
              <a:ext cx="120900" cy="120900"/>
            </a:xfrm>
            <a:prstGeom prst="ellipse">
              <a:avLst/>
            </a:prstGeom>
            <a:solidFill>
              <a:srgbClr val="3EBF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1b24be5e40d_0_0"/>
            <p:cNvSpPr/>
            <p:nvPr/>
          </p:nvSpPr>
          <p:spPr>
            <a:xfrm>
              <a:off x="382185" y="4475774"/>
              <a:ext cx="120900" cy="120900"/>
            </a:xfrm>
            <a:prstGeom prst="ellipse">
              <a:avLst/>
            </a:prstGeom>
            <a:solidFill>
              <a:srgbClr val="1446A6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1b24be5e40d_0_0"/>
            <p:cNvSpPr/>
            <p:nvPr/>
          </p:nvSpPr>
          <p:spPr>
            <a:xfrm>
              <a:off x="574974" y="4475774"/>
              <a:ext cx="120900" cy="120900"/>
            </a:xfrm>
            <a:prstGeom prst="ellipse">
              <a:avLst/>
            </a:prstGeom>
            <a:solidFill>
              <a:srgbClr val="1446A6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g1b24be5e40d_0_0"/>
          <p:cNvGrpSpPr/>
          <p:nvPr/>
        </p:nvGrpSpPr>
        <p:grpSpPr>
          <a:xfrm>
            <a:off x="5765589" y="5736139"/>
            <a:ext cx="676047" cy="161377"/>
            <a:chOff x="189396" y="4475774"/>
            <a:chExt cx="506478" cy="120900"/>
          </a:xfrm>
        </p:grpSpPr>
        <p:sp>
          <p:nvSpPr>
            <p:cNvPr id="286" name="Google Shape;286;g1b24be5e40d_0_0"/>
            <p:cNvSpPr/>
            <p:nvPr/>
          </p:nvSpPr>
          <p:spPr>
            <a:xfrm>
              <a:off x="189396" y="4475774"/>
              <a:ext cx="120900" cy="120900"/>
            </a:xfrm>
            <a:prstGeom prst="ellipse">
              <a:avLst/>
            </a:prstGeom>
            <a:solidFill>
              <a:srgbClr val="3EBF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1b24be5e40d_0_0"/>
            <p:cNvSpPr/>
            <p:nvPr/>
          </p:nvSpPr>
          <p:spPr>
            <a:xfrm>
              <a:off x="382185" y="4475774"/>
              <a:ext cx="120900" cy="120900"/>
            </a:xfrm>
            <a:prstGeom prst="ellipse">
              <a:avLst/>
            </a:prstGeom>
            <a:solidFill>
              <a:srgbClr val="3EBF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1b24be5e40d_0_0"/>
            <p:cNvSpPr/>
            <p:nvPr/>
          </p:nvSpPr>
          <p:spPr>
            <a:xfrm>
              <a:off x="574974" y="4475774"/>
              <a:ext cx="120900" cy="120900"/>
            </a:xfrm>
            <a:prstGeom prst="ellipse">
              <a:avLst/>
            </a:prstGeom>
            <a:solidFill>
              <a:srgbClr val="1446A6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g1b24be5e40d_0_0"/>
          <p:cNvGrpSpPr/>
          <p:nvPr/>
        </p:nvGrpSpPr>
        <p:grpSpPr>
          <a:xfrm>
            <a:off x="9793892" y="5736139"/>
            <a:ext cx="676047" cy="161377"/>
            <a:chOff x="189396" y="4475774"/>
            <a:chExt cx="506478" cy="120900"/>
          </a:xfrm>
        </p:grpSpPr>
        <p:sp>
          <p:nvSpPr>
            <p:cNvPr id="290" name="Google Shape;290;g1b24be5e40d_0_0"/>
            <p:cNvSpPr/>
            <p:nvPr/>
          </p:nvSpPr>
          <p:spPr>
            <a:xfrm>
              <a:off x="189396" y="4475774"/>
              <a:ext cx="120900" cy="120900"/>
            </a:xfrm>
            <a:prstGeom prst="ellipse">
              <a:avLst/>
            </a:prstGeom>
            <a:solidFill>
              <a:srgbClr val="3EBF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1b24be5e40d_0_0"/>
            <p:cNvSpPr/>
            <p:nvPr/>
          </p:nvSpPr>
          <p:spPr>
            <a:xfrm>
              <a:off x="382185" y="4475774"/>
              <a:ext cx="120900" cy="120900"/>
            </a:xfrm>
            <a:prstGeom prst="ellipse">
              <a:avLst/>
            </a:prstGeom>
            <a:solidFill>
              <a:srgbClr val="3EBF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1b24be5e40d_0_0"/>
            <p:cNvSpPr/>
            <p:nvPr/>
          </p:nvSpPr>
          <p:spPr>
            <a:xfrm>
              <a:off x="574974" y="4475774"/>
              <a:ext cx="120900" cy="120900"/>
            </a:xfrm>
            <a:prstGeom prst="ellipse">
              <a:avLst/>
            </a:prstGeom>
            <a:solidFill>
              <a:srgbClr val="3EBF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1b24be5e40d_0_0"/>
          <p:cNvSpPr txBox="1"/>
          <p:nvPr/>
        </p:nvSpPr>
        <p:spPr>
          <a:xfrm>
            <a:off x="1311980" y="518160"/>
            <a:ext cx="956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E286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Why this analysis matters</a:t>
            </a:r>
            <a:endParaRPr sz="1567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94" name="Google Shape;294;g1b24be5e4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75" y="2180375"/>
            <a:ext cx="3549000" cy="21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b24be5e40d_0_0"/>
          <p:cNvSpPr txBox="1"/>
          <p:nvPr/>
        </p:nvSpPr>
        <p:spPr>
          <a:xfrm>
            <a:off x="551175" y="2196550"/>
            <a:ext cx="7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Billion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g1b24be5e4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875" y="2180364"/>
            <a:ext cx="3549000" cy="214316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b24be5e40d_0_0"/>
          <p:cNvSpPr/>
          <p:nvPr/>
        </p:nvSpPr>
        <p:spPr>
          <a:xfrm>
            <a:off x="5114774" y="4628325"/>
            <a:ext cx="2713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MKT Value</a:t>
            </a:r>
            <a:endParaRPr sz="2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8" name="Google Shape;298;g1b24be5e40d_0_0"/>
          <p:cNvGrpSpPr/>
          <p:nvPr/>
        </p:nvGrpSpPr>
        <p:grpSpPr>
          <a:xfrm rot="153000">
            <a:off x="5474687" y="3686041"/>
            <a:ext cx="242093" cy="242093"/>
            <a:chOff x="14476435" y="4584286"/>
            <a:chExt cx="619026" cy="619026"/>
          </a:xfrm>
        </p:grpSpPr>
        <p:sp>
          <p:nvSpPr>
            <p:cNvPr id="299" name="Google Shape;299;g1b24be5e40d_0_0"/>
            <p:cNvSpPr/>
            <p:nvPr/>
          </p:nvSpPr>
          <p:spPr>
            <a:xfrm>
              <a:off x="14476435" y="4584286"/>
              <a:ext cx="619026" cy="619026"/>
            </a:xfrm>
            <a:custGeom>
              <a:rect b="b" l="l" r="r" t="t"/>
              <a:pathLst>
                <a:path extrusionOk="0" h="619026" w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1b24be5e40d_0_0"/>
            <p:cNvSpPr/>
            <p:nvPr/>
          </p:nvSpPr>
          <p:spPr>
            <a:xfrm>
              <a:off x="14568452" y="4920401"/>
              <a:ext cx="434991" cy="217495"/>
            </a:xfrm>
            <a:custGeom>
              <a:rect b="b" l="l" r="r" t="t"/>
              <a:pathLst>
                <a:path extrusionOk="0" h="217495" w="434991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1b24be5e40d_0_0"/>
            <p:cNvSpPr/>
            <p:nvPr/>
          </p:nvSpPr>
          <p:spPr>
            <a:xfrm>
              <a:off x="14617305" y="4977284"/>
              <a:ext cx="334609" cy="150574"/>
            </a:xfrm>
            <a:custGeom>
              <a:rect b="b" l="l" r="r" t="t"/>
              <a:pathLst>
                <a:path extrusionOk="0" h="150574" w="334609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1b24be5e40d_0_0"/>
            <p:cNvSpPr/>
            <p:nvPr/>
          </p:nvSpPr>
          <p:spPr>
            <a:xfrm>
              <a:off x="14568631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b24be5e40d_0_0"/>
            <p:cNvSpPr/>
            <p:nvPr/>
          </p:nvSpPr>
          <p:spPr>
            <a:xfrm>
              <a:off x="14849120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g1b24be5e40d_0_0"/>
          <p:cNvGrpSpPr/>
          <p:nvPr/>
        </p:nvGrpSpPr>
        <p:grpSpPr>
          <a:xfrm rot="153000">
            <a:off x="5848637" y="3573741"/>
            <a:ext cx="242093" cy="242093"/>
            <a:chOff x="14476435" y="4584286"/>
            <a:chExt cx="619026" cy="619026"/>
          </a:xfrm>
        </p:grpSpPr>
        <p:sp>
          <p:nvSpPr>
            <p:cNvPr id="305" name="Google Shape;305;g1b24be5e40d_0_0"/>
            <p:cNvSpPr/>
            <p:nvPr/>
          </p:nvSpPr>
          <p:spPr>
            <a:xfrm>
              <a:off x="14476435" y="4584286"/>
              <a:ext cx="619026" cy="619026"/>
            </a:xfrm>
            <a:custGeom>
              <a:rect b="b" l="l" r="r" t="t"/>
              <a:pathLst>
                <a:path extrusionOk="0" h="619026" w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1b24be5e40d_0_0"/>
            <p:cNvSpPr/>
            <p:nvPr/>
          </p:nvSpPr>
          <p:spPr>
            <a:xfrm>
              <a:off x="14568452" y="4920401"/>
              <a:ext cx="434991" cy="217495"/>
            </a:xfrm>
            <a:custGeom>
              <a:rect b="b" l="l" r="r" t="t"/>
              <a:pathLst>
                <a:path extrusionOk="0" h="217495" w="434991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1b24be5e40d_0_0"/>
            <p:cNvSpPr/>
            <p:nvPr/>
          </p:nvSpPr>
          <p:spPr>
            <a:xfrm>
              <a:off x="14617305" y="4977284"/>
              <a:ext cx="334609" cy="150574"/>
            </a:xfrm>
            <a:custGeom>
              <a:rect b="b" l="l" r="r" t="t"/>
              <a:pathLst>
                <a:path extrusionOk="0" h="150574" w="334609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1b24be5e40d_0_0"/>
            <p:cNvSpPr/>
            <p:nvPr/>
          </p:nvSpPr>
          <p:spPr>
            <a:xfrm>
              <a:off x="14568631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1b24be5e40d_0_0"/>
            <p:cNvSpPr/>
            <p:nvPr/>
          </p:nvSpPr>
          <p:spPr>
            <a:xfrm>
              <a:off x="14849120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g1b24be5e40d_0_0"/>
          <p:cNvGrpSpPr/>
          <p:nvPr/>
        </p:nvGrpSpPr>
        <p:grpSpPr>
          <a:xfrm rot="153000">
            <a:off x="7483387" y="2800041"/>
            <a:ext cx="242093" cy="242093"/>
            <a:chOff x="14476435" y="4584286"/>
            <a:chExt cx="619026" cy="619026"/>
          </a:xfrm>
        </p:grpSpPr>
        <p:sp>
          <p:nvSpPr>
            <p:cNvPr id="311" name="Google Shape;311;g1b24be5e40d_0_0"/>
            <p:cNvSpPr/>
            <p:nvPr/>
          </p:nvSpPr>
          <p:spPr>
            <a:xfrm>
              <a:off x="14476435" y="4584286"/>
              <a:ext cx="619026" cy="619026"/>
            </a:xfrm>
            <a:custGeom>
              <a:rect b="b" l="l" r="r" t="t"/>
              <a:pathLst>
                <a:path extrusionOk="0" h="619026" w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b24be5e40d_0_0"/>
            <p:cNvSpPr/>
            <p:nvPr/>
          </p:nvSpPr>
          <p:spPr>
            <a:xfrm>
              <a:off x="14568452" y="4920401"/>
              <a:ext cx="434991" cy="217495"/>
            </a:xfrm>
            <a:custGeom>
              <a:rect b="b" l="l" r="r" t="t"/>
              <a:pathLst>
                <a:path extrusionOk="0" h="217495" w="434991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b24be5e40d_0_0"/>
            <p:cNvSpPr/>
            <p:nvPr/>
          </p:nvSpPr>
          <p:spPr>
            <a:xfrm>
              <a:off x="14617305" y="4977284"/>
              <a:ext cx="334609" cy="150574"/>
            </a:xfrm>
            <a:custGeom>
              <a:rect b="b" l="l" r="r" t="t"/>
              <a:pathLst>
                <a:path extrusionOk="0" h="150574" w="334609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b24be5e40d_0_0"/>
            <p:cNvSpPr/>
            <p:nvPr/>
          </p:nvSpPr>
          <p:spPr>
            <a:xfrm>
              <a:off x="14568631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1b24be5e40d_0_0"/>
            <p:cNvSpPr/>
            <p:nvPr/>
          </p:nvSpPr>
          <p:spPr>
            <a:xfrm>
              <a:off x="14849120" y="4752195"/>
              <a:ext cx="150574" cy="117113"/>
            </a:xfrm>
            <a:custGeom>
              <a:rect b="b" l="l" r="r" t="t"/>
              <a:pathLst>
                <a:path extrusionOk="0" h="117113" w="150574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g1b24be5e40d_0_0"/>
          <p:cNvSpPr/>
          <p:nvPr/>
        </p:nvSpPr>
        <p:spPr>
          <a:xfrm>
            <a:off x="5353575" y="2272742"/>
            <a:ext cx="2235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CAGR: 37%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7" name="Google Shape;317;g1b24be5e40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9201" y="2181101"/>
            <a:ext cx="3122436" cy="21431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18" name="Google Shape;318;g1b24be5e40d_0_0"/>
          <p:cNvCxnSpPr/>
          <p:nvPr/>
        </p:nvCxnSpPr>
        <p:spPr>
          <a:xfrm flipH="1" rot="10800000">
            <a:off x="5715550" y="2758275"/>
            <a:ext cx="1509900" cy="748800"/>
          </a:xfrm>
          <a:prstGeom prst="straightConnector1">
            <a:avLst/>
          </a:prstGeom>
          <a:noFill/>
          <a:ln cap="flat" cmpd="sng" w="9525">
            <a:solidFill>
              <a:srgbClr val="DB282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"/>
          <p:cNvSpPr/>
          <p:nvPr/>
        </p:nvSpPr>
        <p:spPr>
          <a:xfrm>
            <a:off x="0" y="0"/>
            <a:ext cx="4880008" cy="6858000"/>
          </a:xfrm>
          <a:prstGeom prst="rect">
            <a:avLst/>
          </a:prstGeom>
          <a:gradFill>
            <a:gsLst>
              <a:gs pos="0">
                <a:srgbClr val="3C5898"/>
              </a:gs>
              <a:gs pos="100000">
                <a:srgbClr val="29487D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 txBox="1"/>
          <p:nvPr>
            <p:ph type="title"/>
          </p:nvPr>
        </p:nvSpPr>
        <p:spPr>
          <a:xfrm>
            <a:off x="309663" y="347617"/>
            <a:ext cx="2724150" cy="67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lt1"/>
                </a:solidFill>
              </a:rPr>
              <a:t>AGENDA </a:t>
            </a:r>
            <a:endParaRPr/>
          </a:p>
        </p:txBody>
      </p:sp>
      <p:sp>
        <p:nvSpPr>
          <p:cNvPr id="325" name="Google Shape;325;p6"/>
          <p:cNvSpPr/>
          <p:nvPr/>
        </p:nvSpPr>
        <p:spPr>
          <a:xfrm>
            <a:off x="0" y="2604282"/>
            <a:ext cx="3754392" cy="4253718"/>
          </a:xfrm>
          <a:custGeom>
            <a:rect b="b" l="l" r="r" t="t"/>
            <a:pathLst>
              <a:path extrusionOk="0" h="4231726" w="3754392">
                <a:moveTo>
                  <a:pt x="0" y="0"/>
                </a:moveTo>
                <a:lnTo>
                  <a:pt x="72692" y="1838"/>
                </a:lnTo>
                <a:cubicBezTo>
                  <a:pt x="2123527" y="105794"/>
                  <a:pt x="3754392" y="1801555"/>
                  <a:pt x="3754392" y="3878225"/>
                </a:cubicBezTo>
                <a:cubicBezTo>
                  <a:pt x="3754392" y="3945214"/>
                  <a:pt x="3752695" y="4011807"/>
                  <a:pt x="3749341" y="4077963"/>
                </a:cubicBezTo>
                <a:lnTo>
                  <a:pt x="3737650" y="4231726"/>
                </a:lnTo>
                <a:lnTo>
                  <a:pt x="0" y="4231726"/>
                </a:lnTo>
                <a:lnTo>
                  <a:pt x="0" y="0"/>
                </a:lnTo>
                <a:close/>
              </a:path>
            </a:pathLst>
          </a:custGeom>
          <a:solidFill>
            <a:srgbClr val="2948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6"/>
          <p:cNvGrpSpPr/>
          <p:nvPr/>
        </p:nvGrpSpPr>
        <p:grpSpPr>
          <a:xfrm rot="1758132">
            <a:off x="3203491" y="2477768"/>
            <a:ext cx="649522" cy="574314"/>
            <a:chOff x="2191671" y="3790700"/>
            <a:chExt cx="904875" cy="800100"/>
          </a:xfrm>
        </p:grpSpPr>
        <p:sp>
          <p:nvSpPr>
            <p:cNvPr id="327" name="Google Shape;327;p6"/>
            <p:cNvSpPr/>
            <p:nvPr/>
          </p:nvSpPr>
          <p:spPr>
            <a:xfrm>
              <a:off x="2191671" y="3790700"/>
              <a:ext cx="904875" cy="800100"/>
            </a:xfrm>
            <a:custGeom>
              <a:rect b="b" l="l" r="r" t="t"/>
              <a:pathLst>
                <a:path extrusionOk="0" h="800100" w="904875">
                  <a:moveTo>
                    <a:pt x="793807" y="94576"/>
                  </a:moveTo>
                  <a:lnTo>
                    <a:pt x="212305" y="1708"/>
                  </a:lnTo>
                  <a:cubicBezTo>
                    <a:pt x="139249" y="-10008"/>
                    <a:pt x="70573" y="39808"/>
                    <a:pt x="58858" y="112864"/>
                  </a:cubicBezTo>
                  <a:lnTo>
                    <a:pt x="1708" y="470623"/>
                  </a:lnTo>
                  <a:cubicBezTo>
                    <a:pt x="-10008" y="543680"/>
                    <a:pt x="39808" y="612355"/>
                    <a:pt x="112864" y="624071"/>
                  </a:cubicBezTo>
                  <a:lnTo>
                    <a:pt x="317938" y="656837"/>
                  </a:lnTo>
                  <a:lnTo>
                    <a:pt x="359657" y="778662"/>
                  </a:lnTo>
                  <a:cubicBezTo>
                    <a:pt x="369944" y="808761"/>
                    <a:pt x="410044" y="814381"/>
                    <a:pt x="428237" y="788282"/>
                  </a:cubicBezTo>
                  <a:lnTo>
                    <a:pt x="499770" y="685888"/>
                  </a:lnTo>
                  <a:lnTo>
                    <a:pt x="694366" y="716940"/>
                  </a:lnTo>
                  <a:cubicBezTo>
                    <a:pt x="767422" y="728560"/>
                    <a:pt x="836098" y="678840"/>
                    <a:pt x="847813" y="605783"/>
                  </a:cubicBezTo>
                  <a:lnTo>
                    <a:pt x="904963" y="248024"/>
                  </a:lnTo>
                  <a:cubicBezTo>
                    <a:pt x="916584" y="174967"/>
                    <a:pt x="866863" y="106292"/>
                    <a:pt x="793807" y="94576"/>
                  </a:cubicBezTo>
                  <a:close/>
                </a:path>
              </a:pathLst>
            </a:custGeom>
            <a:solidFill>
              <a:srgbClr val="F152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475277" y="3994502"/>
              <a:ext cx="361950" cy="314325"/>
            </a:xfrm>
            <a:custGeom>
              <a:rect b="b" l="l" r="r" t="t"/>
              <a:pathLst>
                <a:path extrusionOk="0" h="314325" w="361950">
                  <a:moveTo>
                    <a:pt x="365802" y="143853"/>
                  </a:moveTo>
                  <a:cubicBezTo>
                    <a:pt x="372469" y="92609"/>
                    <a:pt x="349323" y="41174"/>
                    <a:pt x="287506" y="30791"/>
                  </a:cubicBezTo>
                  <a:cubicBezTo>
                    <a:pt x="249120" y="24314"/>
                    <a:pt x="212354" y="41078"/>
                    <a:pt x="191113" y="70796"/>
                  </a:cubicBezTo>
                  <a:cubicBezTo>
                    <a:pt x="180731" y="35840"/>
                    <a:pt x="151489" y="7931"/>
                    <a:pt x="113103" y="1550"/>
                  </a:cubicBezTo>
                  <a:cubicBezTo>
                    <a:pt x="28426" y="-12643"/>
                    <a:pt x="-16151" y="73463"/>
                    <a:pt x="5376" y="144615"/>
                  </a:cubicBezTo>
                  <a:cubicBezTo>
                    <a:pt x="28140" y="219863"/>
                    <a:pt x="82528" y="280727"/>
                    <a:pt x="148346" y="322066"/>
                  </a:cubicBezTo>
                  <a:lnTo>
                    <a:pt x="149584" y="322256"/>
                  </a:lnTo>
                  <a:cubicBezTo>
                    <a:pt x="220926" y="305683"/>
                    <a:pt x="297222" y="268059"/>
                    <a:pt x="340846" y="207290"/>
                  </a:cubicBezTo>
                  <a:cubicBezTo>
                    <a:pt x="354276" y="188430"/>
                    <a:pt x="362849" y="166142"/>
                    <a:pt x="365802" y="14385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6"/>
          <p:cNvGrpSpPr/>
          <p:nvPr/>
        </p:nvGrpSpPr>
        <p:grpSpPr>
          <a:xfrm>
            <a:off x="2393742" y="2752970"/>
            <a:ext cx="676870" cy="594825"/>
            <a:chOff x="1492752" y="5127283"/>
            <a:chExt cx="942975" cy="828675"/>
          </a:xfrm>
        </p:grpSpPr>
        <p:sp>
          <p:nvSpPr>
            <p:cNvPr id="330" name="Google Shape;330;p6"/>
            <p:cNvSpPr/>
            <p:nvPr/>
          </p:nvSpPr>
          <p:spPr>
            <a:xfrm>
              <a:off x="1492752" y="5127283"/>
              <a:ext cx="942975" cy="828675"/>
            </a:xfrm>
            <a:custGeom>
              <a:rect b="b" l="l" r="r" t="t"/>
              <a:pathLst>
                <a:path extrusionOk="0" h="828675" w="942975">
                  <a:moveTo>
                    <a:pt x="628766" y="9928"/>
                  </a:moveTo>
                  <a:lnTo>
                    <a:pt x="83460" y="232147"/>
                  </a:lnTo>
                  <a:cubicBezTo>
                    <a:pt x="14975" y="260055"/>
                    <a:pt x="-17981" y="338255"/>
                    <a:pt x="9927" y="406740"/>
                  </a:cubicBezTo>
                  <a:lnTo>
                    <a:pt x="146611" y="742211"/>
                  </a:lnTo>
                  <a:cubicBezTo>
                    <a:pt x="174519" y="810695"/>
                    <a:pt x="252719" y="843652"/>
                    <a:pt x="321204" y="815744"/>
                  </a:cubicBezTo>
                  <a:lnTo>
                    <a:pt x="513514" y="737353"/>
                  </a:lnTo>
                  <a:lnTo>
                    <a:pt x="612383" y="819839"/>
                  </a:lnTo>
                  <a:cubicBezTo>
                    <a:pt x="636767" y="840223"/>
                    <a:pt x="673915" y="824221"/>
                    <a:pt x="676010" y="792503"/>
                  </a:cubicBezTo>
                  <a:lnTo>
                    <a:pt x="684107" y="667820"/>
                  </a:lnTo>
                  <a:lnTo>
                    <a:pt x="866606" y="593430"/>
                  </a:lnTo>
                  <a:cubicBezTo>
                    <a:pt x="935090" y="565522"/>
                    <a:pt x="968047" y="487321"/>
                    <a:pt x="940139" y="418837"/>
                  </a:cubicBezTo>
                  <a:lnTo>
                    <a:pt x="803455" y="83366"/>
                  </a:lnTo>
                  <a:cubicBezTo>
                    <a:pt x="775547" y="14977"/>
                    <a:pt x="697346" y="-17980"/>
                    <a:pt x="628766" y="9928"/>
                  </a:cubicBezTo>
                  <a:close/>
                </a:path>
              </a:pathLst>
            </a:custGeom>
            <a:solidFill>
              <a:srgbClr val="F152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779694" y="5364712"/>
              <a:ext cx="352425" cy="323850"/>
            </a:xfrm>
            <a:custGeom>
              <a:rect b="b" l="l" r="r" t="t"/>
              <a:pathLst>
                <a:path extrusionOk="0" h="323850" w="352425">
                  <a:moveTo>
                    <a:pt x="349635" y="63774"/>
                  </a:moveTo>
                  <a:cubicBezTo>
                    <a:pt x="328775" y="16435"/>
                    <a:pt x="282293" y="-15474"/>
                    <a:pt x="224000" y="7767"/>
                  </a:cubicBezTo>
                  <a:cubicBezTo>
                    <a:pt x="187900" y="22150"/>
                    <a:pt x="165040" y="55583"/>
                    <a:pt x="162373" y="91968"/>
                  </a:cubicBezTo>
                  <a:cubicBezTo>
                    <a:pt x="135417" y="67489"/>
                    <a:pt x="95889" y="58821"/>
                    <a:pt x="59694" y="73204"/>
                  </a:cubicBezTo>
                  <a:cubicBezTo>
                    <a:pt x="-20031" y="104922"/>
                    <a:pt x="-13554" y="201696"/>
                    <a:pt x="41787" y="251417"/>
                  </a:cubicBezTo>
                  <a:cubicBezTo>
                    <a:pt x="100270" y="303995"/>
                    <a:pt x="178375" y="327807"/>
                    <a:pt x="256004" y="329046"/>
                  </a:cubicBezTo>
                  <a:lnTo>
                    <a:pt x="257242" y="328569"/>
                  </a:lnTo>
                  <a:cubicBezTo>
                    <a:pt x="309630" y="277325"/>
                    <a:pt x="355350" y="205697"/>
                    <a:pt x="361065" y="131116"/>
                  </a:cubicBezTo>
                  <a:cubicBezTo>
                    <a:pt x="362970" y="107875"/>
                    <a:pt x="358683" y="84348"/>
                    <a:pt x="349635" y="63774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6"/>
          <p:cNvGrpSpPr/>
          <p:nvPr/>
        </p:nvGrpSpPr>
        <p:grpSpPr>
          <a:xfrm rot="2917994">
            <a:off x="3167304" y="3300520"/>
            <a:ext cx="594825" cy="526455"/>
            <a:chOff x="1644063" y="6099154"/>
            <a:chExt cx="828675" cy="733425"/>
          </a:xfrm>
        </p:grpSpPr>
        <p:sp>
          <p:nvSpPr>
            <p:cNvPr id="333" name="Google Shape;333;p6"/>
            <p:cNvSpPr/>
            <p:nvPr/>
          </p:nvSpPr>
          <p:spPr>
            <a:xfrm>
              <a:off x="1644063" y="6099154"/>
              <a:ext cx="828675" cy="733425"/>
            </a:xfrm>
            <a:custGeom>
              <a:rect b="b" l="l" r="r" t="t"/>
              <a:pathLst>
                <a:path extrusionOk="0" h="733425" w="828675">
                  <a:moveTo>
                    <a:pt x="730581" y="81167"/>
                  </a:moveTo>
                  <a:lnTo>
                    <a:pt x="191371" y="1347"/>
                  </a:lnTo>
                  <a:cubicBezTo>
                    <a:pt x="123648" y="-8654"/>
                    <a:pt x="60593" y="38114"/>
                    <a:pt x="50496" y="105836"/>
                  </a:cubicBezTo>
                  <a:lnTo>
                    <a:pt x="1347" y="437497"/>
                  </a:lnTo>
                  <a:cubicBezTo>
                    <a:pt x="-8654" y="505220"/>
                    <a:pt x="38114" y="568275"/>
                    <a:pt x="105836" y="578372"/>
                  </a:cubicBezTo>
                  <a:lnTo>
                    <a:pt x="296051" y="606566"/>
                  </a:lnTo>
                  <a:lnTo>
                    <a:pt x="335960" y="718865"/>
                  </a:lnTo>
                  <a:cubicBezTo>
                    <a:pt x="345771" y="746583"/>
                    <a:pt x="382919" y="751346"/>
                    <a:pt x="399492" y="727057"/>
                  </a:cubicBezTo>
                  <a:lnTo>
                    <a:pt x="464643" y="631521"/>
                  </a:lnTo>
                  <a:lnTo>
                    <a:pt x="645047" y="658286"/>
                  </a:lnTo>
                  <a:cubicBezTo>
                    <a:pt x="712769" y="668288"/>
                    <a:pt x="775825" y="621520"/>
                    <a:pt x="785921" y="553797"/>
                  </a:cubicBezTo>
                  <a:lnTo>
                    <a:pt x="835070" y="222137"/>
                  </a:lnTo>
                  <a:cubicBezTo>
                    <a:pt x="845167" y="154223"/>
                    <a:pt x="798304" y="91168"/>
                    <a:pt x="730581" y="81167"/>
                  </a:cubicBezTo>
                  <a:close/>
                </a:path>
              </a:pathLst>
            </a:custGeom>
            <a:solidFill>
              <a:srgbClr val="F9F9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802950" y="6169087"/>
              <a:ext cx="514350" cy="514350"/>
            </a:xfrm>
            <a:custGeom>
              <a:rect b="b" l="l" r="r" t="t"/>
              <a:pathLst>
                <a:path extrusionOk="0" h="514350" w="514350">
                  <a:moveTo>
                    <a:pt x="484072" y="224981"/>
                  </a:moveTo>
                  <a:cubicBezTo>
                    <a:pt x="502910" y="349234"/>
                    <a:pt x="417455" y="465233"/>
                    <a:pt x="293201" y="484072"/>
                  </a:cubicBezTo>
                  <a:cubicBezTo>
                    <a:pt x="168948" y="502910"/>
                    <a:pt x="52949" y="417455"/>
                    <a:pt x="34110" y="293201"/>
                  </a:cubicBezTo>
                  <a:cubicBezTo>
                    <a:pt x="15272" y="168947"/>
                    <a:pt x="100727" y="52948"/>
                    <a:pt x="224981" y="34110"/>
                  </a:cubicBezTo>
                  <a:cubicBezTo>
                    <a:pt x="349234" y="15272"/>
                    <a:pt x="465233" y="100727"/>
                    <a:pt x="484072" y="224981"/>
                  </a:cubicBezTo>
                  <a:close/>
                </a:path>
              </a:pathLst>
            </a:custGeom>
            <a:solidFill>
              <a:srgbClr val="F2D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931922" y="6306813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8763" y="0"/>
                  </a:moveTo>
                  <a:lnTo>
                    <a:pt x="61246" y="39815"/>
                  </a:lnTo>
                  <a:lnTo>
                    <a:pt x="0" y="67342"/>
                  </a:lnTo>
                </a:path>
              </a:pathLst>
            </a:custGeom>
            <a:noFill/>
            <a:ln cap="rnd" cmpd="sng" w="22325">
              <a:solidFill>
                <a:srgbClr val="2529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152140" y="633872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52483" y="67342"/>
                  </a:moveTo>
                  <a:lnTo>
                    <a:pt x="0" y="27432"/>
                  </a:lnTo>
                  <a:lnTo>
                    <a:pt x="61246" y="0"/>
                  </a:lnTo>
                </a:path>
              </a:pathLst>
            </a:custGeom>
            <a:noFill/>
            <a:ln cap="rnd" cmpd="sng" w="22325">
              <a:solidFill>
                <a:srgbClr val="2529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932208" y="6475709"/>
              <a:ext cx="238125" cy="95250"/>
            </a:xfrm>
            <a:custGeom>
              <a:rect b="b" l="l" r="r" t="t"/>
              <a:pathLst>
                <a:path extrusionOk="0" h="95250" w="238125">
                  <a:moveTo>
                    <a:pt x="0" y="18556"/>
                  </a:moveTo>
                  <a:cubicBezTo>
                    <a:pt x="21336" y="60466"/>
                    <a:pt x="62579" y="91232"/>
                    <a:pt x="112776" y="97138"/>
                  </a:cubicBezTo>
                  <a:cubicBezTo>
                    <a:pt x="162973" y="103043"/>
                    <a:pt x="210217" y="82565"/>
                    <a:pt x="240697" y="46655"/>
                  </a:cubicBezTo>
                  <a:cubicBezTo>
                    <a:pt x="216979" y="25224"/>
                    <a:pt x="174117" y="7984"/>
                    <a:pt x="123920" y="2078"/>
                  </a:cubicBezTo>
                  <a:cubicBezTo>
                    <a:pt x="73628" y="-3827"/>
                    <a:pt x="28003" y="3221"/>
                    <a:pt x="0" y="18556"/>
                  </a:cubicBezTo>
                  <a:close/>
                </a:path>
              </a:pathLst>
            </a:custGeom>
            <a:solidFill>
              <a:srgbClr val="DB3A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916368" y="6406254"/>
              <a:ext cx="285750" cy="114300"/>
            </a:xfrm>
            <a:custGeom>
              <a:rect b="b" l="l" r="r" t="t"/>
              <a:pathLst>
                <a:path extrusionOk="0" h="114300" w="285750">
                  <a:moveTo>
                    <a:pt x="1647" y="0"/>
                  </a:moveTo>
                  <a:cubicBezTo>
                    <a:pt x="1361" y="1715"/>
                    <a:pt x="1171" y="3429"/>
                    <a:pt x="980" y="5048"/>
                  </a:cubicBezTo>
                  <a:cubicBezTo>
                    <a:pt x="-2449" y="34671"/>
                    <a:pt x="3266" y="63246"/>
                    <a:pt x="15839" y="88011"/>
                  </a:cubicBezTo>
                  <a:cubicBezTo>
                    <a:pt x="43938" y="72676"/>
                    <a:pt x="89467" y="65627"/>
                    <a:pt x="139759" y="71533"/>
                  </a:cubicBezTo>
                  <a:cubicBezTo>
                    <a:pt x="189956" y="77438"/>
                    <a:pt x="232819" y="94679"/>
                    <a:pt x="256536" y="116110"/>
                  </a:cubicBezTo>
                  <a:cubicBezTo>
                    <a:pt x="274538" y="94964"/>
                    <a:pt x="286635" y="68485"/>
                    <a:pt x="290159" y="38862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2529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985" y="4959179"/>
            <a:ext cx="3595642" cy="189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99" y="1627880"/>
            <a:ext cx="2724150" cy="609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39041" y="5419405"/>
            <a:ext cx="2724150" cy="14385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6"/>
          <p:cNvGrpSpPr/>
          <p:nvPr/>
        </p:nvGrpSpPr>
        <p:grpSpPr>
          <a:xfrm rot="-712077">
            <a:off x="2497786" y="1981174"/>
            <a:ext cx="676870" cy="600722"/>
            <a:chOff x="212807" y="3831951"/>
            <a:chExt cx="1524000" cy="1352550"/>
          </a:xfrm>
        </p:grpSpPr>
        <p:sp>
          <p:nvSpPr>
            <p:cNvPr id="343" name="Google Shape;343;p6"/>
            <p:cNvSpPr/>
            <p:nvPr/>
          </p:nvSpPr>
          <p:spPr>
            <a:xfrm>
              <a:off x="212807" y="3831951"/>
              <a:ext cx="1524000" cy="1352550"/>
            </a:xfrm>
            <a:custGeom>
              <a:rect b="b" l="l" r="r" t="t"/>
              <a:pathLst>
                <a:path extrusionOk="0" h="1352550" w="1524000">
                  <a:moveTo>
                    <a:pt x="1319952" y="95799"/>
                  </a:moveTo>
                  <a:lnTo>
                    <a:pt x="310493" y="1025"/>
                  </a:lnTo>
                  <a:cubicBezTo>
                    <a:pt x="183620" y="-10881"/>
                    <a:pt x="71225" y="82274"/>
                    <a:pt x="59318" y="209147"/>
                  </a:cubicBezTo>
                  <a:lnTo>
                    <a:pt x="1025" y="830081"/>
                  </a:lnTo>
                  <a:cubicBezTo>
                    <a:pt x="-10881" y="956954"/>
                    <a:pt x="82274" y="1069349"/>
                    <a:pt x="209147" y="1081256"/>
                  </a:cubicBezTo>
                  <a:lnTo>
                    <a:pt x="565191" y="1114688"/>
                  </a:lnTo>
                  <a:lnTo>
                    <a:pt x="650440" y="1319381"/>
                  </a:lnTo>
                  <a:cubicBezTo>
                    <a:pt x="671490" y="1369863"/>
                    <a:pt x="740927" y="1375102"/>
                    <a:pt x="769312" y="1328334"/>
                  </a:cubicBezTo>
                  <a:lnTo>
                    <a:pt x="880850" y="1144311"/>
                  </a:lnTo>
                  <a:lnTo>
                    <a:pt x="1218606" y="1176029"/>
                  </a:lnTo>
                  <a:cubicBezTo>
                    <a:pt x="1345384" y="1187936"/>
                    <a:pt x="1457874" y="1094781"/>
                    <a:pt x="1469780" y="967908"/>
                  </a:cubicBezTo>
                  <a:lnTo>
                    <a:pt x="1528073" y="346973"/>
                  </a:lnTo>
                  <a:cubicBezTo>
                    <a:pt x="1539980" y="220100"/>
                    <a:pt x="1446825" y="107705"/>
                    <a:pt x="1319952" y="95799"/>
                  </a:cubicBezTo>
                  <a:close/>
                </a:path>
              </a:pathLst>
            </a:custGeom>
            <a:solidFill>
              <a:srgbClr val="407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863273" y="4091775"/>
              <a:ext cx="495300" cy="590550"/>
            </a:xfrm>
            <a:custGeom>
              <a:rect b="b" l="l" r="r" t="t"/>
              <a:pathLst>
                <a:path extrusionOk="0" h="590550" w="495300">
                  <a:moveTo>
                    <a:pt x="65316" y="570448"/>
                  </a:moveTo>
                  <a:lnTo>
                    <a:pt x="350304" y="596546"/>
                  </a:lnTo>
                  <a:cubicBezTo>
                    <a:pt x="352590" y="596737"/>
                    <a:pt x="354781" y="596546"/>
                    <a:pt x="356972" y="595879"/>
                  </a:cubicBezTo>
                  <a:cubicBezTo>
                    <a:pt x="367544" y="592641"/>
                    <a:pt x="390309" y="583973"/>
                    <a:pt x="400596" y="566447"/>
                  </a:cubicBezTo>
                  <a:cubicBezTo>
                    <a:pt x="406787" y="555970"/>
                    <a:pt x="407549" y="543587"/>
                    <a:pt x="402977" y="528728"/>
                  </a:cubicBezTo>
                  <a:lnTo>
                    <a:pt x="402977" y="528728"/>
                  </a:lnTo>
                  <a:cubicBezTo>
                    <a:pt x="400501" y="520727"/>
                    <a:pt x="404025" y="512059"/>
                    <a:pt x="411359" y="507964"/>
                  </a:cubicBezTo>
                  <a:lnTo>
                    <a:pt x="411359" y="507964"/>
                  </a:lnTo>
                  <a:cubicBezTo>
                    <a:pt x="415264" y="505678"/>
                    <a:pt x="450221" y="484532"/>
                    <a:pt x="435362" y="445194"/>
                  </a:cubicBezTo>
                  <a:lnTo>
                    <a:pt x="435362" y="445194"/>
                  </a:lnTo>
                  <a:cubicBezTo>
                    <a:pt x="432314" y="437098"/>
                    <a:pt x="435553" y="427954"/>
                    <a:pt x="442982" y="423572"/>
                  </a:cubicBezTo>
                  <a:lnTo>
                    <a:pt x="442982" y="423572"/>
                  </a:lnTo>
                  <a:cubicBezTo>
                    <a:pt x="446411" y="421477"/>
                    <a:pt x="476986" y="401665"/>
                    <a:pt x="462318" y="365374"/>
                  </a:cubicBezTo>
                  <a:lnTo>
                    <a:pt x="462318" y="365374"/>
                  </a:lnTo>
                  <a:cubicBezTo>
                    <a:pt x="458889" y="356897"/>
                    <a:pt x="462413" y="347277"/>
                    <a:pt x="470510" y="342991"/>
                  </a:cubicBezTo>
                  <a:lnTo>
                    <a:pt x="470510" y="342991"/>
                  </a:lnTo>
                  <a:cubicBezTo>
                    <a:pt x="470700" y="342895"/>
                    <a:pt x="499275" y="327084"/>
                    <a:pt x="497275" y="301843"/>
                  </a:cubicBezTo>
                  <a:cubicBezTo>
                    <a:pt x="495751" y="282983"/>
                    <a:pt x="458984" y="275839"/>
                    <a:pt x="449173" y="274887"/>
                  </a:cubicBezTo>
                  <a:lnTo>
                    <a:pt x="259435" y="255837"/>
                  </a:lnTo>
                  <a:cubicBezTo>
                    <a:pt x="247339" y="254599"/>
                    <a:pt x="240004" y="241835"/>
                    <a:pt x="245053" y="230786"/>
                  </a:cubicBezTo>
                  <a:lnTo>
                    <a:pt x="245053" y="230786"/>
                  </a:lnTo>
                  <a:cubicBezTo>
                    <a:pt x="255149" y="208688"/>
                    <a:pt x="280010" y="142966"/>
                    <a:pt x="274009" y="104199"/>
                  </a:cubicBezTo>
                  <a:cubicBezTo>
                    <a:pt x="268008" y="65432"/>
                    <a:pt x="255149" y="29332"/>
                    <a:pt x="249625" y="15045"/>
                  </a:cubicBezTo>
                  <a:cubicBezTo>
                    <a:pt x="248482" y="11997"/>
                    <a:pt x="246481" y="9425"/>
                    <a:pt x="243910" y="7425"/>
                  </a:cubicBezTo>
                  <a:cubicBezTo>
                    <a:pt x="241338" y="5425"/>
                    <a:pt x="237814" y="3234"/>
                    <a:pt x="233623" y="1710"/>
                  </a:cubicBezTo>
                  <a:cubicBezTo>
                    <a:pt x="225526" y="-1052"/>
                    <a:pt x="216668" y="-481"/>
                    <a:pt x="207334" y="3520"/>
                  </a:cubicBezTo>
                  <a:cubicBezTo>
                    <a:pt x="201523" y="5996"/>
                    <a:pt x="197618" y="11806"/>
                    <a:pt x="197047" y="18093"/>
                  </a:cubicBezTo>
                  <a:lnTo>
                    <a:pt x="189427" y="101722"/>
                  </a:lnTo>
                  <a:lnTo>
                    <a:pt x="188093" y="104580"/>
                  </a:lnTo>
                  <a:cubicBezTo>
                    <a:pt x="186569" y="107818"/>
                    <a:pt x="149803" y="184304"/>
                    <a:pt x="67983" y="270315"/>
                  </a:cubicBezTo>
                  <a:lnTo>
                    <a:pt x="65887" y="272506"/>
                  </a:lnTo>
                  <a:lnTo>
                    <a:pt x="29121" y="291270"/>
                  </a:lnTo>
                  <a:lnTo>
                    <a:pt x="21025" y="293365"/>
                  </a:lnTo>
                  <a:lnTo>
                    <a:pt x="70" y="522156"/>
                  </a:lnTo>
                  <a:cubicBezTo>
                    <a:pt x="-788" y="531967"/>
                    <a:pt x="6356" y="540539"/>
                    <a:pt x="16167" y="541492"/>
                  </a:cubicBezTo>
                  <a:lnTo>
                    <a:pt x="16167" y="541492"/>
                  </a:lnTo>
                  <a:cubicBezTo>
                    <a:pt x="19310" y="541777"/>
                    <a:pt x="22263" y="542825"/>
                    <a:pt x="24835" y="544635"/>
                  </a:cubicBezTo>
                  <a:lnTo>
                    <a:pt x="56648" y="567114"/>
                  </a:lnTo>
                  <a:cubicBezTo>
                    <a:pt x="59315" y="569019"/>
                    <a:pt x="62268" y="570162"/>
                    <a:pt x="65316" y="570448"/>
                  </a:cubicBezTo>
                  <a:close/>
                </a:path>
              </a:pathLst>
            </a:custGeom>
            <a:solidFill>
              <a:srgbClr val="EDF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42458" y="4346659"/>
              <a:ext cx="200025" cy="323850"/>
            </a:xfrm>
            <a:custGeom>
              <a:rect b="b" l="l" r="r" t="t"/>
              <a:pathLst>
                <a:path extrusionOk="0" h="323850" w="200025">
                  <a:moveTo>
                    <a:pt x="0" y="308801"/>
                  </a:moveTo>
                  <a:lnTo>
                    <a:pt x="180118" y="325279"/>
                  </a:lnTo>
                  <a:lnTo>
                    <a:pt x="192976" y="184690"/>
                  </a:lnTo>
                  <a:lnTo>
                    <a:pt x="208407" y="16478"/>
                  </a:lnTo>
                  <a:lnTo>
                    <a:pt x="28289" y="0"/>
                  </a:lnTo>
                  <a:lnTo>
                    <a:pt x="0" y="308801"/>
                  </a:lnTo>
                  <a:close/>
                </a:path>
              </a:pathLst>
            </a:custGeom>
            <a:solidFill>
              <a:srgbClr val="EDF4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6"/>
          <p:cNvSpPr/>
          <p:nvPr/>
        </p:nvSpPr>
        <p:spPr>
          <a:xfrm>
            <a:off x="4416974" y="1035898"/>
            <a:ext cx="7474989" cy="878104"/>
          </a:xfrm>
          <a:prstGeom prst="roundRect">
            <a:avLst>
              <a:gd fmla="val 5264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4416974" y="2137740"/>
            <a:ext cx="7474989" cy="878104"/>
          </a:xfrm>
          <a:prstGeom prst="roundRect">
            <a:avLst>
              <a:gd fmla="val 5264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4416974" y="3239583"/>
            <a:ext cx="7475100" cy="878100"/>
          </a:xfrm>
          <a:prstGeom prst="roundRect">
            <a:avLst>
              <a:gd fmla="val 5264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68300" sx="58000" rotWithShape="0" algn="t" dir="5400000" dist="381000" sy="58000">
              <a:srgbClr val="000000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4416974" y="4341425"/>
            <a:ext cx="7475100" cy="878100"/>
          </a:xfrm>
          <a:prstGeom prst="roundRect">
            <a:avLst>
              <a:gd fmla="val 5264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4416974" y="5443268"/>
            <a:ext cx="7474989" cy="878104"/>
          </a:xfrm>
          <a:prstGeom prst="roundRect">
            <a:avLst>
              <a:gd fmla="val 5264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"/>
          <p:cNvSpPr/>
          <p:nvPr/>
        </p:nvSpPr>
        <p:spPr>
          <a:xfrm>
            <a:off x="4544046" y="1153618"/>
            <a:ext cx="1140474" cy="642666"/>
          </a:xfrm>
          <a:prstGeom prst="roundRect">
            <a:avLst>
              <a:gd fmla="val 5264" name="adj"/>
            </a:avLst>
          </a:prstGeom>
          <a:solidFill>
            <a:srgbClr val="29487D"/>
          </a:solidFill>
          <a:ln>
            <a:noFill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01</a:t>
            </a: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4544046" y="2255459"/>
            <a:ext cx="1140474" cy="642666"/>
          </a:xfrm>
          <a:prstGeom prst="roundRect">
            <a:avLst>
              <a:gd fmla="val 5264" name="adj"/>
            </a:avLst>
          </a:prstGeom>
          <a:solidFill>
            <a:srgbClr val="29487D"/>
          </a:solidFill>
          <a:ln>
            <a:noFill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02</a:t>
            </a:r>
            <a:endParaRPr/>
          </a:p>
        </p:txBody>
      </p:sp>
      <p:sp>
        <p:nvSpPr>
          <p:cNvPr id="353" name="Google Shape;353;p6"/>
          <p:cNvSpPr/>
          <p:nvPr/>
        </p:nvSpPr>
        <p:spPr>
          <a:xfrm>
            <a:off x="4544046" y="3357302"/>
            <a:ext cx="1140600" cy="642600"/>
          </a:xfrm>
          <a:prstGeom prst="roundRect">
            <a:avLst>
              <a:gd fmla="val 5264" name="adj"/>
            </a:avLst>
          </a:prstGeom>
          <a:solidFill>
            <a:srgbClr val="29487D"/>
          </a:solidFill>
          <a:ln>
            <a:noFill/>
          </a:ln>
          <a:effectLst>
            <a:outerShdw blurRad="368300" sx="58000" rotWithShape="0" algn="t" dir="5400000" dist="381000" sy="58000">
              <a:srgbClr val="000000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03</a:t>
            </a:r>
            <a:endParaRPr/>
          </a:p>
        </p:txBody>
      </p:sp>
      <p:sp>
        <p:nvSpPr>
          <p:cNvPr id="354" name="Google Shape;354;p6"/>
          <p:cNvSpPr/>
          <p:nvPr/>
        </p:nvSpPr>
        <p:spPr>
          <a:xfrm>
            <a:off x="4544046" y="4459144"/>
            <a:ext cx="1140474" cy="642666"/>
          </a:xfrm>
          <a:prstGeom prst="roundRect">
            <a:avLst>
              <a:gd fmla="val 5264" name="adj"/>
            </a:avLst>
          </a:prstGeom>
          <a:solidFill>
            <a:srgbClr val="29487D"/>
          </a:solidFill>
          <a:ln>
            <a:noFill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04</a:t>
            </a:r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4544046" y="5560987"/>
            <a:ext cx="1140474" cy="642666"/>
          </a:xfrm>
          <a:prstGeom prst="roundRect">
            <a:avLst>
              <a:gd fmla="val 5264" name="adj"/>
            </a:avLst>
          </a:prstGeom>
          <a:solidFill>
            <a:srgbClr val="29487D"/>
          </a:solidFill>
          <a:ln>
            <a:noFill/>
          </a:ln>
          <a:effectLst>
            <a:outerShdw blurRad="368300" sx="58000" rotWithShape="0" algn="t" dir="5400000" dist="381000" sy="580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05</a:t>
            </a:r>
            <a:endParaRPr/>
          </a:p>
        </p:txBody>
      </p:sp>
      <p:grpSp>
        <p:nvGrpSpPr>
          <p:cNvPr id="356" name="Google Shape;356;p6"/>
          <p:cNvGrpSpPr/>
          <p:nvPr/>
        </p:nvGrpSpPr>
        <p:grpSpPr>
          <a:xfrm>
            <a:off x="5796251" y="1188183"/>
            <a:ext cx="5468650" cy="573534"/>
            <a:chOff x="4553641" y="1176284"/>
            <a:chExt cx="6412956" cy="573534"/>
          </a:xfrm>
        </p:grpSpPr>
        <p:sp>
          <p:nvSpPr>
            <p:cNvPr id="357" name="Google Shape;357;p6"/>
            <p:cNvSpPr txBox="1"/>
            <p:nvPr/>
          </p:nvSpPr>
          <p:spPr>
            <a:xfrm>
              <a:off x="4553642" y="1176284"/>
              <a:ext cx="55451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DATA SET</a:t>
              </a:r>
              <a:endParaRPr b="1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358" name="Google Shape;358;p6"/>
            <p:cNvSpPr txBox="1"/>
            <p:nvPr/>
          </p:nvSpPr>
          <p:spPr>
            <a:xfrm>
              <a:off x="4553641" y="1442041"/>
              <a:ext cx="6412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6"/>
          <p:cNvGrpSpPr/>
          <p:nvPr/>
        </p:nvGrpSpPr>
        <p:grpSpPr>
          <a:xfrm>
            <a:off x="5796251" y="2290025"/>
            <a:ext cx="5468649" cy="573534"/>
            <a:chOff x="4553642" y="1176284"/>
            <a:chExt cx="6412955" cy="573534"/>
          </a:xfrm>
        </p:grpSpPr>
        <p:sp>
          <p:nvSpPr>
            <p:cNvPr id="360" name="Google Shape;360;p6"/>
            <p:cNvSpPr txBox="1"/>
            <p:nvPr/>
          </p:nvSpPr>
          <p:spPr>
            <a:xfrm>
              <a:off x="4553642" y="1176284"/>
              <a:ext cx="55451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DESCRIPTIVE ANALYSIS</a:t>
              </a:r>
              <a:endParaRPr b="1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361" name="Google Shape;361;p6"/>
            <p:cNvSpPr txBox="1"/>
            <p:nvPr/>
          </p:nvSpPr>
          <p:spPr>
            <a:xfrm>
              <a:off x="4553642" y="1442041"/>
              <a:ext cx="64129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5816599" y="5595553"/>
            <a:ext cx="5899958" cy="573534"/>
            <a:chOff x="4553642" y="1176284"/>
            <a:chExt cx="6918740" cy="573534"/>
          </a:xfrm>
        </p:grpSpPr>
        <p:sp>
          <p:nvSpPr>
            <p:cNvPr id="363" name="Google Shape;363;p6"/>
            <p:cNvSpPr txBox="1"/>
            <p:nvPr/>
          </p:nvSpPr>
          <p:spPr>
            <a:xfrm>
              <a:off x="4553642" y="1176284"/>
              <a:ext cx="55451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CONCLUSIONS AND FUTURE WORK</a:t>
              </a:r>
              <a:endParaRPr b="1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364" name="Google Shape;364;p6"/>
            <p:cNvSpPr txBox="1"/>
            <p:nvPr/>
          </p:nvSpPr>
          <p:spPr>
            <a:xfrm>
              <a:off x="4553642" y="1442041"/>
              <a:ext cx="69187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6"/>
          <p:cNvGrpSpPr/>
          <p:nvPr/>
        </p:nvGrpSpPr>
        <p:grpSpPr>
          <a:xfrm>
            <a:off x="5800805" y="3391868"/>
            <a:ext cx="5560682" cy="573557"/>
            <a:chOff x="4553641" y="1176284"/>
            <a:chExt cx="6520500" cy="573557"/>
          </a:xfrm>
        </p:grpSpPr>
        <p:sp>
          <p:nvSpPr>
            <p:cNvPr id="366" name="Google Shape;366;p6"/>
            <p:cNvSpPr txBox="1"/>
            <p:nvPr/>
          </p:nvSpPr>
          <p:spPr>
            <a:xfrm>
              <a:off x="4553642" y="1176284"/>
              <a:ext cx="554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PREDICTIVE ANALYSIS</a:t>
              </a:r>
              <a:endParaRPr b="1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367" name="Google Shape;367;p6"/>
            <p:cNvSpPr txBox="1"/>
            <p:nvPr/>
          </p:nvSpPr>
          <p:spPr>
            <a:xfrm>
              <a:off x="4553641" y="1442041"/>
              <a:ext cx="6520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6"/>
          <p:cNvGrpSpPr/>
          <p:nvPr/>
        </p:nvGrpSpPr>
        <p:grpSpPr>
          <a:xfrm>
            <a:off x="5796478" y="4493710"/>
            <a:ext cx="5469092" cy="573557"/>
            <a:chOff x="4553642" y="1176284"/>
            <a:chExt cx="6413100" cy="573557"/>
          </a:xfrm>
        </p:grpSpPr>
        <p:sp>
          <p:nvSpPr>
            <p:cNvPr id="369" name="Google Shape;369;p6"/>
            <p:cNvSpPr txBox="1"/>
            <p:nvPr/>
          </p:nvSpPr>
          <p:spPr>
            <a:xfrm>
              <a:off x="4553642" y="1176284"/>
              <a:ext cx="554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PROBLEMS APPLIED</a:t>
              </a:r>
              <a:endParaRPr b="1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</p:txBody>
        </p:sp>
        <p:sp>
          <p:nvSpPr>
            <p:cNvPr id="370" name="Google Shape;370;p6"/>
            <p:cNvSpPr txBox="1"/>
            <p:nvPr/>
          </p:nvSpPr>
          <p:spPr>
            <a:xfrm>
              <a:off x="4553642" y="1442041"/>
              <a:ext cx="641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56AE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b24be5e40d_0_54"/>
          <p:cNvSpPr txBox="1"/>
          <p:nvPr>
            <p:ph idx="4294967295" type="title"/>
          </p:nvPr>
        </p:nvSpPr>
        <p:spPr>
          <a:xfrm>
            <a:off x="309663" y="347617"/>
            <a:ext cx="27243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SET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76" name="Google Shape;376;g1b24be5e40d_0_54"/>
          <p:cNvSpPr txBox="1"/>
          <p:nvPr/>
        </p:nvSpPr>
        <p:spPr>
          <a:xfrm>
            <a:off x="334800" y="995200"/>
            <a:ext cx="62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https://github.com/DougLuke/UserNetR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g1b24be5e40d_0_54"/>
          <p:cNvGrpSpPr/>
          <p:nvPr/>
        </p:nvGrpSpPr>
        <p:grpSpPr>
          <a:xfrm>
            <a:off x="7111257" y="2879225"/>
            <a:ext cx="3362730" cy="2048700"/>
            <a:chOff x="9971207" y="373000"/>
            <a:chExt cx="3362730" cy="2048700"/>
          </a:xfrm>
        </p:grpSpPr>
        <p:sp>
          <p:nvSpPr>
            <p:cNvPr id="378" name="Google Shape;378;g1b24be5e40d_0_54"/>
            <p:cNvSpPr txBox="1"/>
            <p:nvPr/>
          </p:nvSpPr>
          <p:spPr>
            <a:xfrm>
              <a:off x="10333938" y="373000"/>
              <a:ext cx="3000000" cy="20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</a:rPr>
                <a:t>Vertex</a:t>
              </a:r>
              <a:r>
                <a:rPr b="1" lang="en-US" sz="2100">
                  <a:solidFill>
                    <a:schemeClr val="lt1"/>
                  </a:solidFill>
                </a:rPr>
                <a:t> attributes:</a:t>
              </a:r>
              <a:endParaRPr b="1" sz="2100">
                <a:solidFill>
                  <a:schemeClr val="lt1"/>
                </a:solidFill>
              </a:endParaRPr>
            </a:p>
            <a:p>
              <a:pPr indent="-330200" lvl="0" marL="685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friend_count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group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nutual_friend_count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</a:t>
              </a:r>
              <a:r>
                <a:rPr lang="en-US" sz="1600">
                  <a:solidFill>
                    <a:srgbClr val="F3AF47"/>
                  </a:solidFill>
                </a:rPr>
                <a:t>relationship_status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sex</a:t>
              </a:r>
              <a:endParaRPr sz="1600">
                <a:solidFill>
                  <a:srgbClr val="F3AF47"/>
                </a:solidFill>
              </a:endParaRPr>
            </a:p>
          </p:txBody>
        </p:sp>
        <p:sp>
          <p:nvSpPr>
            <p:cNvPr id="379" name="Google Shape;379;g1b24be5e40d_0_54"/>
            <p:cNvSpPr/>
            <p:nvPr/>
          </p:nvSpPr>
          <p:spPr>
            <a:xfrm rot="-822462">
              <a:off x="10013701" y="426263"/>
              <a:ext cx="337830" cy="399253"/>
            </a:xfrm>
            <a:custGeom>
              <a:rect b="b" l="l" r="r" t="t"/>
              <a:pathLst>
                <a:path extrusionOk="0" h="434991" w="368070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g1b24be5e40d_0_54"/>
          <p:cNvSpPr txBox="1"/>
          <p:nvPr/>
        </p:nvSpPr>
        <p:spPr>
          <a:xfrm>
            <a:off x="7492488" y="5427700"/>
            <a:ext cx="4699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2"/>
                </a:solidFill>
              </a:rPr>
              <a:t>Missing value imputation</a:t>
            </a:r>
            <a:r>
              <a:rPr b="1" lang="en-US" sz="2100">
                <a:solidFill>
                  <a:schemeClr val="lt2"/>
                </a:solidFill>
              </a:rPr>
              <a:t>:</a:t>
            </a:r>
            <a:endParaRPr b="1" sz="2100">
              <a:solidFill>
                <a:schemeClr val="lt2"/>
              </a:solidFill>
            </a:endParaRPr>
          </a:p>
          <a:p>
            <a:pPr indent="-330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AF47"/>
              </a:buClr>
              <a:buSzPts val="1600"/>
              <a:buChar char="●"/>
            </a:pPr>
            <a:r>
              <a:rPr lang="en-US" sz="1600">
                <a:solidFill>
                  <a:srgbClr val="F3AF47"/>
                </a:solidFill>
              </a:rPr>
              <a:t>Method: KNN</a:t>
            </a:r>
            <a:endParaRPr b="1" sz="2100">
              <a:solidFill>
                <a:srgbClr val="F3AF47"/>
              </a:solidFill>
            </a:endParaRPr>
          </a:p>
        </p:txBody>
      </p:sp>
      <p:pic>
        <p:nvPicPr>
          <p:cNvPr id="381" name="Google Shape;381;g1b24be5e40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0" y="1696114"/>
            <a:ext cx="5574524" cy="404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g1b24be5e40d_0_54"/>
          <p:cNvGrpSpPr/>
          <p:nvPr/>
        </p:nvGrpSpPr>
        <p:grpSpPr>
          <a:xfrm>
            <a:off x="7051182" y="571025"/>
            <a:ext cx="3422805" cy="2232000"/>
            <a:chOff x="7051182" y="571025"/>
            <a:chExt cx="3422805" cy="2232000"/>
          </a:xfrm>
        </p:grpSpPr>
        <p:sp>
          <p:nvSpPr>
            <p:cNvPr id="383" name="Google Shape;383;g1b24be5e40d_0_54"/>
            <p:cNvSpPr txBox="1"/>
            <p:nvPr/>
          </p:nvSpPr>
          <p:spPr>
            <a:xfrm>
              <a:off x="7473988" y="571025"/>
              <a:ext cx="3000000" cy="22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</a:rPr>
                <a:t>Network attributes:</a:t>
              </a:r>
              <a:endParaRPr b="1" sz="2100">
                <a:solidFill>
                  <a:schemeClr val="lt1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vertices = 93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directed = FALSE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hyper = FALSE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loops = FALSE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multiple = FALSE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 bipartite = FALSE</a:t>
              </a:r>
              <a:endParaRPr sz="1600">
                <a:solidFill>
                  <a:srgbClr val="F3AF47"/>
                </a:solidFill>
              </a:endParaRPr>
            </a:p>
            <a:p>
              <a:pPr indent="-330200" lvl="0" marL="6858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AF47"/>
                </a:buClr>
                <a:buSzPts val="1600"/>
                <a:buChar char="●"/>
              </a:pPr>
              <a:r>
                <a:rPr lang="en-US" sz="1600">
                  <a:solidFill>
                    <a:srgbClr val="F3AF47"/>
                  </a:solidFill>
                </a:rPr>
                <a:t> total edges = 323 </a:t>
              </a:r>
              <a:endParaRPr sz="1600">
                <a:solidFill>
                  <a:srgbClr val="F3AF47"/>
                </a:solidFill>
              </a:endParaRPr>
            </a:p>
          </p:txBody>
        </p:sp>
        <p:sp>
          <p:nvSpPr>
            <p:cNvPr id="384" name="Google Shape;384;g1b24be5e40d_0_54"/>
            <p:cNvSpPr/>
            <p:nvPr/>
          </p:nvSpPr>
          <p:spPr>
            <a:xfrm rot="-822462">
              <a:off x="7093676" y="694463"/>
              <a:ext cx="337830" cy="399253"/>
            </a:xfrm>
            <a:custGeom>
              <a:rect b="b" l="l" r="r" t="t"/>
              <a:pathLst>
                <a:path extrusionOk="0" h="434991" w="368070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g1b24be5e40d_0_54"/>
          <p:cNvSpPr/>
          <p:nvPr/>
        </p:nvSpPr>
        <p:spPr>
          <a:xfrm rot="-821753">
            <a:off x="7153756" y="5462043"/>
            <a:ext cx="338116" cy="399591"/>
          </a:xfrm>
          <a:custGeom>
            <a:rect b="b" l="l" r="r" t="t"/>
            <a:pathLst>
              <a:path extrusionOk="0" h="434991" w="368070">
                <a:moveTo>
                  <a:pt x="30951" y="370793"/>
                </a:moveTo>
                <a:cubicBezTo>
                  <a:pt x="22753" y="362093"/>
                  <a:pt x="16730" y="350884"/>
                  <a:pt x="3346" y="348541"/>
                </a:cubicBezTo>
                <a:cubicBezTo>
                  <a:pt x="-1840" y="347705"/>
                  <a:pt x="335" y="343857"/>
                  <a:pt x="1171" y="341013"/>
                </a:cubicBezTo>
                <a:cubicBezTo>
                  <a:pt x="14388" y="291825"/>
                  <a:pt x="27605" y="242638"/>
                  <a:pt x="40990" y="193450"/>
                </a:cubicBezTo>
                <a:cubicBezTo>
                  <a:pt x="41993" y="189937"/>
                  <a:pt x="42997" y="187093"/>
                  <a:pt x="47347" y="186089"/>
                </a:cubicBezTo>
                <a:cubicBezTo>
                  <a:pt x="90010" y="177222"/>
                  <a:pt x="116444" y="144430"/>
                  <a:pt x="148065" y="118832"/>
                </a:cubicBezTo>
                <a:cubicBezTo>
                  <a:pt x="181860" y="91562"/>
                  <a:pt x="200264" y="56930"/>
                  <a:pt x="205450" y="14602"/>
                </a:cubicBezTo>
                <a:cubicBezTo>
                  <a:pt x="206956" y="3058"/>
                  <a:pt x="213313" y="-456"/>
                  <a:pt x="224021" y="46"/>
                </a:cubicBezTo>
                <a:cubicBezTo>
                  <a:pt x="236736" y="548"/>
                  <a:pt x="247778" y="7073"/>
                  <a:pt x="249618" y="16442"/>
                </a:cubicBezTo>
                <a:cubicBezTo>
                  <a:pt x="254303" y="39697"/>
                  <a:pt x="257147" y="63287"/>
                  <a:pt x="253634" y="86710"/>
                </a:cubicBezTo>
                <a:cubicBezTo>
                  <a:pt x="250790" y="105950"/>
                  <a:pt x="239078" y="122346"/>
                  <a:pt x="231884" y="140080"/>
                </a:cubicBezTo>
                <a:cubicBezTo>
                  <a:pt x="226530" y="153130"/>
                  <a:pt x="219838" y="165678"/>
                  <a:pt x="213481" y="178560"/>
                </a:cubicBezTo>
                <a:cubicBezTo>
                  <a:pt x="216158" y="181906"/>
                  <a:pt x="220340" y="181572"/>
                  <a:pt x="223854" y="182575"/>
                </a:cubicBezTo>
                <a:cubicBezTo>
                  <a:pt x="265345" y="193785"/>
                  <a:pt x="307004" y="204994"/>
                  <a:pt x="348495" y="216204"/>
                </a:cubicBezTo>
                <a:cubicBezTo>
                  <a:pt x="366063" y="220888"/>
                  <a:pt x="373256" y="228250"/>
                  <a:pt x="372420" y="240463"/>
                </a:cubicBezTo>
                <a:cubicBezTo>
                  <a:pt x="371583" y="255687"/>
                  <a:pt x="359872" y="268403"/>
                  <a:pt x="344647" y="271581"/>
                </a:cubicBezTo>
                <a:cubicBezTo>
                  <a:pt x="341134" y="272251"/>
                  <a:pt x="335948" y="269406"/>
                  <a:pt x="334275" y="274091"/>
                </a:cubicBezTo>
                <a:cubicBezTo>
                  <a:pt x="332601" y="278943"/>
                  <a:pt x="338457" y="279947"/>
                  <a:pt x="340799" y="282791"/>
                </a:cubicBezTo>
                <a:cubicBezTo>
                  <a:pt x="353013" y="297179"/>
                  <a:pt x="344480" y="317758"/>
                  <a:pt x="323734" y="325286"/>
                </a:cubicBezTo>
                <a:cubicBezTo>
                  <a:pt x="318715" y="327127"/>
                  <a:pt x="311019" y="323613"/>
                  <a:pt x="309179" y="329636"/>
                </a:cubicBezTo>
                <a:cubicBezTo>
                  <a:pt x="307673" y="334488"/>
                  <a:pt x="315369" y="336496"/>
                  <a:pt x="317879" y="340845"/>
                </a:cubicBezTo>
                <a:cubicBezTo>
                  <a:pt x="326746" y="356070"/>
                  <a:pt x="314700" y="376983"/>
                  <a:pt x="294121" y="380999"/>
                </a:cubicBezTo>
                <a:cubicBezTo>
                  <a:pt x="291445" y="381501"/>
                  <a:pt x="288600" y="380999"/>
                  <a:pt x="286091" y="381835"/>
                </a:cubicBezTo>
                <a:cubicBezTo>
                  <a:pt x="283581" y="382672"/>
                  <a:pt x="281239" y="383675"/>
                  <a:pt x="284418" y="387523"/>
                </a:cubicBezTo>
                <a:cubicBezTo>
                  <a:pt x="298973" y="405258"/>
                  <a:pt x="293787" y="422992"/>
                  <a:pt x="272037" y="431190"/>
                </a:cubicBezTo>
                <a:cubicBezTo>
                  <a:pt x="269862" y="432026"/>
                  <a:pt x="267687" y="432863"/>
                  <a:pt x="265512" y="433532"/>
                </a:cubicBezTo>
                <a:cubicBezTo>
                  <a:pt x="257649" y="436544"/>
                  <a:pt x="249786" y="434369"/>
                  <a:pt x="242257" y="432361"/>
                </a:cubicBezTo>
                <a:cubicBezTo>
                  <a:pt x="177008" y="414961"/>
                  <a:pt x="111927" y="397227"/>
                  <a:pt x="46845" y="379660"/>
                </a:cubicBezTo>
                <a:cubicBezTo>
                  <a:pt x="40822" y="378489"/>
                  <a:pt x="34632" y="376649"/>
                  <a:pt x="30951" y="37079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b24be5e40d_0_54"/>
          <p:cNvSpPr txBox="1"/>
          <p:nvPr/>
        </p:nvSpPr>
        <p:spPr>
          <a:xfrm>
            <a:off x="475311" y="5966500"/>
            <a:ext cx="529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2"/>
                </a:solidFill>
              </a:rPr>
              <a:t>I graph to Edge list，Vertex attribute</a:t>
            </a:r>
            <a:endParaRPr b="1"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/>
          <p:nvPr>
            <p:ph idx="4294967295" type="title"/>
          </p:nvPr>
        </p:nvSpPr>
        <p:spPr>
          <a:xfrm>
            <a:off x="1300277" y="347625"/>
            <a:ext cx="10858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 sz="4400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92" name="Google Shape;392;p3"/>
          <p:cNvSpPr txBox="1"/>
          <p:nvPr/>
        </p:nvSpPr>
        <p:spPr>
          <a:xfrm>
            <a:off x="952500" y="1119150"/>
            <a:ext cx="421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latin typeface="Calibri"/>
                <a:ea typeface="Calibri"/>
                <a:cs typeface="Calibri"/>
                <a:sym typeface="Calibri"/>
              </a:rPr>
              <a:t>5 Summary Numbers</a:t>
            </a:r>
            <a:endParaRPr sz="3400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" name="Google Shape;393;p3"/>
          <p:cNvGraphicFramePr/>
          <p:nvPr/>
        </p:nvGraphicFramePr>
        <p:xfrm>
          <a:off x="952500" y="225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{799F4FC5-D5BC-40D0-A52A-4177F3BF0F80}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Size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93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Density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0.076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Components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Diameter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Clustering Coefficient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0.666</a:t>
                      </a:r>
                      <a:endParaRPr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24be5e40d_0_104"/>
          <p:cNvSpPr txBox="1"/>
          <p:nvPr>
            <p:ph idx="4294967295" type="title"/>
          </p:nvPr>
        </p:nvSpPr>
        <p:spPr>
          <a:xfrm>
            <a:off x="1300277" y="347625"/>
            <a:ext cx="10858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 sz="4400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99" name="Google Shape;399;g1b24be5e40d_0_104"/>
          <p:cNvSpPr txBox="1"/>
          <p:nvPr/>
        </p:nvSpPr>
        <p:spPr>
          <a:xfrm>
            <a:off x="1042975" y="2013000"/>
            <a:ext cx="3789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latin typeface="Calibri"/>
                <a:ea typeface="Calibri"/>
                <a:cs typeface="Calibri"/>
                <a:sym typeface="Calibri"/>
              </a:rPr>
              <a:t>Degree </a:t>
            </a:r>
            <a:endParaRPr sz="3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 sz="3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b24be5e40d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250" y="1359225"/>
            <a:ext cx="6130775" cy="5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24be5e40d_0_130"/>
          <p:cNvSpPr txBox="1"/>
          <p:nvPr>
            <p:ph idx="4294967295" type="title"/>
          </p:nvPr>
        </p:nvSpPr>
        <p:spPr>
          <a:xfrm>
            <a:off x="1300277" y="347625"/>
            <a:ext cx="10858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 sz="4400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06" name="Google Shape;406;g1b24be5e40d_0_130"/>
          <p:cNvSpPr txBox="1"/>
          <p:nvPr/>
        </p:nvSpPr>
        <p:spPr>
          <a:xfrm>
            <a:off x="439775" y="1026225"/>
            <a:ext cx="57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Polarization Assortativity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g1b24be5e40d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400" y="2986650"/>
            <a:ext cx="6098400" cy="35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b24be5e40d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250" y="1401938"/>
            <a:ext cx="4629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b24be5e40d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75" y="2284200"/>
            <a:ext cx="5240025" cy="41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b24be5e40d_0_115"/>
          <p:cNvSpPr txBox="1"/>
          <p:nvPr>
            <p:ph idx="4294967295" type="title"/>
          </p:nvPr>
        </p:nvSpPr>
        <p:spPr>
          <a:xfrm>
            <a:off x="1300277" y="347625"/>
            <a:ext cx="10858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 sz="4400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15" name="Google Shape;415;g1b24be5e40d_0_115"/>
          <p:cNvSpPr txBox="1"/>
          <p:nvPr/>
        </p:nvSpPr>
        <p:spPr>
          <a:xfrm>
            <a:off x="309675" y="1647450"/>
            <a:ext cx="442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latin typeface="Calibri"/>
                <a:ea typeface="Calibri"/>
                <a:cs typeface="Calibri"/>
                <a:sym typeface="Calibri"/>
              </a:rPr>
              <a:t>Community</a:t>
            </a:r>
            <a:r>
              <a:rPr lang="en-US" sz="3400" u="sng">
                <a:latin typeface="Calibri"/>
                <a:ea typeface="Calibri"/>
                <a:cs typeface="Calibri"/>
                <a:sym typeface="Calibri"/>
              </a:rPr>
              <a:t> Detection</a:t>
            </a:r>
            <a:endParaRPr sz="34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1b24be5e40d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825" y="1765875"/>
            <a:ext cx="3661050" cy="36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b24be5e40d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7850"/>
            <a:ext cx="7575026" cy="199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24be5e40d_0_149"/>
          <p:cNvSpPr txBox="1"/>
          <p:nvPr>
            <p:ph idx="4294967295" type="title"/>
          </p:nvPr>
        </p:nvSpPr>
        <p:spPr>
          <a:xfrm>
            <a:off x="1300277" y="347625"/>
            <a:ext cx="10858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ranklin Gothic"/>
              <a:buNone/>
            </a:pPr>
            <a:r>
              <a:rPr lang="en-US" sz="4400">
                <a:solidFill>
                  <a:schemeClr val="accen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DESCRIPTIVE ANALYSIS</a:t>
            </a:r>
            <a:endParaRPr sz="4400">
              <a:solidFill>
                <a:schemeClr val="accen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23" name="Google Shape;423;g1b24be5e40d_0_149"/>
          <p:cNvSpPr txBox="1"/>
          <p:nvPr/>
        </p:nvSpPr>
        <p:spPr>
          <a:xfrm>
            <a:off x="309675" y="1647450"/>
            <a:ext cx="432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latin typeface="Calibri"/>
                <a:ea typeface="Calibri"/>
                <a:cs typeface="Calibri"/>
                <a:sym typeface="Calibri"/>
              </a:rPr>
              <a:t>Centrality</a:t>
            </a:r>
            <a:endParaRPr sz="3400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4" name="Google Shape;424;g1b24be5e40d_0_149"/>
          <p:cNvGraphicFramePr/>
          <p:nvPr/>
        </p:nvGraphicFramePr>
        <p:xfrm>
          <a:off x="309675" y="26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{799F4FC5-D5BC-40D0-A52A-4177F3BF0F80}</a:tableStyleId>
              </a:tblPr>
              <a:tblGrid>
                <a:gridCol w="2481575"/>
                <a:gridCol w="3679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Centrality Type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Name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Degree Centrality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SE (32 immediate friends)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</a:rPr>
                        <a:t>Closeness Centrality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SE (Nearest, on average, to the rest of the crowd)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MCA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SE (Important in Dim 1)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5" name="Google Shape;425;g1b24be5e40d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450" y="1550350"/>
            <a:ext cx="5275450" cy="398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2019-07-16T02:52:08Z</dcterms:created>
  <dc:creator>it 24slides5</dc:creator>
</cp:coreProperties>
</file>