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8"/>
  </p:notesMasterIdLst>
  <p:sldIdLst>
    <p:sldId id="285" r:id="rId3"/>
    <p:sldId id="286" r:id="rId4"/>
    <p:sldId id="259" r:id="rId5"/>
    <p:sldId id="263" r:id="rId6"/>
    <p:sldId id="292" r:id="rId7"/>
    <p:sldId id="258" r:id="rId8"/>
    <p:sldId id="257" r:id="rId9"/>
    <p:sldId id="295" r:id="rId10"/>
    <p:sldId id="290" r:id="rId11"/>
    <p:sldId id="262" r:id="rId12"/>
    <p:sldId id="293" r:id="rId13"/>
    <p:sldId id="287"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3"/>
    <p:restoredTop sz="95833"/>
  </p:normalViewPr>
  <p:slideViewPr>
    <p:cSldViewPr snapToGrid="0">
      <p:cViewPr varScale="1">
        <p:scale>
          <a:sx n="107" d="100"/>
          <a:sy n="107" d="100"/>
        </p:scale>
        <p:origin x="16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4C501-2D99-4D40-AD72-1A654C48CE90}" type="datetimeFigureOut">
              <a:rPr lang="en-US" smtClean="0"/>
              <a:t>4/22/21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ED2F9-BB94-C549-B50C-53CC4222B8CC}" type="slidenum">
              <a:rPr lang="en-US" smtClean="0"/>
              <a:t>‹#›</a:t>
            </a:fld>
            <a:endParaRPr lang="en-US"/>
          </a:p>
        </p:txBody>
      </p:sp>
    </p:spTree>
    <p:extLst>
      <p:ext uri="{BB962C8B-B14F-4D97-AF65-F5344CB8AC3E}">
        <p14:creationId xmlns:p14="http://schemas.microsoft.com/office/powerpoint/2010/main" val="1032054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a typeface="+mn-lt"/>
                <a:cs typeface="+mn-lt"/>
              </a:rPr>
              <a:t>Medicare</a:t>
            </a:r>
            <a:r>
              <a:rPr lang="en-US">
                <a:ea typeface="+mn-lt"/>
                <a:cs typeface="+mn-lt"/>
              </a:rPr>
              <a:t> is the federal health insurance program created in 1965 for people ages 65 and over, regardless of income, medical history, or health status. Today, it plays a key role in providing health and financial security to 60 million older people and younger people with disabilities.</a:t>
            </a:r>
            <a:endParaRPr lang="en-US"/>
          </a:p>
          <a:p>
            <a:r>
              <a:rPr lang="en-US">
                <a:ea typeface="+mn-lt"/>
                <a:cs typeface="+mn-lt"/>
              </a:rPr>
              <a:t>Medicare covers many basic health services, including hospital stays, physician services, and prescription drugs.</a:t>
            </a:r>
          </a:p>
          <a:p>
            <a:r>
              <a:rPr lang="en-US">
                <a:ea typeface="+mn-lt"/>
                <a:cs typeface="+mn-lt"/>
              </a:rPr>
              <a:t>In 201</a:t>
            </a:r>
            <a:r>
              <a:rPr lang="en-US" altLang="zh-CN">
                <a:ea typeface="+mn-lt"/>
                <a:cs typeface="+mn-lt"/>
              </a:rPr>
              <a:t>9</a:t>
            </a:r>
            <a:r>
              <a:rPr lang="en-US">
                <a:ea typeface="+mn-lt"/>
                <a:cs typeface="+mn-lt"/>
              </a:rPr>
              <a:t>, Medicare spending accounted for 1</a:t>
            </a:r>
            <a:r>
              <a:rPr lang="en-US" altLang="zh-CN">
                <a:ea typeface="+mn-lt"/>
                <a:cs typeface="+mn-lt"/>
              </a:rPr>
              <a:t>4</a:t>
            </a:r>
            <a:r>
              <a:rPr lang="en-US">
                <a:ea typeface="+mn-lt"/>
                <a:cs typeface="+mn-lt"/>
              </a:rPr>
              <a:t> percent of total federal spending and 20 percent of total national health spending.</a:t>
            </a:r>
          </a:p>
          <a:p>
            <a:r>
              <a:rPr lang="en-US"/>
              <a:t>Finding out what factors can affect State Medicare Spending can help states plan their budgets wisely.</a:t>
            </a:r>
          </a:p>
          <a:p>
            <a:endParaRPr lang="en-US"/>
          </a:p>
        </p:txBody>
      </p:sp>
      <p:sp>
        <p:nvSpPr>
          <p:cNvPr id="4" name="Slide Number Placeholder 3"/>
          <p:cNvSpPr>
            <a:spLocks noGrp="1"/>
          </p:cNvSpPr>
          <p:nvPr>
            <p:ph type="sldNum" sz="quarter" idx="5"/>
          </p:nvPr>
        </p:nvSpPr>
        <p:spPr/>
        <p:txBody>
          <a:bodyPr/>
          <a:lstStyle/>
          <a:p>
            <a:fld id="{501ED2F9-BB94-C549-B50C-53CC4222B8CC}" type="slidenum">
              <a:rPr lang="en-US" smtClean="0"/>
              <a:t>2</a:t>
            </a:fld>
            <a:endParaRPr lang="en-US"/>
          </a:p>
        </p:txBody>
      </p:sp>
    </p:spTree>
    <p:extLst>
      <p:ext uri="{BB962C8B-B14F-4D97-AF65-F5344CB8AC3E}">
        <p14:creationId xmlns:p14="http://schemas.microsoft.com/office/powerpoint/2010/main" val="298970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1ED2F9-BB94-C549-B50C-53CC4222B8CC}" type="slidenum">
              <a:rPr lang="en-US" smtClean="0"/>
              <a:t>3</a:t>
            </a:fld>
            <a:endParaRPr lang="en-US"/>
          </a:p>
        </p:txBody>
      </p:sp>
    </p:spTree>
    <p:extLst>
      <p:ext uri="{BB962C8B-B14F-4D97-AF65-F5344CB8AC3E}">
        <p14:creationId xmlns:p14="http://schemas.microsoft.com/office/powerpoint/2010/main" val="699149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30000"/>
              </a:lnSpc>
              <a:spcAft>
                <a:spcPts val="1000"/>
              </a:spcAft>
              <a:buFont typeface="Arial"/>
              <a:buChar char="•"/>
            </a:pPr>
            <a:endParaRPr lang="en-US" dirty="0"/>
          </a:p>
        </p:txBody>
      </p:sp>
      <p:sp>
        <p:nvSpPr>
          <p:cNvPr id="4" name="Slide Number Placeholder 3"/>
          <p:cNvSpPr>
            <a:spLocks noGrp="1"/>
          </p:cNvSpPr>
          <p:nvPr>
            <p:ph type="sldNum" sz="quarter" idx="5"/>
          </p:nvPr>
        </p:nvSpPr>
        <p:spPr/>
        <p:txBody>
          <a:bodyPr/>
          <a:lstStyle/>
          <a:p>
            <a:fld id="{501ED2F9-BB94-C549-B50C-53CC4222B8CC}" type="slidenum">
              <a:rPr lang="en-US" smtClean="0"/>
              <a:t>7</a:t>
            </a:fld>
            <a:endParaRPr lang="en-US"/>
          </a:p>
        </p:txBody>
      </p:sp>
    </p:spTree>
    <p:extLst>
      <p:ext uri="{BB962C8B-B14F-4D97-AF65-F5344CB8AC3E}">
        <p14:creationId xmlns:p14="http://schemas.microsoft.com/office/powerpoint/2010/main" val="413329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From the first three partial residual plots, we can see E(residual of model) and var(residual of model) don't show big problem. The fourth partial residual plot shows problems but based on its low individual t-test p-value (4.14e-05), we still believe that </a:t>
            </a:r>
            <a:r>
              <a:rPr lang="en-US" err="1"/>
              <a:t>Ave_Hospital</a:t>
            </a:r>
            <a:r>
              <a:rPr lang="en-US"/>
              <a:t> has significant influence on MSPB.</a:t>
            </a:r>
          </a:p>
          <a:p>
            <a:pPr marL="285750" indent="-285750">
              <a:buFont typeface="Arial,Sans-Serif"/>
              <a:buChar char="•"/>
            </a:pPr>
            <a:endParaRPr lang="en-US"/>
          </a:p>
          <a:p>
            <a:pPr marL="285750" indent="-285750">
              <a:buFont typeface="Arial,Sans-Serif"/>
              <a:buChar char="•"/>
            </a:pPr>
            <a:r>
              <a:rPr lang="en-US"/>
              <a:t>From the left plot, observation 12 (Hawaii) is an outlier. Its MSPB is relatively small, but its </a:t>
            </a:r>
            <a:r>
              <a:rPr lang="en-US" err="1"/>
              <a:t>Ave_Income</a:t>
            </a:r>
            <a:r>
              <a:rPr lang="en-US"/>
              <a:t> is relatively large, </a:t>
            </a:r>
          </a:p>
          <a:p>
            <a:endParaRPr lang="en-US"/>
          </a:p>
          <a:p>
            <a:pPr marL="285750" indent="-285750">
              <a:buFont typeface="Arial,Sans-Serif"/>
              <a:buChar char="•"/>
            </a:pPr>
            <a:r>
              <a:rPr lang="en-US"/>
              <a:t>Durbin-Watson Test P-value: 0.428, which indicates no evidence of residual correlation.</a:t>
            </a:r>
          </a:p>
          <a:p>
            <a:pPr marL="285750" indent="-285750">
              <a:buFont typeface="Arial,Sans-Serif"/>
              <a:buChar char="•"/>
            </a:pPr>
            <a:endParaRPr lang="en-US"/>
          </a:p>
          <a:p>
            <a:pPr marL="285750" indent="-285750">
              <a:buFont typeface="Arial,Sans-Serif"/>
              <a:buChar char="•"/>
            </a:pPr>
            <a:r>
              <a:rPr lang="en-US"/>
              <a:t>Our model is a linear regression, so we don't need to concern the non-normality.</a:t>
            </a:r>
            <a:endParaRPr lang="en-US">
              <a:cs typeface="Calibri"/>
            </a:endParaRPr>
          </a:p>
        </p:txBody>
      </p:sp>
      <p:sp>
        <p:nvSpPr>
          <p:cNvPr id="4" name="Slide Number Placeholder 3"/>
          <p:cNvSpPr>
            <a:spLocks noGrp="1"/>
          </p:cNvSpPr>
          <p:nvPr>
            <p:ph type="sldNum" sz="quarter" idx="5"/>
          </p:nvPr>
        </p:nvSpPr>
        <p:spPr/>
        <p:txBody>
          <a:bodyPr/>
          <a:lstStyle/>
          <a:p>
            <a:fld id="{501ED2F9-BB94-C549-B50C-53CC4222B8CC}" type="slidenum">
              <a:rPr lang="en-US" smtClean="0"/>
              <a:t>10</a:t>
            </a:fld>
            <a:endParaRPr lang="en-US"/>
          </a:p>
        </p:txBody>
      </p:sp>
    </p:spTree>
    <p:extLst>
      <p:ext uri="{BB962C8B-B14F-4D97-AF65-F5344CB8AC3E}">
        <p14:creationId xmlns:p14="http://schemas.microsoft.com/office/powerpoint/2010/main" val="30718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hyperlink" Target="http://www.1ppt.com/hangye/" TargetMode="Externa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p>
        </p:txBody>
      </p:sp>
      <p:sp>
        <p:nvSpPr>
          <p:cNvPr id="16" name="日期占位符 15"/>
          <p:cNvSpPr>
            <a:spLocks noGrp="1"/>
          </p:cNvSpPr>
          <p:nvPr>
            <p:ph type="dt" sz="half" idx="10"/>
            <p:custDataLst>
              <p:tags r:id="rId3"/>
            </p:custDataLst>
          </p:nvPr>
        </p:nvSpPr>
        <p:spPr/>
        <p:txBody>
          <a:bodyPr/>
          <a:lstStyle/>
          <a:p>
            <a:fld id="{846CE7D5-CF57-46EF-B807-FDD0502418D4}" type="datetimeFigureOut">
              <a:rPr lang="en-US" smtClean="0"/>
              <a:t>4/22/21</a:t>
            </a:fld>
            <a:endParaRPr lang="en-US"/>
          </a:p>
        </p:txBody>
      </p:sp>
      <p:sp>
        <p:nvSpPr>
          <p:cNvPr id="17" name="页脚占位符 16"/>
          <p:cNvSpPr>
            <a:spLocks noGrp="1"/>
          </p:cNvSpPr>
          <p:nvPr>
            <p:ph type="ftr" sz="quarter" idx="11"/>
            <p:custDataLst>
              <p:tags r:id="rId4"/>
            </p:custDataLst>
          </p:nvPr>
        </p:nvSpPr>
        <p:spPr/>
        <p:txBody>
          <a:bodyPr/>
          <a:lstStyle/>
          <a:p>
            <a:endParaRPr lang="en-US"/>
          </a:p>
        </p:txBody>
      </p:sp>
      <p:sp>
        <p:nvSpPr>
          <p:cNvPr id="18" name="灯片编号占位符 17"/>
          <p:cNvSpPr>
            <a:spLocks noGrp="1"/>
          </p:cNvSpPr>
          <p:nvPr>
            <p:ph type="sldNum" sz="quarter" idx="12"/>
            <p:custDataLst>
              <p:tags r:id="rId5"/>
            </p:custDataLst>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647634"/>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846CE7D5-CF57-46EF-B807-FDD0502418D4}" type="datetimeFigureOut">
              <a:rPr lang="en-US" smtClean="0"/>
              <a:t>4/22/21</a:t>
            </a:fld>
            <a:endParaRPr lang="en-US"/>
          </a:p>
        </p:txBody>
      </p:sp>
      <p:sp>
        <p:nvSpPr>
          <p:cNvPr id="4" name="页脚占位符 3"/>
          <p:cNvSpPr>
            <a:spLocks noGrp="1"/>
          </p:cNvSpPr>
          <p:nvPr>
            <p:ph type="ftr" sz="quarter" idx="11"/>
            <p:custDataLst>
              <p:tags r:id="rId2"/>
            </p:custDataLst>
          </p:nvPr>
        </p:nvSpPr>
        <p:spPr/>
        <p:txBody>
          <a:bodyPr/>
          <a:lstStyle/>
          <a:p>
            <a:endParaRPr lang="en-US"/>
          </a:p>
        </p:txBody>
      </p:sp>
      <p:sp>
        <p:nvSpPr>
          <p:cNvPr id="5" name="灯片编号占位符 4"/>
          <p:cNvSpPr>
            <a:spLocks noGrp="1"/>
          </p:cNvSpPr>
          <p:nvPr>
            <p:ph type="sldNum" sz="quarter" idx="12"/>
            <p:custDataLst>
              <p:tags r:id="rId3"/>
            </p:custDataLst>
          </p:nvPr>
        </p:nvSpPr>
        <p:spPr/>
        <p:txBody>
          <a:bodyPr/>
          <a:lstStyle/>
          <a:p>
            <a:fld id="{330EA680-D336-4FF7-8B7A-9848BB0A1C32}" type="slidenum">
              <a:rPr lang="en-US" smtClean="0"/>
              <a:t>‹#›</a:t>
            </a:fld>
            <a:endParaRPr 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10167960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846CE7D5-CF57-46EF-B807-FDD0502418D4}" type="datetimeFigureOut">
              <a:rPr lang="en-US" smtClean="0"/>
              <a:t>4/22/21</a:t>
            </a:fld>
            <a:endParaRPr lang="en-US"/>
          </a:p>
        </p:txBody>
      </p:sp>
      <p:sp>
        <p:nvSpPr>
          <p:cNvPr id="4" name="页脚占位符 3"/>
          <p:cNvSpPr>
            <a:spLocks noGrp="1"/>
          </p:cNvSpPr>
          <p:nvPr>
            <p:ph type="ftr" sz="quarter" idx="11"/>
            <p:custDataLst>
              <p:tags r:id="rId2"/>
            </p:custDataLst>
          </p:nvPr>
        </p:nvSpPr>
        <p:spPr/>
        <p:txBody>
          <a:bodyPr/>
          <a:lstStyle/>
          <a:p>
            <a:endParaRPr lang="en-US"/>
          </a:p>
        </p:txBody>
      </p:sp>
      <p:sp>
        <p:nvSpPr>
          <p:cNvPr id="5" name="灯片编号占位符 4"/>
          <p:cNvSpPr>
            <a:spLocks noGrp="1"/>
          </p:cNvSpPr>
          <p:nvPr>
            <p:ph type="sldNum" sz="quarter" idx="12"/>
            <p:custDataLst>
              <p:tags r:id="rId3"/>
            </p:custDataLst>
          </p:nvPr>
        </p:nvSpPr>
        <p:spPr/>
        <p:txBody>
          <a:bodyPr/>
          <a:lstStyle/>
          <a:p>
            <a:fld id="{330EA680-D336-4FF7-8B7A-9848BB0A1C32}" type="slidenum">
              <a:rPr lang="en-US" smtClean="0"/>
              <a:t>‹#›</a:t>
            </a:fld>
            <a:endParaRPr 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693837595"/>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47251629"/>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75874835"/>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813244"/>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lang="en-US">
                <a:sym typeface="+mn-ea"/>
              </a:rPr>
              <a:t>Click to edit Master title style</a:t>
            </a:r>
            <a:endParaRPr>
              <a:sym typeface="+mn-ea"/>
            </a:endParaRP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lang="en-US">
                <a:sym typeface="+mn-ea"/>
              </a:rPr>
              <a:t>Click to edit Master text styles</a:t>
            </a:r>
          </a:p>
          <a:p>
            <a:pPr lvl="1"/>
            <a:r>
              <a:rPr lang="en-US">
                <a:sym typeface="+mn-ea"/>
              </a:rPr>
              <a:t>Second level</a:t>
            </a:r>
          </a:p>
          <a:p>
            <a:pPr lvl="2"/>
            <a:r>
              <a:rPr lang="en-US">
                <a:sym typeface="+mn-ea"/>
              </a:rPr>
              <a:t>Third level</a:t>
            </a:r>
          </a:p>
          <a:p>
            <a:pPr lvl="3"/>
            <a:r>
              <a:rPr lang="en-US">
                <a:sym typeface="+mn-ea"/>
              </a:rPr>
              <a:t>Fourth level</a:t>
            </a:r>
          </a:p>
          <a:p>
            <a:pPr lvl="4"/>
            <a:r>
              <a:rPr lang="en-US">
                <a:sym typeface="+mn-ea"/>
              </a:rPr>
              <a:t>Fifth level</a:t>
            </a:r>
            <a:endParaRPr>
              <a:sym typeface="+mn-ea"/>
            </a:endParaRPr>
          </a:p>
        </p:txBody>
      </p:sp>
      <p:sp>
        <p:nvSpPr>
          <p:cNvPr id="4" name="日期占位符 3"/>
          <p:cNvSpPr>
            <a:spLocks noGrp="1"/>
          </p:cNvSpPr>
          <p:nvPr>
            <p:ph type="dt" sz="half" idx="10"/>
            <p:custDataLst>
              <p:tags r:id="rId3"/>
            </p:custDataLst>
          </p:nvPr>
        </p:nvSpPr>
        <p:spPr/>
        <p:txBody>
          <a:bodyPr/>
          <a:lstStyle/>
          <a:p>
            <a:fld id="{846CE7D5-CF57-46EF-B807-FDD0502418D4}" type="datetimeFigureOut">
              <a:rPr lang="en-US" smtClean="0"/>
              <a:t>4/22/21</a:t>
            </a:fld>
            <a:endParaRPr lang="en-US"/>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8294187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en-US" altLang="zh-CN"/>
              <a:t>Click to edit Master title style</a:t>
            </a:r>
            <a:endParaRPr lang="zh-CN" altLang="en-US"/>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日期占位符 3"/>
          <p:cNvSpPr>
            <a:spLocks noGrp="1"/>
          </p:cNvSpPr>
          <p:nvPr>
            <p:ph type="dt" sz="half" idx="10"/>
            <p:custDataLst>
              <p:tags r:id="rId3"/>
            </p:custDataLst>
          </p:nvPr>
        </p:nvSpPr>
        <p:spPr/>
        <p:txBody>
          <a:bodyPr/>
          <a:lstStyle/>
          <a:p>
            <a:fld id="{846CE7D5-CF57-46EF-B807-FDD0502418D4}" type="datetimeFigureOut">
              <a:rPr lang="en-US" smtClean="0"/>
              <a:t>4/22/21</a:t>
            </a:fld>
            <a:endParaRPr lang="en-US"/>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6027265"/>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lang="en-US">
                <a:sym typeface="+mn-ea"/>
              </a:rPr>
              <a:t>Click to edit Master title style</a:t>
            </a:r>
            <a:endParaRPr>
              <a:sym typeface="+mn-ea"/>
            </a:endParaRP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lang="en-US">
                <a:sym typeface="+mn-ea"/>
              </a:rPr>
              <a:t>Click to edit Master text styles</a:t>
            </a:r>
          </a:p>
          <a:p>
            <a:pPr lvl="1"/>
            <a:r>
              <a:rPr lang="en-US">
                <a:sym typeface="+mn-ea"/>
              </a:rPr>
              <a:t>Second level</a:t>
            </a:r>
          </a:p>
          <a:p>
            <a:pPr lvl="2"/>
            <a:r>
              <a:rPr lang="en-US">
                <a:sym typeface="+mn-ea"/>
              </a:rPr>
              <a:t>Third level</a:t>
            </a:r>
          </a:p>
          <a:p>
            <a:pPr lvl="3"/>
            <a:r>
              <a:rPr lang="en-US">
                <a:sym typeface="+mn-ea"/>
              </a:rPr>
              <a:t>Fourth level</a:t>
            </a:r>
          </a:p>
          <a:p>
            <a:pPr lvl="4"/>
            <a:r>
              <a:rPr lang="en-US">
                <a:sym typeface="+mn-ea"/>
              </a:rPr>
              <a:t>Fifth level</a:t>
            </a:r>
            <a:endParaRPr>
              <a:sym typeface="+mn-ea"/>
            </a:endParaRP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p:cNvSpPr>
            <a:spLocks noGrp="1"/>
          </p:cNvSpPr>
          <p:nvPr>
            <p:ph type="dt" sz="half" idx="10"/>
            <p:custDataLst>
              <p:tags r:id="rId4"/>
            </p:custDataLst>
          </p:nvPr>
        </p:nvSpPr>
        <p:spPr/>
        <p:txBody>
          <a:bodyPr/>
          <a:lstStyle/>
          <a:p>
            <a:fld id="{846CE7D5-CF57-46EF-B807-FDD0502418D4}" type="datetimeFigureOut">
              <a:rPr lang="en-US" smtClean="0"/>
              <a:t>4/22/21</a:t>
            </a:fld>
            <a:endParaRPr lang="en-US"/>
          </a:p>
        </p:txBody>
      </p:sp>
      <p:sp>
        <p:nvSpPr>
          <p:cNvPr id="6" name="页脚占位符 5"/>
          <p:cNvSpPr>
            <a:spLocks noGrp="1"/>
          </p:cNvSpPr>
          <p:nvPr>
            <p:ph type="ftr" sz="quarter" idx="11"/>
            <p:custDataLst>
              <p:tags r:id="rId5"/>
            </p:custDataLst>
          </p:nvPr>
        </p:nvSpPr>
        <p:spPr/>
        <p:txBody>
          <a:bodyPr/>
          <a:lstStyle/>
          <a:p>
            <a:endParaRPr lang="en-US"/>
          </a:p>
        </p:txBody>
      </p:sp>
      <p:sp>
        <p:nvSpPr>
          <p:cNvPr id="7" name="灯片编号占位符 6"/>
          <p:cNvSpPr>
            <a:spLocks noGrp="1"/>
          </p:cNvSpPr>
          <p:nvPr>
            <p:ph type="sldNum" sz="quarter" idx="12"/>
            <p:custDataLst>
              <p:tags r:id="rId6"/>
            </p:custDataLst>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43385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lang="en-US">
                <a:sym typeface="+mn-ea"/>
              </a:rPr>
              <a:t>Click to edit Master title style</a:t>
            </a:r>
            <a:endParaRPr>
              <a:sym typeface="+mn-ea"/>
            </a:endParaRP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lang="en-US">
                <a:sym typeface="+mn-ea"/>
              </a:rPr>
              <a:t>Click to edit Master text styles</a:t>
            </a:r>
          </a:p>
          <a:p>
            <a:pPr lvl="1"/>
            <a:r>
              <a:rPr lang="en-US">
                <a:sym typeface="+mn-ea"/>
              </a:rPr>
              <a:t>Second level</a:t>
            </a:r>
          </a:p>
          <a:p>
            <a:pPr lvl="2"/>
            <a:r>
              <a:rPr lang="en-US">
                <a:sym typeface="+mn-ea"/>
              </a:rPr>
              <a:t>Third level</a:t>
            </a:r>
          </a:p>
          <a:p>
            <a:pPr lvl="3"/>
            <a:r>
              <a:rPr lang="en-US">
                <a:sym typeface="+mn-ea"/>
              </a:rPr>
              <a:t>Fourth level</a:t>
            </a:r>
          </a:p>
          <a:p>
            <a:pPr lvl="4"/>
            <a:r>
              <a:rPr lang="en-US">
                <a:sym typeface="+mn-ea"/>
              </a:rPr>
              <a:t>Fifth level</a:t>
            </a:r>
            <a:endParaRPr>
              <a:sym typeface="+mn-ea"/>
            </a:endParaRP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lang="en-US">
                <a:sym typeface="+mn-ea"/>
              </a:rPr>
              <a:t>Click to edit Master text styles</a:t>
            </a:r>
          </a:p>
          <a:p>
            <a:pPr lvl="1"/>
            <a:r>
              <a:rPr lang="en-US">
                <a:sym typeface="+mn-ea"/>
              </a:rPr>
              <a:t>Second level</a:t>
            </a:r>
          </a:p>
          <a:p>
            <a:pPr lvl="2"/>
            <a:r>
              <a:rPr lang="en-US">
                <a:sym typeface="+mn-ea"/>
              </a:rPr>
              <a:t>Third level</a:t>
            </a:r>
          </a:p>
          <a:p>
            <a:pPr lvl="3"/>
            <a:r>
              <a:rPr lang="en-US">
                <a:sym typeface="+mn-ea"/>
              </a:rPr>
              <a:t>Fourth level</a:t>
            </a:r>
          </a:p>
          <a:p>
            <a:pPr lvl="4"/>
            <a:r>
              <a:rPr lang="en-US">
                <a:sym typeface="+mn-ea"/>
              </a:rPr>
              <a:t>Fifth level</a:t>
            </a:r>
            <a:endParaRPr>
              <a:sym typeface="+mn-ea"/>
            </a:endParaRPr>
          </a:p>
        </p:txBody>
      </p:sp>
      <p:sp>
        <p:nvSpPr>
          <p:cNvPr id="7" name="日期占位符 6"/>
          <p:cNvSpPr>
            <a:spLocks noGrp="1"/>
          </p:cNvSpPr>
          <p:nvPr>
            <p:ph type="dt" sz="half" idx="10"/>
            <p:custDataLst>
              <p:tags r:id="rId6"/>
            </p:custDataLst>
          </p:nvPr>
        </p:nvSpPr>
        <p:spPr/>
        <p:txBody>
          <a:bodyPr/>
          <a:lstStyle/>
          <a:p>
            <a:fld id="{846CE7D5-CF57-46EF-B807-FDD0502418D4}" type="datetimeFigureOut">
              <a:rPr lang="en-US" smtClean="0"/>
              <a:t>4/22/21</a:t>
            </a:fld>
            <a:endParaRPr lang="en-US"/>
          </a:p>
        </p:txBody>
      </p:sp>
      <p:sp>
        <p:nvSpPr>
          <p:cNvPr id="8" name="页脚占位符 7"/>
          <p:cNvSpPr>
            <a:spLocks noGrp="1"/>
          </p:cNvSpPr>
          <p:nvPr>
            <p:ph type="ftr" sz="quarter" idx="11"/>
            <p:custDataLst>
              <p:tags r:id="rId7"/>
            </p:custDataLst>
          </p:nvPr>
        </p:nvSpPr>
        <p:spPr/>
        <p:txBody>
          <a:bodyPr/>
          <a:lstStyle/>
          <a:p>
            <a:endParaRPr lang="en-US"/>
          </a:p>
        </p:txBody>
      </p:sp>
      <p:sp>
        <p:nvSpPr>
          <p:cNvPr id="9" name="灯片编号占位符 8"/>
          <p:cNvSpPr>
            <a:spLocks noGrp="1"/>
          </p:cNvSpPr>
          <p:nvPr>
            <p:ph type="sldNum" sz="quarter" idx="12"/>
            <p:custDataLst>
              <p:tags r:id="rId8"/>
            </p:custDataLst>
          </p:nvPr>
        </p:nvSpPr>
        <p:spPr/>
        <p:txBody>
          <a:bodyPr/>
          <a:lstStyle/>
          <a:p>
            <a:fld id="{330EA680-D336-4FF7-8B7A-9848BB0A1C32}" type="slidenum">
              <a:rPr lang="en-US" smtClean="0"/>
              <a:t>‹#›</a:t>
            </a:fld>
            <a:endParaRPr lang="en-US"/>
          </a:p>
        </p:txBody>
      </p:sp>
      <p:sp>
        <p:nvSpPr>
          <p:cNvPr id="11" name="TextBox 10"/>
          <p:cNvSpPr txBox="1"/>
          <p:nvPr/>
        </p:nvSpPr>
        <p:spPr>
          <a:xfrm>
            <a:off x="2072804" y="67084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black"/>
                </a:solidFill>
                <a:effectLst/>
                <a:uLnTx/>
                <a:uFillTx/>
                <a:hlinkClick r:id="rId10"/>
              </a:rPr>
              <a:t>行业</a:t>
            </a:r>
            <a:r>
              <a:rPr kumimoji="0" lang="en-US" altLang="zh-CN" sz="100" b="0" i="0" u="none" strike="noStrike" kern="0" cap="none" spc="0" normalizeH="0" baseline="0" noProof="0">
                <a:ln>
                  <a:noFill/>
                </a:ln>
                <a:solidFill>
                  <a:prstClr val="black"/>
                </a:solidFill>
                <a:effectLst/>
                <a:uLnTx/>
                <a:uFillTx/>
                <a:hlinkClick r:id="rId10"/>
              </a:rPr>
              <a:t>PPT</a:t>
            </a:r>
            <a:r>
              <a:rPr kumimoji="0" lang="zh-CN" altLang="en-US" sz="100" b="0" i="0" u="none" strike="noStrike" kern="0" cap="none" spc="0" normalizeH="0" baseline="0" noProof="0">
                <a:ln>
                  <a:noFill/>
                </a:ln>
                <a:solidFill>
                  <a:prstClr val="black"/>
                </a:solidFill>
                <a:effectLst/>
                <a:uLnTx/>
                <a:uFillTx/>
                <a:hlinkClick r:id="rId10"/>
              </a:rPr>
              <a:t>模板</a:t>
            </a:r>
            <a:r>
              <a:rPr kumimoji="0" lang="en-US" altLang="zh-CN" sz="100" b="0" i="0" u="none" strike="noStrike" kern="0" cap="none" spc="0" normalizeH="0" baseline="0" noProof="0">
                <a:ln>
                  <a:noFill/>
                </a:ln>
                <a:solidFill>
                  <a:prstClr val="black"/>
                </a:solidFill>
                <a:effectLst/>
                <a:uLnTx/>
                <a:uFillTx/>
              </a:rPr>
              <a:t>http://www.1ppt.com/hangye/</a:t>
            </a:r>
          </a:p>
        </p:txBody>
      </p:sp>
    </p:spTree>
    <p:extLst>
      <p:ext uri="{BB962C8B-B14F-4D97-AF65-F5344CB8AC3E}">
        <p14:creationId xmlns:p14="http://schemas.microsoft.com/office/powerpoint/2010/main" val="3634465227"/>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lang="en-US">
                <a:sym typeface="+mn-ea"/>
              </a:rPr>
              <a:t>Click to edit Master title style</a:t>
            </a:r>
            <a:endParaRPr>
              <a:sym typeface="+mn-ea"/>
            </a:endParaRPr>
          </a:p>
        </p:txBody>
      </p:sp>
      <p:sp>
        <p:nvSpPr>
          <p:cNvPr id="3" name="日期占位符 2"/>
          <p:cNvSpPr>
            <a:spLocks noGrp="1"/>
          </p:cNvSpPr>
          <p:nvPr>
            <p:ph type="dt" sz="half" idx="10"/>
            <p:custDataLst>
              <p:tags r:id="rId2"/>
            </p:custDataLst>
          </p:nvPr>
        </p:nvSpPr>
        <p:spPr/>
        <p:txBody>
          <a:bodyPr/>
          <a:lstStyle/>
          <a:p>
            <a:fld id="{846CE7D5-CF57-46EF-B807-FDD0502418D4}" type="datetimeFigureOut">
              <a:rPr lang="en-US" smtClean="0"/>
              <a:t>4/22/21</a:t>
            </a:fld>
            <a:endParaRPr lang="en-US"/>
          </a:p>
        </p:txBody>
      </p:sp>
      <p:sp>
        <p:nvSpPr>
          <p:cNvPr id="4" name="页脚占位符 3"/>
          <p:cNvSpPr>
            <a:spLocks noGrp="1"/>
          </p:cNvSpPr>
          <p:nvPr>
            <p:ph type="ftr" sz="quarter" idx="11"/>
            <p:custDataLst>
              <p:tags r:id="rId3"/>
            </p:custDataLst>
          </p:nvPr>
        </p:nvSpPr>
        <p:spPr/>
        <p:txBody>
          <a:bodyPr/>
          <a:lstStyle/>
          <a:p>
            <a:endParaRPr lang="en-US"/>
          </a:p>
        </p:txBody>
      </p:sp>
      <p:sp>
        <p:nvSpPr>
          <p:cNvPr id="5" name="灯片编号占位符 4"/>
          <p:cNvSpPr>
            <a:spLocks noGrp="1"/>
          </p:cNvSpPr>
          <p:nvPr>
            <p:ph type="sldNum" sz="quarter" idx="12"/>
            <p:custDataLst>
              <p:tags r:id="rId4"/>
            </p:custDataLst>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5954196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846CE7D5-CF57-46EF-B807-FDD0502418D4}" type="datetimeFigureOut">
              <a:rPr lang="en-US" smtClean="0"/>
              <a:t>4/22/21</a:t>
            </a:fld>
            <a:endParaRPr lang="en-US"/>
          </a:p>
        </p:txBody>
      </p:sp>
      <p:sp>
        <p:nvSpPr>
          <p:cNvPr id="3" name="页脚占位符 2"/>
          <p:cNvSpPr>
            <a:spLocks noGrp="1"/>
          </p:cNvSpPr>
          <p:nvPr>
            <p:ph type="ftr" sz="quarter" idx="11"/>
            <p:custDataLst>
              <p:tags r:id="rId2"/>
            </p:custDataLst>
          </p:nvPr>
        </p:nvSpPr>
        <p:spPr/>
        <p:txBody>
          <a:bodyPr/>
          <a:lstStyle/>
          <a:p>
            <a:endParaRPr lang="en-US"/>
          </a:p>
        </p:txBody>
      </p:sp>
      <p:sp>
        <p:nvSpPr>
          <p:cNvPr id="4" name="灯片编号占位符 3"/>
          <p:cNvSpPr>
            <a:spLocks noGrp="1"/>
          </p:cNvSpPr>
          <p:nvPr>
            <p:ph type="sldNum" sz="quarter" idx="12"/>
            <p:custDataLst>
              <p:tags r:id="rId3"/>
            </p:custDataLst>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7367181"/>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en-US">
                <a:sym typeface="+mn-ea"/>
              </a:rPr>
              <a:t>Click icon to add picture</a:t>
            </a:r>
            <a:endParaRPr>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lang="en-US">
                <a:sym typeface="+mn-ea"/>
              </a:rPr>
              <a:t>Click to edit Master text styles</a:t>
            </a:r>
          </a:p>
        </p:txBody>
      </p:sp>
      <p:sp>
        <p:nvSpPr>
          <p:cNvPr id="5" name="日期占位符 4"/>
          <p:cNvSpPr>
            <a:spLocks noGrp="1"/>
          </p:cNvSpPr>
          <p:nvPr>
            <p:ph type="dt" sz="half" idx="10"/>
            <p:custDataLst>
              <p:tags r:id="rId3"/>
            </p:custDataLst>
          </p:nvPr>
        </p:nvSpPr>
        <p:spPr/>
        <p:txBody>
          <a:bodyPr/>
          <a:lstStyle/>
          <a:p>
            <a:fld id="{846CE7D5-CF57-46EF-B807-FDD0502418D4}" type="datetimeFigureOut">
              <a:rPr lang="en-US" smtClean="0"/>
              <a:t>4/22/21</a:t>
            </a:fld>
            <a:endParaRPr lang="en-US"/>
          </a:p>
        </p:txBody>
      </p:sp>
      <p:sp>
        <p:nvSpPr>
          <p:cNvPr id="6" name="页脚占位符 5"/>
          <p:cNvSpPr>
            <a:spLocks noGrp="1"/>
          </p:cNvSpPr>
          <p:nvPr>
            <p:ph type="ftr" sz="quarter" idx="11"/>
            <p:custDataLst>
              <p:tags r:id="rId4"/>
            </p:custDataLst>
          </p:nvPr>
        </p:nvSpPr>
        <p:spPr/>
        <p:txBody>
          <a:bodyPr/>
          <a:lstStyle/>
          <a:p>
            <a:endParaRPr lang="en-US"/>
          </a:p>
        </p:txBody>
      </p:sp>
      <p:sp>
        <p:nvSpPr>
          <p:cNvPr id="7" name="灯片编号占位符 6"/>
          <p:cNvSpPr>
            <a:spLocks noGrp="1"/>
          </p:cNvSpPr>
          <p:nvPr>
            <p:ph type="sldNum" sz="quarter" idx="12"/>
            <p:custDataLst>
              <p:tags r:id="rId5"/>
            </p:custDataLst>
          </p:nvPr>
        </p:nvSpPr>
        <p:spPr/>
        <p:txBody>
          <a:bodyPr/>
          <a:lstStyle/>
          <a:p>
            <a:fld id="{330EA680-D336-4FF7-8B7A-9848BB0A1C32}" type="slidenum">
              <a:rPr lang="en-US" smtClean="0"/>
              <a:t>‹#›</a:t>
            </a:fld>
            <a:endParaRPr lang="en-US"/>
          </a:p>
        </p:txBody>
      </p:sp>
      <p:sp>
        <p:nvSpPr>
          <p:cNvPr id="9" name="标题 8"/>
          <p:cNvSpPr>
            <a:spLocks noGrp="1"/>
          </p:cNvSpPr>
          <p:nvPr>
            <p:ph type="title"/>
            <p:custDataLst>
              <p:tags r:id="rId6"/>
            </p:custDataLst>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255334100"/>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lang="en-US">
                <a:sym typeface="+mn-ea"/>
              </a:rPr>
              <a:t>Click to edit Master title style</a:t>
            </a:r>
            <a:endParaRPr>
              <a:sym typeface="+mn-ea"/>
            </a:endParaRP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custDataLst>
              <p:tags r:id="rId3"/>
            </p:custDataLst>
          </p:nvPr>
        </p:nvSpPr>
        <p:spPr/>
        <p:txBody>
          <a:bodyPr/>
          <a:lstStyle/>
          <a:p>
            <a:fld id="{846CE7D5-CF57-46EF-B807-FDD0502418D4}" type="datetimeFigureOut">
              <a:rPr lang="en-US" smtClean="0"/>
              <a:t>4/22/21</a:t>
            </a:fld>
            <a:endParaRPr lang="en-US"/>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4494557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846CE7D5-CF57-46EF-B807-FDD0502418D4}" type="datetimeFigureOut">
              <a:rPr lang="en-US" smtClean="0"/>
              <a:t>4/22/21</a:t>
            </a:fld>
            <a:endParaRPr 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76"/>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contrast="20000"/>
                    </a14:imgEffect>
                  </a14:imgLayer>
                </a14:imgProps>
              </a:ext>
              <a:ext uri="{28A0092B-C50C-407E-A947-70E740481C1C}">
                <a14:useLocalDpi xmlns:a14="http://schemas.microsoft.com/office/drawing/2010/main"/>
              </a:ext>
            </a:extLst>
          </a:blip>
          <a:stretch>
            <a:fillRect/>
          </a:stretch>
        </p:blipFill>
        <p:spPr bwMode="auto">
          <a:xfrm>
            <a:off x="0" y="-2281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282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Bar dir="vert"/>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3541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spd="slow">
    <p:randomBar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media/image3.png"/><Relationship Id="rId5" Type="http://schemas.openxmlformats.org/officeDocument/2006/relationships/tags" Target="../tags/tag66.xml"/><Relationship Id="rId10" Type="http://schemas.openxmlformats.org/officeDocument/2006/relationships/image" Target="../media/image2.png"/><Relationship Id="rId4" Type="http://schemas.openxmlformats.org/officeDocument/2006/relationships/tags" Target="../tags/tag6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10" cstate="screen">
            <a:extLst>
              <a:ext uri="{28A0092B-C50C-407E-A947-70E740481C1C}">
                <a14:useLocalDpi xmlns:a14="http://schemas.microsoft.com/office/drawing/2010/main"/>
              </a:ext>
            </a:extLst>
          </a:blip>
          <a:srcRect/>
          <a:stretch>
            <a:fillRect/>
          </a:stretch>
        </p:blipFill>
        <p:spPr>
          <a:xfrm>
            <a:off x="4297680" y="-3175"/>
            <a:ext cx="7952105" cy="6858000"/>
          </a:xfrm>
          <a:prstGeom prst="rect">
            <a:avLst/>
          </a:prstGeom>
        </p:spPr>
      </p:pic>
      <p:grpSp>
        <p:nvGrpSpPr>
          <p:cNvPr id="28" name="Group 4"/>
          <p:cNvGrpSpPr>
            <a:grpSpLocks noChangeAspect="1"/>
          </p:cNvGrpSpPr>
          <p:nvPr/>
        </p:nvGrpSpPr>
        <p:grpSpPr bwMode="auto">
          <a:xfrm>
            <a:off x="0" y="-3175"/>
            <a:ext cx="2971800" cy="1538288"/>
            <a:chOff x="0" y="-2"/>
            <a:chExt cx="1872" cy="969"/>
          </a:xfrm>
        </p:grpSpPr>
        <p:sp>
          <p:nvSpPr>
            <p:cNvPr id="29" name="AutoShape 3"/>
            <p:cNvSpPr>
              <a:spLocks noChangeAspect="1" noChangeArrowheads="1" noTextEdit="1"/>
            </p:cNvSpPr>
            <p:nvPr/>
          </p:nvSpPr>
          <p:spPr bwMode="auto">
            <a:xfrm>
              <a:off x="0" y="0"/>
              <a:ext cx="1872"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pic>
          <p:nvPicPr>
            <p:cNvPr id="1029" name="Picture 5"/>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0" y="-2"/>
              <a:ext cx="1872"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8"/>
          <p:cNvSpPr/>
          <p:nvPr>
            <p:custDataLst>
              <p:tags r:id="rId2"/>
            </p:custDataLst>
          </p:nvPr>
        </p:nvSpPr>
        <p:spPr>
          <a:xfrm flipH="1">
            <a:off x="3162027" y="6550497"/>
            <a:ext cx="1020503" cy="100871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olidFill>
                <a:prstClr val="white"/>
              </a:solidFill>
              <a:cs typeface="+mn-ea"/>
              <a:sym typeface="+mn-lt"/>
            </a:endParaRPr>
          </a:p>
        </p:txBody>
      </p:sp>
      <p:sp>
        <p:nvSpPr>
          <p:cNvPr id="37" name="7"/>
          <p:cNvSpPr/>
          <p:nvPr>
            <p:custDataLst>
              <p:tags r:id="rId3"/>
            </p:custDataLst>
          </p:nvPr>
        </p:nvSpPr>
        <p:spPr>
          <a:xfrm flipH="1">
            <a:off x="4464209" y="6311752"/>
            <a:ext cx="694423" cy="69442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olidFill>
                <a:prstClr val="white"/>
              </a:solidFill>
              <a:cs typeface="+mn-ea"/>
              <a:sym typeface="+mn-lt"/>
            </a:endParaRPr>
          </a:p>
        </p:txBody>
      </p:sp>
      <p:sp>
        <p:nvSpPr>
          <p:cNvPr id="38" name="9"/>
          <p:cNvSpPr/>
          <p:nvPr>
            <p:custDataLst>
              <p:tags r:id="rId4"/>
            </p:custDataLst>
          </p:nvPr>
        </p:nvSpPr>
        <p:spPr>
          <a:xfrm flipH="1">
            <a:off x="1679509" y="6117299"/>
            <a:ext cx="1263219" cy="1248624"/>
          </a:xfrm>
          <a:prstGeom prst="ellipse">
            <a:avLst/>
          </a:prstGeom>
          <a:gradFill flip="none" rotWithShape="1">
            <a:gsLst>
              <a:gs pos="0">
                <a:srgbClr val="68DEDB"/>
              </a:gs>
              <a:gs pos="89000">
                <a:srgbClr val="3E8EB9"/>
              </a:gs>
            </a:gsLst>
            <a:lin ang="2700000" scaled="0"/>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a:outerShdw blurRad="444500" dist="2794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665">
              <a:solidFill>
                <a:prstClr val="white"/>
              </a:solidFill>
              <a:cs typeface="+mn-ea"/>
              <a:sym typeface="+mn-lt"/>
            </a:endParaRPr>
          </a:p>
        </p:txBody>
      </p:sp>
      <p:sp>
        <p:nvSpPr>
          <p:cNvPr id="39" name="9"/>
          <p:cNvSpPr/>
          <p:nvPr>
            <p:custDataLst>
              <p:tags r:id="rId5"/>
            </p:custDataLst>
          </p:nvPr>
        </p:nvSpPr>
        <p:spPr>
          <a:xfrm flipH="1">
            <a:off x="699533" y="6579080"/>
            <a:ext cx="795559" cy="78636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olidFill>
                <a:prstClr val="white"/>
              </a:solidFill>
              <a:cs typeface="+mn-ea"/>
              <a:sym typeface="+mn-lt"/>
            </a:endParaRPr>
          </a:p>
        </p:txBody>
      </p:sp>
      <p:sp>
        <p:nvSpPr>
          <p:cNvPr id="40" name="11"/>
          <p:cNvSpPr/>
          <p:nvPr>
            <p:custDataLst>
              <p:tags r:id="rId6"/>
            </p:custDataLst>
          </p:nvPr>
        </p:nvSpPr>
        <p:spPr>
          <a:xfrm flipH="1">
            <a:off x="-557540" y="6103429"/>
            <a:ext cx="962673" cy="951551"/>
          </a:xfrm>
          <a:prstGeom prst="ellipse">
            <a:avLst/>
          </a:prstGeom>
          <a:gradFill flip="none" rotWithShape="1">
            <a:gsLst>
              <a:gs pos="0">
                <a:srgbClr val="68DEDB"/>
              </a:gs>
              <a:gs pos="89000">
                <a:srgbClr val="3E8EB9"/>
              </a:gs>
            </a:gsLst>
            <a:lin ang="2700000" scaled="0"/>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a:outerShdw blurRad="444500" dist="2794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665">
              <a:solidFill>
                <a:prstClr val="white"/>
              </a:solidFill>
              <a:cs typeface="+mn-ea"/>
              <a:sym typeface="+mn-lt"/>
            </a:endParaRPr>
          </a:p>
        </p:txBody>
      </p:sp>
      <p:sp>
        <p:nvSpPr>
          <p:cNvPr id="41" name="10"/>
          <p:cNvSpPr/>
          <p:nvPr>
            <p:custDataLst>
              <p:tags r:id="rId7"/>
            </p:custDataLst>
          </p:nvPr>
        </p:nvSpPr>
        <p:spPr>
          <a:xfrm flipH="1">
            <a:off x="343613" y="7349047"/>
            <a:ext cx="260408" cy="26040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olidFill>
                <a:prstClr val="white"/>
              </a:solidFill>
              <a:cs typeface="+mn-ea"/>
              <a:sym typeface="+mn-lt"/>
            </a:endParaRPr>
          </a:p>
        </p:txBody>
      </p:sp>
      <p:sp>
        <p:nvSpPr>
          <p:cNvPr id="12" name="Title 1">
            <a:extLst>
              <a:ext uri="{FF2B5EF4-FFF2-40B4-BE49-F238E27FC236}">
                <a16:creationId xmlns:a16="http://schemas.microsoft.com/office/drawing/2014/main" id="{D8F3572D-3D0C-5442-8728-A2359C2B831C}"/>
              </a:ext>
            </a:extLst>
          </p:cNvPr>
          <p:cNvSpPr>
            <a:spLocks noGrp="1"/>
          </p:cNvSpPr>
          <p:nvPr>
            <p:ph type="ctrTitle"/>
          </p:nvPr>
        </p:nvSpPr>
        <p:spPr>
          <a:xfrm>
            <a:off x="198387" y="2391832"/>
            <a:ext cx="6271194" cy="2067518"/>
          </a:xfrm>
          <a:solidFill>
            <a:schemeClr val="bg1">
              <a:lumMod val="95000"/>
              <a:alpha val="40000"/>
            </a:schemeClr>
          </a:solidFill>
          <a:effectLst>
            <a:softEdge rad="28896"/>
          </a:effectLst>
        </p:spPr>
        <p:txBody>
          <a:bodyPr>
            <a:noAutofit/>
          </a:bodyPr>
          <a:lstStyle/>
          <a:p>
            <a:r>
              <a:rPr lang="en-US" sz="4000" spc="0" dirty="0">
                <a:ln w="0"/>
                <a:effectLst>
                  <a:outerShdw blurRad="38100" dist="19050" dir="2700000" algn="tl" rotWithShape="0">
                    <a:schemeClr val="dk1">
                      <a:alpha val="40000"/>
                    </a:schemeClr>
                  </a:outerShdw>
                </a:effectLst>
                <a:latin typeface="Avenir Medium" panose="02000503020000020003" pitchFamily="2" charset="0"/>
                <a:cs typeface="Times"/>
              </a:rPr>
              <a:t>Predicting </a:t>
            </a:r>
            <a:br>
              <a:rPr lang="en-US" sz="4000" spc="0" dirty="0">
                <a:ln w="0"/>
                <a:effectLst>
                  <a:outerShdw blurRad="38100" dist="19050" dir="2700000" algn="tl" rotWithShape="0">
                    <a:schemeClr val="dk1">
                      <a:alpha val="40000"/>
                    </a:schemeClr>
                  </a:outerShdw>
                </a:effectLst>
                <a:latin typeface="Avenir Medium" panose="02000503020000020003" pitchFamily="2" charset="0"/>
                <a:cs typeface="Times"/>
              </a:rPr>
            </a:br>
            <a:r>
              <a:rPr lang="en-US" sz="4000" spc="0" dirty="0">
                <a:ln w="0"/>
                <a:effectLst>
                  <a:outerShdw blurRad="38100" dist="19050" dir="2700000" algn="tl" rotWithShape="0">
                    <a:schemeClr val="dk1">
                      <a:alpha val="40000"/>
                    </a:schemeClr>
                  </a:outerShdw>
                </a:effectLst>
                <a:latin typeface="Avenir Medium" panose="02000503020000020003" pitchFamily="2" charset="0"/>
                <a:cs typeface="Times"/>
              </a:rPr>
              <a:t>State Medicare Spending </a:t>
            </a:r>
            <a:br>
              <a:rPr lang="en-US" sz="4000" spc="0" dirty="0">
                <a:ln w="0"/>
                <a:effectLst>
                  <a:outerShdw blurRad="38100" dist="19050" dir="2700000" algn="tl" rotWithShape="0">
                    <a:schemeClr val="dk1">
                      <a:alpha val="40000"/>
                    </a:schemeClr>
                  </a:outerShdw>
                </a:effectLst>
                <a:latin typeface="Avenir Medium" panose="02000503020000020003" pitchFamily="2" charset="0"/>
                <a:cs typeface="Times"/>
              </a:rPr>
            </a:br>
            <a:r>
              <a:rPr lang="en-US" sz="4000" spc="0" dirty="0">
                <a:ln w="0"/>
                <a:effectLst>
                  <a:outerShdw blurRad="38100" dist="19050" dir="2700000" algn="tl" rotWithShape="0">
                    <a:schemeClr val="dk1">
                      <a:alpha val="40000"/>
                    </a:schemeClr>
                  </a:outerShdw>
                </a:effectLst>
                <a:latin typeface="Avenir Medium" panose="02000503020000020003" pitchFamily="2" charset="0"/>
                <a:cs typeface="Times"/>
              </a:rPr>
              <a:t>Per Beneficiary</a:t>
            </a:r>
            <a:endParaRPr lang="en-US" sz="4000" spc="0" dirty="0">
              <a:ln w="0"/>
              <a:effectLst>
                <a:outerShdw blurRad="38100" dist="19050" dir="2700000" algn="tl" rotWithShape="0">
                  <a:schemeClr val="dk1">
                    <a:alpha val="40000"/>
                  </a:schemeClr>
                </a:outerShdw>
              </a:effectLst>
              <a:latin typeface="Avenir Medium" panose="02000503020000020003" pitchFamily="2" charset="0"/>
              <a:cs typeface="Calibri" panose="020F0502020204030204" pitchFamily="34" charset="0"/>
            </a:endParaRPr>
          </a:p>
        </p:txBody>
      </p:sp>
      <p:sp>
        <p:nvSpPr>
          <p:cNvPr id="2" name="TextBox 1">
            <a:extLst>
              <a:ext uri="{FF2B5EF4-FFF2-40B4-BE49-F238E27FC236}">
                <a16:creationId xmlns:a16="http://schemas.microsoft.com/office/drawing/2014/main" id="{C2768FE4-10A1-4E4D-86A1-D67E8E12F981}"/>
              </a:ext>
            </a:extLst>
          </p:cNvPr>
          <p:cNvSpPr txBox="1"/>
          <p:nvPr/>
        </p:nvSpPr>
        <p:spPr>
          <a:xfrm>
            <a:off x="5295757" y="5738360"/>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venir Medium" panose="02000503020000020003" pitchFamily="2" charset="0"/>
              </a:rPr>
              <a:t>Xiao Lu</a:t>
            </a:r>
          </a:p>
          <a:p>
            <a:r>
              <a:rPr lang="en-US" dirty="0" err="1">
                <a:latin typeface="Avenir Medium" panose="02000503020000020003" pitchFamily="2" charset="0"/>
              </a:rPr>
              <a:t>Guanghui</a:t>
            </a:r>
            <a:r>
              <a:rPr lang="en-US" dirty="0">
                <a:latin typeface="Avenir Medium" panose="02000503020000020003" pitchFamily="2" charset="0"/>
              </a:rPr>
              <a:t> Shen</a:t>
            </a:r>
          </a:p>
          <a:p>
            <a:r>
              <a:rPr lang="en-US" dirty="0" err="1">
                <a:latin typeface="Avenir Medium" panose="02000503020000020003" pitchFamily="2" charset="0"/>
              </a:rPr>
              <a:t>Xuefei</a:t>
            </a:r>
            <a:r>
              <a:rPr lang="en-US" dirty="0">
                <a:latin typeface="Avenir Medium" panose="02000503020000020003" pitchFamily="2" charset="0"/>
              </a:rPr>
              <a:t> Qiao</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strVal val="#ppt_w*0.70"/>
                                          </p:val>
                                        </p:tav>
                                        <p:tav tm="100000">
                                          <p:val>
                                            <p:strVal val="#ppt_w"/>
                                          </p:val>
                                        </p:tav>
                                      </p:tavLst>
                                    </p:anim>
                                    <p:anim calcmode="lin" valueType="num">
                                      <p:cBhvr>
                                        <p:cTn id="8" dur="1000" fill="hold"/>
                                        <p:tgtEl>
                                          <p:spTgt spid="36"/>
                                        </p:tgtEl>
                                        <p:attrNameLst>
                                          <p:attrName>ppt_h</p:attrName>
                                        </p:attrNameLst>
                                      </p:cBhvr>
                                      <p:tavLst>
                                        <p:tav tm="0">
                                          <p:val>
                                            <p:strVal val="#ppt_h"/>
                                          </p:val>
                                        </p:tav>
                                        <p:tav tm="100000">
                                          <p:val>
                                            <p:strVal val="#ppt_h"/>
                                          </p:val>
                                        </p:tav>
                                      </p:tavLst>
                                    </p:anim>
                                    <p:animEffect transition="in" filter="fade">
                                      <p:cBhvr>
                                        <p:cTn id="9" dur="1000"/>
                                        <p:tgtEl>
                                          <p:spTgt spid="3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0.70"/>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1000" fill="hold"/>
                                        <p:tgtEl>
                                          <p:spTgt spid="38"/>
                                        </p:tgtEl>
                                        <p:attrNameLst>
                                          <p:attrName>ppt_w</p:attrName>
                                        </p:attrNameLst>
                                      </p:cBhvr>
                                      <p:tavLst>
                                        <p:tav tm="0">
                                          <p:val>
                                            <p:strVal val="#ppt_w*0.70"/>
                                          </p:val>
                                        </p:tav>
                                        <p:tav tm="100000">
                                          <p:val>
                                            <p:strVal val="#ppt_w"/>
                                          </p:val>
                                        </p:tav>
                                      </p:tavLst>
                                    </p:anim>
                                    <p:anim calcmode="lin" valueType="num">
                                      <p:cBhvr>
                                        <p:cTn id="18" dur="1000" fill="hold"/>
                                        <p:tgtEl>
                                          <p:spTgt spid="38"/>
                                        </p:tgtEl>
                                        <p:attrNameLst>
                                          <p:attrName>ppt_h</p:attrName>
                                        </p:attrNameLst>
                                      </p:cBhvr>
                                      <p:tavLst>
                                        <p:tav tm="0">
                                          <p:val>
                                            <p:strVal val="#ppt_h"/>
                                          </p:val>
                                        </p:tav>
                                        <p:tav tm="100000">
                                          <p:val>
                                            <p:strVal val="#ppt_h"/>
                                          </p:val>
                                        </p:tav>
                                      </p:tavLst>
                                    </p:anim>
                                    <p:animEffect transition="in" filter="fade">
                                      <p:cBhvr>
                                        <p:cTn id="19" dur="1000"/>
                                        <p:tgtEl>
                                          <p:spTgt spid="38"/>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1000" fill="hold"/>
                                        <p:tgtEl>
                                          <p:spTgt spid="39"/>
                                        </p:tgtEl>
                                        <p:attrNameLst>
                                          <p:attrName>ppt_w</p:attrName>
                                        </p:attrNameLst>
                                      </p:cBhvr>
                                      <p:tavLst>
                                        <p:tav tm="0">
                                          <p:val>
                                            <p:strVal val="#ppt_w*0.70"/>
                                          </p:val>
                                        </p:tav>
                                        <p:tav tm="100000">
                                          <p:val>
                                            <p:strVal val="#ppt_w"/>
                                          </p:val>
                                        </p:tav>
                                      </p:tavLst>
                                    </p:anim>
                                    <p:anim calcmode="lin" valueType="num">
                                      <p:cBhvr>
                                        <p:cTn id="23" dur="1000" fill="hold"/>
                                        <p:tgtEl>
                                          <p:spTgt spid="39"/>
                                        </p:tgtEl>
                                        <p:attrNameLst>
                                          <p:attrName>ppt_h</p:attrName>
                                        </p:attrNameLst>
                                      </p:cBhvr>
                                      <p:tavLst>
                                        <p:tav tm="0">
                                          <p:val>
                                            <p:strVal val="#ppt_h"/>
                                          </p:val>
                                        </p:tav>
                                        <p:tav tm="100000">
                                          <p:val>
                                            <p:strVal val="#ppt_h"/>
                                          </p:val>
                                        </p:tav>
                                      </p:tavLst>
                                    </p:anim>
                                    <p:animEffect transition="in" filter="fade">
                                      <p:cBhvr>
                                        <p:cTn id="24" dur="1000"/>
                                        <p:tgtEl>
                                          <p:spTgt spid="39"/>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1000" fill="hold"/>
                                        <p:tgtEl>
                                          <p:spTgt spid="40"/>
                                        </p:tgtEl>
                                        <p:attrNameLst>
                                          <p:attrName>ppt_w</p:attrName>
                                        </p:attrNameLst>
                                      </p:cBhvr>
                                      <p:tavLst>
                                        <p:tav tm="0">
                                          <p:val>
                                            <p:strVal val="#ppt_w*0.70"/>
                                          </p:val>
                                        </p:tav>
                                        <p:tav tm="100000">
                                          <p:val>
                                            <p:strVal val="#ppt_w"/>
                                          </p:val>
                                        </p:tav>
                                      </p:tavLst>
                                    </p:anim>
                                    <p:anim calcmode="lin" valueType="num">
                                      <p:cBhvr>
                                        <p:cTn id="28" dur="1000" fill="hold"/>
                                        <p:tgtEl>
                                          <p:spTgt spid="40"/>
                                        </p:tgtEl>
                                        <p:attrNameLst>
                                          <p:attrName>ppt_h</p:attrName>
                                        </p:attrNameLst>
                                      </p:cBhvr>
                                      <p:tavLst>
                                        <p:tav tm="0">
                                          <p:val>
                                            <p:strVal val="#ppt_h"/>
                                          </p:val>
                                        </p:tav>
                                        <p:tav tm="100000">
                                          <p:val>
                                            <p:strVal val="#ppt_h"/>
                                          </p:val>
                                        </p:tav>
                                      </p:tavLst>
                                    </p:anim>
                                    <p:animEffect transition="in" filter="fade">
                                      <p:cBhvr>
                                        <p:cTn id="29" dur="1000"/>
                                        <p:tgtEl>
                                          <p:spTgt spid="40"/>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0.70"/>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1500"/>
                            </p:stCondLst>
                            <p:childTnLst>
                              <p:par>
                                <p:cTn id="40" presetID="3" presetClass="entr" presetSubtype="1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bldLvl="0" animBg="1"/>
      <p:bldP spid="41" grpId="0" bldLvl="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CCA4-6502-49A0-99EF-3C8C3318B9AC}"/>
              </a:ext>
            </a:extLst>
          </p:cNvPr>
          <p:cNvSpPr>
            <a:spLocks noGrp="1"/>
          </p:cNvSpPr>
          <p:nvPr>
            <p:ph type="title"/>
          </p:nvPr>
        </p:nvSpPr>
        <p:spPr>
          <a:xfrm>
            <a:off x="429251" y="552316"/>
            <a:ext cx="10852237" cy="648000"/>
          </a:xfrm>
        </p:spPr>
        <p:txBody>
          <a:bodyPr vert="horz" lIns="101600" tIns="38100" rIns="76200" bIns="38100" rtlCol="0" anchor="ctr" anchorCtr="0">
            <a:noAutofit/>
          </a:bodyPr>
          <a:lstStyle/>
          <a:p>
            <a:r>
              <a:rPr lang="en-US" sz="3200" dirty="0">
                <a:latin typeface="Avenir Medium" panose="02000503020000020003" pitchFamily="2" charset="0"/>
              </a:rPr>
              <a:t>Assumptions Check</a:t>
            </a:r>
          </a:p>
        </p:txBody>
      </p:sp>
      <p:sp>
        <p:nvSpPr>
          <p:cNvPr id="5" name="TextBox 4">
            <a:extLst>
              <a:ext uri="{FF2B5EF4-FFF2-40B4-BE49-F238E27FC236}">
                <a16:creationId xmlns:a16="http://schemas.microsoft.com/office/drawing/2014/main" id="{6EB83368-041C-4618-A205-26E30A62F4F0}"/>
              </a:ext>
            </a:extLst>
          </p:cNvPr>
          <p:cNvSpPr txBox="1"/>
          <p:nvPr/>
        </p:nvSpPr>
        <p:spPr>
          <a:xfrm>
            <a:off x="6665477" y="2058701"/>
            <a:ext cx="4768427"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000" dirty="0">
                <a:solidFill>
                  <a:prstClr val="black"/>
                </a:solidFill>
                <a:latin typeface="Avenir Medium" panose="02000503020000020003" pitchFamily="2" charset="0"/>
              </a:rPr>
              <a:t>No big heteroscedastic problem since no trends are shown in these partial residual plots. </a:t>
            </a:r>
          </a:p>
          <a:p>
            <a:pPr lvl="1"/>
            <a:endParaRPr lang="en-US" sz="2000" dirty="0">
              <a:solidFill>
                <a:prstClr val="black"/>
              </a:solidFill>
              <a:latin typeface="Avenir Medium" panose="02000503020000020003" pitchFamily="2" charset="0"/>
            </a:endParaRPr>
          </a:p>
          <a:p>
            <a:pPr marL="285750" indent="-285750">
              <a:buFont typeface="Arial"/>
              <a:buChar char="•"/>
            </a:pPr>
            <a:r>
              <a:rPr lang="en-US" sz="2000" dirty="0">
                <a:solidFill>
                  <a:prstClr val="black"/>
                </a:solidFill>
                <a:latin typeface="Avenir Medium" panose="02000503020000020003" pitchFamily="2" charset="0"/>
              </a:rPr>
              <a:t>Durbin-Watson Test P-value: 0.742, no correlated residual concerns.</a:t>
            </a:r>
          </a:p>
          <a:p>
            <a:pPr marL="285750" indent="-285750">
              <a:buFont typeface="Arial"/>
              <a:buChar char="•"/>
            </a:pPr>
            <a:endParaRPr lang="en-US" sz="2000" dirty="0">
              <a:solidFill>
                <a:prstClr val="black"/>
              </a:solidFill>
              <a:latin typeface="Avenir Medium" panose="02000503020000020003" pitchFamily="2" charset="0"/>
            </a:endParaRPr>
          </a:p>
          <a:p>
            <a:pPr marL="285750" indent="-285750">
              <a:buFont typeface="Arial"/>
              <a:buChar char="•"/>
            </a:pPr>
            <a:r>
              <a:rPr lang="en-US" sz="2000" dirty="0">
                <a:solidFill>
                  <a:prstClr val="black"/>
                </a:solidFill>
                <a:latin typeface="Avenir Medium" panose="02000503020000020003" pitchFamily="2" charset="0"/>
              </a:rPr>
              <a:t>Q-Q normal plots show no normality concerns.</a:t>
            </a:r>
          </a:p>
        </p:txBody>
      </p:sp>
      <p:pic>
        <p:nvPicPr>
          <p:cNvPr id="6" name="Screen Shot 2021-04-22 at 3.21.27 PM.png" descr="Screen Shot 2021-04-22 at 3.21.27 PM.png">
            <a:extLst>
              <a:ext uri="{FF2B5EF4-FFF2-40B4-BE49-F238E27FC236}">
                <a16:creationId xmlns:a16="http://schemas.microsoft.com/office/drawing/2014/main" id="{364A0CC6-15C6-C34E-AA84-B98DDF3174DF}"/>
              </a:ext>
            </a:extLst>
          </p:cNvPr>
          <p:cNvPicPr>
            <a:picLocks noChangeAspect="1"/>
          </p:cNvPicPr>
          <p:nvPr/>
        </p:nvPicPr>
        <p:blipFill>
          <a:blip r:embed="rId3"/>
          <a:stretch>
            <a:fillRect/>
          </a:stretch>
        </p:blipFill>
        <p:spPr>
          <a:xfrm>
            <a:off x="429251" y="1292224"/>
            <a:ext cx="5807804" cy="5227487"/>
          </a:xfrm>
          <a:prstGeom prst="rect">
            <a:avLst/>
          </a:prstGeom>
          <a:ln w="12700">
            <a:miter lim="400000"/>
          </a:ln>
        </p:spPr>
      </p:pic>
    </p:spTree>
    <p:extLst>
      <p:ext uri="{BB962C8B-B14F-4D97-AF65-F5344CB8AC3E}">
        <p14:creationId xmlns:p14="http://schemas.microsoft.com/office/powerpoint/2010/main" val="227017209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C24B-A155-4B69-AEA2-7FAF989BE048}"/>
              </a:ext>
            </a:extLst>
          </p:cNvPr>
          <p:cNvSpPr>
            <a:spLocks noGrp="1"/>
          </p:cNvSpPr>
          <p:nvPr>
            <p:ph type="title"/>
          </p:nvPr>
        </p:nvSpPr>
        <p:spPr>
          <a:xfrm>
            <a:off x="554152" y="624505"/>
            <a:ext cx="10852237" cy="648000"/>
          </a:xfrm>
        </p:spPr>
        <p:txBody>
          <a:bodyPr vert="horz" lIns="101600" tIns="38100" rIns="76200" bIns="38100" rtlCol="0" anchor="ctr" anchorCtr="0">
            <a:noAutofit/>
          </a:bodyPr>
          <a:lstStyle/>
          <a:p>
            <a:r>
              <a:rPr lang="en-US" sz="3200" dirty="0">
                <a:latin typeface="Avenir Medium" panose="02000503020000020003" pitchFamily="2" charset="0"/>
              </a:rPr>
              <a:t>Influence Plot</a:t>
            </a:r>
          </a:p>
        </p:txBody>
      </p:sp>
      <p:pic>
        <p:nvPicPr>
          <p:cNvPr id="6" name="图片 5" descr="图片包含 形状&#10;&#10;描述已自动生成">
            <a:extLst>
              <a:ext uri="{FF2B5EF4-FFF2-40B4-BE49-F238E27FC236}">
                <a16:creationId xmlns:a16="http://schemas.microsoft.com/office/drawing/2014/main" id="{54A49DA8-5227-8A4B-911A-19AC96A24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663700"/>
            <a:ext cx="6758609" cy="4191000"/>
          </a:xfrm>
          <a:prstGeom prst="rect">
            <a:avLst/>
          </a:prstGeom>
        </p:spPr>
      </p:pic>
      <p:sp>
        <p:nvSpPr>
          <p:cNvPr id="9" name="TextBox 4">
            <a:extLst>
              <a:ext uri="{FF2B5EF4-FFF2-40B4-BE49-F238E27FC236}">
                <a16:creationId xmlns:a16="http://schemas.microsoft.com/office/drawing/2014/main" id="{4A315860-6B16-E043-8AE8-24E747BC57B5}"/>
              </a:ext>
            </a:extLst>
          </p:cNvPr>
          <p:cNvSpPr txBox="1"/>
          <p:nvPr/>
        </p:nvSpPr>
        <p:spPr>
          <a:xfrm>
            <a:off x="7104049" y="2741929"/>
            <a:ext cx="4846651" cy="2034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spcBef>
                <a:spcPts val="1200"/>
              </a:spcBef>
              <a:defRPr sz="2400">
                <a:latin typeface="Avenir Medium"/>
                <a:ea typeface="Avenir Medium"/>
                <a:cs typeface="Avenir Medium"/>
                <a:sym typeface="Avenir Medium"/>
              </a:defRPr>
            </a:pPr>
            <a:r>
              <a:rPr dirty="0"/>
              <a:t>Outliers with high influence: </a:t>
            </a:r>
          </a:p>
          <a:p>
            <a:pPr marL="742950" lvl="1" indent="-285750">
              <a:spcBef>
                <a:spcPts val="600"/>
              </a:spcBef>
              <a:buSzPct val="100000"/>
              <a:buFont typeface="Arial"/>
              <a:buChar char="•"/>
              <a:defRPr sz="2000">
                <a:latin typeface="Avenir Medium"/>
                <a:ea typeface="Avenir Medium"/>
                <a:cs typeface="Avenir Medium"/>
                <a:sym typeface="Avenir Medium"/>
              </a:defRPr>
            </a:pPr>
            <a:r>
              <a:rPr dirty="0"/>
              <a:t>#2 Alaska: higher MSPB than the model predicted</a:t>
            </a:r>
          </a:p>
          <a:p>
            <a:pPr marL="742950" lvl="1" indent="-285750">
              <a:spcBef>
                <a:spcPts val="600"/>
              </a:spcBef>
              <a:buSzPct val="100000"/>
              <a:buFont typeface="Arial"/>
              <a:buChar char="•"/>
              <a:defRPr sz="2000">
                <a:latin typeface="Avenir Medium"/>
                <a:ea typeface="Avenir Medium"/>
                <a:cs typeface="Avenir Medium"/>
                <a:sym typeface="Avenir Medium"/>
              </a:defRPr>
            </a:pPr>
            <a:r>
              <a:rPr dirty="0"/>
              <a:t>#12 Hawaii: lower MSPB than the model predicted                     </a:t>
            </a:r>
          </a:p>
        </p:txBody>
      </p:sp>
    </p:spTree>
    <p:extLst>
      <p:ext uri="{BB962C8B-B14F-4D97-AF65-F5344CB8AC3E}">
        <p14:creationId xmlns:p14="http://schemas.microsoft.com/office/powerpoint/2010/main" val="19270674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EC8057D-F1A2-4A41-8FD4-83B6CB8A7AB5}"/>
              </a:ext>
            </a:extLst>
          </p:cNvPr>
          <p:cNvSpPr txBox="1">
            <a:spLocks/>
          </p:cNvSpPr>
          <p:nvPr/>
        </p:nvSpPr>
        <p:spPr>
          <a:xfrm>
            <a:off x="283897" y="632923"/>
            <a:ext cx="10852237" cy="648000"/>
          </a:xfrm>
          <a:prstGeom prst="rect">
            <a:avLst/>
          </a:prstGeom>
        </p:spPr>
        <p:txBody>
          <a:bodyPr vert="horz" lIns="101600" tIns="38100" rIns="76200" bIns="38100" rtlCol="0" anchor="ctr" anchorCtr="0">
            <a:noAutofit/>
          </a:bodyPr>
          <a:lstStyle>
            <a:lvl1pPr marR="0" fontAlgn="auto">
              <a:lnSpc>
                <a:spcPct val="100000"/>
              </a:lnSpc>
              <a:spcBef>
                <a:spcPct val="0"/>
              </a:spcBef>
              <a:buNone/>
              <a:defRPr kumimoji="0" lang="zh-CN" altLang="en-US" sz="3200" b="1" i="0" u="none" strike="noStrike" cap="none" spc="200" normalizeH="0" baseline="0" noProof="1" dirty="0">
                <a:uFillTx/>
                <a:latin typeface="Avenir Medium" panose="02000503020000020003" pitchFamily="2" charset="0"/>
                <a:ea typeface="+mj-ea"/>
                <a:cs typeface="+mj-cs"/>
                <a:sym typeface="+mn-ea"/>
              </a:defRPr>
            </a:lvl1pPr>
          </a:lstStyle>
          <a:p>
            <a:r>
              <a:rPr lang="en-US" dirty="0"/>
              <a:t>Conclusion</a:t>
            </a:r>
          </a:p>
        </p:txBody>
      </p:sp>
      <p:sp>
        <p:nvSpPr>
          <p:cNvPr id="2" name="TextBox 1">
            <a:extLst>
              <a:ext uri="{FF2B5EF4-FFF2-40B4-BE49-F238E27FC236}">
                <a16:creationId xmlns:a16="http://schemas.microsoft.com/office/drawing/2014/main" id="{B194F692-6E8F-4043-8662-2893C544C1E2}"/>
              </a:ext>
            </a:extLst>
          </p:cNvPr>
          <p:cNvSpPr txBox="1"/>
          <p:nvPr/>
        </p:nvSpPr>
        <p:spPr>
          <a:xfrm>
            <a:off x="283897" y="1552826"/>
            <a:ext cx="11463603"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sz="2000" dirty="0">
              <a:latin typeface="Avenir Medium" panose="02000503020000020003" pitchFamily="2" charset="0"/>
              <a:ea typeface="+mn-lt"/>
              <a:cs typeface="+mn-lt"/>
            </a:endParaRPr>
          </a:p>
          <a:p>
            <a:pPr marL="342900" indent="-342900">
              <a:spcAft>
                <a:spcPts val="600"/>
              </a:spcAft>
              <a:buFont typeface="Arial" panose="020B0604020202020204" pitchFamily="34" charset="0"/>
              <a:buChar char="•"/>
            </a:pPr>
            <a:r>
              <a:rPr lang="en-US" sz="2000" dirty="0">
                <a:latin typeface="Avenir Medium" panose="02000503020000020003" pitchFamily="2" charset="0"/>
                <a:ea typeface="+mn-lt"/>
                <a:cs typeface="+mn-lt"/>
              </a:rPr>
              <a:t>Our improved model predicts that when all else are held constant, state MSPB:</a:t>
            </a:r>
          </a:p>
          <a:p>
            <a:pPr marL="742950" lvl="1" indent="-285750">
              <a:buFont typeface="Arial"/>
              <a:buChar char="•"/>
            </a:pPr>
            <a:r>
              <a:rPr lang="en-US" sz="2000" dirty="0">
                <a:latin typeface="Avenir Medium" panose="02000503020000020003" pitchFamily="2" charset="0"/>
                <a:ea typeface="+mn-lt"/>
                <a:cs typeface="Arial"/>
              </a:rPr>
              <a:t>Increases by $0.12</a:t>
            </a:r>
            <a:r>
              <a:rPr lang="en-US" altLang="zh-CN" sz="2000" dirty="0">
                <a:latin typeface="Avenir Medium" panose="02000503020000020003" pitchFamily="2" charset="0"/>
                <a:ea typeface="+mn-lt"/>
                <a:cs typeface="Arial"/>
              </a:rPr>
              <a:t>9</a:t>
            </a:r>
            <a:r>
              <a:rPr lang="en-US" sz="2000" dirty="0">
                <a:latin typeface="Avenir Medium" panose="02000503020000020003" pitchFamily="2" charset="0"/>
                <a:ea typeface="+mn-lt"/>
                <a:cs typeface="Arial"/>
              </a:rPr>
              <a:t> for every 1-dollar increase in </a:t>
            </a:r>
            <a:r>
              <a:rPr lang="en-US" sz="2000" dirty="0">
                <a:latin typeface="Avenir Medium" panose="02000503020000020003" pitchFamily="2" charset="0"/>
                <a:ea typeface="+mn-lt"/>
                <a:cs typeface="+mn-lt"/>
              </a:rPr>
              <a:t>median annual household income.</a:t>
            </a:r>
          </a:p>
          <a:p>
            <a:pPr marL="742950" lvl="1" indent="-285750">
              <a:buFont typeface="Arial"/>
              <a:buChar char="•"/>
            </a:pPr>
            <a:r>
              <a:rPr lang="en-US" altLang="zh-CN" sz="2000" dirty="0">
                <a:latin typeface="Avenir Medium" panose="02000503020000020003" pitchFamily="2" charset="0"/>
                <a:ea typeface="+mn-lt"/>
                <a:cs typeface="+mn-lt"/>
              </a:rPr>
              <a:t>Decreases by $676.4 for every 1-year increase in life expectancy.</a:t>
            </a:r>
            <a:endParaRPr lang="en-US" sz="2000" dirty="0">
              <a:latin typeface="Avenir Medium" panose="02000503020000020003" pitchFamily="2" charset="0"/>
              <a:ea typeface="+mn-lt"/>
              <a:cs typeface="+mn-lt"/>
            </a:endParaRPr>
          </a:p>
          <a:p>
            <a:pPr marL="742950" lvl="1" indent="-285750">
              <a:buFont typeface="Arial"/>
              <a:buChar char="•"/>
            </a:pPr>
            <a:r>
              <a:rPr lang="en-US" sz="2000" dirty="0">
                <a:latin typeface="Avenir Medium" panose="02000503020000020003" pitchFamily="2" charset="0"/>
                <a:ea typeface="+mn-lt"/>
                <a:cs typeface="+mn-lt"/>
              </a:rPr>
              <a:t>Decreases for every additional hospital built when </a:t>
            </a:r>
            <a:r>
              <a:rPr lang="en-US" altLang="zh-CN" sz="2000" dirty="0">
                <a:latin typeface="Avenir Medium" panose="02000503020000020003" pitchFamily="2" charset="0"/>
                <a:ea typeface="+mn-lt"/>
                <a:cs typeface="+mn-lt"/>
              </a:rPr>
              <a:t>hospital per person is below 1.8e-5, then starts to increase. </a:t>
            </a:r>
            <a:endParaRPr lang="en-US" sz="2000" dirty="0">
              <a:latin typeface="Avenir Medium" panose="02000503020000020003" pitchFamily="2" charset="0"/>
              <a:ea typeface="+mn-lt"/>
              <a:cs typeface="+mn-lt"/>
            </a:endParaRPr>
          </a:p>
          <a:p>
            <a:endParaRPr lang="en-US" sz="2000" dirty="0">
              <a:latin typeface="Avenir Medium" panose="02000503020000020003" pitchFamily="2" charset="0"/>
              <a:ea typeface="+mn-lt"/>
              <a:cs typeface="+mn-lt"/>
            </a:endParaRPr>
          </a:p>
          <a:p>
            <a:pPr marL="342900" indent="-342900">
              <a:buFont typeface="Arial" panose="020B0604020202020204" pitchFamily="34" charset="0"/>
              <a:buChar char="•"/>
            </a:pPr>
            <a:r>
              <a:rPr lang="en-US" altLang="zh-CN" sz="2000" dirty="0">
                <a:latin typeface="Avenir Medium" panose="02000503020000020003" pitchFamily="2" charset="0"/>
                <a:ea typeface="+mn-lt"/>
                <a:cs typeface="+mn-lt"/>
              </a:rPr>
              <a:t>Percentage of senior people </a:t>
            </a:r>
            <a:r>
              <a:rPr lang="en-US" sz="2000" dirty="0">
                <a:latin typeface="Avenir Medium" panose="02000503020000020003" pitchFamily="2" charset="0"/>
                <a:ea typeface="+mn-lt"/>
                <a:cs typeface="+mn-lt"/>
              </a:rPr>
              <a:t>does not have a </a:t>
            </a:r>
            <a:r>
              <a:rPr lang="en-US" altLang="zh-CN" sz="2000" dirty="0">
                <a:latin typeface="Avenir Medium" panose="02000503020000020003" pitchFamily="2" charset="0"/>
                <a:ea typeface="+mn-lt"/>
                <a:cs typeface="+mn-lt"/>
              </a:rPr>
              <a:t>significant</a:t>
            </a:r>
            <a:r>
              <a:rPr lang="en-US" sz="2000" dirty="0">
                <a:latin typeface="Avenir Medium" panose="02000503020000020003" pitchFamily="2" charset="0"/>
                <a:ea typeface="+mn-lt"/>
                <a:cs typeface="+mn-lt"/>
              </a:rPr>
              <a:t> effect on MSPB.</a:t>
            </a:r>
          </a:p>
          <a:p>
            <a:pPr marL="342900" indent="-342900">
              <a:buFont typeface="Arial" panose="020B0604020202020204" pitchFamily="34" charset="0"/>
              <a:buChar char="•"/>
            </a:pPr>
            <a:endParaRPr lang="en-US" sz="2000" dirty="0">
              <a:latin typeface="Avenir Medium" panose="02000503020000020003" pitchFamily="2" charset="0"/>
              <a:ea typeface="+mn-lt"/>
              <a:cs typeface="+mn-lt"/>
            </a:endParaRPr>
          </a:p>
          <a:p>
            <a:pPr marL="342900" indent="-342900">
              <a:buFont typeface="Arial" panose="020B0604020202020204" pitchFamily="34" charset="0"/>
              <a:buChar char="•"/>
            </a:pPr>
            <a:r>
              <a:rPr lang="en-US" sz="2000" dirty="0">
                <a:latin typeface="Avenir Medium" panose="02000503020000020003" pitchFamily="2" charset="0"/>
                <a:ea typeface="+mn-lt"/>
                <a:cs typeface="+mn-lt"/>
              </a:rPr>
              <a:t>Obamacare does not have a significant effect on MSPB. </a:t>
            </a:r>
          </a:p>
          <a:p>
            <a:pPr marL="342900" indent="-342900">
              <a:buFont typeface="Arial" panose="020B0604020202020204" pitchFamily="34" charset="0"/>
              <a:buChar char="•"/>
            </a:pPr>
            <a:endParaRPr lang="en-US" sz="2000" dirty="0">
              <a:latin typeface="Avenir Medium" panose="02000503020000020003" pitchFamily="2" charset="0"/>
              <a:ea typeface="+mn-lt"/>
              <a:cs typeface="+mn-lt"/>
            </a:endParaRPr>
          </a:p>
          <a:p>
            <a:pPr marL="342900" indent="-342900">
              <a:buFont typeface="Arial" panose="020B0604020202020204" pitchFamily="34" charset="0"/>
              <a:buChar char="•"/>
            </a:pPr>
            <a:r>
              <a:rPr lang="en-US" sz="2000" dirty="0">
                <a:latin typeface="Avenir Medium" panose="02000503020000020003" pitchFamily="2" charset="0"/>
                <a:ea typeface="+mn-lt"/>
                <a:cs typeface="+mn-lt"/>
              </a:rPr>
              <a:t>The best way to lower MSPB without harming the healthcare system and state economy is by improving overall health. </a:t>
            </a:r>
          </a:p>
          <a:p>
            <a:pPr marL="342900" indent="-342900">
              <a:buFont typeface="Arial" panose="020B0604020202020204" pitchFamily="34" charset="0"/>
              <a:buChar char="•"/>
            </a:pPr>
            <a:endParaRPr lang="en-US" sz="2000" dirty="0">
              <a:latin typeface="Avenir Medium" panose="02000503020000020003" pitchFamily="2" charset="0"/>
              <a:ea typeface="+mn-lt"/>
              <a:cs typeface="+mn-lt"/>
            </a:endParaRPr>
          </a:p>
          <a:p>
            <a:endParaRPr lang="en-US" sz="2000" dirty="0">
              <a:latin typeface="Avenir Medium" panose="02000503020000020003" pitchFamily="2" charset="0"/>
              <a:cs typeface="Times"/>
            </a:endParaRPr>
          </a:p>
        </p:txBody>
      </p:sp>
    </p:spTree>
    <p:custDataLst>
      <p:tags r:id="rId1"/>
    </p:custData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p:nvPr/>
        </p:nvSpPr>
        <p:spPr>
          <a:xfrm>
            <a:off x="347397" y="672229"/>
            <a:ext cx="10750637" cy="569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3200" spc="200">
                <a:latin typeface="Avenir Medium"/>
                <a:ea typeface="Avenir Medium"/>
                <a:cs typeface="Avenir Medium"/>
                <a:sym typeface="Avenir Medium"/>
              </a:defRPr>
            </a:lvl1pPr>
          </a:lstStyle>
          <a:p>
            <a:r>
              <a:rPr lang="zh-CN" altLang="en-US" b="1" noProof="1">
                <a:latin typeface="Avenir Medium" panose="02000503020000020003" pitchFamily="2" charset="0"/>
                <a:ea typeface="+mj-ea"/>
                <a:cs typeface="+mj-cs"/>
                <a:sym typeface="+mn-ea"/>
              </a:rPr>
              <a:t>Further Analysis…</a:t>
            </a:r>
          </a:p>
        </p:txBody>
      </p:sp>
      <p:sp>
        <p:nvSpPr>
          <p:cNvPr id="188" name="TextBox 1"/>
          <p:cNvSpPr txBox="1"/>
          <p:nvPr/>
        </p:nvSpPr>
        <p:spPr>
          <a:xfrm>
            <a:off x="329616" y="1476840"/>
            <a:ext cx="11532767" cy="2400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600"/>
              </a:spcBef>
              <a:spcAft>
                <a:spcPts val="600"/>
              </a:spcAft>
              <a:buSzPct val="100000"/>
              <a:defRPr sz="2000">
                <a:latin typeface="Avenir Medium"/>
                <a:ea typeface="Avenir Medium"/>
                <a:cs typeface="Avenir Medium"/>
                <a:sym typeface="Avenir Medium"/>
              </a:defRPr>
            </a:pPr>
            <a:endParaRPr dirty="0"/>
          </a:p>
          <a:p>
            <a:pPr marL="285750" indent="-285750">
              <a:spcBef>
                <a:spcPts val="600"/>
              </a:spcBef>
              <a:spcAft>
                <a:spcPts val="600"/>
              </a:spcAft>
              <a:buSzPct val="100000"/>
              <a:buFont typeface="Arial"/>
              <a:buChar char="•"/>
              <a:defRPr sz="2000">
                <a:latin typeface="Avenir Medium"/>
                <a:ea typeface="Avenir Medium"/>
                <a:cs typeface="Avenir Medium"/>
                <a:sym typeface="Avenir Medium"/>
              </a:defRPr>
            </a:pPr>
            <a:r>
              <a:rPr lang="en" altLang="zh-CN" dirty="0"/>
              <a:t>Add more variables about the number of people under the age of 65 who have been receiving disability benefits for at least two years, and the number of people in the state who receive other Medicare plans, such as Medicare Advantage plan.</a:t>
            </a:r>
          </a:p>
          <a:p>
            <a:pPr marL="285750" indent="-285750">
              <a:spcBef>
                <a:spcPts val="600"/>
              </a:spcBef>
              <a:spcAft>
                <a:spcPts val="600"/>
              </a:spcAft>
              <a:buSzPct val="100000"/>
              <a:buFont typeface="Arial"/>
              <a:buChar char="•"/>
              <a:defRPr sz="2000">
                <a:latin typeface="Avenir Medium"/>
                <a:ea typeface="Avenir Medium"/>
                <a:cs typeface="Avenir Medium"/>
                <a:sym typeface="Avenir Medium"/>
              </a:defRPr>
            </a:pPr>
            <a:r>
              <a:rPr lang="en" altLang="zh-CN" dirty="0"/>
              <a:t>Further investigation into the MSPB number for Alaska.</a:t>
            </a:r>
          </a:p>
          <a:p>
            <a:pPr marL="285750" indent="-285750">
              <a:spcBef>
                <a:spcPts val="600"/>
              </a:spcBef>
              <a:spcAft>
                <a:spcPts val="600"/>
              </a:spcAft>
              <a:buSzPct val="100000"/>
              <a:buFont typeface="Arial"/>
              <a:buChar char="•"/>
              <a:defRPr sz="2000">
                <a:latin typeface="Avenir Medium"/>
                <a:ea typeface="Avenir Medium"/>
                <a:cs typeface="Avenir Medium"/>
                <a:sym typeface="Avenir Medium"/>
              </a:defRPr>
            </a:pPr>
            <a:r>
              <a:rPr lang="en-US" sz="2000" dirty="0">
                <a:latin typeface="Avenir Medium"/>
                <a:sym typeface="Arial"/>
              </a:rPr>
              <a:t>Upgrade our single year observations to a longer time span </a:t>
            </a:r>
            <a:r>
              <a:rPr lang="en-US" altLang="zh-CN" sz="2000" dirty="0">
                <a:latin typeface="Avenir Medium"/>
                <a:sym typeface="Arial"/>
              </a:rPr>
              <a:t>(average, median)</a:t>
            </a:r>
            <a:r>
              <a:rPr lang="en-US" sz="2000" dirty="0">
                <a:latin typeface="Avenir Medium"/>
                <a:sym typeface="Arial"/>
              </a:rPr>
              <a:t>. </a:t>
            </a:r>
            <a:endParaRPr sz="2000" dirty="0">
              <a:latin typeface="Avenir Medium"/>
              <a:sym typeface="Arial"/>
            </a:endParaRP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Picture 2" descr="Picture 2"/>
          <p:cNvPicPr>
            <a:picLocks noChangeAspect="1"/>
          </p:cNvPicPr>
          <p:nvPr/>
        </p:nvPicPr>
        <p:blipFill>
          <a:blip r:embed="rId2"/>
          <a:srcRect t="5888" b="9858"/>
          <a:stretch>
            <a:fillRect/>
          </a:stretch>
        </p:blipFill>
        <p:spPr>
          <a:xfrm>
            <a:off x="19" y="1281"/>
            <a:ext cx="12191981" cy="685671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D251234F-6198-3E4A-906A-2FE87AF27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86" y="412642"/>
            <a:ext cx="10724827" cy="6032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C544-4475-BA44-B9D5-9519B53A21C1}"/>
              </a:ext>
            </a:extLst>
          </p:cNvPr>
          <p:cNvSpPr>
            <a:spLocks noGrp="1"/>
          </p:cNvSpPr>
          <p:nvPr>
            <p:ph type="title"/>
          </p:nvPr>
        </p:nvSpPr>
        <p:spPr>
          <a:xfrm>
            <a:off x="236018" y="302188"/>
            <a:ext cx="10852237" cy="648000"/>
          </a:xfrm>
        </p:spPr>
        <p:txBody>
          <a:bodyPr/>
          <a:lstStyle/>
          <a:p>
            <a:r>
              <a:rPr lang="en-US" sz="3200" dirty="0">
                <a:latin typeface="Avenir Medium" panose="02000503020000020003" pitchFamily="2" charset="0"/>
              </a:rPr>
              <a:t>Background</a:t>
            </a:r>
          </a:p>
        </p:txBody>
      </p:sp>
      <p:sp>
        <p:nvSpPr>
          <p:cNvPr id="3" name="Content Placeholder 2">
            <a:extLst>
              <a:ext uri="{FF2B5EF4-FFF2-40B4-BE49-F238E27FC236}">
                <a16:creationId xmlns:a16="http://schemas.microsoft.com/office/drawing/2014/main" id="{5187E5CB-27F1-694A-9A47-85D61E317021}"/>
              </a:ext>
            </a:extLst>
          </p:cNvPr>
          <p:cNvSpPr>
            <a:spLocks noGrp="1"/>
          </p:cNvSpPr>
          <p:nvPr>
            <p:ph idx="1"/>
          </p:nvPr>
        </p:nvSpPr>
        <p:spPr>
          <a:xfrm>
            <a:off x="726061" y="1603802"/>
            <a:ext cx="6922905" cy="2805491"/>
          </a:xfrm>
        </p:spPr>
        <p:txBody>
          <a:bodyPr vert="horz" lIns="101600" tIns="0" rIns="82550" bIns="0" rtlCol="0" anchor="t">
            <a:noAutofit/>
          </a:bodyPr>
          <a:lstStyle/>
          <a:p>
            <a:pPr>
              <a:lnSpc>
                <a:spcPct val="100000"/>
              </a:lnSpc>
              <a:spcAft>
                <a:spcPts val="600"/>
              </a:spcAft>
              <a:defRPr/>
            </a:pPr>
            <a:r>
              <a:rPr lang="en-US" sz="2000" spc="0" noProof="0" dirty="0">
                <a:solidFill>
                  <a:sysClr val="windowText" lastClr="000000"/>
                </a:solidFill>
                <a:latin typeface="Avenir Medium" panose="02000503020000020003" pitchFamily="2" charset="0"/>
              </a:rPr>
              <a:t>Health insurance for people</a:t>
            </a:r>
          </a:p>
          <a:p>
            <a:pPr marL="571500" lvl="1" indent="-342900" defTabSz="685800">
              <a:lnSpc>
                <a:spcPct val="100000"/>
              </a:lnSpc>
              <a:spcAft>
                <a:spcPts val="600"/>
              </a:spcAft>
              <a:buFont typeface="Wingdings" pitchFamily="2" charset="2"/>
              <a:buChar char="ü"/>
              <a:tabLst/>
              <a:defRPr/>
            </a:pPr>
            <a:r>
              <a:rPr lang="en-US" sz="2000" spc="0" noProof="0" dirty="0">
                <a:solidFill>
                  <a:sysClr val="windowText" lastClr="000000"/>
                </a:solidFill>
                <a:latin typeface="Avenir Medium" panose="02000503020000020003" pitchFamily="2" charset="0"/>
              </a:rPr>
              <a:t>65 and older</a:t>
            </a:r>
          </a:p>
          <a:p>
            <a:pPr marL="571500" lvl="1" indent="-342900" defTabSz="685800">
              <a:lnSpc>
                <a:spcPct val="100000"/>
              </a:lnSpc>
              <a:spcAft>
                <a:spcPts val="600"/>
              </a:spcAft>
              <a:buFont typeface="Wingdings" pitchFamily="2" charset="2"/>
              <a:buChar char="ü"/>
              <a:tabLst/>
              <a:defRPr/>
            </a:pPr>
            <a:r>
              <a:rPr lang="en-US" sz="2000" spc="0" noProof="0" dirty="0">
                <a:solidFill>
                  <a:sysClr val="windowText" lastClr="000000"/>
                </a:solidFill>
                <a:latin typeface="Avenir Medium" panose="02000503020000020003" pitchFamily="2" charset="0"/>
              </a:rPr>
              <a:t>Under 65 with certain disabilities</a:t>
            </a:r>
          </a:p>
          <a:p>
            <a:pPr marL="800100" lvl="2" indent="-342900" defTabSz="685800">
              <a:lnSpc>
                <a:spcPct val="100000"/>
              </a:lnSpc>
              <a:spcAft>
                <a:spcPts val="600"/>
              </a:spcAft>
              <a:buSzPct val="50000"/>
              <a:buFont typeface="Wingdings" pitchFamily="2" charset="2"/>
              <a:buChar char="ü"/>
              <a:defRPr/>
            </a:pPr>
            <a:r>
              <a:rPr lang="en-US" sz="2000" spc="0" noProof="0" dirty="0">
                <a:solidFill>
                  <a:sysClr val="windowText" lastClr="000000"/>
                </a:solidFill>
                <a:latin typeface="Avenir Medium" panose="02000503020000020003" pitchFamily="2" charset="0"/>
              </a:rPr>
              <a:t>ALS (Amyotrophic Lateral Sclerosis, also called Lou Gehrig’s disease) without a waiting period</a:t>
            </a:r>
          </a:p>
          <a:p>
            <a:pPr marL="571500" lvl="1" indent="-342900" defTabSz="685800">
              <a:lnSpc>
                <a:spcPct val="100000"/>
              </a:lnSpc>
              <a:spcAft>
                <a:spcPts val="600"/>
              </a:spcAft>
              <a:buFont typeface="Wingdings" pitchFamily="2" charset="2"/>
              <a:buChar char="ü"/>
              <a:tabLst/>
              <a:defRPr/>
            </a:pPr>
            <a:r>
              <a:rPr lang="en-US" sz="2000" spc="0" noProof="0" dirty="0">
                <a:solidFill>
                  <a:sysClr val="windowText" lastClr="000000"/>
                </a:solidFill>
                <a:latin typeface="Avenir Medium" panose="02000503020000020003" pitchFamily="2" charset="0"/>
              </a:rPr>
              <a:t>Any age with End-Stage Renal Disease (ESRD)</a:t>
            </a:r>
          </a:p>
          <a:p>
            <a:pPr>
              <a:lnSpc>
                <a:spcPct val="100000"/>
              </a:lnSpc>
              <a:spcBef>
                <a:spcPts val="600"/>
              </a:spcBef>
              <a:spcAft>
                <a:spcPts val="600"/>
              </a:spcAft>
              <a:defRPr/>
            </a:pPr>
            <a:r>
              <a:rPr lang="en-US" altLang="zh-CN" sz="2000" spc="0" noProof="0" dirty="0">
                <a:solidFill>
                  <a:sysClr val="windowText" lastClr="000000"/>
                </a:solidFill>
                <a:latin typeface="Avenir Medium" panose="02000503020000020003" pitchFamily="2" charset="0"/>
              </a:rPr>
              <a:t>To get Medicare you must be a U.S. citizen or lawfully present in the U.S. Must reside in the U.S for 5 continuous years.</a:t>
            </a:r>
          </a:p>
          <a:p>
            <a:pPr marL="0" indent="0">
              <a:lnSpc>
                <a:spcPct val="100000"/>
              </a:lnSpc>
              <a:spcAft>
                <a:spcPts val="600"/>
              </a:spcAft>
              <a:buNone/>
            </a:pPr>
            <a:endParaRPr lang="en-US" sz="2000" dirty="0">
              <a:latin typeface="Avenir Medium" panose="02000503020000020003" pitchFamily="2" charset="0"/>
              <a:ea typeface="+mn-lt"/>
              <a:cs typeface="+mn-lt"/>
            </a:endParaRPr>
          </a:p>
        </p:txBody>
      </p:sp>
      <p:pic>
        <p:nvPicPr>
          <p:cNvPr id="1026" name="Picture 2" descr="Image">
            <a:extLst>
              <a:ext uri="{FF2B5EF4-FFF2-40B4-BE49-F238E27FC236}">
                <a16:creationId xmlns:a16="http://schemas.microsoft.com/office/drawing/2014/main" id="{EB489EC6-AF51-1743-8640-04E287918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427" y="1694284"/>
            <a:ext cx="4526100" cy="3466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FE0C63-FA6A-3347-BC87-71B5D64E179C}"/>
              </a:ext>
            </a:extLst>
          </p:cNvPr>
          <p:cNvSpPr txBox="1"/>
          <p:nvPr/>
        </p:nvSpPr>
        <p:spPr>
          <a:xfrm>
            <a:off x="479962" y="1088287"/>
            <a:ext cx="4197110" cy="461665"/>
          </a:xfrm>
          <a:prstGeom prst="rect">
            <a:avLst/>
          </a:prstGeom>
          <a:noFill/>
        </p:spPr>
        <p:txBody>
          <a:bodyPr wrap="square" rtlCol="0">
            <a:spAutoFit/>
          </a:bodyPr>
          <a:lstStyle/>
          <a:p>
            <a:r>
              <a:rPr lang="en-US" sz="2400" dirty="0">
                <a:latin typeface="Avenir Medium" panose="02000503020000020003" pitchFamily="2" charset="0"/>
              </a:rPr>
              <a:t>What is Medicare?</a:t>
            </a:r>
          </a:p>
        </p:txBody>
      </p:sp>
      <p:sp>
        <p:nvSpPr>
          <p:cNvPr id="7" name="TextBox 6">
            <a:extLst>
              <a:ext uri="{FF2B5EF4-FFF2-40B4-BE49-F238E27FC236}">
                <a16:creationId xmlns:a16="http://schemas.microsoft.com/office/drawing/2014/main" id="{71514110-4346-6442-A5C7-1D53DF29375D}"/>
              </a:ext>
            </a:extLst>
          </p:cNvPr>
          <p:cNvSpPr txBox="1"/>
          <p:nvPr/>
        </p:nvSpPr>
        <p:spPr>
          <a:xfrm>
            <a:off x="479962" y="4863353"/>
            <a:ext cx="2436886" cy="461665"/>
          </a:xfrm>
          <a:prstGeom prst="rect">
            <a:avLst/>
          </a:prstGeom>
          <a:noFill/>
        </p:spPr>
        <p:txBody>
          <a:bodyPr wrap="square" rtlCol="0">
            <a:spAutoFit/>
          </a:bodyPr>
          <a:lstStyle>
            <a:defPPr>
              <a:defRPr lang="zh-CN"/>
            </a:defPPr>
            <a:lvl1pPr>
              <a:defRPr sz="2400">
                <a:latin typeface="Avenir Medium" panose="02000503020000020003" pitchFamily="2" charset="0"/>
              </a:defRPr>
            </a:lvl1pPr>
          </a:lstStyle>
          <a:p>
            <a:r>
              <a:rPr lang="en-US" dirty="0"/>
              <a:t>Why Important?</a:t>
            </a:r>
          </a:p>
        </p:txBody>
      </p:sp>
      <p:sp>
        <p:nvSpPr>
          <p:cNvPr id="8" name="TextBox 7">
            <a:extLst>
              <a:ext uri="{FF2B5EF4-FFF2-40B4-BE49-F238E27FC236}">
                <a16:creationId xmlns:a16="http://schemas.microsoft.com/office/drawing/2014/main" id="{3BD2AA1F-0711-2541-B8B2-4DE00994C5E9}"/>
              </a:ext>
            </a:extLst>
          </p:cNvPr>
          <p:cNvSpPr txBox="1"/>
          <p:nvPr/>
        </p:nvSpPr>
        <p:spPr>
          <a:xfrm>
            <a:off x="726061" y="5399620"/>
            <a:ext cx="7372980" cy="1169551"/>
          </a:xfrm>
          <a:prstGeom prst="rect">
            <a:avLst/>
          </a:prstGeom>
          <a:noFill/>
        </p:spPr>
        <p:txBody>
          <a:bodyPr wrap="none" lIns="91440" tIns="45720" rIns="91440" bIns="45720" rtlCol="0" anchor="t">
            <a:spAutoFit/>
          </a:bodyPr>
          <a:lstStyle/>
          <a:p>
            <a:pPr marL="285750" indent="-285750">
              <a:spcAft>
                <a:spcPts val="600"/>
              </a:spcAft>
              <a:buFont typeface="Arial" panose="020B0604020202020204" pitchFamily="34" charset="0"/>
              <a:buChar char="•"/>
            </a:pPr>
            <a:r>
              <a:rPr lang="en-US" altLang="en-US" sz="2000" noProof="1">
                <a:latin typeface="Avenir Medium" panose="02000503020000020003" pitchFamily="2" charset="0"/>
                <a:cs typeface="Times"/>
                <a:sym typeface="+mn-ea"/>
              </a:rPr>
              <a:t>14% of total federal spending </a:t>
            </a:r>
            <a:endParaRPr lang="en-US" altLang="en-US" sz="2000" noProof="1">
              <a:solidFill>
                <a:sysClr val="windowText" lastClr="000000"/>
              </a:solidFill>
              <a:latin typeface="Avenir Medium" panose="02000503020000020003" pitchFamily="2" charset="0"/>
              <a:sym typeface="+mn-ea"/>
            </a:endParaRPr>
          </a:p>
          <a:p>
            <a:pPr marL="285750" indent="-285750">
              <a:spcAft>
                <a:spcPts val="600"/>
              </a:spcAft>
              <a:buFont typeface="Arial" panose="020B0604020202020204" pitchFamily="34" charset="0"/>
              <a:buChar char="•"/>
            </a:pPr>
            <a:r>
              <a:rPr lang="en-US" altLang="en-US" sz="2000" noProof="1">
                <a:latin typeface="Avenir Medium" panose="02000503020000020003" pitchFamily="2" charset="0"/>
                <a:cs typeface="Times"/>
                <a:sym typeface="+mn-ea"/>
              </a:rPr>
              <a:t>2</a:t>
            </a:r>
            <a:r>
              <a:rPr lang="en-US" altLang="zh-CN" sz="2000" noProof="1">
                <a:latin typeface="Avenir Medium" panose="02000503020000020003" pitchFamily="2" charset="0"/>
                <a:cs typeface="Times"/>
                <a:sym typeface="+mn-ea"/>
              </a:rPr>
              <a:t>1</a:t>
            </a:r>
            <a:r>
              <a:rPr lang="en-US" altLang="en-US" sz="2000" noProof="1">
                <a:latin typeface="Avenir Medium" panose="02000503020000020003" pitchFamily="2" charset="0"/>
                <a:cs typeface="Times"/>
                <a:sym typeface="+mn-ea"/>
              </a:rPr>
              <a:t>% of total national health spending</a:t>
            </a:r>
            <a:endParaRPr lang="en-US" altLang="en-US" sz="2000" noProof="1">
              <a:latin typeface="Avenir Medium" panose="02000503020000020003" pitchFamily="2" charset="0"/>
              <a:cs typeface="Times"/>
            </a:endParaRPr>
          </a:p>
          <a:p>
            <a:pPr marL="285750" indent="-285750">
              <a:spcAft>
                <a:spcPts val="600"/>
              </a:spcAft>
              <a:buFont typeface="Arial" panose="020B0604020202020204" pitchFamily="34" charset="0"/>
              <a:buChar char="•"/>
            </a:pPr>
            <a:r>
              <a:rPr lang="en-US" altLang="en-US" sz="2000" noProof="1">
                <a:latin typeface="Avenir Medium" panose="02000503020000020003" pitchFamily="2" charset="0"/>
                <a:cs typeface="Times"/>
                <a:sym typeface="+mn-ea"/>
              </a:rPr>
              <a:t>Reflects medical efficiency, good for state budget planning.</a:t>
            </a:r>
            <a:endParaRPr lang="en-US" altLang="en-US" sz="2000" noProof="1">
              <a:latin typeface="Avenir Medium" panose="02000503020000020003" pitchFamily="2" charset="0"/>
              <a:cs typeface="Times"/>
            </a:endParaRPr>
          </a:p>
        </p:txBody>
      </p:sp>
    </p:spTree>
    <p:extLst>
      <p:ext uri="{BB962C8B-B14F-4D97-AF65-F5344CB8AC3E}">
        <p14:creationId xmlns:p14="http://schemas.microsoft.com/office/powerpoint/2010/main" val="33304264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trips(down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EFA32456-57FC-41C5-BA93-79EAA690E0B6}"/>
              </a:ext>
            </a:extLst>
          </p:cNvPr>
          <p:cNvGraphicFramePr>
            <a:graphicFrameLocks noGrp="1"/>
          </p:cNvGraphicFramePr>
          <p:nvPr>
            <p:extLst>
              <p:ext uri="{D42A27DB-BD31-4B8C-83A1-F6EECF244321}">
                <p14:modId xmlns:p14="http://schemas.microsoft.com/office/powerpoint/2010/main" val="650831814"/>
              </p:ext>
            </p:extLst>
          </p:nvPr>
        </p:nvGraphicFramePr>
        <p:xfrm>
          <a:off x="240636" y="2075906"/>
          <a:ext cx="11601837" cy="4330859"/>
        </p:xfrm>
        <a:graphic>
          <a:graphicData uri="http://schemas.openxmlformats.org/drawingml/2006/table">
            <a:tbl>
              <a:tblPr firstRow="1" bandRow="1">
                <a:tableStyleId>{3B4B98B0-60AC-42C2-AFA5-B58CD77FA1E5}</a:tableStyleId>
              </a:tblPr>
              <a:tblGrid>
                <a:gridCol w="1426264">
                  <a:extLst>
                    <a:ext uri="{9D8B030D-6E8A-4147-A177-3AD203B41FA5}">
                      <a16:colId xmlns:a16="http://schemas.microsoft.com/office/drawing/2014/main" val="2483776055"/>
                    </a:ext>
                  </a:extLst>
                </a:gridCol>
                <a:gridCol w="2454526">
                  <a:extLst>
                    <a:ext uri="{9D8B030D-6E8A-4147-A177-3AD203B41FA5}">
                      <a16:colId xmlns:a16="http://schemas.microsoft.com/office/drawing/2014/main" val="787782318"/>
                    </a:ext>
                  </a:extLst>
                </a:gridCol>
                <a:gridCol w="1563757">
                  <a:extLst>
                    <a:ext uri="{9D8B030D-6E8A-4147-A177-3AD203B41FA5}">
                      <a16:colId xmlns:a16="http://schemas.microsoft.com/office/drawing/2014/main" val="3521007604"/>
                    </a:ext>
                  </a:extLst>
                </a:gridCol>
                <a:gridCol w="6157290">
                  <a:extLst>
                    <a:ext uri="{9D8B030D-6E8A-4147-A177-3AD203B41FA5}">
                      <a16:colId xmlns:a16="http://schemas.microsoft.com/office/drawing/2014/main" val="1631537434"/>
                    </a:ext>
                  </a:extLst>
                </a:gridCol>
              </a:tblGrid>
              <a:tr h="370471">
                <a:tc>
                  <a:txBody>
                    <a:bodyPr/>
                    <a:lstStyle/>
                    <a:p>
                      <a:pPr fontAlgn="ctr"/>
                      <a:endParaRPr lang="en-US" sz="1600" b="1" i="0" dirty="0">
                        <a:effectLst/>
                        <a:latin typeface="Avenir Medium" panose="02000503020000020003" pitchFamily="2" charset="0"/>
                      </a:endParaRPr>
                    </a:p>
                  </a:txBody>
                  <a:tcPr marL="10630" marR="10630" marT="10630" marB="0" anchor="ctr"/>
                </a:tc>
                <a:tc>
                  <a:txBody>
                    <a:bodyPr/>
                    <a:lstStyle/>
                    <a:p>
                      <a:pPr fontAlgn="ctr"/>
                      <a:r>
                        <a:rPr lang="en-US" sz="1600" b="1" i="0" dirty="0">
                          <a:effectLst/>
                          <a:latin typeface="Avenir Medium" panose="02000503020000020003" pitchFamily="2" charset="0"/>
                        </a:rPr>
                        <a:t>Independent Variables</a:t>
                      </a:r>
                    </a:p>
                  </a:txBody>
                  <a:tcPr marL="10630" marR="10630" marT="10630" marB="0" anchor="ctr"/>
                </a:tc>
                <a:tc>
                  <a:txBody>
                    <a:bodyPr/>
                    <a:lstStyle/>
                    <a:p>
                      <a:pPr fontAlgn="ctr"/>
                      <a:r>
                        <a:rPr lang="en-US" sz="1600" b="1" i="0">
                          <a:effectLst/>
                          <a:latin typeface="Avenir Medium" panose="02000503020000020003" pitchFamily="2" charset="0"/>
                        </a:rPr>
                        <a:t>Type</a:t>
                      </a:r>
                    </a:p>
                  </a:txBody>
                  <a:tcPr marL="10630" marR="10630" marT="10630" marB="0" anchor="ctr"/>
                </a:tc>
                <a:tc>
                  <a:txBody>
                    <a:bodyPr/>
                    <a:lstStyle/>
                    <a:p>
                      <a:pPr fontAlgn="ctr"/>
                      <a:r>
                        <a:rPr lang="en-US" sz="1600" b="1" i="0" dirty="0">
                          <a:effectLst/>
                          <a:latin typeface="Avenir Medium" panose="02000503020000020003" pitchFamily="2" charset="0"/>
                        </a:rPr>
                        <a:t>Description</a:t>
                      </a:r>
                    </a:p>
                  </a:txBody>
                  <a:tcPr marL="10630" marR="10630" marT="10630" marB="0" anchor="ctr"/>
                </a:tc>
                <a:extLst>
                  <a:ext uri="{0D108BD9-81ED-4DB2-BD59-A6C34878D82A}">
                    <a16:rowId xmlns:a16="http://schemas.microsoft.com/office/drawing/2014/main" val="2575956832"/>
                  </a:ext>
                </a:extLst>
              </a:tr>
              <a:tr h="370471">
                <a:tc>
                  <a:txBody>
                    <a:bodyPr/>
                    <a:lstStyle/>
                    <a:p>
                      <a:pPr algn="ctr" fontAlgn="ctr"/>
                      <a:r>
                        <a:rPr lang="en-US" sz="1600" b="1" i="0" dirty="0">
                          <a:effectLst/>
                          <a:latin typeface="Avenir Medium" panose="02000503020000020003" pitchFamily="2" charset="0"/>
                        </a:rPr>
                        <a:t>Policy</a:t>
                      </a:r>
                    </a:p>
                  </a:txBody>
                  <a:tcPr marL="10630" marR="10630" marT="10630" marB="0" anchor="ctr">
                    <a:lnB w="12700" cap="flat" cmpd="sng" algn="ctr">
                      <a:solidFill>
                        <a:schemeClr val="accent1"/>
                      </a:solidFill>
                      <a:prstDash val="solid"/>
                      <a:round/>
                      <a:headEnd type="none" w="med" len="med"/>
                      <a:tailEnd type="none" w="med" len="med"/>
                    </a:lnB>
                    <a:noFill/>
                  </a:tcPr>
                </a:tc>
                <a:tc>
                  <a:txBody>
                    <a:bodyPr/>
                    <a:lstStyle/>
                    <a:p>
                      <a:pPr fontAlgn="ctr"/>
                      <a:r>
                        <a:rPr lang="en-US" sz="1600" b="0" i="0" dirty="0">
                          <a:effectLst/>
                          <a:latin typeface="Avenir Medium" panose="02000503020000020003" pitchFamily="2" charset="0"/>
                        </a:rPr>
                        <a:t>Obamacare</a:t>
                      </a:r>
                    </a:p>
                  </a:txBody>
                  <a:tcPr marL="10630" marR="10630" marT="10630" marB="0" anchor="ctr">
                    <a:lnB w="12700" cap="flat" cmpd="sng" algn="ctr">
                      <a:solidFill>
                        <a:schemeClr val="accent1"/>
                      </a:solidFill>
                      <a:prstDash val="solid"/>
                      <a:round/>
                      <a:headEnd type="none" w="med" len="med"/>
                      <a:tailEnd type="none" w="med" len="med"/>
                    </a:lnB>
                  </a:tcPr>
                </a:tc>
                <a:tc>
                  <a:txBody>
                    <a:bodyPr/>
                    <a:lstStyle/>
                    <a:p>
                      <a:pPr fontAlgn="ctr"/>
                      <a:r>
                        <a:rPr lang="en-US" sz="1600" b="0" i="0" dirty="0">
                          <a:effectLst/>
                          <a:latin typeface="Avenir Medium" panose="02000503020000020003" pitchFamily="2" charset="0"/>
                        </a:rPr>
                        <a:t>Qualitative</a:t>
                      </a:r>
                    </a:p>
                  </a:txBody>
                  <a:tcPr marL="10630" marR="10630" marT="10630" marB="0" anchor="ctr">
                    <a:lnB w="12700" cap="flat" cmpd="sng" algn="ctr">
                      <a:solidFill>
                        <a:schemeClr val="accent1"/>
                      </a:solidFill>
                      <a:prstDash val="solid"/>
                      <a:round/>
                      <a:headEnd type="none" w="med" len="med"/>
                      <a:tailEnd type="none" w="med" len="med"/>
                    </a:lnB>
                  </a:tcPr>
                </a:tc>
                <a:tc>
                  <a:txBody>
                    <a:bodyPr/>
                    <a:lstStyle/>
                    <a:p>
                      <a:pPr fontAlgn="ctr"/>
                      <a:r>
                        <a:rPr lang="en-US" sz="1600" b="0" i="0" dirty="0">
                          <a:effectLst/>
                          <a:latin typeface="Avenir Medium" panose="02000503020000020003" pitchFamily="2" charset="0"/>
                        </a:rPr>
                        <a:t>Whether the State Adopts Obamacare or Not, 2018</a:t>
                      </a:r>
                    </a:p>
                  </a:txBody>
                  <a:tcPr marL="10630" marR="10630" marT="10630"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823855580"/>
                  </a:ext>
                </a:extLst>
              </a:tr>
              <a:tr h="370471">
                <a:tc rowSpan="3">
                  <a:txBody>
                    <a:bodyPr/>
                    <a:lstStyle/>
                    <a:p>
                      <a:pPr algn="ctr" fontAlgn="t"/>
                      <a:r>
                        <a:rPr lang="en-US" sz="1600" b="1" i="0" dirty="0">
                          <a:effectLst/>
                          <a:latin typeface="Avenir Medium" panose="02000503020000020003" pitchFamily="2" charset="0"/>
                        </a:rPr>
                        <a:t>Economic Status</a:t>
                      </a:r>
                    </a:p>
                  </a:txBody>
                  <a:tcPr marL="10630" marR="10630" marT="1063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fontAlgn="t"/>
                      <a:r>
                        <a:rPr lang="en-US" sz="1600" b="0" i="0" dirty="0" err="1">
                          <a:effectLst/>
                          <a:latin typeface="Avenir Medium" panose="02000503020000020003" pitchFamily="2" charset="0"/>
                        </a:rPr>
                        <a:t>Ave_GSP</a:t>
                      </a:r>
                      <a:endParaRPr lang="en-US" sz="1600" b="0" i="0" dirty="0">
                        <a:effectLst/>
                        <a:latin typeface="Avenir Medium" panose="02000503020000020003" pitchFamily="2" charset="0"/>
                      </a:endParaRPr>
                    </a:p>
                  </a:txBody>
                  <a:tcPr marL="10630" marR="10630" marT="10630" marB="0" anchor="ctr">
                    <a:lnT w="12700" cap="flat" cmpd="sng" algn="ctr">
                      <a:solidFill>
                        <a:schemeClr val="accent1"/>
                      </a:solidFill>
                      <a:prstDash val="solid"/>
                      <a:round/>
                      <a:headEnd type="none" w="med" len="med"/>
                      <a:tailEnd type="none" w="med" len="med"/>
                    </a:lnT>
                  </a:tcPr>
                </a:tc>
                <a:tc>
                  <a:txBody>
                    <a:bodyPr/>
                    <a:lstStyle/>
                    <a:p>
                      <a:pPr fontAlgn="t"/>
                      <a:r>
                        <a:rPr lang="en-US" sz="1600" b="0" i="0">
                          <a:effectLst/>
                          <a:latin typeface="Avenir Medium" panose="02000503020000020003" pitchFamily="2" charset="0"/>
                        </a:rPr>
                        <a:t>Quantitative</a:t>
                      </a:r>
                    </a:p>
                  </a:txBody>
                  <a:tcPr marL="10630" marR="10630" marT="10630" marB="0" anchor="ctr">
                    <a:lnT w="12700" cap="flat" cmpd="sng" algn="ctr">
                      <a:solidFill>
                        <a:schemeClr val="accent1"/>
                      </a:solidFill>
                      <a:prstDash val="solid"/>
                      <a:round/>
                      <a:headEnd type="none" w="med" len="med"/>
                      <a:tailEnd type="none" w="med" len="med"/>
                    </a:lnT>
                  </a:tcPr>
                </a:tc>
                <a:tc>
                  <a:txBody>
                    <a:bodyPr/>
                    <a:lstStyle/>
                    <a:p>
                      <a:pPr fontAlgn="ctr"/>
                      <a:r>
                        <a:rPr lang="en-US" sz="1600" b="0" i="0">
                          <a:effectLst/>
                          <a:latin typeface="Avenir Medium" panose="02000503020000020003" pitchFamily="2" charset="0"/>
                        </a:rPr>
                        <a:t>Gross State Product (in million)/Person, 2018</a:t>
                      </a:r>
                    </a:p>
                  </a:txBody>
                  <a:tcPr marL="10630" marR="10630" marT="1063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825108232"/>
                  </a:ext>
                </a:extLst>
              </a:tr>
              <a:tr h="370471">
                <a:tc vMerge="1">
                  <a:txBody>
                    <a:bodyPr/>
                    <a:lstStyle/>
                    <a:p>
                      <a:pPr fontAlgn="t"/>
                      <a:endParaRPr lang="en-US" sz="1600" b="0" i="0" dirty="0">
                        <a:effectLst/>
                        <a:latin typeface="Avenir Medium" panose="02000503020000020003" pitchFamily="2" charset="0"/>
                      </a:endParaRPr>
                    </a:p>
                  </a:txBody>
                  <a:tcPr marL="10630" marR="10630" marT="10630" marB="0" anchor="ctr"/>
                </a:tc>
                <a:tc>
                  <a:txBody>
                    <a:bodyPr/>
                    <a:lstStyle/>
                    <a:p>
                      <a:pPr fontAlgn="t"/>
                      <a:r>
                        <a:rPr lang="en-US" sz="1600" b="0" i="0" dirty="0" err="1">
                          <a:effectLst/>
                          <a:latin typeface="Avenir Medium" panose="02000503020000020003" pitchFamily="2" charset="0"/>
                        </a:rPr>
                        <a:t>Ave_Income</a:t>
                      </a:r>
                      <a:endParaRPr lang="en-US" sz="1600" b="0" i="0" dirty="0">
                        <a:effectLst/>
                        <a:latin typeface="Avenir Medium" panose="02000503020000020003" pitchFamily="2" charset="0"/>
                      </a:endParaRPr>
                    </a:p>
                  </a:txBody>
                  <a:tcPr marL="10630" marR="10630" marT="10630" marB="0" anchor="ctr"/>
                </a:tc>
                <a:tc>
                  <a:txBody>
                    <a:bodyPr/>
                    <a:lstStyle/>
                    <a:p>
                      <a:pPr fontAlgn="t"/>
                      <a:r>
                        <a:rPr lang="en-US" sz="1600" b="0" i="0" dirty="0">
                          <a:effectLst/>
                          <a:latin typeface="Avenir Medium" panose="02000503020000020003" pitchFamily="2" charset="0"/>
                        </a:rPr>
                        <a:t>Quantitative</a:t>
                      </a:r>
                    </a:p>
                  </a:txBody>
                  <a:tcPr marL="10630" marR="10630" marT="10630" marB="0" anchor="ctr"/>
                </a:tc>
                <a:tc>
                  <a:txBody>
                    <a:bodyPr/>
                    <a:lstStyle/>
                    <a:p>
                      <a:pPr fontAlgn="ctr"/>
                      <a:r>
                        <a:rPr lang="en-US" sz="1600" b="0" i="0" dirty="0">
                          <a:effectLst/>
                          <a:latin typeface="Avenir Medium" panose="02000503020000020003" pitchFamily="2" charset="0"/>
                        </a:rPr>
                        <a:t>2014-2018 Median Annual Household Income (in 2018 dollars)</a:t>
                      </a:r>
                    </a:p>
                  </a:txBody>
                  <a:tcPr marL="10630" marR="10630" marT="10630" marB="0" anchor="ctr"/>
                </a:tc>
                <a:extLst>
                  <a:ext uri="{0D108BD9-81ED-4DB2-BD59-A6C34878D82A}">
                    <a16:rowId xmlns:a16="http://schemas.microsoft.com/office/drawing/2014/main" val="2531195953"/>
                  </a:ext>
                </a:extLst>
              </a:tr>
              <a:tr h="370471">
                <a:tc vMerge="1">
                  <a:txBody>
                    <a:bodyPr/>
                    <a:lstStyle/>
                    <a:p>
                      <a:pPr fontAlgn="ctr"/>
                      <a:endParaRPr lang="en-US" sz="1600" b="0" i="0" dirty="0">
                        <a:effectLst/>
                        <a:latin typeface="Avenir Medium" panose="02000503020000020003" pitchFamily="2" charset="0"/>
                      </a:endParaRPr>
                    </a:p>
                  </a:txBody>
                  <a:tcPr marL="10630" marR="10630" marT="10630" marB="0" anchor="ctr"/>
                </a:tc>
                <a:tc>
                  <a:txBody>
                    <a:bodyPr/>
                    <a:lstStyle/>
                    <a:p>
                      <a:pPr fontAlgn="t"/>
                      <a:r>
                        <a:rPr lang="en-US" sz="1600" b="0" i="0" dirty="0" err="1">
                          <a:effectLst/>
                          <a:latin typeface="Avenir Medium" panose="02000503020000020003" pitchFamily="2" charset="0"/>
                        </a:rPr>
                        <a:t>Unemployment_Rate</a:t>
                      </a:r>
                      <a:endParaRPr lang="en-US" sz="1600" b="0" i="0" dirty="0">
                        <a:effectLst/>
                        <a:latin typeface="Avenir Medium" panose="02000503020000020003" pitchFamily="2" charset="0"/>
                      </a:endParaRPr>
                    </a:p>
                  </a:txBody>
                  <a:tcPr marL="10630" marR="10630" marT="10630" marB="0" anchor="ctr">
                    <a:lnB w="12700" cap="flat" cmpd="sng" algn="ctr">
                      <a:solidFill>
                        <a:schemeClr val="accent1"/>
                      </a:solidFill>
                      <a:prstDash val="solid"/>
                      <a:round/>
                      <a:headEnd type="none" w="med" len="med"/>
                      <a:tailEnd type="none" w="med" len="med"/>
                    </a:lnB>
                  </a:tcPr>
                </a:tc>
                <a:tc>
                  <a:txBody>
                    <a:bodyPr/>
                    <a:lstStyle/>
                    <a:p>
                      <a:pPr fontAlgn="t"/>
                      <a:r>
                        <a:rPr lang="en-US" sz="1600" b="0" i="0" dirty="0">
                          <a:effectLst/>
                          <a:latin typeface="Avenir Medium" panose="02000503020000020003" pitchFamily="2" charset="0"/>
                        </a:rPr>
                        <a:t>Quantitative</a:t>
                      </a:r>
                    </a:p>
                  </a:txBody>
                  <a:tcPr marL="10630" marR="10630" marT="10630" marB="0" anchor="ctr">
                    <a:lnB w="12700" cap="flat" cmpd="sng" algn="ctr">
                      <a:solidFill>
                        <a:schemeClr val="accent1"/>
                      </a:solidFill>
                      <a:prstDash val="solid"/>
                      <a:round/>
                      <a:headEnd type="none" w="med" len="med"/>
                      <a:tailEnd type="none" w="med" len="med"/>
                    </a:lnB>
                  </a:tcPr>
                </a:tc>
                <a:tc>
                  <a:txBody>
                    <a:bodyPr/>
                    <a:lstStyle/>
                    <a:p>
                      <a:pPr fontAlgn="ctr"/>
                      <a:r>
                        <a:rPr lang="en-US" sz="1600" b="0" i="0" dirty="0">
                          <a:effectLst/>
                          <a:latin typeface="Avenir Medium" panose="02000503020000020003" pitchFamily="2" charset="0"/>
                        </a:rPr>
                        <a:t>Unemployment Rate, Sept 2018</a:t>
                      </a:r>
                    </a:p>
                  </a:txBody>
                  <a:tcPr marL="10630" marR="10630" marT="10630"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347585748"/>
                  </a:ext>
                </a:extLst>
              </a:tr>
              <a:tr h="370471">
                <a:tc rowSpan="2">
                  <a:txBody>
                    <a:bodyPr/>
                    <a:lstStyle/>
                    <a:p>
                      <a:pPr algn="ctr" fontAlgn="t"/>
                      <a:r>
                        <a:rPr lang="en-US" sz="1600" b="1" i="0" dirty="0">
                          <a:effectLst/>
                          <a:latin typeface="Avenir Medium" panose="02000503020000020003" pitchFamily="2" charset="0"/>
                        </a:rPr>
                        <a:t>Medical Condition</a:t>
                      </a:r>
                    </a:p>
                  </a:txBody>
                  <a:tcPr marL="10630" marR="10630" marT="1063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fontAlgn="t"/>
                      <a:r>
                        <a:rPr lang="en-US" sz="1600" b="0" i="0" dirty="0" err="1">
                          <a:effectLst/>
                          <a:latin typeface="Avenir Medium" panose="02000503020000020003" pitchFamily="2" charset="0"/>
                        </a:rPr>
                        <a:t>Ave_Hospital</a:t>
                      </a:r>
                      <a:endParaRPr lang="en-US" sz="1600" b="0" i="0" dirty="0">
                        <a:effectLst/>
                        <a:latin typeface="Avenir Medium" panose="02000503020000020003" pitchFamily="2" charset="0"/>
                      </a:endParaRPr>
                    </a:p>
                  </a:txBody>
                  <a:tcPr marL="10630" marR="10630" marT="10630" marB="0" anchor="ctr">
                    <a:lnT w="12700" cap="flat" cmpd="sng" algn="ctr">
                      <a:solidFill>
                        <a:schemeClr val="accent1"/>
                      </a:solidFill>
                      <a:prstDash val="solid"/>
                      <a:round/>
                      <a:headEnd type="none" w="med" len="med"/>
                      <a:tailEnd type="none" w="med" len="med"/>
                    </a:lnT>
                  </a:tcPr>
                </a:tc>
                <a:tc>
                  <a:txBody>
                    <a:bodyPr/>
                    <a:lstStyle/>
                    <a:p>
                      <a:pPr fontAlgn="t"/>
                      <a:r>
                        <a:rPr lang="en-US" sz="1600" b="0" i="0">
                          <a:effectLst/>
                          <a:latin typeface="Avenir Medium" panose="02000503020000020003" pitchFamily="2" charset="0"/>
                        </a:rPr>
                        <a:t>Quantitative</a:t>
                      </a:r>
                    </a:p>
                  </a:txBody>
                  <a:tcPr marL="10630" marR="10630" marT="10630" marB="0" anchor="ctr">
                    <a:lnT w="12700" cap="flat" cmpd="sng" algn="ctr">
                      <a:solidFill>
                        <a:schemeClr val="accent1"/>
                      </a:solidFill>
                      <a:prstDash val="solid"/>
                      <a:round/>
                      <a:headEnd type="none" w="med" len="med"/>
                      <a:tailEnd type="none" w="med" len="med"/>
                    </a:lnT>
                  </a:tcPr>
                </a:tc>
                <a:tc>
                  <a:txBody>
                    <a:bodyPr/>
                    <a:lstStyle/>
                    <a:p>
                      <a:pPr fontAlgn="ctr"/>
                      <a:r>
                        <a:rPr lang="en-US" sz="1600" b="0" i="0" dirty="0">
                          <a:effectLst/>
                          <a:latin typeface="Avenir Medium" panose="02000503020000020003" pitchFamily="2" charset="0"/>
                        </a:rPr>
                        <a:t>Number of Hospitals per Person, 2018</a:t>
                      </a:r>
                    </a:p>
                  </a:txBody>
                  <a:tcPr marL="10630" marR="10630" marT="1063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95196288"/>
                  </a:ext>
                </a:extLst>
              </a:tr>
              <a:tr h="330569">
                <a:tc vMerge="1">
                  <a:txBody>
                    <a:bodyPr/>
                    <a:lstStyle/>
                    <a:p>
                      <a:pPr fontAlgn="t"/>
                      <a:endParaRPr lang="en-US" sz="1600" b="0" i="0" dirty="0">
                        <a:effectLst/>
                        <a:latin typeface="Avenir Medium" panose="02000503020000020003" pitchFamily="2" charset="0"/>
                      </a:endParaRPr>
                    </a:p>
                  </a:txBody>
                  <a:tcPr marL="10630" marR="10630" marT="10630" marB="0" anchor="ctr"/>
                </a:tc>
                <a:tc>
                  <a:txBody>
                    <a:bodyPr/>
                    <a:lstStyle/>
                    <a:p>
                      <a:pPr fontAlgn="t"/>
                      <a:r>
                        <a:rPr lang="en-US" sz="1600" b="0" i="0" dirty="0" err="1">
                          <a:effectLst/>
                          <a:latin typeface="Avenir Medium" panose="02000503020000020003" pitchFamily="2" charset="0"/>
                        </a:rPr>
                        <a:t>Ave_Physicians</a:t>
                      </a:r>
                      <a:endParaRPr lang="en-US" sz="1600" b="0" i="0" dirty="0">
                        <a:effectLst/>
                        <a:latin typeface="Avenir Medium" panose="02000503020000020003" pitchFamily="2" charset="0"/>
                      </a:endParaRPr>
                    </a:p>
                  </a:txBody>
                  <a:tcPr marL="10630" marR="10630" marT="10630" marB="0" anchor="ctr">
                    <a:lnB w="12700" cap="flat" cmpd="sng" algn="ctr">
                      <a:solidFill>
                        <a:schemeClr val="accent1"/>
                      </a:solidFill>
                      <a:prstDash val="solid"/>
                      <a:round/>
                      <a:headEnd type="none" w="med" len="med"/>
                      <a:tailEnd type="none" w="med" len="med"/>
                    </a:lnB>
                  </a:tcPr>
                </a:tc>
                <a:tc>
                  <a:txBody>
                    <a:bodyPr/>
                    <a:lstStyle/>
                    <a:p>
                      <a:pPr fontAlgn="t"/>
                      <a:r>
                        <a:rPr lang="en-US" sz="1600" b="0" i="0" dirty="0">
                          <a:effectLst/>
                          <a:latin typeface="Avenir Medium" panose="02000503020000020003" pitchFamily="2" charset="0"/>
                        </a:rPr>
                        <a:t>Quantitative</a:t>
                      </a:r>
                    </a:p>
                  </a:txBody>
                  <a:tcPr marL="10630" marR="10630" marT="10630" marB="0" anchor="ctr">
                    <a:lnB w="12700" cap="flat" cmpd="sng" algn="ctr">
                      <a:solidFill>
                        <a:schemeClr val="accent1"/>
                      </a:solidFill>
                      <a:prstDash val="solid"/>
                      <a:round/>
                      <a:headEnd type="none" w="med" len="med"/>
                      <a:tailEnd type="none" w="med" len="med"/>
                    </a:lnB>
                  </a:tcPr>
                </a:tc>
                <a:tc>
                  <a:txBody>
                    <a:bodyPr/>
                    <a:lstStyle/>
                    <a:p>
                      <a:pPr fontAlgn="ctr"/>
                      <a:r>
                        <a:rPr lang="en-US" sz="1600" b="0" i="0" dirty="0">
                          <a:effectLst/>
                          <a:latin typeface="Avenir Medium" panose="02000503020000020003" pitchFamily="2" charset="0"/>
                        </a:rPr>
                        <a:t>Number of Professionally Active Physicians per Person, September 2020</a:t>
                      </a:r>
                    </a:p>
                  </a:txBody>
                  <a:tcPr marL="10630" marR="10630" marT="10630"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97060023"/>
                  </a:ext>
                </a:extLst>
              </a:tr>
              <a:tr h="370471">
                <a:tc rowSpan="4">
                  <a:txBody>
                    <a:bodyPr/>
                    <a:lstStyle/>
                    <a:p>
                      <a:pPr algn="ctr" fontAlgn="t"/>
                      <a:r>
                        <a:rPr lang="en-US" sz="1600" b="1" i="0" dirty="0">
                          <a:effectLst/>
                          <a:latin typeface="Avenir Medium" panose="02000503020000020003" pitchFamily="2" charset="0"/>
                        </a:rPr>
                        <a:t>Health Status</a:t>
                      </a:r>
                    </a:p>
                  </a:txBody>
                  <a:tcPr marL="10630" marR="10630" marT="10630" marB="0" anchor="ctr">
                    <a:lnT w="12700" cap="flat" cmpd="sng" algn="ctr">
                      <a:solidFill>
                        <a:schemeClr val="accent1"/>
                      </a:solidFill>
                      <a:prstDash val="solid"/>
                      <a:round/>
                      <a:headEnd type="none" w="med" len="med"/>
                      <a:tailEnd type="none" w="med" len="med"/>
                    </a:lnT>
                    <a:noFill/>
                  </a:tcPr>
                </a:tc>
                <a:tc>
                  <a:txBody>
                    <a:bodyPr/>
                    <a:lstStyle/>
                    <a:p>
                      <a:pPr fontAlgn="ctr"/>
                      <a:r>
                        <a:rPr lang="en-US" sz="1600" b="0" i="0" dirty="0" err="1">
                          <a:effectLst/>
                          <a:latin typeface="Avenir Medium" panose="02000503020000020003" pitchFamily="2" charset="0"/>
                        </a:rPr>
                        <a:t>Life_Expectancy</a:t>
                      </a:r>
                      <a:endParaRPr lang="en-US" sz="1600" b="0" i="0" dirty="0">
                        <a:effectLst/>
                        <a:latin typeface="Avenir Medium" panose="02000503020000020003" pitchFamily="2" charset="0"/>
                      </a:endParaRPr>
                    </a:p>
                  </a:txBody>
                  <a:tcPr marL="10630" marR="10630" marT="10630" marB="0" anchor="ctr">
                    <a:lnT w="12700" cap="flat" cmpd="sng" algn="ctr">
                      <a:solidFill>
                        <a:schemeClr val="accent1"/>
                      </a:solidFill>
                      <a:prstDash val="solid"/>
                      <a:round/>
                      <a:headEnd type="none" w="med" len="med"/>
                      <a:tailEnd type="none" w="med" len="med"/>
                    </a:lnT>
                    <a:lnB>
                      <a:noFill/>
                    </a:lnB>
                  </a:tcPr>
                </a:tc>
                <a:tc>
                  <a:txBody>
                    <a:bodyPr/>
                    <a:lstStyle/>
                    <a:p>
                      <a:pPr fontAlgn="t"/>
                      <a:r>
                        <a:rPr lang="en-US" sz="1600" b="0" i="0" dirty="0">
                          <a:effectLst/>
                          <a:latin typeface="Avenir Medium" panose="02000503020000020003" pitchFamily="2" charset="0"/>
                        </a:rPr>
                        <a:t>Quantitative</a:t>
                      </a:r>
                    </a:p>
                  </a:txBody>
                  <a:tcPr marL="10630" marR="10630" marT="10630" marB="0" anchor="ctr">
                    <a:lnT w="12700" cap="flat" cmpd="sng" algn="ctr">
                      <a:solidFill>
                        <a:schemeClr val="accent1"/>
                      </a:solidFill>
                      <a:prstDash val="solid"/>
                      <a:round/>
                      <a:headEnd type="none" w="med" len="med"/>
                      <a:tailEnd type="none" w="med" len="med"/>
                    </a:lnT>
                  </a:tcPr>
                </a:tc>
                <a:tc>
                  <a:txBody>
                    <a:bodyPr/>
                    <a:lstStyle/>
                    <a:p>
                      <a:pPr fontAlgn="ctr"/>
                      <a:r>
                        <a:rPr lang="en-US" sz="1600" b="0" i="0" dirty="0">
                          <a:effectLst/>
                          <a:latin typeface="Avenir Medium" panose="02000503020000020003" pitchFamily="2" charset="0"/>
                        </a:rPr>
                        <a:t>Life Expectancy at Birth (in years), 2010-2015</a:t>
                      </a:r>
                    </a:p>
                  </a:txBody>
                  <a:tcPr marL="10630" marR="10630" marT="1063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9245481"/>
                  </a:ext>
                </a:extLst>
              </a:tr>
              <a:tr h="370471">
                <a:tc vMerge="1">
                  <a:txBody>
                    <a:bodyPr/>
                    <a:lstStyle/>
                    <a:p>
                      <a:pPr fontAlgn="t"/>
                      <a:endParaRPr lang="en-US" sz="1600" b="0" i="0" dirty="0">
                        <a:effectLst/>
                        <a:latin typeface="Avenir Medium" panose="02000503020000020003" pitchFamily="2" charset="0"/>
                      </a:endParaRPr>
                    </a:p>
                  </a:txBody>
                  <a:tcPr marL="10630" marR="10630" marT="10630" marB="0" anchor="ctr"/>
                </a:tc>
                <a:tc>
                  <a:txBody>
                    <a:bodyPr/>
                    <a:lstStyle/>
                    <a:p>
                      <a:pPr fontAlgn="t"/>
                      <a:r>
                        <a:rPr lang="en-US" sz="1600" b="0" i="0" dirty="0" err="1">
                          <a:effectLst/>
                          <a:latin typeface="Avenir Medium" panose="02000503020000020003" pitchFamily="2" charset="0"/>
                        </a:rPr>
                        <a:t>Smoking_Rate</a:t>
                      </a:r>
                      <a:endParaRPr lang="en-US" sz="1600" b="0" i="0" dirty="0">
                        <a:effectLst/>
                        <a:latin typeface="Avenir Medium" panose="02000503020000020003" pitchFamily="2" charset="0"/>
                      </a:endParaRPr>
                    </a:p>
                  </a:txBody>
                  <a:tcPr marL="10630" marR="10630" marT="1063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b="0" i="0">
                          <a:effectLst/>
                          <a:latin typeface="Avenir Medium" panose="02000503020000020003" pitchFamily="2" charset="0"/>
                        </a:rPr>
                        <a:t>Quantitative</a:t>
                      </a:r>
                    </a:p>
                  </a:txBody>
                  <a:tcPr marL="10630" marR="10630" marT="10630" marB="0" anchor="ctr">
                    <a:lnL>
                      <a:noFill/>
                    </a:lnL>
                  </a:tcPr>
                </a:tc>
                <a:tc>
                  <a:txBody>
                    <a:bodyPr/>
                    <a:lstStyle/>
                    <a:p>
                      <a:pPr fontAlgn="ctr"/>
                      <a:r>
                        <a:rPr lang="en-US" sz="1600" b="0" i="0">
                          <a:effectLst/>
                          <a:latin typeface="Avenir Medium" panose="02000503020000020003" pitchFamily="2" charset="0"/>
                        </a:rPr>
                        <a:t>Percentage of Cigarette Use, 2018</a:t>
                      </a:r>
                    </a:p>
                  </a:txBody>
                  <a:tcPr marL="10630" marR="10630" marT="10630" marB="0" anchor="ctr"/>
                </a:tc>
                <a:extLst>
                  <a:ext uri="{0D108BD9-81ED-4DB2-BD59-A6C34878D82A}">
                    <a16:rowId xmlns:a16="http://schemas.microsoft.com/office/drawing/2014/main" val="1812979790"/>
                  </a:ext>
                </a:extLst>
              </a:tr>
              <a:tr h="370471">
                <a:tc vMerge="1">
                  <a:txBody>
                    <a:bodyPr/>
                    <a:lstStyle/>
                    <a:p>
                      <a:pPr fontAlgn="t"/>
                      <a:endParaRPr lang="en-US" sz="1600" b="0" i="0" dirty="0">
                        <a:effectLst/>
                        <a:latin typeface="Avenir Medium" panose="02000503020000020003" pitchFamily="2" charset="0"/>
                      </a:endParaRPr>
                    </a:p>
                  </a:txBody>
                  <a:tcPr marL="10630" marR="10630" marT="10630" marB="0" anchor="ctr"/>
                </a:tc>
                <a:tc>
                  <a:txBody>
                    <a:bodyPr/>
                    <a:lstStyle/>
                    <a:p>
                      <a:pPr fontAlgn="t"/>
                      <a:r>
                        <a:rPr lang="en-US" sz="1600" b="0" i="0" dirty="0" err="1">
                          <a:effectLst/>
                          <a:latin typeface="Avenir Medium" panose="02000503020000020003" pitchFamily="2" charset="0"/>
                        </a:rPr>
                        <a:t>Vaccined_Rate</a:t>
                      </a:r>
                      <a:endParaRPr lang="en-US" sz="1600" b="0" i="0" dirty="0">
                        <a:effectLst/>
                        <a:latin typeface="Avenir Medium" panose="02000503020000020003" pitchFamily="2" charset="0"/>
                      </a:endParaRPr>
                    </a:p>
                  </a:txBody>
                  <a:tcPr marL="10630" marR="10630" marT="10630" marB="0" anchor="ctr">
                    <a:lnT w="12700" cap="flat" cmpd="sng" algn="ctr">
                      <a:noFill/>
                      <a:prstDash val="solid"/>
                      <a:round/>
                      <a:headEnd type="none" w="med" len="med"/>
                      <a:tailEnd type="none" w="med" len="med"/>
                    </a:lnT>
                  </a:tcPr>
                </a:tc>
                <a:tc>
                  <a:txBody>
                    <a:bodyPr/>
                    <a:lstStyle/>
                    <a:p>
                      <a:pPr fontAlgn="t"/>
                      <a:r>
                        <a:rPr lang="en-US" sz="1600" b="0" i="0">
                          <a:effectLst/>
                          <a:latin typeface="Avenir Medium" panose="02000503020000020003" pitchFamily="2" charset="0"/>
                        </a:rPr>
                        <a:t>Quantitative</a:t>
                      </a:r>
                    </a:p>
                  </a:txBody>
                  <a:tcPr marL="10630" marR="10630" marT="10630" marB="0" anchor="ctr"/>
                </a:tc>
                <a:tc>
                  <a:txBody>
                    <a:bodyPr/>
                    <a:lstStyle/>
                    <a:p>
                      <a:pPr fontAlgn="ctr"/>
                      <a:r>
                        <a:rPr lang="en-US" sz="1600" b="0" i="0" dirty="0">
                          <a:effectLst/>
                          <a:latin typeface="Avenir Medium" panose="02000503020000020003" pitchFamily="2" charset="0"/>
                        </a:rPr>
                        <a:t>Vaccination Rate, 2018-2019</a:t>
                      </a:r>
                    </a:p>
                  </a:txBody>
                  <a:tcPr marL="10630" marR="10630" marT="10630" marB="0" anchor="ctr"/>
                </a:tc>
                <a:extLst>
                  <a:ext uri="{0D108BD9-81ED-4DB2-BD59-A6C34878D82A}">
                    <a16:rowId xmlns:a16="http://schemas.microsoft.com/office/drawing/2014/main" val="447789663"/>
                  </a:ext>
                </a:extLst>
              </a:tr>
              <a:tr h="417298">
                <a:tc vMerge="1">
                  <a:txBody>
                    <a:bodyPr/>
                    <a:lstStyle/>
                    <a:p>
                      <a:pPr fontAlgn="ctr"/>
                      <a:endParaRPr lang="en-US" sz="1600" b="0" i="0" dirty="0">
                        <a:effectLst/>
                        <a:latin typeface="Avenir Medium" panose="02000503020000020003" pitchFamily="2" charset="0"/>
                      </a:endParaRPr>
                    </a:p>
                  </a:txBody>
                  <a:tcPr marL="10630" marR="10630" marT="10630" marB="0" anchor="ctr"/>
                </a:tc>
                <a:tc>
                  <a:txBody>
                    <a:bodyPr/>
                    <a:lstStyle/>
                    <a:p>
                      <a:pPr fontAlgn="ctr"/>
                      <a:r>
                        <a:rPr lang="en-US" sz="1600" b="0" i="0">
                          <a:effectLst/>
                          <a:latin typeface="Avenir Medium" panose="02000503020000020003" pitchFamily="2" charset="0"/>
                        </a:rPr>
                        <a:t>Senior_Rate</a:t>
                      </a:r>
                    </a:p>
                  </a:txBody>
                  <a:tcPr marL="10630" marR="10630" marT="10630" marB="0" anchor="ctr"/>
                </a:tc>
                <a:tc>
                  <a:txBody>
                    <a:bodyPr/>
                    <a:lstStyle/>
                    <a:p>
                      <a:pPr fontAlgn="t"/>
                      <a:r>
                        <a:rPr lang="en-US" sz="1600" b="0" i="0">
                          <a:effectLst/>
                          <a:latin typeface="Avenir Medium" panose="02000503020000020003" pitchFamily="2" charset="0"/>
                        </a:rPr>
                        <a:t>Quantitative</a:t>
                      </a:r>
                    </a:p>
                  </a:txBody>
                  <a:tcPr marL="10630" marR="10630" marT="10630" marB="0" anchor="ctr"/>
                </a:tc>
                <a:tc>
                  <a:txBody>
                    <a:bodyPr/>
                    <a:lstStyle/>
                    <a:p>
                      <a:pPr fontAlgn="ctr"/>
                      <a:r>
                        <a:rPr lang="en-US" sz="1600" b="0" i="0" dirty="0">
                          <a:effectLst/>
                          <a:latin typeface="Avenir Medium" panose="02000503020000020003" pitchFamily="2" charset="0"/>
                        </a:rPr>
                        <a:t>Persons Age 65 and Older as a Percentage of Total Population, 2018</a:t>
                      </a:r>
                    </a:p>
                  </a:txBody>
                  <a:tcPr marL="10630" marR="10630" marT="10630" marB="0" anchor="ctr"/>
                </a:tc>
                <a:extLst>
                  <a:ext uri="{0D108BD9-81ED-4DB2-BD59-A6C34878D82A}">
                    <a16:rowId xmlns:a16="http://schemas.microsoft.com/office/drawing/2014/main" val="756329349"/>
                  </a:ext>
                </a:extLst>
              </a:tr>
            </a:tbl>
          </a:graphicData>
        </a:graphic>
      </p:graphicFrame>
      <p:sp>
        <p:nvSpPr>
          <p:cNvPr id="24" name="Title 1">
            <a:extLst>
              <a:ext uri="{FF2B5EF4-FFF2-40B4-BE49-F238E27FC236}">
                <a16:creationId xmlns:a16="http://schemas.microsoft.com/office/drawing/2014/main" id="{B2B523B9-9A44-4A52-8896-35E57EED1B7B}"/>
              </a:ext>
            </a:extLst>
          </p:cNvPr>
          <p:cNvSpPr txBox="1">
            <a:spLocks/>
          </p:cNvSpPr>
          <p:nvPr/>
        </p:nvSpPr>
        <p:spPr>
          <a:xfrm>
            <a:off x="60160" y="1508367"/>
            <a:ext cx="10852237"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sz="3200" b="1" i="0" u="none" strike="noStrike" cap="none" spc="200" normalizeH="0" baseline="0">
                <a:uFillTx/>
                <a:latin typeface="Avenir Medium" panose="02000503020000020003" pitchFamily="2" charset="0"/>
                <a:ea typeface="+mj-ea"/>
                <a:cs typeface="+mj-cs"/>
              </a:defRPr>
            </a:lvl1pPr>
          </a:lstStyle>
          <a:p>
            <a:r>
              <a:rPr lang="en-US" altLang="en-US" dirty="0"/>
              <a:t>Independent</a:t>
            </a:r>
            <a:r>
              <a:rPr lang="en-US" dirty="0"/>
              <a:t> </a:t>
            </a:r>
            <a:r>
              <a:rPr lang="en-US" altLang="en-US" dirty="0"/>
              <a:t>Variables</a:t>
            </a:r>
          </a:p>
        </p:txBody>
      </p:sp>
      <p:sp>
        <p:nvSpPr>
          <p:cNvPr id="28" name="Title 1">
            <a:extLst>
              <a:ext uri="{FF2B5EF4-FFF2-40B4-BE49-F238E27FC236}">
                <a16:creationId xmlns:a16="http://schemas.microsoft.com/office/drawing/2014/main" id="{61C5FC8E-7FEF-4324-BDAD-501E645EA329}"/>
              </a:ext>
            </a:extLst>
          </p:cNvPr>
          <p:cNvSpPr>
            <a:spLocks noGrp="1"/>
          </p:cNvSpPr>
          <p:nvPr>
            <p:ph type="title"/>
          </p:nvPr>
        </p:nvSpPr>
        <p:spPr>
          <a:xfrm>
            <a:off x="240636" y="6326304"/>
            <a:ext cx="6294752" cy="495600"/>
          </a:xfrm>
        </p:spPr>
        <p:txBody>
          <a:bodyPr/>
          <a:lstStyle/>
          <a:p>
            <a:r>
              <a:rPr lang="en-US" altLang="en-US" sz="1400" b="0" spc="0" dirty="0">
                <a:solidFill>
                  <a:prstClr val="black"/>
                </a:solidFill>
                <a:latin typeface="Avenir Medium" panose="02000503020000020003" pitchFamily="2" charset="0"/>
                <a:ea typeface="+mn-ea"/>
                <a:cs typeface="+mn-cs"/>
              </a:rPr>
              <a:t>Source: Kaiser Family Foundation</a:t>
            </a:r>
          </a:p>
        </p:txBody>
      </p:sp>
      <p:sp>
        <p:nvSpPr>
          <p:cNvPr id="16" name="Title 1">
            <a:extLst>
              <a:ext uri="{FF2B5EF4-FFF2-40B4-BE49-F238E27FC236}">
                <a16:creationId xmlns:a16="http://schemas.microsoft.com/office/drawing/2014/main" id="{BBB454A0-171F-BA49-AC69-D994F2B6C6F7}"/>
              </a:ext>
            </a:extLst>
          </p:cNvPr>
          <p:cNvSpPr txBox="1">
            <a:spLocks/>
          </p:cNvSpPr>
          <p:nvPr/>
        </p:nvSpPr>
        <p:spPr>
          <a:xfrm>
            <a:off x="60160" y="239413"/>
            <a:ext cx="5943189" cy="648000"/>
          </a:xfrm>
          <a:prstGeom prst="rect">
            <a:avLst/>
          </a:prstGeom>
        </p:spPr>
        <p:txBody>
          <a:bodyPr vert="horz" lIns="101600" tIns="38100" rIns="76200" bIns="38100" rtlCol="0" anchor="ctr" anchorCtr="0">
            <a:noAutofit/>
          </a:bodyPr>
          <a:lstStyle>
            <a:lvl1pPr marR="0" fontAlgn="auto">
              <a:lnSpc>
                <a:spcPct val="100000"/>
              </a:lnSpc>
              <a:spcBef>
                <a:spcPct val="0"/>
              </a:spcBef>
              <a:buNone/>
              <a:defRPr kumimoji="0" lang="zh-CN" altLang="en-US" sz="3200" b="1" i="0" u="none" strike="noStrike" cap="none" spc="200" normalizeH="0" baseline="0" noProof="1" dirty="0">
                <a:uFillTx/>
                <a:latin typeface="Avenir Medium" panose="02000503020000020003" pitchFamily="2" charset="0"/>
                <a:ea typeface="+mj-ea"/>
                <a:cs typeface="+mj-cs"/>
                <a:sym typeface="+mn-ea"/>
              </a:defRPr>
            </a:lvl1pPr>
          </a:lstStyle>
          <a:p>
            <a:r>
              <a:rPr lang="en-US" dirty="0"/>
              <a:t>Dependent Variable - MSPB</a:t>
            </a:r>
          </a:p>
        </p:txBody>
      </p:sp>
      <p:sp>
        <p:nvSpPr>
          <p:cNvPr id="17" name="Content Placeholder 6">
            <a:extLst>
              <a:ext uri="{FF2B5EF4-FFF2-40B4-BE49-F238E27FC236}">
                <a16:creationId xmlns:a16="http://schemas.microsoft.com/office/drawing/2014/main" id="{FFB990AE-2120-1E46-AABF-4C7E532E54EB}"/>
              </a:ext>
            </a:extLst>
          </p:cNvPr>
          <p:cNvSpPr>
            <a:spLocks noGrp="1"/>
          </p:cNvSpPr>
          <p:nvPr>
            <p:ph idx="1"/>
          </p:nvPr>
        </p:nvSpPr>
        <p:spPr>
          <a:xfrm>
            <a:off x="325120" y="987049"/>
            <a:ext cx="6975669" cy="381926"/>
          </a:xfrm>
        </p:spPr>
        <p:txBody>
          <a:bodyPr vert="horz" lIns="91440" tIns="45720" rIns="91440" bIns="45720" rtlCol="0" anchor="t">
            <a:noAutofit/>
          </a:bodyPr>
          <a:lstStyle/>
          <a:p>
            <a:pPr marL="0" indent="0">
              <a:lnSpc>
                <a:spcPct val="100000"/>
              </a:lnSpc>
              <a:buNone/>
            </a:pPr>
            <a:r>
              <a:rPr lang="en-US" altLang="en-US" sz="2000" spc="0" dirty="0">
                <a:solidFill>
                  <a:prstClr val="black"/>
                </a:solidFill>
                <a:latin typeface="Avenir Medium" panose="02000503020000020003" pitchFamily="2" charset="0"/>
              </a:rPr>
              <a:t>State Medicare Spending Per Beneficiary, 2018</a:t>
            </a:r>
          </a:p>
          <a:p>
            <a:pPr marL="0" indent="0">
              <a:buNone/>
            </a:pPr>
            <a:endParaRPr lang="en-US" dirty="0">
              <a:latin typeface="Avenir Medium" panose="02000503020000020003" pitchFamily="2" charset="0"/>
            </a:endParaRPr>
          </a:p>
        </p:txBody>
      </p:sp>
    </p:spTree>
    <p:extLst>
      <p:ext uri="{BB962C8B-B14F-4D97-AF65-F5344CB8AC3E}">
        <p14:creationId xmlns:p14="http://schemas.microsoft.com/office/powerpoint/2010/main" val="15024877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7300-B1F7-4E53-A92D-9401DAC17470}"/>
              </a:ext>
            </a:extLst>
          </p:cNvPr>
          <p:cNvSpPr>
            <a:spLocks noGrp="1"/>
          </p:cNvSpPr>
          <p:nvPr>
            <p:ph type="title"/>
          </p:nvPr>
        </p:nvSpPr>
        <p:spPr>
          <a:xfrm>
            <a:off x="411431" y="594193"/>
            <a:ext cx="10178934" cy="700621"/>
          </a:xfrm>
        </p:spPr>
        <p:txBody>
          <a:bodyPr vert="horz" lIns="101600" tIns="38100" rIns="76200" bIns="38100" rtlCol="0" anchor="ctr" anchorCtr="0">
            <a:noAutofit/>
          </a:bodyPr>
          <a:lstStyle/>
          <a:p>
            <a:r>
              <a:rPr lang="en-US" altLang="en-US" sz="3200" dirty="0">
                <a:latin typeface="Avenir Medium" panose="02000503020000020003" pitchFamily="2" charset="0"/>
              </a:rPr>
              <a:t>Descriptive</a:t>
            </a:r>
            <a:r>
              <a:rPr lang="en-US" sz="3200" dirty="0">
                <a:latin typeface="Avenir Medium" panose="02000503020000020003" pitchFamily="2" charset="0"/>
              </a:rPr>
              <a:t> </a:t>
            </a:r>
            <a:r>
              <a:rPr lang="en-US" altLang="en-US" sz="3200" dirty="0">
                <a:latin typeface="Avenir Medium" panose="02000503020000020003" pitchFamily="2" charset="0"/>
              </a:rPr>
              <a:t>Analysis </a:t>
            </a:r>
          </a:p>
        </p:txBody>
      </p:sp>
      <p:pic>
        <p:nvPicPr>
          <p:cNvPr id="15" name="Picture 15" descr="Chart, scatter chart&#10;&#10;Description automatically generated">
            <a:extLst>
              <a:ext uri="{FF2B5EF4-FFF2-40B4-BE49-F238E27FC236}">
                <a16:creationId xmlns:a16="http://schemas.microsoft.com/office/drawing/2014/main" id="{43310A5F-3FBD-498D-87EE-AAB94E563D1C}"/>
              </a:ext>
            </a:extLst>
          </p:cNvPr>
          <p:cNvPicPr>
            <a:picLocks noGrp="1" noChangeAspect="1"/>
          </p:cNvPicPr>
          <p:nvPr>
            <p:ph idx="1"/>
          </p:nvPr>
        </p:nvPicPr>
        <p:blipFill rotWithShape="1">
          <a:blip r:embed="rId2"/>
          <a:srcRect l="537" b="2260"/>
          <a:stretch/>
        </p:blipFill>
        <p:spPr>
          <a:xfrm>
            <a:off x="40461" y="1938483"/>
            <a:ext cx="5741728" cy="3283222"/>
          </a:xfrm>
        </p:spPr>
      </p:pic>
      <p:pic>
        <p:nvPicPr>
          <p:cNvPr id="16" name="Picture 16" descr="Chart, scatter chart&#10;&#10;Description automatically generated">
            <a:extLst>
              <a:ext uri="{FF2B5EF4-FFF2-40B4-BE49-F238E27FC236}">
                <a16:creationId xmlns:a16="http://schemas.microsoft.com/office/drawing/2014/main" id="{D4A95E9A-A90F-4DF0-B3A8-91DC44783CFF}"/>
              </a:ext>
            </a:extLst>
          </p:cNvPr>
          <p:cNvPicPr>
            <a:picLocks noChangeAspect="1"/>
          </p:cNvPicPr>
          <p:nvPr/>
        </p:nvPicPr>
        <p:blipFill rotWithShape="1">
          <a:blip r:embed="rId3"/>
          <a:srcRect l="-1056" b="1533"/>
          <a:stretch/>
        </p:blipFill>
        <p:spPr>
          <a:xfrm>
            <a:off x="5849002" y="1923014"/>
            <a:ext cx="6342998" cy="3283222"/>
          </a:xfrm>
          <a:prstGeom prst="rect">
            <a:avLst/>
          </a:prstGeom>
        </p:spPr>
      </p:pic>
      <p:sp>
        <p:nvSpPr>
          <p:cNvPr id="3" name="文本框 2">
            <a:extLst>
              <a:ext uri="{FF2B5EF4-FFF2-40B4-BE49-F238E27FC236}">
                <a16:creationId xmlns:a16="http://schemas.microsoft.com/office/drawing/2014/main" id="{3F220626-1777-1448-AD13-B7829A3E3FE3}"/>
              </a:ext>
            </a:extLst>
          </p:cNvPr>
          <p:cNvSpPr txBox="1"/>
          <p:nvPr/>
        </p:nvSpPr>
        <p:spPr>
          <a:xfrm>
            <a:off x="709586" y="5680708"/>
            <a:ext cx="4565994" cy="369332"/>
          </a:xfrm>
          <a:prstGeom prst="rect">
            <a:avLst/>
          </a:prstGeom>
          <a:noFill/>
        </p:spPr>
        <p:txBody>
          <a:bodyPr wrap="none" rtlCol="0">
            <a:spAutoFit/>
          </a:bodyPr>
          <a:lstStyle/>
          <a:p>
            <a:r>
              <a:rPr kumimoji="1" lang="en-US" altLang="zh-CN" dirty="0">
                <a:latin typeface="Avenir Medium" panose="02000503020000020003" pitchFamily="2" charset="0"/>
              </a:rPr>
              <a:t>Average income shows the clearest trend.</a:t>
            </a:r>
            <a:endParaRPr kumimoji="1" lang="zh-CN" altLang="en-US" dirty="0">
              <a:latin typeface="Avenir Medium" panose="02000503020000020003" pitchFamily="2" charset="0"/>
            </a:endParaRPr>
          </a:p>
        </p:txBody>
      </p:sp>
    </p:spTree>
    <p:extLst>
      <p:ext uri="{BB962C8B-B14F-4D97-AF65-F5344CB8AC3E}">
        <p14:creationId xmlns:p14="http://schemas.microsoft.com/office/powerpoint/2010/main" val="324441437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7300-B1F7-4E53-A92D-9401DAC17470}"/>
              </a:ext>
            </a:extLst>
          </p:cNvPr>
          <p:cNvSpPr>
            <a:spLocks noGrp="1"/>
          </p:cNvSpPr>
          <p:nvPr>
            <p:ph type="title"/>
          </p:nvPr>
        </p:nvSpPr>
        <p:spPr>
          <a:xfrm>
            <a:off x="451891" y="510753"/>
            <a:ext cx="10178934" cy="700621"/>
          </a:xfrm>
        </p:spPr>
        <p:txBody>
          <a:bodyPr vert="horz" lIns="101600" tIns="38100" rIns="76200" bIns="38100" rtlCol="0" anchor="ctr" anchorCtr="0">
            <a:noAutofit/>
          </a:bodyPr>
          <a:lstStyle/>
          <a:p>
            <a:r>
              <a:rPr lang="en-US" altLang="en-US" sz="3200" dirty="0">
                <a:latin typeface="Avenir Medium" panose="02000503020000020003" pitchFamily="2" charset="0"/>
              </a:rPr>
              <a:t>Hypothesis</a:t>
            </a:r>
          </a:p>
        </p:txBody>
      </p:sp>
      <p:sp>
        <p:nvSpPr>
          <p:cNvPr id="4" name="TextBox 3">
            <a:extLst>
              <a:ext uri="{FF2B5EF4-FFF2-40B4-BE49-F238E27FC236}">
                <a16:creationId xmlns:a16="http://schemas.microsoft.com/office/drawing/2014/main" id="{FCE38611-5362-4B1D-B1C3-30C87F7DC153}"/>
              </a:ext>
            </a:extLst>
          </p:cNvPr>
          <p:cNvSpPr txBox="1"/>
          <p:nvPr/>
        </p:nvSpPr>
        <p:spPr>
          <a:xfrm>
            <a:off x="233320" y="1480841"/>
            <a:ext cx="1162420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Avenir Medium" panose="02000503020000020003" pitchFamily="2" charset="0"/>
                <a:cs typeface="Times"/>
              </a:rPr>
              <a:t>Medicare targets senior people </a:t>
            </a:r>
            <a:endParaRPr lang="en-US" sz="2000" dirty="0">
              <a:latin typeface="Avenir Medium" panose="02000503020000020003" pitchFamily="2" charset="0"/>
            </a:endParaRPr>
          </a:p>
          <a:p>
            <a:r>
              <a:rPr lang="en-US" sz="2000" dirty="0">
                <a:latin typeface="Avenir Medium" panose="02000503020000020003" pitchFamily="2" charset="0"/>
                <a:cs typeface="Times"/>
              </a:rPr>
              <a:t>           - MSPB increases when seniors as a percentage of population increases. </a:t>
            </a:r>
            <a:endParaRPr lang="en-US" sz="2000" dirty="0">
              <a:latin typeface="Avenir Medium" panose="02000503020000020003" pitchFamily="2" charset="0"/>
            </a:endParaRPr>
          </a:p>
          <a:p>
            <a:pPr marL="285750" indent="-285750">
              <a:buFont typeface="Arial"/>
              <a:buChar char="•"/>
            </a:pPr>
            <a:endParaRPr lang="en-US" sz="2000" dirty="0">
              <a:latin typeface="Avenir Medium" panose="02000503020000020003" pitchFamily="2" charset="0"/>
              <a:cs typeface="Times"/>
            </a:endParaRPr>
          </a:p>
          <a:p>
            <a:pPr marL="285750" indent="-285750">
              <a:buFont typeface="Arial"/>
              <a:buChar char="•"/>
            </a:pPr>
            <a:r>
              <a:rPr lang="en-US" sz="2000" dirty="0">
                <a:latin typeface="Avenir Medium" panose="02000503020000020003" pitchFamily="2" charset="0"/>
                <a:cs typeface="Times"/>
              </a:rPr>
              <a:t>Longer lifespan means healthier body </a:t>
            </a:r>
          </a:p>
          <a:p>
            <a:r>
              <a:rPr lang="en-US" sz="2000" dirty="0">
                <a:latin typeface="Avenir Medium" panose="02000503020000020003" pitchFamily="2" charset="0"/>
                <a:cs typeface="Times"/>
              </a:rPr>
              <a:t>           - MSPB decreases as life expectancy increases.</a:t>
            </a:r>
            <a:endParaRPr lang="en-US" sz="2000" dirty="0">
              <a:latin typeface="Avenir Medium" panose="02000503020000020003" pitchFamily="2" charset="0"/>
            </a:endParaRPr>
          </a:p>
          <a:p>
            <a:pPr marL="285750" indent="-285750">
              <a:buFont typeface="Arial"/>
              <a:buChar char="•"/>
            </a:pPr>
            <a:endParaRPr lang="en-US" sz="2000" dirty="0">
              <a:latin typeface="Avenir Medium" panose="02000503020000020003" pitchFamily="2" charset="0"/>
              <a:cs typeface="Times"/>
            </a:endParaRPr>
          </a:p>
          <a:p>
            <a:pPr marL="285750" indent="-285750">
              <a:buFont typeface="Arial"/>
              <a:buChar char="•"/>
            </a:pPr>
            <a:r>
              <a:rPr lang="en-US" sz="2000" dirty="0">
                <a:latin typeface="Avenir Medium" panose="02000503020000020003" pitchFamily="2" charset="0"/>
                <a:cs typeface="Times"/>
              </a:rPr>
              <a:t>Wealthy states have better medical facilities, hence higher medical bills </a:t>
            </a:r>
          </a:p>
          <a:p>
            <a:r>
              <a:rPr lang="en-US" sz="2000" dirty="0">
                <a:latin typeface="Avenir Medium" panose="02000503020000020003" pitchFamily="2" charset="0"/>
                <a:cs typeface="Times"/>
              </a:rPr>
              <a:t>           - MSPB increases when average income increases. </a:t>
            </a:r>
            <a:endParaRPr lang="en-US" sz="2000" dirty="0">
              <a:latin typeface="Avenir Medium" panose="02000503020000020003" pitchFamily="2" charset="0"/>
            </a:endParaRPr>
          </a:p>
          <a:p>
            <a:pPr marL="285750" indent="-285750">
              <a:buFont typeface="Arial"/>
              <a:buChar char="•"/>
            </a:pPr>
            <a:endParaRPr lang="en-US" sz="2000" dirty="0">
              <a:latin typeface="Avenir Medium" panose="02000503020000020003" pitchFamily="2" charset="0"/>
              <a:cs typeface="Times"/>
            </a:endParaRPr>
          </a:p>
          <a:p>
            <a:pPr marL="285750" indent="-285750">
              <a:buFont typeface="Arial"/>
              <a:buChar char="•"/>
            </a:pPr>
            <a:r>
              <a:rPr lang="en-US" sz="2000" dirty="0">
                <a:latin typeface="Avenir Medium" panose="02000503020000020003" pitchFamily="2" charset="0"/>
                <a:cs typeface="Times"/>
              </a:rPr>
              <a:t>More hospitals means more chances for medical treatments, hence higher medical cost </a:t>
            </a:r>
          </a:p>
          <a:p>
            <a:r>
              <a:rPr lang="en-US" sz="2000" dirty="0">
                <a:latin typeface="Avenir Medium" panose="02000503020000020003" pitchFamily="2" charset="0"/>
                <a:cs typeface="Times"/>
              </a:rPr>
              <a:t>           - MSPB increases when number of hospital per person increases. </a:t>
            </a:r>
            <a:endParaRPr lang="en-US" sz="2000" dirty="0">
              <a:latin typeface="Avenir Medium" panose="02000503020000020003" pitchFamily="2" charset="0"/>
              <a:ea typeface="+mn-lt"/>
              <a:cs typeface="+mn-lt"/>
            </a:endParaRPr>
          </a:p>
          <a:p>
            <a:pPr marL="285750" indent="-285750">
              <a:buFont typeface="Arial"/>
              <a:buChar char="•"/>
            </a:pPr>
            <a:endParaRPr lang="en-US" sz="2000" dirty="0">
              <a:latin typeface="Avenir Medium" panose="02000503020000020003" pitchFamily="2" charset="0"/>
              <a:cs typeface="Times"/>
            </a:endParaRPr>
          </a:p>
          <a:p>
            <a:pPr marL="285750" indent="-285750">
              <a:buFont typeface="Arial"/>
              <a:buChar char="•"/>
            </a:pPr>
            <a:r>
              <a:rPr lang="en-US" sz="2000" dirty="0">
                <a:latin typeface="Avenir Medium" panose="02000503020000020003" pitchFamily="2" charset="0"/>
                <a:ea typeface="+mn-lt"/>
                <a:cs typeface="+mn-lt"/>
              </a:rPr>
              <a:t>The federal government pays for most Medicare while  Affordable Care Act (ACA) plans are usually offered by private health insurance companies </a:t>
            </a:r>
            <a:endParaRPr lang="en-US" sz="2000" dirty="0">
              <a:latin typeface="Avenir Medium" panose="02000503020000020003" pitchFamily="2" charset="0"/>
              <a:ea typeface="+mn-lt"/>
              <a:cs typeface="Times"/>
            </a:endParaRPr>
          </a:p>
          <a:p>
            <a:r>
              <a:rPr lang="en-US" sz="2000" dirty="0">
                <a:latin typeface="Avenir Medium" panose="02000503020000020003" pitchFamily="2" charset="0"/>
                <a:ea typeface="+mn-lt"/>
                <a:cs typeface="+mn-lt"/>
              </a:rPr>
              <a:t>           - States that adopts Obamacare might have lower MSPBs. </a:t>
            </a:r>
            <a:endParaRPr lang="en-US" sz="2000" dirty="0">
              <a:latin typeface="Avenir Medium" panose="02000503020000020003" pitchFamily="2" charset="0"/>
              <a:cs typeface="Times"/>
            </a:endParaRPr>
          </a:p>
          <a:p>
            <a:pPr marL="285750" indent="-285750">
              <a:buFont typeface="Arial"/>
              <a:buChar char="•"/>
            </a:pPr>
            <a:endParaRPr lang="en-US" sz="2000" dirty="0">
              <a:latin typeface="Avenir Medium" panose="02000503020000020003" pitchFamily="2" charset="0"/>
              <a:cs typeface="Times"/>
            </a:endParaRPr>
          </a:p>
          <a:p>
            <a:pPr marL="285750" indent="-285750">
              <a:buFont typeface="Arial"/>
              <a:buChar char="•"/>
            </a:pPr>
            <a:endParaRPr lang="en-US" sz="2000" dirty="0">
              <a:latin typeface="Avenir Medium" panose="02000503020000020003" pitchFamily="2" charset="0"/>
              <a:cs typeface="Times"/>
            </a:endParaRPr>
          </a:p>
          <a:p>
            <a:pPr marL="285750" indent="-285750">
              <a:buFont typeface="Arial"/>
              <a:buChar char="•"/>
            </a:pPr>
            <a:endParaRPr lang="en-US" sz="2000" dirty="0">
              <a:latin typeface="Avenir Medium" panose="02000503020000020003" pitchFamily="2" charset="0"/>
              <a:cs typeface="Times"/>
            </a:endParaRPr>
          </a:p>
        </p:txBody>
      </p:sp>
    </p:spTree>
    <p:extLst>
      <p:ext uri="{BB962C8B-B14F-4D97-AF65-F5344CB8AC3E}">
        <p14:creationId xmlns:p14="http://schemas.microsoft.com/office/powerpoint/2010/main" val="265306442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5091-3F81-4901-B6C3-9931D5EC3A93}"/>
              </a:ext>
            </a:extLst>
          </p:cNvPr>
          <p:cNvSpPr>
            <a:spLocks noGrp="1"/>
          </p:cNvSpPr>
          <p:nvPr>
            <p:ph type="title"/>
          </p:nvPr>
        </p:nvSpPr>
        <p:spPr>
          <a:xfrm>
            <a:off x="465345" y="652992"/>
            <a:ext cx="10852237" cy="648000"/>
          </a:xfrm>
        </p:spPr>
        <p:txBody>
          <a:bodyPr vert="horz" lIns="101600" tIns="38100" rIns="76200" bIns="38100" rtlCol="0" anchor="ctr" anchorCtr="0">
            <a:noAutofit/>
          </a:bodyPr>
          <a:lstStyle/>
          <a:p>
            <a:r>
              <a:rPr lang="en-US" sz="3200" dirty="0">
                <a:latin typeface="Avenir Medium" panose="02000503020000020003" pitchFamily="2" charset="0"/>
              </a:rPr>
              <a:t>First-order Model</a:t>
            </a:r>
          </a:p>
        </p:txBody>
      </p:sp>
      <p:sp>
        <p:nvSpPr>
          <p:cNvPr id="6" name="Content Placeholder 5">
            <a:extLst>
              <a:ext uri="{FF2B5EF4-FFF2-40B4-BE49-F238E27FC236}">
                <a16:creationId xmlns:a16="http://schemas.microsoft.com/office/drawing/2014/main" id="{F48F8B5C-058D-4D46-985E-70C90078E8FC}"/>
              </a:ext>
            </a:extLst>
          </p:cNvPr>
          <p:cNvSpPr>
            <a:spLocks noGrp="1"/>
          </p:cNvSpPr>
          <p:nvPr>
            <p:ph idx="1"/>
          </p:nvPr>
        </p:nvSpPr>
        <p:spPr>
          <a:xfrm>
            <a:off x="669881" y="1593943"/>
            <a:ext cx="10852237" cy="5611793"/>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nSpc>
                <a:spcPct val="150000"/>
              </a:lnSpc>
              <a:spcAft>
                <a:spcPts val="0"/>
              </a:spcAft>
              <a:buNone/>
            </a:pPr>
            <a:endParaRPr lang="en-US" sz="2000" dirty="0">
              <a:solidFill>
                <a:schemeClr val="tx1"/>
              </a:solidFill>
              <a:latin typeface="Avenir Medium" panose="02000503020000020003" pitchFamily="2" charset="0"/>
            </a:endParaRPr>
          </a:p>
          <a:p>
            <a:pPr marL="285750" indent="-285750">
              <a:lnSpc>
                <a:spcPct val="100000"/>
              </a:lnSpc>
              <a:spcAft>
                <a:spcPts val="0"/>
              </a:spcAft>
              <a:buFont typeface="Arial"/>
            </a:pPr>
            <a:r>
              <a:rPr lang="en-US" altLang="en-US" sz="2400" spc="0" dirty="0">
                <a:solidFill>
                  <a:prstClr val="black"/>
                </a:solidFill>
                <a:latin typeface="Avenir Medium" panose="02000503020000020003" pitchFamily="2" charset="0"/>
              </a:rPr>
              <a:t>Our first-order model includes all independent variables.</a:t>
            </a:r>
          </a:p>
          <a:p>
            <a:pPr marL="285750" indent="-285750">
              <a:lnSpc>
                <a:spcPct val="150000"/>
              </a:lnSpc>
              <a:spcAft>
                <a:spcPts val="0"/>
              </a:spcAft>
              <a:buFont typeface="Arial"/>
            </a:pPr>
            <a:endParaRPr lang="en-US" altLang="en-US" sz="2400" spc="0" dirty="0">
              <a:solidFill>
                <a:prstClr val="black"/>
              </a:solidFill>
              <a:latin typeface="Avenir Medium" panose="02000503020000020003" pitchFamily="2" charset="0"/>
            </a:endParaRPr>
          </a:p>
          <a:p>
            <a:pPr marL="285750" indent="-285750">
              <a:lnSpc>
                <a:spcPct val="150000"/>
              </a:lnSpc>
              <a:spcAft>
                <a:spcPts val="0"/>
              </a:spcAft>
              <a:buFont typeface="Arial"/>
            </a:pPr>
            <a:r>
              <a:rPr lang="en-US" altLang="en-US" sz="2400" spc="0" dirty="0">
                <a:solidFill>
                  <a:prstClr val="black"/>
                </a:solidFill>
                <a:latin typeface="Avenir Medium" panose="02000503020000020003" pitchFamily="2" charset="0"/>
              </a:rPr>
              <a:t>Summary</a:t>
            </a:r>
          </a:p>
          <a:p>
            <a:pPr marL="457200" lvl="1">
              <a:lnSpc>
                <a:spcPct val="150000"/>
              </a:lnSpc>
              <a:spcAft>
                <a:spcPts val="0"/>
              </a:spcAft>
            </a:pPr>
            <a:r>
              <a:rPr lang="en-US" altLang="en-US" sz="2000" spc="0" dirty="0">
                <a:solidFill>
                  <a:prstClr val="black"/>
                </a:solidFill>
                <a:latin typeface="Avenir Medium" panose="02000503020000020003" pitchFamily="2" charset="0"/>
              </a:rPr>
              <a:t>Global F-test p-value: 9.293e-05</a:t>
            </a:r>
          </a:p>
          <a:p>
            <a:pPr marL="457200" lvl="1">
              <a:lnSpc>
                <a:spcPct val="150000"/>
              </a:lnSpc>
              <a:spcAft>
                <a:spcPts val="0"/>
              </a:spcAft>
            </a:pPr>
            <a:r>
              <a:rPr lang="en-US" altLang="en-US" sz="2000" spc="0" dirty="0">
                <a:solidFill>
                  <a:prstClr val="black"/>
                </a:solidFill>
                <a:latin typeface="Avenir Medium" panose="02000503020000020003" pitchFamily="2" charset="0"/>
              </a:rPr>
              <a:t>R-squared: 0.5592</a:t>
            </a:r>
          </a:p>
          <a:p>
            <a:pPr marL="457200" lvl="1">
              <a:lnSpc>
                <a:spcPct val="150000"/>
              </a:lnSpc>
              <a:spcAft>
                <a:spcPts val="0"/>
              </a:spcAft>
            </a:pPr>
            <a:r>
              <a:rPr lang="en-US" altLang="en-US" sz="2000" spc="0" dirty="0">
                <a:solidFill>
                  <a:prstClr val="black"/>
                </a:solidFill>
                <a:latin typeface="Avenir Medium" panose="02000503020000020003" pitchFamily="2" charset="0"/>
              </a:rPr>
              <a:t>Adjusted R-squared: 0.449</a:t>
            </a:r>
          </a:p>
          <a:p>
            <a:pPr marL="457200" lvl="1">
              <a:lnSpc>
                <a:spcPct val="150000"/>
              </a:lnSpc>
            </a:pPr>
            <a:endParaRPr lang="en-US" sz="1800" dirty="0">
              <a:solidFill>
                <a:schemeClr val="tx1"/>
              </a:solidFill>
              <a:latin typeface="Avenir Medium" panose="02000503020000020003" pitchFamily="2" charset="0"/>
            </a:endParaRPr>
          </a:p>
          <a:p>
            <a:pPr marL="457200" lvl="1">
              <a:lnSpc>
                <a:spcPct val="150000"/>
              </a:lnSpc>
            </a:pPr>
            <a:endParaRPr lang="en-US" sz="1800" dirty="0">
              <a:solidFill>
                <a:schemeClr val="tx1"/>
              </a:solidFill>
              <a:latin typeface="Avenir Medium" panose="02000503020000020003" pitchFamily="2" charset="0"/>
            </a:endParaRPr>
          </a:p>
          <a:p>
            <a:pPr marL="457200" lvl="1">
              <a:lnSpc>
                <a:spcPct val="150000"/>
              </a:lnSpc>
            </a:pPr>
            <a:endParaRPr lang="en-US" sz="1800" dirty="0">
              <a:solidFill>
                <a:schemeClr val="tx1"/>
              </a:solidFill>
              <a:latin typeface="Avenir Medium" panose="02000503020000020003" pitchFamily="2" charset="0"/>
            </a:endParaRPr>
          </a:p>
          <a:p>
            <a:pPr marL="457200" lvl="1">
              <a:lnSpc>
                <a:spcPct val="150000"/>
              </a:lnSpc>
            </a:pPr>
            <a:endParaRPr lang="en-US" sz="1800" dirty="0">
              <a:solidFill>
                <a:schemeClr val="tx1"/>
              </a:solidFill>
              <a:latin typeface="Avenir Medium" panose="02000503020000020003" pitchFamily="2" charset="0"/>
            </a:endParaRPr>
          </a:p>
        </p:txBody>
      </p:sp>
    </p:spTree>
    <p:extLst>
      <p:ext uri="{BB962C8B-B14F-4D97-AF65-F5344CB8AC3E}">
        <p14:creationId xmlns:p14="http://schemas.microsoft.com/office/powerpoint/2010/main" val="53569487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8B54-8991-47C9-A554-BE40C1066569}"/>
              </a:ext>
            </a:extLst>
          </p:cNvPr>
          <p:cNvSpPr>
            <a:spLocks noGrp="1"/>
          </p:cNvSpPr>
          <p:nvPr>
            <p:ph type="title"/>
          </p:nvPr>
        </p:nvSpPr>
        <p:spPr>
          <a:xfrm>
            <a:off x="357061" y="574855"/>
            <a:ext cx="10852237" cy="648000"/>
          </a:xfrm>
        </p:spPr>
        <p:txBody>
          <a:bodyPr vert="horz" lIns="101600" tIns="38100" rIns="76200" bIns="38100" rtlCol="0" anchor="ctr" anchorCtr="0">
            <a:noAutofit/>
          </a:bodyPr>
          <a:lstStyle/>
          <a:p>
            <a:r>
              <a:rPr lang="en-US" sz="3200" dirty="0">
                <a:latin typeface="Avenir Medium" panose="02000503020000020003" pitchFamily="2" charset="0"/>
              </a:rPr>
              <a:t>Independent Variables Analysis (First-order Model)</a:t>
            </a:r>
          </a:p>
        </p:txBody>
      </p:sp>
      <p:sp>
        <p:nvSpPr>
          <p:cNvPr id="3" name="Content Placeholder 2">
            <a:extLst>
              <a:ext uri="{FF2B5EF4-FFF2-40B4-BE49-F238E27FC236}">
                <a16:creationId xmlns:a16="http://schemas.microsoft.com/office/drawing/2014/main" id="{96969969-321C-4199-8698-B81920EE2485}"/>
              </a:ext>
            </a:extLst>
          </p:cNvPr>
          <p:cNvSpPr>
            <a:spLocks noGrp="1"/>
          </p:cNvSpPr>
          <p:nvPr>
            <p:ph idx="1"/>
          </p:nvPr>
        </p:nvSpPr>
        <p:spPr>
          <a:xfrm>
            <a:off x="487001" y="1241790"/>
            <a:ext cx="10852237" cy="5041355"/>
          </a:xfrm>
        </p:spPr>
        <p:txBody>
          <a:bodyPr vert="horz" lIns="101600" tIns="0" rIns="82550" bIns="0" rtlCol="0" anchor="t">
            <a:noAutofit/>
          </a:bodyPr>
          <a:lstStyle/>
          <a:p>
            <a:pPr>
              <a:lnSpc>
                <a:spcPct val="150000"/>
              </a:lnSpc>
              <a:spcAft>
                <a:spcPts val="0"/>
              </a:spcAft>
            </a:pPr>
            <a:r>
              <a:rPr lang="en-US" altLang="en-US" sz="2400" spc="0" dirty="0">
                <a:solidFill>
                  <a:prstClr val="black"/>
                </a:solidFill>
                <a:latin typeface="Avenir Medium" panose="02000503020000020003" pitchFamily="2" charset="0"/>
              </a:rPr>
              <a:t>Coefficients that are significant on 0.1 level:</a:t>
            </a:r>
          </a:p>
          <a:p>
            <a:pPr lvl="1">
              <a:lnSpc>
                <a:spcPct val="150000"/>
              </a:lnSpc>
              <a:spcAft>
                <a:spcPts val="0"/>
              </a:spcAft>
            </a:pPr>
            <a:endParaRPr lang="en-US" altLang="en-US" sz="2000" spc="0" dirty="0">
              <a:solidFill>
                <a:prstClr val="black"/>
              </a:solidFill>
              <a:latin typeface="Avenir Medium" panose="02000503020000020003" pitchFamily="2" charset="0"/>
            </a:endParaRPr>
          </a:p>
          <a:p>
            <a:pPr>
              <a:lnSpc>
                <a:spcPct val="150000"/>
              </a:lnSpc>
              <a:spcAft>
                <a:spcPts val="0"/>
              </a:spcAft>
            </a:pPr>
            <a:endParaRPr lang="en-US" altLang="en-US" sz="2000" spc="0" dirty="0">
              <a:solidFill>
                <a:prstClr val="black"/>
              </a:solidFill>
              <a:latin typeface="Avenir Medium" panose="02000503020000020003" pitchFamily="2" charset="0"/>
            </a:endParaRPr>
          </a:p>
          <a:p>
            <a:pPr>
              <a:lnSpc>
                <a:spcPct val="150000"/>
              </a:lnSpc>
              <a:spcAft>
                <a:spcPts val="0"/>
              </a:spcAft>
            </a:pPr>
            <a:endParaRPr lang="en-US" altLang="en-US" sz="2000" spc="0" dirty="0">
              <a:solidFill>
                <a:prstClr val="black"/>
              </a:solidFill>
              <a:latin typeface="Avenir Medium" panose="02000503020000020003" pitchFamily="2" charset="0"/>
            </a:endParaRPr>
          </a:p>
          <a:p>
            <a:pPr marL="0" indent="0">
              <a:lnSpc>
                <a:spcPct val="150000"/>
              </a:lnSpc>
              <a:spcAft>
                <a:spcPts val="0"/>
              </a:spcAft>
              <a:buNone/>
            </a:pPr>
            <a:endParaRPr lang="en-US" altLang="en-US" sz="2000" spc="0" dirty="0">
              <a:solidFill>
                <a:prstClr val="black"/>
              </a:solidFill>
              <a:latin typeface="Avenir Medium" panose="02000503020000020003" pitchFamily="2" charset="0"/>
            </a:endParaRPr>
          </a:p>
          <a:p>
            <a:pPr>
              <a:lnSpc>
                <a:spcPts val="0"/>
              </a:lnSpc>
              <a:spcAft>
                <a:spcPts val="0"/>
              </a:spcAft>
            </a:pPr>
            <a:endParaRPr lang="en-US" altLang="en-US" sz="2400" spc="0" dirty="0">
              <a:solidFill>
                <a:prstClr val="black"/>
              </a:solidFill>
              <a:latin typeface="Avenir Medium" panose="02000503020000020003" pitchFamily="2" charset="0"/>
            </a:endParaRPr>
          </a:p>
          <a:p>
            <a:pPr>
              <a:lnSpc>
                <a:spcPct val="150000"/>
              </a:lnSpc>
              <a:spcAft>
                <a:spcPts val="0"/>
              </a:spcAft>
            </a:pPr>
            <a:r>
              <a:rPr lang="en-US" altLang="en-US" sz="2400" spc="0" dirty="0">
                <a:solidFill>
                  <a:prstClr val="black"/>
                </a:solidFill>
                <a:latin typeface="Avenir Medium" panose="02000503020000020003" pitchFamily="2" charset="0"/>
              </a:rPr>
              <a:t>Variables with VIF&gt;5:</a:t>
            </a:r>
          </a:p>
          <a:p>
            <a:pPr>
              <a:lnSpc>
                <a:spcPct val="150000"/>
              </a:lnSpc>
              <a:spcAft>
                <a:spcPts val="0"/>
              </a:spcAft>
            </a:pPr>
            <a:endParaRPr lang="en-US" altLang="en-US" sz="2000" spc="0" dirty="0">
              <a:solidFill>
                <a:prstClr val="black"/>
              </a:solidFill>
              <a:latin typeface="Avenir Medium" panose="02000503020000020003" pitchFamily="2" charset="0"/>
            </a:endParaRPr>
          </a:p>
          <a:p>
            <a:pPr>
              <a:lnSpc>
                <a:spcPct val="150000"/>
              </a:lnSpc>
              <a:spcAft>
                <a:spcPts val="0"/>
              </a:spcAft>
            </a:pPr>
            <a:endParaRPr lang="en-US" altLang="en-US" sz="2000" spc="0" dirty="0">
              <a:solidFill>
                <a:prstClr val="black"/>
              </a:solidFill>
              <a:latin typeface="Avenir Medium" panose="02000503020000020003" pitchFamily="2" charset="0"/>
            </a:endParaRPr>
          </a:p>
          <a:p>
            <a:pPr>
              <a:lnSpc>
                <a:spcPct val="150000"/>
              </a:lnSpc>
              <a:spcAft>
                <a:spcPts val="0"/>
              </a:spcAft>
            </a:pPr>
            <a:r>
              <a:rPr lang="en-US" altLang="en-US" sz="2400" spc="0" dirty="0">
                <a:solidFill>
                  <a:prstClr val="black"/>
                </a:solidFill>
                <a:latin typeface="Avenir Medium" panose="02000503020000020003" pitchFamily="2" charset="0"/>
              </a:rPr>
              <a:t>Correlation:</a:t>
            </a:r>
          </a:p>
          <a:p>
            <a:pPr lvl="2">
              <a:spcAft>
                <a:spcPts val="0"/>
              </a:spcAft>
            </a:pPr>
            <a:r>
              <a:rPr lang="en-US" altLang="en-US" sz="2000" spc="0" dirty="0">
                <a:solidFill>
                  <a:prstClr val="black"/>
                </a:solidFill>
                <a:latin typeface="Avenir Medium" panose="02000503020000020003" pitchFamily="2" charset="0"/>
              </a:rPr>
              <a:t>Ave_GSP &amp; Ave_Physicians (0.78)</a:t>
            </a:r>
          </a:p>
          <a:p>
            <a:pPr lvl="2">
              <a:spcAft>
                <a:spcPts val="0"/>
              </a:spcAft>
            </a:pPr>
            <a:r>
              <a:rPr lang="en-US" altLang="en-US" sz="2000" spc="0" dirty="0">
                <a:solidFill>
                  <a:prstClr val="black"/>
                </a:solidFill>
                <a:latin typeface="Avenir Medium" panose="02000503020000020003" pitchFamily="2" charset="0"/>
              </a:rPr>
              <a:t>Life_Expectancy &amp; Smoking_Rate (-0.78)</a:t>
            </a:r>
          </a:p>
          <a:p>
            <a:pPr lvl="2">
              <a:spcAft>
                <a:spcPts val="0"/>
              </a:spcAft>
            </a:pPr>
            <a:endParaRPr lang="en-US" sz="2000" dirty="0">
              <a:latin typeface="Avenir Medium" panose="02000503020000020003" pitchFamily="2" charset="0"/>
            </a:endParaRPr>
          </a:p>
        </p:txBody>
      </p:sp>
      <p:sp>
        <p:nvSpPr>
          <p:cNvPr id="4" name="TextBox 3">
            <a:extLst>
              <a:ext uri="{FF2B5EF4-FFF2-40B4-BE49-F238E27FC236}">
                <a16:creationId xmlns:a16="http://schemas.microsoft.com/office/drawing/2014/main" id="{DF93A61E-26AE-7A4A-988B-2E22106E6316}"/>
              </a:ext>
            </a:extLst>
          </p:cNvPr>
          <p:cNvSpPr txBox="1"/>
          <p:nvPr/>
        </p:nvSpPr>
        <p:spPr>
          <a:xfrm>
            <a:off x="5913120" y="3352800"/>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520C00D3-C285-5345-BC23-C81A4EE93E29}"/>
              </a:ext>
            </a:extLst>
          </p:cNvPr>
          <p:cNvSpPr txBox="1"/>
          <p:nvPr/>
        </p:nvSpPr>
        <p:spPr>
          <a:xfrm>
            <a:off x="7726680" y="1584960"/>
            <a:ext cx="184731" cy="369332"/>
          </a:xfrm>
          <a:prstGeom prst="rect">
            <a:avLst/>
          </a:prstGeom>
          <a:noFill/>
        </p:spPr>
        <p:txBody>
          <a:bodyPr wrap="none" rtlCol="0">
            <a:spAutoFit/>
          </a:bodyPr>
          <a:lstStyle/>
          <a:p>
            <a:endParaRPr lang="en-US"/>
          </a:p>
        </p:txBody>
      </p:sp>
      <p:graphicFrame>
        <p:nvGraphicFramePr>
          <p:cNvPr id="7" name="Table 7">
            <a:extLst>
              <a:ext uri="{FF2B5EF4-FFF2-40B4-BE49-F238E27FC236}">
                <a16:creationId xmlns:a16="http://schemas.microsoft.com/office/drawing/2014/main" id="{770C4678-BF14-4F20-ADD3-BFCCEE9493B7}"/>
              </a:ext>
            </a:extLst>
          </p:cNvPr>
          <p:cNvGraphicFramePr>
            <a:graphicFrameLocks noGrp="1"/>
          </p:cNvGraphicFramePr>
          <p:nvPr>
            <p:extLst>
              <p:ext uri="{D42A27DB-BD31-4B8C-83A1-F6EECF244321}">
                <p14:modId xmlns:p14="http://schemas.microsoft.com/office/powerpoint/2010/main" val="3614831699"/>
              </p:ext>
            </p:extLst>
          </p:nvPr>
        </p:nvGraphicFramePr>
        <p:xfrm>
          <a:off x="1234220" y="1875642"/>
          <a:ext cx="7941472" cy="1828800"/>
        </p:xfrm>
        <a:graphic>
          <a:graphicData uri="http://schemas.openxmlformats.org/drawingml/2006/table">
            <a:tbl>
              <a:tblPr firstRow="1" bandRow="1">
                <a:tableStyleId>{3B4B98B0-60AC-42C2-AFA5-B58CD77FA1E5}</a:tableStyleId>
              </a:tblPr>
              <a:tblGrid>
                <a:gridCol w="2537431">
                  <a:extLst>
                    <a:ext uri="{9D8B030D-6E8A-4147-A177-3AD203B41FA5}">
                      <a16:colId xmlns:a16="http://schemas.microsoft.com/office/drawing/2014/main" val="894656130"/>
                    </a:ext>
                  </a:extLst>
                </a:gridCol>
                <a:gridCol w="1769342">
                  <a:extLst>
                    <a:ext uri="{9D8B030D-6E8A-4147-A177-3AD203B41FA5}">
                      <a16:colId xmlns:a16="http://schemas.microsoft.com/office/drawing/2014/main" val="2042350702"/>
                    </a:ext>
                  </a:extLst>
                </a:gridCol>
                <a:gridCol w="1769343">
                  <a:extLst>
                    <a:ext uri="{9D8B030D-6E8A-4147-A177-3AD203B41FA5}">
                      <a16:colId xmlns:a16="http://schemas.microsoft.com/office/drawing/2014/main" val="3039464404"/>
                    </a:ext>
                  </a:extLst>
                </a:gridCol>
                <a:gridCol w="1865356">
                  <a:extLst>
                    <a:ext uri="{9D8B030D-6E8A-4147-A177-3AD203B41FA5}">
                      <a16:colId xmlns:a16="http://schemas.microsoft.com/office/drawing/2014/main" val="3900231209"/>
                    </a:ext>
                  </a:extLst>
                </a:gridCol>
              </a:tblGrid>
              <a:tr h="360751">
                <a:tc>
                  <a:txBody>
                    <a:bodyPr/>
                    <a:lstStyle/>
                    <a:p>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Estimate</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Std. Error</a:t>
                      </a:r>
                      <a:endParaRPr lang="en-US" b="0" i="0" dirty="0">
                        <a:latin typeface="Avenir Medium" panose="02000503020000020003" pitchFamily="2" charset="0"/>
                      </a:endParaRPr>
                    </a:p>
                  </a:txBody>
                  <a:tcPr/>
                </a:tc>
                <a:tc>
                  <a:txBody>
                    <a:bodyPr/>
                    <a:lstStyle/>
                    <a:p>
                      <a:r>
                        <a:rPr lang="en-US" b="0" i="0" dirty="0">
                          <a:latin typeface="Avenir Medium" panose="02000503020000020003" pitchFamily="2" charset="0"/>
                        </a:rPr>
                        <a:t>P-value</a:t>
                      </a:r>
                    </a:p>
                  </a:txBody>
                  <a:tcPr/>
                </a:tc>
                <a:extLst>
                  <a:ext uri="{0D108BD9-81ED-4DB2-BD59-A6C34878D82A}">
                    <a16:rowId xmlns:a16="http://schemas.microsoft.com/office/drawing/2014/main" val="3766607164"/>
                  </a:ext>
                </a:extLst>
              </a:tr>
              <a:tr h="360751">
                <a:tc>
                  <a:txBody>
                    <a:bodyPr/>
                    <a:lstStyle/>
                    <a:p>
                      <a:pPr lvl="0">
                        <a:buNone/>
                      </a:pPr>
                      <a:r>
                        <a:rPr lang="en-US" sz="1800" b="0" i="0" u="none" strike="noStrike" noProof="0" dirty="0" err="1">
                          <a:latin typeface="Avenir Medium" panose="02000503020000020003" pitchFamily="2" charset="0"/>
                        </a:rPr>
                        <a:t>Ave_Income</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1.284e-01</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2.976e-02</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0.000102 ***</a:t>
                      </a:r>
                      <a:endParaRPr lang="en-US" b="0" i="0" dirty="0">
                        <a:latin typeface="Avenir Medium" panose="02000503020000020003" pitchFamily="2" charset="0"/>
                      </a:endParaRPr>
                    </a:p>
                  </a:txBody>
                  <a:tcPr/>
                </a:tc>
                <a:extLst>
                  <a:ext uri="{0D108BD9-81ED-4DB2-BD59-A6C34878D82A}">
                    <a16:rowId xmlns:a16="http://schemas.microsoft.com/office/drawing/2014/main" val="1580513327"/>
                  </a:ext>
                </a:extLst>
              </a:tr>
              <a:tr h="360751">
                <a:tc>
                  <a:txBody>
                    <a:bodyPr/>
                    <a:lstStyle/>
                    <a:p>
                      <a:pPr lvl="0">
                        <a:buNone/>
                      </a:pPr>
                      <a:r>
                        <a:rPr lang="en-US" sz="1800" b="0" i="0" u="none" strike="noStrike" noProof="0" dirty="0" err="1">
                          <a:latin typeface="Avenir Medium" panose="02000503020000020003" pitchFamily="2" charset="0"/>
                        </a:rPr>
                        <a:t>Ave_Hospital</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4.349e+07</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1.506e+07</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0.006249 **</a:t>
                      </a:r>
                      <a:endParaRPr lang="en-US" b="0" i="0" dirty="0">
                        <a:latin typeface="Avenir Medium" panose="02000503020000020003" pitchFamily="2" charset="0"/>
                      </a:endParaRPr>
                    </a:p>
                  </a:txBody>
                  <a:tcPr/>
                </a:tc>
                <a:extLst>
                  <a:ext uri="{0D108BD9-81ED-4DB2-BD59-A6C34878D82A}">
                    <a16:rowId xmlns:a16="http://schemas.microsoft.com/office/drawing/2014/main" val="2833607278"/>
                  </a:ext>
                </a:extLst>
              </a:tr>
              <a:tr h="360751">
                <a:tc>
                  <a:txBody>
                    <a:bodyPr/>
                    <a:lstStyle/>
                    <a:p>
                      <a:pPr lvl="0">
                        <a:buNone/>
                      </a:pPr>
                      <a:r>
                        <a:rPr lang="en-US" sz="1800" b="0" i="0" u="none" strike="noStrike" noProof="0">
                          <a:latin typeface="Avenir Medium" panose="02000503020000020003" pitchFamily="2" charset="0"/>
                        </a:rPr>
                        <a:t>Life_Expectancy</a:t>
                      </a:r>
                      <a:endParaRPr lang="en-US" b="0" i="0" err="1">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-4.798e+02</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2.247e+02</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0.038908 *</a:t>
                      </a:r>
                      <a:endParaRPr lang="en-US" b="0" i="0" dirty="0">
                        <a:latin typeface="Avenir Medium" panose="02000503020000020003" pitchFamily="2" charset="0"/>
                      </a:endParaRPr>
                    </a:p>
                  </a:txBody>
                  <a:tcPr/>
                </a:tc>
                <a:extLst>
                  <a:ext uri="{0D108BD9-81ED-4DB2-BD59-A6C34878D82A}">
                    <a16:rowId xmlns:a16="http://schemas.microsoft.com/office/drawing/2014/main" val="345073524"/>
                  </a:ext>
                </a:extLst>
              </a:tr>
              <a:tr h="360751">
                <a:tc>
                  <a:txBody>
                    <a:bodyPr/>
                    <a:lstStyle/>
                    <a:p>
                      <a:pPr lvl="0">
                        <a:buNone/>
                      </a:pPr>
                      <a:r>
                        <a:rPr lang="en-US" sz="1800" b="0" i="0" u="none" strike="noStrike" noProof="0" dirty="0">
                          <a:latin typeface="Avenir Medium" panose="02000503020000020003" pitchFamily="2" charset="0"/>
                        </a:rPr>
                        <a:t>Unemployment_Rate</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5.357e+02</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2.732e+02</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0.056885 .</a:t>
                      </a:r>
                      <a:endParaRPr lang="en-US" b="0" i="0" dirty="0">
                        <a:latin typeface="Avenir Medium" panose="02000503020000020003" pitchFamily="2" charset="0"/>
                      </a:endParaRPr>
                    </a:p>
                  </a:txBody>
                  <a:tcPr/>
                </a:tc>
                <a:extLst>
                  <a:ext uri="{0D108BD9-81ED-4DB2-BD59-A6C34878D82A}">
                    <a16:rowId xmlns:a16="http://schemas.microsoft.com/office/drawing/2014/main" val="861475581"/>
                  </a:ext>
                </a:extLst>
              </a:tr>
            </a:tbl>
          </a:graphicData>
        </a:graphic>
      </p:graphicFrame>
      <p:graphicFrame>
        <p:nvGraphicFramePr>
          <p:cNvPr id="8" name="Table 8">
            <a:extLst>
              <a:ext uri="{FF2B5EF4-FFF2-40B4-BE49-F238E27FC236}">
                <a16:creationId xmlns:a16="http://schemas.microsoft.com/office/drawing/2014/main" id="{29D9E091-394F-4647-8713-518083717466}"/>
              </a:ext>
            </a:extLst>
          </p:cNvPr>
          <p:cNvGraphicFramePr>
            <a:graphicFrameLocks noGrp="1"/>
          </p:cNvGraphicFramePr>
          <p:nvPr>
            <p:extLst>
              <p:ext uri="{D42A27DB-BD31-4B8C-83A1-F6EECF244321}">
                <p14:modId xmlns:p14="http://schemas.microsoft.com/office/powerpoint/2010/main" val="3745087491"/>
              </p:ext>
            </p:extLst>
          </p:nvPr>
        </p:nvGraphicFramePr>
        <p:xfrm>
          <a:off x="1254026" y="4270373"/>
          <a:ext cx="7693147" cy="741680"/>
        </p:xfrm>
        <a:graphic>
          <a:graphicData uri="http://schemas.openxmlformats.org/drawingml/2006/table">
            <a:tbl>
              <a:tblPr firstRow="1" bandRow="1">
                <a:tableStyleId>{3B4B98B0-60AC-42C2-AFA5-B58CD77FA1E5}</a:tableStyleId>
              </a:tblPr>
              <a:tblGrid>
                <a:gridCol w="1118419">
                  <a:extLst>
                    <a:ext uri="{9D8B030D-6E8A-4147-A177-3AD203B41FA5}">
                      <a16:colId xmlns:a16="http://schemas.microsoft.com/office/drawing/2014/main" val="1146537764"/>
                    </a:ext>
                  </a:extLst>
                </a:gridCol>
                <a:gridCol w="1870381">
                  <a:extLst>
                    <a:ext uri="{9D8B030D-6E8A-4147-A177-3AD203B41FA5}">
                      <a16:colId xmlns:a16="http://schemas.microsoft.com/office/drawing/2014/main" val="3517938974"/>
                    </a:ext>
                  </a:extLst>
                </a:gridCol>
                <a:gridCol w="1792705">
                  <a:extLst>
                    <a:ext uri="{9D8B030D-6E8A-4147-A177-3AD203B41FA5}">
                      <a16:colId xmlns:a16="http://schemas.microsoft.com/office/drawing/2014/main" val="586127576"/>
                    </a:ext>
                  </a:extLst>
                </a:gridCol>
                <a:gridCol w="1215189">
                  <a:extLst>
                    <a:ext uri="{9D8B030D-6E8A-4147-A177-3AD203B41FA5}">
                      <a16:colId xmlns:a16="http://schemas.microsoft.com/office/drawing/2014/main" val="2370434401"/>
                    </a:ext>
                  </a:extLst>
                </a:gridCol>
                <a:gridCol w="1696453">
                  <a:extLst>
                    <a:ext uri="{9D8B030D-6E8A-4147-A177-3AD203B41FA5}">
                      <a16:colId xmlns:a16="http://schemas.microsoft.com/office/drawing/2014/main" val="3233757367"/>
                    </a:ext>
                  </a:extLst>
                </a:gridCol>
              </a:tblGrid>
              <a:tr h="370840">
                <a:tc>
                  <a:txBody>
                    <a:bodyPr/>
                    <a:lstStyle/>
                    <a:p>
                      <a:endParaRPr lang="en-US" b="0" i="0">
                        <a:latin typeface="Avenir Medium" panose="02000503020000020003" pitchFamily="2" charset="0"/>
                      </a:endParaRPr>
                    </a:p>
                  </a:txBody>
                  <a:tcPr/>
                </a:tc>
                <a:tc>
                  <a:txBody>
                    <a:bodyPr/>
                    <a:lstStyle/>
                    <a:p>
                      <a:pPr lvl="0">
                        <a:buNone/>
                      </a:pPr>
                      <a:r>
                        <a:rPr lang="en-US" sz="1800" b="0" i="0" u="none" strike="noStrike" noProof="0" dirty="0" err="1">
                          <a:latin typeface="Avenir Medium" panose="02000503020000020003" pitchFamily="2" charset="0"/>
                        </a:rPr>
                        <a:t>Life_Expectancy</a:t>
                      </a:r>
                      <a:endParaRPr lang="en-US" b="0" i="0" dirty="0" err="1">
                        <a:latin typeface="Avenir Medium" panose="02000503020000020003" pitchFamily="2" charset="0"/>
                      </a:endParaRPr>
                    </a:p>
                  </a:txBody>
                  <a:tcPr/>
                </a:tc>
                <a:tc>
                  <a:txBody>
                    <a:bodyPr/>
                    <a:lstStyle/>
                    <a:p>
                      <a:pPr lvl="0">
                        <a:buNone/>
                      </a:pPr>
                      <a:r>
                        <a:rPr lang="en-US" sz="1800" b="0" i="0" u="none" strike="noStrike" noProof="0" dirty="0" err="1">
                          <a:latin typeface="Avenir Medium" panose="02000503020000020003" pitchFamily="2" charset="0"/>
                        </a:rPr>
                        <a:t>Ave_Physicians</a:t>
                      </a:r>
                      <a:endParaRPr lang="en-US" b="0" i="0" dirty="0" err="1">
                        <a:latin typeface="Avenir Medium" panose="02000503020000020003" pitchFamily="2" charset="0"/>
                      </a:endParaRPr>
                    </a:p>
                  </a:txBody>
                  <a:tcPr/>
                </a:tc>
                <a:tc>
                  <a:txBody>
                    <a:bodyPr/>
                    <a:lstStyle/>
                    <a:p>
                      <a:pPr lvl="0">
                        <a:buNone/>
                      </a:pPr>
                      <a:r>
                        <a:rPr lang="en-US" sz="1800" b="0" i="0" u="none" strike="noStrike" noProof="0" dirty="0" err="1">
                          <a:latin typeface="Avenir Medium" panose="02000503020000020003" pitchFamily="2" charset="0"/>
                        </a:rPr>
                        <a:t>Ave_GSP</a:t>
                      </a:r>
                      <a:endParaRPr lang="en-US" b="0" i="0" dirty="0" err="1">
                        <a:latin typeface="Avenir Medium" panose="02000503020000020003" pitchFamily="2" charset="0"/>
                      </a:endParaRPr>
                    </a:p>
                  </a:txBody>
                  <a:tcPr/>
                </a:tc>
                <a:tc>
                  <a:txBody>
                    <a:bodyPr/>
                    <a:lstStyle/>
                    <a:p>
                      <a:pPr lvl="0">
                        <a:buNone/>
                      </a:pPr>
                      <a:r>
                        <a:rPr lang="en-US" sz="1800" b="0" i="0" u="none" strike="noStrike" noProof="0" dirty="0" err="1">
                          <a:latin typeface="Avenir Medium" panose="02000503020000020003" pitchFamily="2" charset="0"/>
                        </a:rPr>
                        <a:t>Smoking_Rate</a:t>
                      </a:r>
                      <a:endParaRPr lang="en-US" b="0" i="0" dirty="0" err="1">
                        <a:latin typeface="Avenir Medium" panose="02000503020000020003" pitchFamily="2" charset="0"/>
                      </a:endParaRPr>
                    </a:p>
                  </a:txBody>
                  <a:tcPr/>
                </a:tc>
                <a:extLst>
                  <a:ext uri="{0D108BD9-81ED-4DB2-BD59-A6C34878D82A}">
                    <a16:rowId xmlns:a16="http://schemas.microsoft.com/office/drawing/2014/main" val="3124804396"/>
                  </a:ext>
                </a:extLst>
              </a:tr>
              <a:tr h="370840">
                <a:tc>
                  <a:txBody>
                    <a:bodyPr/>
                    <a:lstStyle/>
                    <a:p>
                      <a:r>
                        <a:rPr lang="en-US" b="0" i="0" dirty="0">
                          <a:latin typeface="Avenir Medium" panose="02000503020000020003" pitchFamily="2" charset="0"/>
                        </a:rPr>
                        <a:t>VIF</a:t>
                      </a:r>
                    </a:p>
                  </a:txBody>
                  <a:tcPr/>
                </a:tc>
                <a:tc>
                  <a:txBody>
                    <a:bodyPr/>
                    <a:lstStyle/>
                    <a:p>
                      <a:pPr lvl="0">
                        <a:buNone/>
                      </a:pPr>
                      <a:r>
                        <a:rPr lang="en-US" sz="1800" b="0" i="0" u="none" strike="noStrike" noProof="0" dirty="0">
                          <a:latin typeface="Avenir Medium" panose="02000503020000020003" pitchFamily="2" charset="0"/>
                        </a:rPr>
                        <a:t>6.698285</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5.897321</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5.660827</a:t>
                      </a:r>
                      <a:endParaRPr lang="en-US" b="0" i="0" dirty="0">
                        <a:latin typeface="Avenir Medium" panose="02000503020000020003" pitchFamily="2" charset="0"/>
                      </a:endParaRPr>
                    </a:p>
                  </a:txBody>
                  <a:tcPr/>
                </a:tc>
                <a:tc>
                  <a:txBody>
                    <a:bodyPr/>
                    <a:lstStyle/>
                    <a:p>
                      <a:pPr lvl="0">
                        <a:buNone/>
                      </a:pPr>
                      <a:r>
                        <a:rPr lang="en-US" sz="1800" b="0" i="0" u="none" strike="noStrike" noProof="0" dirty="0">
                          <a:latin typeface="Avenir Medium" panose="02000503020000020003" pitchFamily="2" charset="0"/>
                        </a:rPr>
                        <a:t>5.280101</a:t>
                      </a:r>
                      <a:endParaRPr lang="en-US" b="0" i="0" dirty="0">
                        <a:latin typeface="Avenir Medium" panose="02000503020000020003" pitchFamily="2" charset="0"/>
                      </a:endParaRPr>
                    </a:p>
                  </a:txBody>
                  <a:tcPr/>
                </a:tc>
                <a:extLst>
                  <a:ext uri="{0D108BD9-81ED-4DB2-BD59-A6C34878D82A}">
                    <a16:rowId xmlns:a16="http://schemas.microsoft.com/office/drawing/2014/main" val="2169898757"/>
                  </a:ext>
                </a:extLst>
              </a:tr>
            </a:tbl>
          </a:graphicData>
        </a:graphic>
      </p:graphicFrame>
    </p:spTree>
    <p:extLst>
      <p:ext uri="{BB962C8B-B14F-4D97-AF65-F5344CB8AC3E}">
        <p14:creationId xmlns:p14="http://schemas.microsoft.com/office/powerpoint/2010/main" val="320455530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散点图&#10;&#10;描述已自动生成">
            <a:extLst>
              <a:ext uri="{FF2B5EF4-FFF2-40B4-BE49-F238E27FC236}">
                <a16:creationId xmlns:a16="http://schemas.microsoft.com/office/drawing/2014/main" id="{2D7E82B6-56D9-D84A-AA3C-0D8AEC03E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700" y="1206650"/>
            <a:ext cx="3530600" cy="2540000"/>
          </a:xfrm>
        </p:spPr>
      </p:pic>
      <p:pic>
        <p:nvPicPr>
          <p:cNvPr id="7" name="图片 6" descr="图表, 散点图&#10;&#10;描述已自动生成">
            <a:extLst>
              <a:ext uri="{FF2B5EF4-FFF2-40B4-BE49-F238E27FC236}">
                <a16:creationId xmlns:a16="http://schemas.microsoft.com/office/drawing/2014/main" id="{5585B38E-8F9D-7C41-80EC-E4AE7E04B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82" y="3898700"/>
            <a:ext cx="3517900" cy="2514600"/>
          </a:xfrm>
          <a:prstGeom prst="rect">
            <a:avLst/>
          </a:prstGeom>
        </p:spPr>
      </p:pic>
      <p:pic>
        <p:nvPicPr>
          <p:cNvPr id="9" name="图片 8" descr="图表, 散点图&#10;&#10;描述已自动生成">
            <a:extLst>
              <a:ext uri="{FF2B5EF4-FFF2-40B4-BE49-F238E27FC236}">
                <a16:creationId xmlns:a16="http://schemas.microsoft.com/office/drawing/2014/main" id="{7616FC19-5B48-544C-A240-EB8CA97FA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82" y="1206650"/>
            <a:ext cx="3479800" cy="2565400"/>
          </a:xfrm>
          <a:prstGeom prst="rect">
            <a:avLst/>
          </a:prstGeom>
        </p:spPr>
      </p:pic>
      <p:pic>
        <p:nvPicPr>
          <p:cNvPr id="11" name="图片 10" descr="图表, 散点图&#10;&#10;描述已自动生成">
            <a:extLst>
              <a:ext uri="{FF2B5EF4-FFF2-40B4-BE49-F238E27FC236}">
                <a16:creationId xmlns:a16="http://schemas.microsoft.com/office/drawing/2014/main" id="{7EA71086-18A2-6143-B529-81A313839E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0700" y="3898700"/>
            <a:ext cx="3492500" cy="2527300"/>
          </a:xfrm>
          <a:prstGeom prst="rect">
            <a:avLst/>
          </a:prstGeom>
        </p:spPr>
      </p:pic>
      <p:sp>
        <p:nvSpPr>
          <p:cNvPr id="12" name="Title 1">
            <a:extLst>
              <a:ext uri="{FF2B5EF4-FFF2-40B4-BE49-F238E27FC236}">
                <a16:creationId xmlns:a16="http://schemas.microsoft.com/office/drawing/2014/main" id="{DBA8C9F7-3E1A-7446-923D-6C97183798F4}"/>
              </a:ext>
            </a:extLst>
          </p:cNvPr>
          <p:cNvSpPr txBox="1">
            <a:spLocks/>
          </p:cNvSpPr>
          <p:nvPr/>
        </p:nvSpPr>
        <p:spPr>
          <a:xfrm>
            <a:off x="357061"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en-US" sz="3200" dirty="0" err="1">
                <a:latin typeface="Avenir Medium" panose="02000503020000020003" pitchFamily="2" charset="0"/>
              </a:rPr>
              <a:t>crPlots</a:t>
            </a:r>
            <a:r>
              <a:rPr lang="en-US" sz="3200" dirty="0">
                <a:latin typeface="Avenir Medium" panose="02000503020000020003" pitchFamily="2" charset="0"/>
              </a:rPr>
              <a:t> (First-order Model)</a:t>
            </a:r>
          </a:p>
        </p:txBody>
      </p:sp>
      <p:sp>
        <p:nvSpPr>
          <p:cNvPr id="13" name="矩形 12">
            <a:extLst>
              <a:ext uri="{FF2B5EF4-FFF2-40B4-BE49-F238E27FC236}">
                <a16:creationId xmlns:a16="http://schemas.microsoft.com/office/drawing/2014/main" id="{31DA1E1F-7269-A143-8C11-0F9A3EEC5B05}"/>
              </a:ext>
            </a:extLst>
          </p:cNvPr>
          <p:cNvSpPr/>
          <p:nvPr/>
        </p:nvSpPr>
        <p:spPr>
          <a:xfrm>
            <a:off x="7538998" y="3263550"/>
            <a:ext cx="4737100" cy="707886"/>
          </a:xfrm>
          <a:prstGeom prst="rect">
            <a:avLst/>
          </a:prstGeom>
        </p:spPr>
        <p:txBody>
          <a:bodyPr wrap="square">
            <a:spAutoFit/>
          </a:bodyPr>
          <a:lstStyle/>
          <a:p>
            <a:pPr marL="800100" lvl="1" indent="-342900">
              <a:buFont typeface="Arial" panose="020B0604020202020204" pitchFamily="34" charset="0"/>
              <a:buChar char="•"/>
            </a:pPr>
            <a:r>
              <a:rPr lang="en-US" altLang="zh-CN" sz="2000" dirty="0" err="1">
                <a:solidFill>
                  <a:prstClr val="black"/>
                </a:solidFill>
                <a:latin typeface="Avenir Medium" panose="02000503020000020003" pitchFamily="2" charset="0"/>
              </a:rPr>
              <a:t>Ave_Hospital’s</a:t>
            </a:r>
            <a:r>
              <a:rPr lang="en-US" altLang="zh-CN" sz="2000" dirty="0">
                <a:solidFill>
                  <a:prstClr val="black"/>
                </a:solidFill>
                <a:latin typeface="Avenir Medium" panose="02000503020000020003" pitchFamily="2" charset="0"/>
              </a:rPr>
              <a:t> residual shows heteroscedastic problem. </a:t>
            </a:r>
          </a:p>
        </p:txBody>
      </p:sp>
    </p:spTree>
    <p:extLst>
      <p:ext uri="{BB962C8B-B14F-4D97-AF65-F5344CB8AC3E}">
        <p14:creationId xmlns:p14="http://schemas.microsoft.com/office/powerpoint/2010/main" val="379104300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F92C-E304-4470-8ECF-FB30FCAF6AAE}"/>
              </a:ext>
            </a:extLst>
          </p:cNvPr>
          <p:cNvSpPr>
            <a:spLocks noGrp="1"/>
          </p:cNvSpPr>
          <p:nvPr>
            <p:ph type="title"/>
          </p:nvPr>
        </p:nvSpPr>
        <p:spPr>
          <a:xfrm>
            <a:off x="504632" y="696694"/>
            <a:ext cx="10852237" cy="648000"/>
          </a:xfrm>
        </p:spPr>
        <p:txBody>
          <a:bodyPr vert="horz" lIns="101600" tIns="38100" rIns="76200" bIns="38100" rtlCol="0" anchor="ctr" anchorCtr="0">
            <a:noAutofit/>
          </a:bodyPr>
          <a:lstStyle/>
          <a:p>
            <a:r>
              <a:rPr lang="en-US" sz="3200" dirty="0">
                <a:latin typeface="Avenir Medium" panose="02000503020000020003" pitchFamily="2" charset="0"/>
              </a:rPr>
              <a:t>Improved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199AFA-6739-4FD2-8EFE-C08222161EAA}"/>
                  </a:ext>
                </a:extLst>
              </p:cNvPr>
              <p:cNvSpPr>
                <a:spLocks noGrp="1"/>
              </p:cNvSpPr>
              <p:nvPr>
                <p:ph idx="1"/>
              </p:nvPr>
            </p:nvSpPr>
            <p:spPr>
              <a:xfrm>
                <a:off x="339383" y="1609390"/>
                <a:ext cx="11182736" cy="2617255"/>
              </a:xfrm>
            </p:spPr>
            <p:txBody>
              <a:bodyPr vert="horz" lIns="91440" tIns="45720" rIns="91440" bIns="45720" rtlCol="0" anchor="t">
                <a:normAutofit/>
              </a:bodyPr>
              <a:lstStyle/>
              <a:p>
                <a:pPr>
                  <a:lnSpc>
                    <a:spcPct val="150000"/>
                  </a:lnSpc>
                </a:pPr>
                <a:r>
                  <a:rPr lang="en-US" altLang="en-US" sz="2400" spc="0" dirty="0">
                    <a:solidFill>
                      <a:prstClr val="black"/>
                    </a:solidFill>
                    <a:latin typeface="Avenir Medium" panose="02000503020000020003" pitchFamily="2" charset="0"/>
                  </a:rPr>
                  <a:t>Sample Regression Equation:</a:t>
                </a:r>
              </a:p>
              <a:p>
                <a:pPr marL="0" indent="0" algn="ctr">
                  <a:lnSpc>
                    <a:spcPct val="150000"/>
                  </a:lnSpc>
                  <a:buNone/>
                </a:pPr>
                <a14:m>
                  <m:oMath xmlns:m="http://schemas.openxmlformats.org/officeDocument/2006/math">
                    <m:acc>
                      <m:accPr>
                        <m:chr m:val="̂"/>
                        <m:ctrlPr>
                          <a:rPr lang="zh-CN" altLang="zh-CN" sz="2400" i="1" kern="100" spc="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2400" b="0" i="1" kern="100" spc="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𝑀𝑆𝑃𝐵</m:t>
                        </m:r>
                      </m:e>
                    </m:acc>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400" b="0" i="1" kern="100" spc="0" smtClean="0">
                        <a:solidFill>
                          <a:schemeClr val="tx1"/>
                        </a:solidFill>
                        <a:latin typeface="Cambria Math" panose="02040503050406030204" pitchFamily="18" charset="0"/>
                        <a:ea typeface="DengXian" panose="02010600030101010101" pitchFamily="2" charset="-122"/>
                        <a:cs typeface="Times New Roman" panose="02020603050405020304" pitchFamily="18" charset="0"/>
                      </a:rPr>
                      <m:t>48480</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+0.12</m:t>
                    </m:r>
                    <m:r>
                      <a:rPr lang="en-US" altLang="zh-CN" sz="2400" b="0" i="1" kern="100" spc="0" smtClean="0">
                        <a:solidFill>
                          <a:schemeClr val="tx1"/>
                        </a:solidFill>
                        <a:latin typeface="Cambria Math" panose="02040503050406030204" pitchFamily="18" charset="0"/>
                        <a:ea typeface="DengXian" panose="02010600030101010101" pitchFamily="2" charset="-122"/>
                        <a:cs typeface="Times New Roman" panose="02020603050405020304" pitchFamily="18" charset="0"/>
                      </a:rPr>
                      <m:t>93</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𝐴𝑣𝑒</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_</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𝐼𝑛𝑐𝑜𝑚𝑒</m:t>
                    </m:r>
                  </m:oMath>
                </a14:m>
                <a:r>
                  <a:rPr lang="en-US" altLang="zh-CN" sz="2400" kern="100" spc="0" dirty="0">
                    <a:solidFill>
                      <a:schemeClr val="tx1"/>
                    </a:solidFill>
                    <a:ea typeface="DengXian" panose="02010600030101010101" pitchFamily="2" charset="-122"/>
                    <a:cs typeface="Times New Roman" panose="02020603050405020304" pitchFamily="18" charset="0"/>
                  </a:rPr>
                  <a:t> </a:t>
                </a:r>
                <a14:m>
                  <m:oMath xmlns:m="http://schemas.openxmlformats.org/officeDocument/2006/math">
                    <m:r>
                      <a:rPr lang="en-US" altLang="zh-CN" sz="2400" i="1" kern="100" spc="0" dirty="0">
                        <a:solidFill>
                          <a:schemeClr val="tx1"/>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676.4</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𝐿𝑖𝑓𝑒</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_</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𝐸𝑥𝑝𝑒𝑐𝑡𝑎𝑛𝑐𝑦</m:t>
                    </m:r>
                  </m:oMath>
                </a14:m>
                <a:endParaRPr lang="zh-CN" altLang="zh-CN" sz="2400" kern="100" spc="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+9.35</m:t>
                      </m:r>
                      <m:sSup>
                        <m:sSupPr>
                          <m:ctrlPr>
                            <a:rPr lang="zh-CN" altLang="zh-CN" sz="2400" i="1" kern="100" spc="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𝑒</m:t>
                          </m:r>
                        </m:e>
                        <m:sup>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+07</m:t>
                          </m:r>
                        </m:sup>
                      </m:sSup>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𝐴𝑣𝑒</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_</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𝐻𝑜𝑠𝑝𝑖𝑡𝑎𝑙</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m:t>
                      </m:r>
                      <m:r>
                        <a:rPr lang="en-US" altLang="zh-CN" sz="2400" b="0" i="1" kern="100" spc="0" smtClean="0">
                          <a:solidFill>
                            <a:schemeClr val="tx1"/>
                          </a:solidFill>
                          <a:latin typeface="Cambria Math" panose="02040503050406030204" pitchFamily="18" charset="0"/>
                          <a:ea typeface="DengXian" panose="02010600030101010101" pitchFamily="2" charset="-122"/>
                          <a:cs typeface="Times New Roman" panose="02020603050405020304" pitchFamily="18" charset="0"/>
                        </a:rPr>
                        <m:t>0.0297</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m:t>
                      </m:r>
                      <m:box>
                        <m:boxPr>
                          <m:ctrlPr>
                            <a:rPr lang="en-US" altLang="zh-CN" sz="2400" i="1" kern="100" spc="0" smtClean="0">
                              <a:solidFill>
                                <a:schemeClr val="tx1"/>
                              </a:solidFill>
                              <a:latin typeface="Cambria Math" panose="02040503050406030204" pitchFamily="18" charset="0"/>
                              <a:ea typeface="DengXian" panose="02010600030101010101" pitchFamily="2" charset="-122"/>
                              <a:cs typeface="Times New Roman" panose="02020603050405020304" pitchFamily="18" charset="0"/>
                            </a:rPr>
                          </m:ctrlPr>
                        </m:boxPr>
                        <m:e>
                          <m:argPr>
                            <m:argSz m:val="-1"/>
                          </m:argPr>
                          <m:f>
                            <m:fPr>
                              <m:ctrlPr>
                                <a:rPr lang="en-US" altLang="zh-CN" sz="2400" i="1" kern="100" spc="0" smtClean="0">
                                  <a:solidFill>
                                    <a:schemeClr val="tx1"/>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altLang="zh-CN" sz="2400" b="0" i="1" kern="100" spc="0" smtClean="0">
                                  <a:solidFill>
                                    <a:schemeClr val="tx1"/>
                                  </a:solidFill>
                                  <a:latin typeface="Cambria Math" panose="02040503050406030204" pitchFamily="18" charset="0"/>
                                  <a:ea typeface="DengXian" panose="02010600030101010101" pitchFamily="2" charset="-122"/>
                                  <a:cs typeface="Times New Roman" panose="02020603050405020304" pitchFamily="18" charset="0"/>
                                </a:rPr>
                                <m:t>1</m:t>
                              </m:r>
                            </m:num>
                            <m:den>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𝐴𝑣𝑒</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_</m:t>
                              </m:r>
                              <m:r>
                                <a:rPr lang="en-US" altLang="zh-CN" sz="2400" i="1" kern="100" spc="0">
                                  <a:solidFill>
                                    <a:schemeClr val="tx1"/>
                                  </a:solidFill>
                                  <a:latin typeface="Cambria Math" panose="02040503050406030204" pitchFamily="18" charset="0"/>
                                  <a:ea typeface="DengXian" panose="02010600030101010101" pitchFamily="2" charset="-122"/>
                                  <a:cs typeface="Times New Roman" panose="02020603050405020304" pitchFamily="18" charset="0"/>
                                </a:rPr>
                                <m:t>𝐻𝑜𝑠𝑝𝑖𝑡𝑎𝑙</m:t>
                              </m:r>
                            </m:den>
                          </m:f>
                        </m:e>
                      </m:box>
                    </m:oMath>
                  </m:oMathPara>
                </a14:m>
                <a:endParaRPr lang="en-US" altLang="zh-CN" sz="2400" kern="100" spc="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0" indent="0" algn="just">
                  <a:lnSpc>
                    <a:spcPct val="100000"/>
                  </a:lnSpc>
                  <a:buNone/>
                </a:pPr>
                <a:endParaRPr lang="zh-CN" altLang="zh-CN" sz="2000" kern="100" spc="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457200" lvl="1" indent="0">
                  <a:buNone/>
                </a:pPr>
                <a:endParaRPr lang="en-US" dirty="0">
                  <a:cs typeface="Calibri"/>
                </a:endParaRPr>
              </a:p>
            </p:txBody>
          </p:sp>
        </mc:Choice>
        <mc:Fallback>
          <p:sp>
            <p:nvSpPr>
              <p:cNvPr id="3" name="Content Placeholder 2">
                <a:extLst>
                  <a:ext uri="{FF2B5EF4-FFF2-40B4-BE49-F238E27FC236}">
                    <a16:creationId xmlns:a16="http://schemas.microsoft.com/office/drawing/2014/main" id="{D5199AFA-6739-4FD2-8EFE-C08222161EAA}"/>
                  </a:ext>
                </a:extLst>
              </p:cNvPr>
              <p:cNvSpPr>
                <a:spLocks noGrp="1" noRot="1" noChangeAspect="1" noMove="1" noResize="1" noEditPoints="1" noAdjustHandles="1" noChangeArrowheads="1" noChangeShapeType="1" noTextEdit="1"/>
              </p:cNvSpPr>
              <p:nvPr>
                <p:ph idx="1"/>
              </p:nvPr>
            </p:nvSpPr>
            <p:spPr>
              <a:xfrm>
                <a:off x="339383" y="1609390"/>
                <a:ext cx="11182736" cy="2617255"/>
              </a:xfrm>
              <a:blipFill>
                <a:blip r:embed="rId2"/>
                <a:stretch>
                  <a:fillRect l="-680"/>
                </a:stretch>
              </a:blipFill>
            </p:spPr>
            <p:txBody>
              <a:bodyPr/>
              <a:lstStyle/>
              <a:p>
                <a:r>
                  <a:rPr lang="zh-CN" altLang="en-US">
                    <a:noFill/>
                  </a:rPr>
                  <a:t> </a:t>
                </a:r>
              </a:p>
            </p:txBody>
          </p:sp>
        </mc:Fallback>
      </mc:AlternateContent>
      <p:sp>
        <p:nvSpPr>
          <p:cNvPr id="6" name="TextBox 3">
            <a:extLst>
              <a:ext uri="{FF2B5EF4-FFF2-40B4-BE49-F238E27FC236}">
                <a16:creationId xmlns:a16="http://schemas.microsoft.com/office/drawing/2014/main" id="{8C53FC8C-EEED-8D46-8220-2D4A9F08AC15}"/>
              </a:ext>
            </a:extLst>
          </p:cNvPr>
          <p:cNvSpPr txBox="1"/>
          <p:nvPr/>
        </p:nvSpPr>
        <p:spPr>
          <a:xfrm>
            <a:off x="430822" y="3802145"/>
            <a:ext cx="11091297"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spcBef>
                <a:spcPts val="600"/>
              </a:spcBef>
              <a:buSzPct val="100000"/>
              <a:buFont typeface="Arial"/>
              <a:buChar char="•"/>
              <a:defRPr sz="2400">
                <a:latin typeface="Avenir Medium"/>
                <a:ea typeface="Avenir Medium"/>
                <a:cs typeface="Avenir Medium"/>
                <a:sym typeface="Avenir Medium"/>
              </a:defRPr>
            </a:pPr>
            <a:r>
              <a:rPr dirty="0"/>
              <a:t>Summary:</a:t>
            </a:r>
          </a:p>
          <a:p>
            <a:pPr marL="742950" lvl="1" indent="-285750">
              <a:spcBef>
                <a:spcPts val="600"/>
              </a:spcBef>
              <a:buSzPct val="100000"/>
              <a:buFont typeface="Arial"/>
              <a:buChar char="•"/>
              <a:defRPr sz="1900">
                <a:latin typeface="Avenir Medium"/>
                <a:ea typeface="Avenir Medium"/>
                <a:cs typeface="Avenir Medium"/>
                <a:sym typeface="Avenir Medium"/>
              </a:defRPr>
            </a:pPr>
            <a:r>
              <a:rPr dirty="0"/>
              <a:t>Global F-test p-value: 8.164e-09 </a:t>
            </a:r>
            <a:endParaRPr lang="en-US" dirty="0"/>
          </a:p>
          <a:p>
            <a:pPr marL="742950" lvl="1" indent="-285750">
              <a:spcBef>
                <a:spcPts val="600"/>
              </a:spcBef>
              <a:buSzPct val="100000"/>
              <a:buFont typeface="Arial"/>
              <a:buChar char="•"/>
              <a:defRPr sz="1900">
                <a:latin typeface="Avenir Medium"/>
                <a:ea typeface="Avenir Medium"/>
                <a:cs typeface="Avenir Medium"/>
                <a:sym typeface="Avenir Medium"/>
              </a:defRPr>
            </a:pPr>
            <a:r>
              <a:rPr dirty="0"/>
              <a:t>Adjusted R-squ</a:t>
            </a:r>
            <a:r>
              <a:rPr lang="en-US" altLang="zh-CN" dirty="0"/>
              <a:t>a</a:t>
            </a:r>
            <a:r>
              <a:rPr dirty="0"/>
              <a:t>red: 0.57 (&gt;0.</a:t>
            </a:r>
            <a:r>
              <a:rPr lang="en-US" altLang="zh-CN" dirty="0"/>
              <a:t>449</a:t>
            </a:r>
            <a:r>
              <a:rPr dirty="0"/>
              <a:t> </a:t>
            </a:r>
            <a:r>
              <a:rPr lang="en-US" altLang="zh-CN" dirty="0"/>
              <a:t>First-order</a:t>
            </a:r>
            <a:r>
              <a:rPr dirty="0"/>
              <a:t> Model)</a:t>
            </a:r>
          </a:p>
          <a:p>
            <a:pPr marL="742950" lvl="1" indent="-285750">
              <a:spcBef>
                <a:spcPts val="600"/>
              </a:spcBef>
              <a:buSzPct val="100000"/>
              <a:buFont typeface="Arial"/>
              <a:buChar char="•"/>
              <a:defRPr sz="1900">
                <a:latin typeface="Avenir Medium"/>
                <a:ea typeface="Avenir Medium"/>
                <a:cs typeface="Avenir Medium"/>
                <a:sym typeface="Avenir Medium"/>
              </a:defRPr>
            </a:pPr>
            <a:r>
              <a:rPr dirty="0"/>
              <a:t>R-squared: 0.6044 </a:t>
            </a:r>
          </a:p>
          <a:p>
            <a:pPr marL="742950" lvl="1" indent="-285750">
              <a:spcBef>
                <a:spcPts val="600"/>
              </a:spcBef>
              <a:buSzPct val="100000"/>
              <a:buFont typeface="Arial"/>
              <a:buChar char="•"/>
              <a:defRPr sz="1900">
                <a:latin typeface="Avenir Medium"/>
                <a:ea typeface="Avenir Medium"/>
                <a:cs typeface="Avenir Medium"/>
                <a:sym typeface="Avenir Medium"/>
              </a:defRPr>
            </a:pPr>
            <a:r>
              <a:rPr dirty="0"/>
              <a:t>All coefficients are very significant on the 0.0</a:t>
            </a:r>
            <a:r>
              <a:rPr lang="en-US" dirty="0"/>
              <a:t>1</a:t>
            </a:r>
            <a:r>
              <a:rPr dirty="0"/>
              <a:t> level.</a:t>
            </a:r>
          </a:p>
        </p:txBody>
      </p:sp>
    </p:spTree>
    <p:extLst>
      <p:ext uri="{BB962C8B-B14F-4D97-AF65-F5344CB8AC3E}">
        <p14:creationId xmlns:p14="http://schemas.microsoft.com/office/powerpoint/2010/main" val="765237358"/>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mejzly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管理好自己的健康PPT下载</Template>
  <TotalTime>5304</TotalTime>
  <Words>1113</Words>
  <Application>Microsoft Macintosh PowerPoint</Application>
  <PresentationFormat>宽屏</PresentationFormat>
  <Paragraphs>181</Paragraphs>
  <Slides>15</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DengXian</vt:lpstr>
      <vt:lpstr>微软雅黑</vt:lpstr>
      <vt:lpstr>Arial,Sans-Serif</vt:lpstr>
      <vt:lpstr>Arial</vt:lpstr>
      <vt:lpstr>Avenir Medium</vt:lpstr>
      <vt:lpstr>Calibri</vt:lpstr>
      <vt:lpstr>Cambria Math</vt:lpstr>
      <vt:lpstr>Wingdings</vt:lpstr>
      <vt:lpstr>第一PPT，www.1ppt.com​</vt:lpstr>
      <vt:lpstr>自定义设计方案</vt:lpstr>
      <vt:lpstr>Predicting  State Medicare Spending  Per Beneficiary</vt:lpstr>
      <vt:lpstr>Background</vt:lpstr>
      <vt:lpstr>Source: Kaiser Family Foundation</vt:lpstr>
      <vt:lpstr>Descriptive Analysis </vt:lpstr>
      <vt:lpstr>Hypothesis</vt:lpstr>
      <vt:lpstr>First-order Model</vt:lpstr>
      <vt:lpstr>Independent Variables Analysis (First-order Model)</vt:lpstr>
      <vt:lpstr>PowerPoint 演示文稿</vt:lpstr>
      <vt:lpstr>Improved Model</vt:lpstr>
      <vt:lpstr>Assumptions Check</vt:lpstr>
      <vt:lpstr>Influence Plot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Shen, Guanghui</cp:lastModifiedBy>
  <cp:revision>1112</cp:revision>
  <dcterms:created xsi:type="dcterms:W3CDTF">2021-04-22T00:49:31Z</dcterms:created>
  <dcterms:modified xsi:type="dcterms:W3CDTF">2021-04-26T00:58:00Z</dcterms:modified>
</cp:coreProperties>
</file>