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5" r:id="rId4"/>
    <p:sldId id="260" r:id="rId5"/>
    <p:sldId id="270" r:id="rId6"/>
    <p:sldId id="259" r:id="rId7"/>
    <p:sldId id="266" r:id="rId8"/>
    <p:sldId id="267" r:id="rId9"/>
    <p:sldId id="268" r:id="rId10"/>
    <p:sldId id="262" r:id="rId11"/>
    <p:sldId id="261" r:id="rId12"/>
    <p:sldId id="263" r:id="rId13"/>
    <p:sldId id="264" r:id="rId14"/>
    <p:sldId id="265"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D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8" autoAdjust="0"/>
    <p:restoredTop sz="94660"/>
  </p:normalViewPr>
  <p:slideViewPr>
    <p:cSldViewPr snapToGrid="0">
      <p:cViewPr varScale="1">
        <p:scale>
          <a:sx n="87" d="100"/>
          <a:sy n="87" d="100"/>
        </p:scale>
        <p:origin x="63"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dirty="0">
                <a:solidFill>
                  <a:srgbClr val="122D68"/>
                </a:solidFill>
              </a:rPr>
              <a:t>1.</a:t>
            </a:r>
            <a:r>
              <a:rPr lang="en-US" sz="2000" baseline="0" dirty="0">
                <a:solidFill>
                  <a:srgbClr val="122D68"/>
                </a:solidFill>
              </a:rPr>
              <a:t> </a:t>
            </a:r>
            <a:r>
              <a:rPr lang="en-US" sz="2000" baseline="0" dirty="0">
                <a:solidFill>
                  <a:srgbClr val="122D68"/>
                </a:solidFill>
                <a:effectLst/>
              </a:rPr>
              <a:t>A</a:t>
            </a:r>
            <a:r>
              <a:rPr lang="en-US" sz="2000" dirty="0">
                <a:solidFill>
                  <a:srgbClr val="122D68"/>
                </a:solidFill>
                <a:effectLst/>
              </a:rPr>
              <a:t>ge </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1955459893272163"/>
          <c:y val="0.2397477138580327"/>
          <c:w val="0.83480832163702401"/>
          <c:h val="0.68717753482632082"/>
        </c:manualLayout>
      </c:layout>
      <c:barChart>
        <c:barDir val="bar"/>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Sheet1!$A$2:$A$6</c:f>
              <c:strCache>
                <c:ptCount val="5"/>
                <c:pt idx="0">
                  <c:v>Above 50: 6</c:v>
                </c:pt>
                <c:pt idx="1">
                  <c:v>36-50: 21</c:v>
                </c:pt>
                <c:pt idx="2">
                  <c:v>26-35: 3</c:v>
                </c:pt>
                <c:pt idx="3">
                  <c:v>18-25: 23</c:v>
                </c:pt>
                <c:pt idx="4">
                  <c:v>Under 18: 0</c:v>
                </c:pt>
              </c:strCache>
            </c:strRef>
          </c:cat>
          <c:val>
            <c:numRef>
              <c:f>Sheet1!$B$2:$B$6</c:f>
              <c:numCache>
                <c:formatCode>General</c:formatCode>
                <c:ptCount val="5"/>
                <c:pt idx="0">
                  <c:v>6</c:v>
                </c:pt>
                <c:pt idx="1">
                  <c:v>0</c:v>
                </c:pt>
                <c:pt idx="2">
                  <c:v>0</c:v>
                </c:pt>
                <c:pt idx="3">
                  <c:v>0</c:v>
                </c:pt>
              </c:numCache>
            </c:numRef>
          </c:val>
          <c:extLst>
            <c:ext xmlns:c16="http://schemas.microsoft.com/office/drawing/2014/chart" uri="{C3380CC4-5D6E-409C-BE32-E72D297353CC}">
              <c16:uniqueId val="{00000000-8C1A-4D85-B4D1-8009EDAD050B}"/>
            </c:ext>
          </c:extLst>
        </c:ser>
        <c:ser>
          <c:idx val="1"/>
          <c:order val="1"/>
          <c:tx>
            <c:strRef>
              <c:f>Sheet1!$C$1</c:f>
              <c:strCache>
                <c:ptCount val="1"/>
                <c:pt idx="0">
                  <c:v>Column2</c:v>
                </c:pt>
              </c:strCache>
            </c:strRef>
          </c:tx>
          <c:spPr>
            <a:solidFill>
              <a:schemeClr val="accent2"/>
            </a:solidFill>
            <a:ln>
              <a:noFill/>
            </a:ln>
            <a:effectLst/>
          </c:spPr>
          <c:invertIfNegative val="0"/>
          <c:cat>
            <c:strRef>
              <c:f>Sheet1!$A$2:$A$6</c:f>
              <c:strCache>
                <c:ptCount val="5"/>
                <c:pt idx="0">
                  <c:v>Above 50: 6</c:v>
                </c:pt>
                <c:pt idx="1">
                  <c:v>36-50: 21</c:v>
                </c:pt>
                <c:pt idx="2">
                  <c:v>26-35: 3</c:v>
                </c:pt>
                <c:pt idx="3">
                  <c:v>18-25: 23</c:v>
                </c:pt>
                <c:pt idx="4">
                  <c:v>Under 18: 0</c:v>
                </c:pt>
              </c:strCache>
            </c:strRef>
          </c:cat>
          <c:val>
            <c:numRef>
              <c:f>Sheet1!$C$2:$C$6</c:f>
              <c:numCache>
                <c:formatCode>General</c:formatCode>
                <c:ptCount val="5"/>
                <c:pt idx="0">
                  <c:v>0</c:v>
                </c:pt>
                <c:pt idx="1">
                  <c:v>21</c:v>
                </c:pt>
                <c:pt idx="2">
                  <c:v>0</c:v>
                </c:pt>
                <c:pt idx="3">
                  <c:v>0</c:v>
                </c:pt>
              </c:numCache>
            </c:numRef>
          </c:val>
          <c:extLst>
            <c:ext xmlns:c16="http://schemas.microsoft.com/office/drawing/2014/chart" uri="{C3380CC4-5D6E-409C-BE32-E72D297353CC}">
              <c16:uniqueId val="{00000001-8C1A-4D85-B4D1-8009EDAD050B}"/>
            </c:ext>
          </c:extLst>
        </c:ser>
        <c:ser>
          <c:idx val="2"/>
          <c:order val="2"/>
          <c:tx>
            <c:strRef>
              <c:f>Sheet1!$D$1</c:f>
              <c:strCache>
                <c:ptCount val="1"/>
                <c:pt idx="0">
                  <c:v>Column3</c:v>
                </c:pt>
              </c:strCache>
            </c:strRef>
          </c:tx>
          <c:spPr>
            <a:solidFill>
              <a:schemeClr val="accent3"/>
            </a:solidFill>
            <a:ln>
              <a:noFill/>
            </a:ln>
            <a:effectLst/>
          </c:spPr>
          <c:invertIfNegative val="0"/>
          <c:cat>
            <c:strRef>
              <c:f>Sheet1!$A$2:$A$6</c:f>
              <c:strCache>
                <c:ptCount val="5"/>
                <c:pt idx="0">
                  <c:v>Above 50: 6</c:v>
                </c:pt>
                <c:pt idx="1">
                  <c:v>36-50: 21</c:v>
                </c:pt>
                <c:pt idx="2">
                  <c:v>26-35: 3</c:v>
                </c:pt>
                <c:pt idx="3">
                  <c:v>18-25: 23</c:v>
                </c:pt>
                <c:pt idx="4">
                  <c:v>Under 18: 0</c:v>
                </c:pt>
              </c:strCache>
            </c:strRef>
          </c:cat>
          <c:val>
            <c:numRef>
              <c:f>Sheet1!$D$2:$D$6</c:f>
              <c:numCache>
                <c:formatCode>General</c:formatCode>
                <c:ptCount val="5"/>
                <c:pt idx="0">
                  <c:v>0</c:v>
                </c:pt>
                <c:pt idx="1">
                  <c:v>0</c:v>
                </c:pt>
                <c:pt idx="2">
                  <c:v>3</c:v>
                </c:pt>
                <c:pt idx="3">
                  <c:v>0</c:v>
                </c:pt>
              </c:numCache>
            </c:numRef>
          </c:val>
          <c:extLst>
            <c:ext xmlns:c16="http://schemas.microsoft.com/office/drawing/2014/chart" uri="{C3380CC4-5D6E-409C-BE32-E72D297353CC}">
              <c16:uniqueId val="{00000002-8C1A-4D85-B4D1-8009EDAD050B}"/>
            </c:ext>
          </c:extLst>
        </c:ser>
        <c:ser>
          <c:idx val="3"/>
          <c:order val="3"/>
          <c:tx>
            <c:strRef>
              <c:f>Sheet1!$E$1</c:f>
              <c:strCache>
                <c:ptCount val="1"/>
                <c:pt idx="0">
                  <c:v>Column4</c:v>
                </c:pt>
              </c:strCache>
            </c:strRef>
          </c:tx>
          <c:spPr>
            <a:solidFill>
              <a:schemeClr val="accent4"/>
            </a:solidFill>
            <a:ln>
              <a:noFill/>
            </a:ln>
            <a:effectLst/>
          </c:spPr>
          <c:invertIfNegative val="0"/>
          <c:cat>
            <c:strRef>
              <c:f>Sheet1!$A$2:$A$6</c:f>
              <c:strCache>
                <c:ptCount val="5"/>
                <c:pt idx="0">
                  <c:v>Above 50: 6</c:v>
                </c:pt>
                <c:pt idx="1">
                  <c:v>36-50: 21</c:v>
                </c:pt>
                <c:pt idx="2">
                  <c:v>26-35: 3</c:v>
                </c:pt>
                <c:pt idx="3">
                  <c:v>18-25: 23</c:v>
                </c:pt>
                <c:pt idx="4">
                  <c:v>Under 18: 0</c:v>
                </c:pt>
              </c:strCache>
            </c:strRef>
          </c:cat>
          <c:val>
            <c:numRef>
              <c:f>Sheet1!$E$2:$E$6</c:f>
              <c:numCache>
                <c:formatCode>General</c:formatCode>
                <c:ptCount val="5"/>
                <c:pt idx="3">
                  <c:v>23</c:v>
                </c:pt>
              </c:numCache>
            </c:numRef>
          </c:val>
          <c:extLst>
            <c:ext xmlns:c16="http://schemas.microsoft.com/office/drawing/2014/chart" uri="{C3380CC4-5D6E-409C-BE32-E72D297353CC}">
              <c16:uniqueId val="{00000003-8C1A-4D85-B4D1-8009EDAD050B}"/>
            </c:ext>
          </c:extLst>
        </c:ser>
        <c:ser>
          <c:idx val="4"/>
          <c:order val="4"/>
          <c:tx>
            <c:strRef>
              <c:f>Sheet1!$F$1</c:f>
              <c:strCache>
                <c:ptCount val="1"/>
                <c:pt idx="0">
                  <c:v>Column5</c:v>
                </c:pt>
              </c:strCache>
            </c:strRef>
          </c:tx>
          <c:spPr>
            <a:solidFill>
              <a:schemeClr val="accent5"/>
            </a:solidFill>
            <a:ln>
              <a:noFill/>
            </a:ln>
            <a:effectLst/>
          </c:spPr>
          <c:invertIfNegative val="0"/>
          <c:cat>
            <c:strRef>
              <c:f>Sheet1!$A$2:$A$6</c:f>
              <c:strCache>
                <c:ptCount val="5"/>
                <c:pt idx="0">
                  <c:v>Above 50: 6</c:v>
                </c:pt>
                <c:pt idx="1">
                  <c:v>36-50: 21</c:v>
                </c:pt>
                <c:pt idx="2">
                  <c:v>26-35: 3</c:v>
                </c:pt>
                <c:pt idx="3">
                  <c:v>18-25: 23</c:v>
                </c:pt>
                <c:pt idx="4">
                  <c:v>Under 18: 0</c:v>
                </c:pt>
              </c:strCache>
            </c:strRef>
          </c:cat>
          <c:val>
            <c:numRef>
              <c:f>Sheet1!$F$2:$F$6</c:f>
              <c:numCache>
                <c:formatCode>General</c:formatCode>
                <c:ptCount val="5"/>
                <c:pt idx="4">
                  <c:v>0</c:v>
                </c:pt>
              </c:numCache>
            </c:numRef>
          </c:val>
          <c:extLst>
            <c:ext xmlns:c16="http://schemas.microsoft.com/office/drawing/2014/chart" uri="{C3380CC4-5D6E-409C-BE32-E72D297353CC}">
              <c16:uniqueId val="{00000004-8C1A-4D85-B4D1-8009EDAD050B}"/>
            </c:ext>
          </c:extLst>
        </c:ser>
        <c:dLbls>
          <c:showLegendKey val="0"/>
          <c:showVal val="0"/>
          <c:showCatName val="0"/>
          <c:showSerName val="0"/>
          <c:showPercent val="0"/>
          <c:showBubbleSize val="0"/>
        </c:dLbls>
        <c:gapWidth val="182"/>
        <c:axId val="504804904"/>
        <c:axId val="504680976"/>
      </c:barChart>
      <c:catAx>
        <c:axId val="5048049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680976"/>
        <c:crosses val="autoZero"/>
        <c:auto val="1"/>
        <c:lblAlgn val="ctr"/>
        <c:lblOffset val="100"/>
        <c:noMultiLvlLbl val="0"/>
      </c:catAx>
      <c:valAx>
        <c:axId val="504680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804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dirty="0">
                <a:effectLst/>
              </a:rPr>
              <a:t>2. </a:t>
            </a:r>
            <a:r>
              <a:rPr lang="en-US" sz="2000" dirty="0">
                <a:solidFill>
                  <a:srgbClr val="122D68"/>
                </a:solidFill>
                <a:effectLst/>
              </a:rPr>
              <a:t>Occupation </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layout>
        <c:manualLayout>
          <c:xMode val="edge"/>
          <c:yMode val="edge"/>
          <c:x val="0.24637104072398189"/>
          <c:y val="1.140720270539327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30427990166387575"/>
          <c:y val="0.19372473708860344"/>
          <c:w val="0.39098842056507643"/>
          <c:h val="0.48271088386299893"/>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CA-4899-8AEA-C2ABC509D9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7CA-4899-8AEA-C2ABC509D94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7CA-4899-8AEA-C2ABC509D94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7CA-4899-8AEA-C2ABC509D941}"/>
              </c:ext>
            </c:extLst>
          </c:dPt>
          <c:cat>
            <c:strRef>
              <c:f>Sheet1!$A$2:$A$5</c:f>
              <c:strCache>
                <c:ptCount val="4"/>
                <c:pt idx="0">
                  <c:v>Students: 33.33%</c:v>
                </c:pt>
                <c:pt idx="1">
                  <c:v>Employees in companies unrelated to music: 40.74%</c:v>
                </c:pt>
                <c:pt idx="2">
                  <c:v>Employees in companies related to music: 9.26%</c:v>
                </c:pt>
                <c:pt idx="3">
                  <c:v>Others: 16.67%</c:v>
                </c:pt>
              </c:strCache>
            </c:strRef>
          </c:cat>
          <c:val>
            <c:numRef>
              <c:f>Sheet1!$B$2:$B$5</c:f>
              <c:numCache>
                <c:formatCode>0.00%</c:formatCode>
                <c:ptCount val="4"/>
                <c:pt idx="0">
                  <c:v>0.33329999999999999</c:v>
                </c:pt>
                <c:pt idx="1">
                  <c:v>0.40739999999999998</c:v>
                </c:pt>
                <c:pt idx="2">
                  <c:v>9.2600000000000002E-2</c:v>
                </c:pt>
                <c:pt idx="3">
                  <c:v>0.16669999999999999</c:v>
                </c:pt>
              </c:numCache>
            </c:numRef>
          </c:val>
          <c:extLst>
            <c:ext xmlns:c16="http://schemas.microsoft.com/office/drawing/2014/chart" uri="{C3380CC4-5D6E-409C-BE32-E72D297353CC}">
              <c16:uniqueId val="{00000008-47CA-4899-8AEA-C2ABC509D94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13872091780382656"/>
          <c:y val="0.65364379287992946"/>
          <c:w val="0.72255816439234688"/>
          <c:h val="0.323541801709283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dirty="0">
                <a:solidFill>
                  <a:srgbClr val="122D68"/>
                </a:solidFill>
                <a:effectLst/>
                <a:latin typeface="+mn-lt"/>
                <a:cs typeface="Times New Roman" panose="02020603050405020304" pitchFamily="18" charset="0"/>
              </a:rPr>
              <a:t>3. Average annual income</a:t>
            </a:r>
            <a:endParaRPr lang="en-US" dirty="0"/>
          </a:p>
        </c:rich>
      </c:tx>
      <c:layout>
        <c:manualLayout>
          <c:xMode val="edge"/>
          <c:yMode val="edge"/>
          <c:x val="0.33954679275933425"/>
          <c:y val="6.32925411152334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37009733652411875"/>
          <c:y val="0.27613922513265227"/>
          <c:w val="0.32066970839450154"/>
          <c:h val="0.48049556305461816"/>
        </c:manualLayout>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670-4B58-9C65-1EF26AC2873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70-4B58-9C65-1EF26AC2873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670-4B58-9C65-1EF26AC2873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670-4B58-9C65-1EF26AC2873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670-4B58-9C65-1EF26AC2873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670-4B58-9C65-1EF26AC28731}"/>
              </c:ext>
            </c:extLst>
          </c:dPt>
          <c:cat>
            <c:strRef>
              <c:f>Sheet1!$A$2:$A$7</c:f>
              <c:strCache>
                <c:ptCount val="6"/>
                <c:pt idx="0">
                  <c:v>Under ¥30,000: 46.30%</c:v>
                </c:pt>
                <c:pt idx="1">
                  <c:v>¥ 30,000-80,000: 27.78%</c:v>
                </c:pt>
                <c:pt idx="2">
                  <c:v>¥ 80,000-300,000: 12.96%</c:v>
                </c:pt>
                <c:pt idx="3">
                  <c:v>¥ 300,000-1,000,000: 1.85%</c:v>
                </c:pt>
                <c:pt idx="4">
                  <c:v>Above ¥1,000,000: 0%</c:v>
                </c:pt>
                <c:pt idx="5">
                  <c:v>Others: 11.11%</c:v>
                </c:pt>
              </c:strCache>
            </c:strRef>
          </c:cat>
          <c:val>
            <c:numRef>
              <c:f>Sheet1!$B$2:$B$7</c:f>
              <c:numCache>
                <c:formatCode>0.00%</c:formatCode>
                <c:ptCount val="6"/>
                <c:pt idx="0">
                  <c:v>0.46300000000000002</c:v>
                </c:pt>
                <c:pt idx="1">
                  <c:v>0.27779999999999999</c:v>
                </c:pt>
                <c:pt idx="2">
                  <c:v>0.12959999999999999</c:v>
                </c:pt>
                <c:pt idx="3">
                  <c:v>1.8499999999999999E-2</c:v>
                </c:pt>
                <c:pt idx="4" formatCode="0%">
                  <c:v>0</c:v>
                </c:pt>
                <c:pt idx="5">
                  <c:v>0.1111</c:v>
                </c:pt>
              </c:numCache>
            </c:numRef>
          </c:val>
          <c:extLst>
            <c:ext xmlns:c16="http://schemas.microsoft.com/office/drawing/2014/chart" uri="{C3380CC4-5D6E-409C-BE32-E72D297353CC}">
              <c16:uniqueId val="{0000000C-D670-4B58-9C65-1EF26AC2873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dirty="0">
                <a:solidFill>
                  <a:srgbClr val="122D68"/>
                </a:solidFill>
                <a:effectLst/>
              </a:rPr>
              <a:t>  4. The</a:t>
            </a:r>
            <a:r>
              <a:rPr lang="en-US" sz="2000" baseline="0" dirty="0">
                <a:solidFill>
                  <a:srgbClr val="122D68"/>
                </a:solidFill>
                <a:effectLst/>
              </a:rPr>
              <a:t> </a:t>
            </a:r>
            <a:r>
              <a:rPr lang="en-US" sz="2000" dirty="0">
                <a:solidFill>
                  <a:srgbClr val="122D68"/>
                </a:solidFill>
                <a:effectLst/>
              </a:rPr>
              <a:t>ways to listen to music</a:t>
            </a:r>
            <a:r>
              <a:rPr lang="en-US" sz="2000" baseline="0" dirty="0">
                <a:solidFill>
                  <a:srgbClr val="122D68"/>
                </a:solidFill>
                <a:effectLst/>
              </a:rPr>
              <a:t> in daily life</a:t>
            </a:r>
            <a:endParaRPr lang="en-US" sz="2000" dirty="0">
              <a:solidFill>
                <a:srgbClr val="122D68"/>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layout>
        <c:manualLayout>
          <c:xMode val="edge"/>
          <c:yMode val="edge"/>
          <c:x val="0.12255516631849589"/>
          <c:y val="1.539942252165543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33803400289249558"/>
          <c:y val="0.17503397390535275"/>
          <c:w val="0.31323567411216463"/>
          <c:h val="0.32518110236220477"/>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214-4A1B-A2F2-19B3D19900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214-4A1B-A2F2-19B3D19900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214-4A1B-A2F2-19B3D19900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214-4A1B-A2F2-19B3D199002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214-4A1B-A2F2-19B3D199002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214-4A1B-A2F2-19B3D199002B}"/>
              </c:ext>
            </c:extLst>
          </c:dPt>
          <c:cat>
            <c:strRef>
              <c:f>Sheet1!$A$2:$A$7</c:f>
              <c:strCache>
                <c:ptCount val="6"/>
                <c:pt idx="0">
                  <c:v>CDs or Cassettes: 7.41%</c:v>
                </c:pt>
                <c:pt idx="1">
                  <c:v>Go to concerts or music festival: 1.85%</c:v>
                </c:pt>
                <c:pt idx="2">
                  <c:v>Social media platform: 9.26%</c:v>
                </c:pt>
                <c:pt idx="3">
                  <c:v>Music streaming media platform: 66.67%</c:v>
                </c:pt>
                <c:pt idx="4">
                  <c:v>Don't listen to music: 9.26%</c:v>
                </c:pt>
                <c:pt idx="5">
                  <c:v>Others: 5.56%</c:v>
                </c:pt>
              </c:strCache>
            </c:strRef>
          </c:cat>
          <c:val>
            <c:numRef>
              <c:f>Sheet1!$B$2:$B$7</c:f>
              <c:numCache>
                <c:formatCode>0.00%</c:formatCode>
                <c:ptCount val="6"/>
                <c:pt idx="0">
                  <c:v>7.4099999999999999E-2</c:v>
                </c:pt>
                <c:pt idx="1">
                  <c:v>1.8499999999999999E-2</c:v>
                </c:pt>
                <c:pt idx="2">
                  <c:v>9.2600000000000002E-2</c:v>
                </c:pt>
                <c:pt idx="3">
                  <c:v>0.66669999999999996</c:v>
                </c:pt>
                <c:pt idx="4">
                  <c:v>9.2600000000000002E-2</c:v>
                </c:pt>
                <c:pt idx="5">
                  <c:v>5.5599999999999997E-2</c:v>
                </c:pt>
              </c:numCache>
            </c:numRef>
          </c:val>
          <c:extLst>
            <c:ext xmlns:c16="http://schemas.microsoft.com/office/drawing/2014/chart" uri="{C3380CC4-5D6E-409C-BE32-E72D297353CC}">
              <c16:uniqueId val="{0000000C-8214-4A1B-A2F2-19B3D199002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5.9831978145588945E-2"/>
          <c:y val="0.47753796877085286"/>
          <c:w val="0.94016802185441106"/>
          <c:h val="0.522462031229147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dirty="0">
                <a:solidFill>
                  <a:srgbClr val="122D68"/>
                </a:solidFill>
              </a:rPr>
              <a:t>5.</a:t>
            </a:r>
            <a:r>
              <a:rPr lang="en-US" sz="2000" dirty="0">
                <a:solidFill>
                  <a:srgbClr val="122D68"/>
                </a:solidFill>
                <a:effectLst/>
              </a:rPr>
              <a:t> The</a:t>
            </a:r>
            <a:r>
              <a:rPr lang="en-US" sz="2000" baseline="0" dirty="0">
                <a:solidFill>
                  <a:srgbClr val="122D68"/>
                </a:solidFill>
                <a:effectLst/>
              </a:rPr>
              <a:t> </a:t>
            </a:r>
            <a:r>
              <a:rPr lang="en-US" sz="2000" dirty="0">
                <a:solidFill>
                  <a:srgbClr val="122D68"/>
                </a:solidFill>
                <a:effectLst/>
              </a:rPr>
              <a:t>ways</a:t>
            </a:r>
            <a:r>
              <a:rPr lang="en-US" sz="2000" baseline="0" dirty="0">
                <a:solidFill>
                  <a:srgbClr val="122D68"/>
                </a:solidFill>
                <a:effectLst/>
              </a:rPr>
              <a:t> to </a:t>
            </a:r>
            <a:r>
              <a:rPr lang="en-US" sz="2000" dirty="0">
                <a:solidFill>
                  <a:srgbClr val="122D68"/>
                </a:solidFill>
                <a:effectLst/>
              </a:rPr>
              <a:t>make music consumption</a:t>
            </a:r>
            <a:r>
              <a:rPr lang="en-US" sz="2000" baseline="0" dirty="0">
                <a:solidFill>
                  <a:srgbClr val="122D68"/>
                </a:solidFill>
                <a:effectLst/>
              </a:rPr>
              <a:t> in daily life</a:t>
            </a:r>
            <a:endParaRPr lang="en-US" sz="2000" dirty="0">
              <a:solidFill>
                <a:srgbClr val="122D68"/>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layout>
        <c:manualLayout>
          <c:xMode val="edge"/>
          <c:yMode val="edge"/>
          <c:x val="0.14386925136059117"/>
          <c:y val="5.449591280653950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Sheet1!$A$2:$A$6</c:f>
              <c:strCache>
                <c:ptCount val="5"/>
                <c:pt idx="0">
                  <c:v>Others： 2</c:v>
                </c:pt>
                <c:pt idx="1">
                  <c:v>Hardly make music consumption：22</c:v>
                </c:pt>
                <c:pt idx="2">
                  <c:v>Paid subscription for music streaming media platform：14 </c:v>
                </c:pt>
                <c:pt idx="3">
                  <c:v>Buy tickets of live music show ：10</c:v>
                </c:pt>
                <c:pt idx="4">
                  <c:v>Buy CDs or cassettes ：6</c:v>
                </c:pt>
              </c:strCache>
            </c:strRef>
          </c:cat>
          <c:val>
            <c:numRef>
              <c:f>Sheet1!$B$2:$B$6</c:f>
              <c:numCache>
                <c:formatCode>General</c:formatCode>
                <c:ptCount val="5"/>
                <c:pt idx="0">
                  <c:v>2</c:v>
                </c:pt>
                <c:pt idx="1">
                  <c:v>0</c:v>
                </c:pt>
                <c:pt idx="2">
                  <c:v>0</c:v>
                </c:pt>
                <c:pt idx="3">
                  <c:v>0</c:v>
                </c:pt>
              </c:numCache>
            </c:numRef>
          </c:val>
          <c:extLst>
            <c:ext xmlns:c16="http://schemas.microsoft.com/office/drawing/2014/chart" uri="{C3380CC4-5D6E-409C-BE32-E72D297353CC}">
              <c16:uniqueId val="{00000000-09E7-4A17-AD7C-BA91B7A36108}"/>
            </c:ext>
          </c:extLst>
        </c:ser>
        <c:ser>
          <c:idx val="1"/>
          <c:order val="1"/>
          <c:tx>
            <c:strRef>
              <c:f>Sheet1!$C$1</c:f>
              <c:strCache>
                <c:ptCount val="1"/>
                <c:pt idx="0">
                  <c:v>Column2</c:v>
                </c:pt>
              </c:strCache>
            </c:strRef>
          </c:tx>
          <c:spPr>
            <a:solidFill>
              <a:schemeClr val="accent2"/>
            </a:solidFill>
            <a:ln>
              <a:noFill/>
            </a:ln>
            <a:effectLst/>
          </c:spPr>
          <c:invertIfNegative val="0"/>
          <c:cat>
            <c:strRef>
              <c:f>Sheet1!$A$2:$A$6</c:f>
              <c:strCache>
                <c:ptCount val="5"/>
                <c:pt idx="0">
                  <c:v>Others： 2</c:v>
                </c:pt>
                <c:pt idx="1">
                  <c:v>Hardly make music consumption：22</c:v>
                </c:pt>
                <c:pt idx="2">
                  <c:v>Paid subscription for music streaming media platform：14 </c:v>
                </c:pt>
                <c:pt idx="3">
                  <c:v>Buy tickets of live music show ：10</c:v>
                </c:pt>
                <c:pt idx="4">
                  <c:v>Buy CDs or cassettes ：6</c:v>
                </c:pt>
              </c:strCache>
            </c:strRef>
          </c:cat>
          <c:val>
            <c:numRef>
              <c:f>Sheet1!$C$2:$C$6</c:f>
              <c:numCache>
                <c:formatCode>General</c:formatCode>
                <c:ptCount val="5"/>
                <c:pt idx="0">
                  <c:v>0</c:v>
                </c:pt>
                <c:pt idx="1">
                  <c:v>22</c:v>
                </c:pt>
                <c:pt idx="2">
                  <c:v>0</c:v>
                </c:pt>
                <c:pt idx="3">
                  <c:v>0</c:v>
                </c:pt>
              </c:numCache>
            </c:numRef>
          </c:val>
          <c:extLst>
            <c:ext xmlns:c16="http://schemas.microsoft.com/office/drawing/2014/chart" uri="{C3380CC4-5D6E-409C-BE32-E72D297353CC}">
              <c16:uniqueId val="{00000001-09E7-4A17-AD7C-BA91B7A36108}"/>
            </c:ext>
          </c:extLst>
        </c:ser>
        <c:ser>
          <c:idx val="2"/>
          <c:order val="2"/>
          <c:tx>
            <c:strRef>
              <c:f>Sheet1!$D$1</c:f>
              <c:strCache>
                <c:ptCount val="1"/>
                <c:pt idx="0">
                  <c:v>Column3</c:v>
                </c:pt>
              </c:strCache>
            </c:strRef>
          </c:tx>
          <c:spPr>
            <a:solidFill>
              <a:schemeClr val="accent3"/>
            </a:solidFill>
            <a:ln>
              <a:noFill/>
            </a:ln>
            <a:effectLst/>
          </c:spPr>
          <c:invertIfNegative val="0"/>
          <c:cat>
            <c:strRef>
              <c:f>Sheet1!$A$2:$A$6</c:f>
              <c:strCache>
                <c:ptCount val="5"/>
                <c:pt idx="0">
                  <c:v>Others： 2</c:v>
                </c:pt>
                <c:pt idx="1">
                  <c:v>Hardly make music consumption：22</c:v>
                </c:pt>
                <c:pt idx="2">
                  <c:v>Paid subscription for music streaming media platform：14 </c:v>
                </c:pt>
                <c:pt idx="3">
                  <c:v>Buy tickets of live music show ：10</c:v>
                </c:pt>
                <c:pt idx="4">
                  <c:v>Buy CDs or cassettes ：6</c:v>
                </c:pt>
              </c:strCache>
            </c:strRef>
          </c:cat>
          <c:val>
            <c:numRef>
              <c:f>Sheet1!$D$2:$D$6</c:f>
              <c:numCache>
                <c:formatCode>General</c:formatCode>
                <c:ptCount val="5"/>
                <c:pt idx="0">
                  <c:v>0</c:v>
                </c:pt>
                <c:pt idx="1">
                  <c:v>0</c:v>
                </c:pt>
                <c:pt idx="2">
                  <c:v>14</c:v>
                </c:pt>
                <c:pt idx="3">
                  <c:v>0</c:v>
                </c:pt>
              </c:numCache>
            </c:numRef>
          </c:val>
          <c:extLst>
            <c:ext xmlns:c16="http://schemas.microsoft.com/office/drawing/2014/chart" uri="{C3380CC4-5D6E-409C-BE32-E72D297353CC}">
              <c16:uniqueId val="{00000002-09E7-4A17-AD7C-BA91B7A36108}"/>
            </c:ext>
          </c:extLst>
        </c:ser>
        <c:ser>
          <c:idx val="3"/>
          <c:order val="3"/>
          <c:tx>
            <c:strRef>
              <c:f>Sheet1!$E$1</c:f>
              <c:strCache>
                <c:ptCount val="1"/>
                <c:pt idx="0">
                  <c:v>Column4</c:v>
                </c:pt>
              </c:strCache>
            </c:strRef>
          </c:tx>
          <c:spPr>
            <a:solidFill>
              <a:schemeClr val="accent4"/>
            </a:solidFill>
            <a:ln>
              <a:noFill/>
            </a:ln>
            <a:effectLst/>
          </c:spPr>
          <c:invertIfNegative val="0"/>
          <c:cat>
            <c:strRef>
              <c:f>Sheet1!$A$2:$A$6</c:f>
              <c:strCache>
                <c:ptCount val="5"/>
                <c:pt idx="0">
                  <c:v>Others： 2</c:v>
                </c:pt>
                <c:pt idx="1">
                  <c:v>Hardly make music consumption：22</c:v>
                </c:pt>
                <c:pt idx="2">
                  <c:v>Paid subscription for music streaming media platform：14 </c:v>
                </c:pt>
                <c:pt idx="3">
                  <c:v>Buy tickets of live music show ：10</c:v>
                </c:pt>
                <c:pt idx="4">
                  <c:v>Buy CDs or cassettes ：6</c:v>
                </c:pt>
              </c:strCache>
            </c:strRef>
          </c:cat>
          <c:val>
            <c:numRef>
              <c:f>Sheet1!$E$2:$E$6</c:f>
              <c:numCache>
                <c:formatCode>General</c:formatCode>
                <c:ptCount val="5"/>
                <c:pt idx="3">
                  <c:v>10</c:v>
                </c:pt>
              </c:numCache>
            </c:numRef>
          </c:val>
          <c:extLst>
            <c:ext xmlns:c16="http://schemas.microsoft.com/office/drawing/2014/chart" uri="{C3380CC4-5D6E-409C-BE32-E72D297353CC}">
              <c16:uniqueId val="{00000003-09E7-4A17-AD7C-BA91B7A36108}"/>
            </c:ext>
          </c:extLst>
        </c:ser>
        <c:ser>
          <c:idx val="4"/>
          <c:order val="4"/>
          <c:tx>
            <c:strRef>
              <c:f>Sheet1!$F$1</c:f>
              <c:strCache>
                <c:ptCount val="1"/>
                <c:pt idx="0">
                  <c:v>Column5</c:v>
                </c:pt>
              </c:strCache>
            </c:strRef>
          </c:tx>
          <c:spPr>
            <a:solidFill>
              <a:schemeClr val="accent5"/>
            </a:solidFill>
            <a:ln>
              <a:noFill/>
            </a:ln>
            <a:effectLst/>
          </c:spPr>
          <c:invertIfNegative val="0"/>
          <c:cat>
            <c:strRef>
              <c:f>Sheet1!$A$2:$A$6</c:f>
              <c:strCache>
                <c:ptCount val="5"/>
                <c:pt idx="0">
                  <c:v>Others： 2</c:v>
                </c:pt>
                <c:pt idx="1">
                  <c:v>Hardly make music consumption：22</c:v>
                </c:pt>
                <c:pt idx="2">
                  <c:v>Paid subscription for music streaming media platform：14 </c:v>
                </c:pt>
                <c:pt idx="3">
                  <c:v>Buy tickets of live music show ：10</c:v>
                </c:pt>
                <c:pt idx="4">
                  <c:v>Buy CDs or cassettes ：6</c:v>
                </c:pt>
              </c:strCache>
            </c:strRef>
          </c:cat>
          <c:val>
            <c:numRef>
              <c:f>Sheet1!$F$2:$F$6</c:f>
              <c:numCache>
                <c:formatCode>General</c:formatCode>
                <c:ptCount val="5"/>
                <c:pt idx="4">
                  <c:v>6</c:v>
                </c:pt>
              </c:numCache>
            </c:numRef>
          </c:val>
          <c:extLst>
            <c:ext xmlns:c16="http://schemas.microsoft.com/office/drawing/2014/chart" uri="{C3380CC4-5D6E-409C-BE32-E72D297353CC}">
              <c16:uniqueId val="{00000004-09E7-4A17-AD7C-BA91B7A36108}"/>
            </c:ext>
          </c:extLst>
        </c:ser>
        <c:dLbls>
          <c:showLegendKey val="0"/>
          <c:showVal val="0"/>
          <c:showCatName val="0"/>
          <c:showSerName val="0"/>
          <c:showPercent val="0"/>
          <c:showBubbleSize val="0"/>
        </c:dLbls>
        <c:gapWidth val="182"/>
        <c:axId val="493120072"/>
        <c:axId val="493122040"/>
      </c:barChart>
      <c:catAx>
        <c:axId val="493120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122040"/>
        <c:crosses val="autoZero"/>
        <c:auto val="1"/>
        <c:lblAlgn val="ctr"/>
        <c:lblOffset val="100"/>
        <c:noMultiLvlLbl val="0"/>
      </c:catAx>
      <c:valAx>
        <c:axId val="493122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120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dirty="0">
                <a:solidFill>
                  <a:srgbClr val="122D68"/>
                </a:solidFill>
                <a:effectLst/>
              </a:rPr>
              <a:t>6.</a:t>
            </a:r>
            <a:r>
              <a:rPr lang="en-US" sz="2000" baseline="0" dirty="0">
                <a:solidFill>
                  <a:srgbClr val="122D68"/>
                </a:solidFill>
                <a:effectLst/>
              </a:rPr>
              <a:t> C</a:t>
            </a:r>
            <a:r>
              <a:rPr lang="en-US" sz="2000" dirty="0">
                <a:solidFill>
                  <a:srgbClr val="122D68"/>
                </a:solidFill>
                <a:effectLst/>
              </a:rPr>
              <a:t>hoices</a:t>
            </a:r>
            <a:r>
              <a:rPr lang="en-US" sz="2000" baseline="0" dirty="0">
                <a:solidFill>
                  <a:srgbClr val="122D68"/>
                </a:solidFill>
                <a:effectLst/>
              </a:rPr>
              <a:t> for</a:t>
            </a:r>
            <a:r>
              <a:rPr lang="en-US" sz="2000" dirty="0">
                <a:solidFill>
                  <a:srgbClr val="122D68"/>
                </a:solidFill>
                <a:effectLst/>
              </a:rPr>
              <a:t> music streaming media platform</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layout>
        <c:manualLayout>
          <c:xMode val="edge"/>
          <c:yMode val="edge"/>
          <c:x val="0.18462474352041836"/>
          <c:y val="8.8998869793380543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Sheet1!$A$2:$A$8</c:f>
              <c:strCache>
                <c:ptCount val="7"/>
                <c:pt idx="0">
                  <c:v>Others：5</c:v>
                </c:pt>
                <c:pt idx="1">
                  <c:v>Provides a variety of service：6</c:v>
                </c:pt>
                <c:pt idx="2">
                  <c:v>Other people’s recommendation ：5</c:v>
                </c:pt>
                <c:pt idx="3">
                  <c:v>Provides free music：12</c:v>
                </c:pt>
                <c:pt idx="4">
                  <c:v>Provides satisfactory music playlist ：7</c:v>
                </c:pt>
                <c:pt idx="5">
                  <c:v>Provides a large number of music libraries ：14</c:v>
                </c:pt>
                <c:pt idx="6">
                  <c:v>I can follow favorite signers or music TV programs：5</c:v>
                </c:pt>
              </c:strCache>
            </c:strRef>
          </c:cat>
          <c:val>
            <c:numRef>
              <c:f>Sheet1!$B$2:$B$8</c:f>
              <c:numCache>
                <c:formatCode>General</c:formatCode>
                <c:ptCount val="7"/>
                <c:pt idx="0">
                  <c:v>5</c:v>
                </c:pt>
                <c:pt idx="1">
                  <c:v>0</c:v>
                </c:pt>
                <c:pt idx="2">
                  <c:v>0</c:v>
                </c:pt>
                <c:pt idx="3">
                  <c:v>0</c:v>
                </c:pt>
                <c:pt idx="4">
                  <c:v>0</c:v>
                </c:pt>
                <c:pt idx="5">
                  <c:v>0</c:v>
                </c:pt>
                <c:pt idx="6">
                  <c:v>0</c:v>
                </c:pt>
              </c:numCache>
            </c:numRef>
          </c:val>
          <c:extLst>
            <c:ext xmlns:c16="http://schemas.microsoft.com/office/drawing/2014/chart" uri="{C3380CC4-5D6E-409C-BE32-E72D297353CC}">
              <c16:uniqueId val="{00000000-6A5A-445A-B7FA-E9EE7A33F8F9}"/>
            </c:ext>
          </c:extLst>
        </c:ser>
        <c:ser>
          <c:idx val="1"/>
          <c:order val="1"/>
          <c:tx>
            <c:strRef>
              <c:f>Sheet1!$C$1</c:f>
              <c:strCache>
                <c:ptCount val="1"/>
                <c:pt idx="0">
                  <c:v>Column2</c:v>
                </c:pt>
              </c:strCache>
            </c:strRef>
          </c:tx>
          <c:spPr>
            <a:solidFill>
              <a:schemeClr val="accent2"/>
            </a:solidFill>
            <a:ln>
              <a:noFill/>
            </a:ln>
            <a:effectLst/>
          </c:spPr>
          <c:invertIfNegative val="0"/>
          <c:cat>
            <c:strRef>
              <c:f>Sheet1!$A$2:$A$8</c:f>
              <c:strCache>
                <c:ptCount val="7"/>
                <c:pt idx="0">
                  <c:v>Others：5</c:v>
                </c:pt>
                <c:pt idx="1">
                  <c:v>Provides a variety of service：6</c:v>
                </c:pt>
                <c:pt idx="2">
                  <c:v>Other people’s recommendation ：5</c:v>
                </c:pt>
                <c:pt idx="3">
                  <c:v>Provides free music：12</c:v>
                </c:pt>
                <c:pt idx="4">
                  <c:v>Provides satisfactory music playlist ：7</c:v>
                </c:pt>
                <c:pt idx="5">
                  <c:v>Provides a large number of music libraries ：14</c:v>
                </c:pt>
                <c:pt idx="6">
                  <c:v>I can follow favorite signers or music TV programs：5</c:v>
                </c:pt>
              </c:strCache>
            </c:strRef>
          </c:cat>
          <c:val>
            <c:numRef>
              <c:f>Sheet1!$C$2:$C$8</c:f>
              <c:numCache>
                <c:formatCode>General</c:formatCode>
                <c:ptCount val="7"/>
                <c:pt idx="0">
                  <c:v>0</c:v>
                </c:pt>
                <c:pt idx="1">
                  <c:v>6</c:v>
                </c:pt>
                <c:pt idx="2">
                  <c:v>0</c:v>
                </c:pt>
                <c:pt idx="3">
                  <c:v>0</c:v>
                </c:pt>
                <c:pt idx="4">
                  <c:v>0</c:v>
                </c:pt>
                <c:pt idx="5">
                  <c:v>0</c:v>
                </c:pt>
                <c:pt idx="6">
                  <c:v>0</c:v>
                </c:pt>
              </c:numCache>
            </c:numRef>
          </c:val>
          <c:extLst>
            <c:ext xmlns:c16="http://schemas.microsoft.com/office/drawing/2014/chart" uri="{C3380CC4-5D6E-409C-BE32-E72D297353CC}">
              <c16:uniqueId val="{00000001-6A5A-445A-B7FA-E9EE7A33F8F9}"/>
            </c:ext>
          </c:extLst>
        </c:ser>
        <c:ser>
          <c:idx val="2"/>
          <c:order val="2"/>
          <c:tx>
            <c:strRef>
              <c:f>Sheet1!$D$1</c:f>
              <c:strCache>
                <c:ptCount val="1"/>
                <c:pt idx="0">
                  <c:v>Column3</c:v>
                </c:pt>
              </c:strCache>
            </c:strRef>
          </c:tx>
          <c:spPr>
            <a:solidFill>
              <a:schemeClr val="accent3"/>
            </a:solidFill>
            <a:ln>
              <a:noFill/>
            </a:ln>
            <a:effectLst/>
          </c:spPr>
          <c:invertIfNegative val="0"/>
          <c:cat>
            <c:strRef>
              <c:f>Sheet1!$A$2:$A$8</c:f>
              <c:strCache>
                <c:ptCount val="7"/>
                <c:pt idx="0">
                  <c:v>Others：5</c:v>
                </c:pt>
                <c:pt idx="1">
                  <c:v>Provides a variety of service：6</c:v>
                </c:pt>
                <c:pt idx="2">
                  <c:v>Other people’s recommendation ：5</c:v>
                </c:pt>
                <c:pt idx="3">
                  <c:v>Provides free music：12</c:v>
                </c:pt>
                <c:pt idx="4">
                  <c:v>Provides satisfactory music playlist ：7</c:v>
                </c:pt>
                <c:pt idx="5">
                  <c:v>Provides a large number of music libraries ：14</c:v>
                </c:pt>
                <c:pt idx="6">
                  <c:v>I can follow favorite signers or music TV programs：5</c:v>
                </c:pt>
              </c:strCache>
            </c:strRef>
          </c:cat>
          <c:val>
            <c:numRef>
              <c:f>Sheet1!$D$2:$D$8</c:f>
              <c:numCache>
                <c:formatCode>General</c:formatCode>
                <c:ptCount val="7"/>
                <c:pt idx="0">
                  <c:v>0</c:v>
                </c:pt>
                <c:pt idx="1">
                  <c:v>0</c:v>
                </c:pt>
                <c:pt idx="2">
                  <c:v>5</c:v>
                </c:pt>
                <c:pt idx="3">
                  <c:v>0</c:v>
                </c:pt>
                <c:pt idx="4">
                  <c:v>0</c:v>
                </c:pt>
                <c:pt idx="5">
                  <c:v>0</c:v>
                </c:pt>
                <c:pt idx="6">
                  <c:v>0</c:v>
                </c:pt>
              </c:numCache>
            </c:numRef>
          </c:val>
          <c:extLst>
            <c:ext xmlns:c16="http://schemas.microsoft.com/office/drawing/2014/chart" uri="{C3380CC4-5D6E-409C-BE32-E72D297353CC}">
              <c16:uniqueId val="{00000002-6A5A-445A-B7FA-E9EE7A33F8F9}"/>
            </c:ext>
          </c:extLst>
        </c:ser>
        <c:ser>
          <c:idx val="3"/>
          <c:order val="3"/>
          <c:tx>
            <c:strRef>
              <c:f>Sheet1!$E$1</c:f>
              <c:strCache>
                <c:ptCount val="1"/>
                <c:pt idx="0">
                  <c:v>Column4</c:v>
                </c:pt>
              </c:strCache>
            </c:strRef>
          </c:tx>
          <c:spPr>
            <a:solidFill>
              <a:schemeClr val="accent4"/>
            </a:solidFill>
            <a:ln>
              <a:noFill/>
            </a:ln>
            <a:effectLst/>
          </c:spPr>
          <c:invertIfNegative val="0"/>
          <c:cat>
            <c:strRef>
              <c:f>Sheet1!$A$2:$A$8</c:f>
              <c:strCache>
                <c:ptCount val="7"/>
                <c:pt idx="0">
                  <c:v>Others：5</c:v>
                </c:pt>
                <c:pt idx="1">
                  <c:v>Provides a variety of service：6</c:v>
                </c:pt>
                <c:pt idx="2">
                  <c:v>Other people’s recommendation ：5</c:v>
                </c:pt>
                <c:pt idx="3">
                  <c:v>Provides free music：12</c:v>
                </c:pt>
                <c:pt idx="4">
                  <c:v>Provides satisfactory music playlist ：7</c:v>
                </c:pt>
                <c:pt idx="5">
                  <c:v>Provides a large number of music libraries ：14</c:v>
                </c:pt>
                <c:pt idx="6">
                  <c:v>I can follow favorite signers or music TV programs：5</c:v>
                </c:pt>
              </c:strCache>
            </c:strRef>
          </c:cat>
          <c:val>
            <c:numRef>
              <c:f>Sheet1!$E$2:$E$8</c:f>
              <c:numCache>
                <c:formatCode>General</c:formatCode>
                <c:ptCount val="7"/>
                <c:pt idx="3">
                  <c:v>12</c:v>
                </c:pt>
              </c:numCache>
            </c:numRef>
          </c:val>
          <c:extLst>
            <c:ext xmlns:c16="http://schemas.microsoft.com/office/drawing/2014/chart" uri="{C3380CC4-5D6E-409C-BE32-E72D297353CC}">
              <c16:uniqueId val="{00000003-6A5A-445A-B7FA-E9EE7A33F8F9}"/>
            </c:ext>
          </c:extLst>
        </c:ser>
        <c:ser>
          <c:idx val="4"/>
          <c:order val="4"/>
          <c:tx>
            <c:strRef>
              <c:f>Sheet1!$F$1</c:f>
              <c:strCache>
                <c:ptCount val="1"/>
                <c:pt idx="0">
                  <c:v>Column5</c:v>
                </c:pt>
              </c:strCache>
            </c:strRef>
          </c:tx>
          <c:spPr>
            <a:solidFill>
              <a:schemeClr val="accent5"/>
            </a:solidFill>
            <a:ln>
              <a:noFill/>
            </a:ln>
            <a:effectLst/>
          </c:spPr>
          <c:invertIfNegative val="0"/>
          <c:cat>
            <c:strRef>
              <c:f>Sheet1!$A$2:$A$8</c:f>
              <c:strCache>
                <c:ptCount val="7"/>
                <c:pt idx="0">
                  <c:v>Others：5</c:v>
                </c:pt>
                <c:pt idx="1">
                  <c:v>Provides a variety of service：6</c:v>
                </c:pt>
                <c:pt idx="2">
                  <c:v>Other people’s recommendation ：5</c:v>
                </c:pt>
                <c:pt idx="3">
                  <c:v>Provides free music：12</c:v>
                </c:pt>
                <c:pt idx="4">
                  <c:v>Provides satisfactory music playlist ：7</c:v>
                </c:pt>
                <c:pt idx="5">
                  <c:v>Provides a large number of music libraries ：14</c:v>
                </c:pt>
                <c:pt idx="6">
                  <c:v>I can follow favorite signers or music TV programs：5</c:v>
                </c:pt>
              </c:strCache>
            </c:strRef>
          </c:cat>
          <c:val>
            <c:numRef>
              <c:f>Sheet1!$F$2:$F$8</c:f>
              <c:numCache>
                <c:formatCode>General</c:formatCode>
                <c:ptCount val="7"/>
                <c:pt idx="4">
                  <c:v>7</c:v>
                </c:pt>
              </c:numCache>
            </c:numRef>
          </c:val>
          <c:extLst>
            <c:ext xmlns:c16="http://schemas.microsoft.com/office/drawing/2014/chart" uri="{C3380CC4-5D6E-409C-BE32-E72D297353CC}">
              <c16:uniqueId val="{00000004-6A5A-445A-B7FA-E9EE7A33F8F9}"/>
            </c:ext>
          </c:extLst>
        </c:ser>
        <c:ser>
          <c:idx val="5"/>
          <c:order val="5"/>
          <c:tx>
            <c:strRef>
              <c:f>Sheet1!$G$1</c:f>
              <c:strCache>
                <c:ptCount val="1"/>
                <c:pt idx="0">
                  <c:v>Column6</c:v>
                </c:pt>
              </c:strCache>
            </c:strRef>
          </c:tx>
          <c:spPr>
            <a:solidFill>
              <a:schemeClr val="accent6"/>
            </a:solidFill>
            <a:ln>
              <a:noFill/>
            </a:ln>
            <a:effectLst/>
          </c:spPr>
          <c:invertIfNegative val="0"/>
          <c:cat>
            <c:strRef>
              <c:f>Sheet1!$A$2:$A$8</c:f>
              <c:strCache>
                <c:ptCount val="7"/>
                <c:pt idx="0">
                  <c:v>Others：5</c:v>
                </c:pt>
                <c:pt idx="1">
                  <c:v>Provides a variety of service：6</c:v>
                </c:pt>
                <c:pt idx="2">
                  <c:v>Other people’s recommendation ：5</c:v>
                </c:pt>
                <c:pt idx="3">
                  <c:v>Provides free music：12</c:v>
                </c:pt>
                <c:pt idx="4">
                  <c:v>Provides satisfactory music playlist ：7</c:v>
                </c:pt>
                <c:pt idx="5">
                  <c:v>Provides a large number of music libraries ：14</c:v>
                </c:pt>
                <c:pt idx="6">
                  <c:v>I can follow favorite signers or music TV programs：5</c:v>
                </c:pt>
              </c:strCache>
            </c:strRef>
          </c:cat>
          <c:val>
            <c:numRef>
              <c:f>Sheet1!$G$2:$G$8</c:f>
              <c:numCache>
                <c:formatCode>General</c:formatCode>
                <c:ptCount val="7"/>
                <c:pt idx="5">
                  <c:v>14</c:v>
                </c:pt>
              </c:numCache>
            </c:numRef>
          </c:val>
          <c:extLst>
            <c:ext xmlns:c16="http://schemas.microsoft.com/office/drawing/2014/chart" uri="{C3380CC4-5D6E-409C-BE32-E72D297353CC}">
              <c16:uniqueId val="{00000005-6A5A-445A-B7FA-E9EE7A33F8F9}"/>
            </c:ext>
          </c:extLst>
        </c:ser>
        <c:ser>
          <c:idx val="6"/>
          <c:order val="6"/>
          <c:tx>
            <c:strRef>
              <c:f>Sheet1!$H$1</c:f>
              <c:strCache>
                <c:ptCount val="1"/>
                <c:pt idx="0">
                  <c:v>Column7</c:v>
                </c:pt>
              </c:strCache>
            </c:strRef>
          </c:tx>
          <c:spPr>
            <a:solidFill>
              <a:schemeClr val="accent1">
                <a:lumMod val="60000"/>
              </a:schemeClr>
            </a:solidFill>
            <a:ln>
              <a:noFill/>
            </a:ln>
            <a:effectLst/>
          </c:spPr>
          <c:invertIfNegative val="0"/>
          <c:cat>
            <c:strRef>
              <c:f>Sheet1!$A$2:$A$8</c:f>
              <c:strCache>
                <c:ptCount val="7"/>
                <c:pt idx="0">
                  <c:v>Others：5</c:v>
                </c:pt>
                <c:pt idx="1">
                  <c:v>Provides a variety of service：6</c:v>
                </c:pt>
                <c:pt idx="2">
                  <c:v>Other people’s recommendation ：5</c:v>
                </c:pt>
                <c:pt idx="3">
                  <c:v>Provides free music：12</c:v>
                </c:pt>
                <c:pt idx="4">
                  <c:v>Provides satisfactory music playlist ：7</c:v>
                </c:pt>
                <c:pt idx="5">
                  <c:v>Provides a large number of music libraries ：14</c:v>
                </c:pt>
                <c:pt idx="6">
                  <c:v>I can follow favorite signers or music TV programs：5</c:v>
                </c:pt>
              </c:strCache>
            </c:strRef>
          </c:cat>
          <c:val>
            <c:numRef>
              <c:f>Sheet1!$H$2:$H$8</c:f>
              <c:numCache>
                <c:formatCode>General</c:formatCode>
                <c:ptCount val="7"/>
                <c:pt idx="6">
                  <c:v>5</c:v>
                </c:pt>
              </c:numCache>
            </c:numRef>
          </c:val>
          <c:extLst>
            <c:ext xmlns:c16="http://schemas.microsoft.com/office/drawing/2014/chart" uri="{C3380CC4-5D6E-409C-BE32-E72D297353CC}">
              <c16:uniqueId val="{00000006-6A5A-445A-B7FA-E9EE7A33F8F9}"/>
            </c:ext>
          </c:extLst>
        </c:ser>
        <c:dLbls>
          <c:showLegendKey val="0"/>
          <c:showVal val="0"/>
          <c:showCatName val="0"/>
          <c:showSerName val="0"/>
          <c:showPercent val="0"/>
          <c:showBubbleSize val="0"/>
        </c:dLbls>
        <c:gapWidth val="182"/>
        <c:axId val="447954040"/>
        <c:axId val="447954368"/>
      </c:barChart>
      <c:catAx>
        <c:axId val="447954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954368"/>
        <c:crosses val="autoZero"/>
        <c:auto val="1"/>
        <c:lblAlgn val="ctr"/>
        <c:lblOffset val="100"/>
        <c:noMultiLvlLbl val="0"/>
      </c:catAx>
      <c:valAx>
        <c:axId val="447954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95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solidFill>
                  <a:srgbClr val="122D68"/>
                </a:solidFill>
              </a:rPr>
              <a:t>7.</a:t>
            </a:r>
            <a:r>
              <a:rPr lang="en-US" sz="2000" b="0" i="0" u="none" strike="noStrike" baseline="0" dirty="0">
                <a:solidFill>
                  <a:srgbClr val="122D68"/>
                </a:solidFill>
                <a:effectLst/>
              </a:rPr>
              <a:t> Whether they pay for music streaming media platform</a:t>
            </a:r>
            <a:r>
              <a:rPr lang="en-US" sz="2000" baseline="0" dirty="0">
                <a:solidFill>
                  <a:srgbClr val="122D68"/>
                </a:solidFill>
              </a:rPr>
              <a:t> </a:t>
            </a:r>
            <a:endParaRPr lang="en-US" sz="2000" dirty="0">
              <a:solidFill>
                <a:srgbClr val="122D68"/>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0D-41A1-86FA-B3712B96BD6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0D-41A1-86FA-B3712B96BD6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0D-41A1-86FA-B3712B96BD6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0D-41A1-86FA-B3712B96BD67}"/>
              </c:ext>
            </c:extLst>
          </c:dPt>
          <c:cat>
            <c:strRef>
              <c:f>Sheet1!$A$2:$A$5</c:f>
              <c:strCache>
                <c:ptCount val="2"/>
                <c:pt idx="0">
                  <c:v>Yes: 37.01%</c:v>
                </c:pt>
                <c:pt idx="1">
                  <c:v>No: 62.96%</c:v>
                </c:pt>
              </c:strCache>
            </c:strRef>
          </c:cat>
          <c:val>
            <c:numRef>
              <c:f>Sheet1!$B$2:$B$5</c:f>
              <c:numCache>
                <c:formatCode>0.00%</c:formatCode>
                <c:ptCount val="4"/>
                <c:pt idx="0">
                  <c:v>0.37040000000000001</c:v>
                </c:pt>
                <c:pt idx="1">
                  <c:v>0.62960000000000005</c:v>
                </c:pt>
                <c:pt idx="2" formatCode="General">
                  <c:v>0</c:v>
                </c:pt>
                <c:pt idx="3" formatCode="General">
                  <c:v>0</c:v>
                </c:pt>
              </c:numCache>
            </c:numRef>
          </c:val>
          <c:extLst>
            <c:ext xmlns:c16="http://schemas.microsoft.com/office/drawing/2014/chart" uri="{C3380CC4-5D6E-409C-BE32-E72D297353CC}">
              <c16:uniqueId val="{00000008-990D-41A1-86FA-B3712B96BD6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solidFill>
                  <a:srgbClr val="122D68"/>
                </a:solidFill>
              </a:rPr>
              <a:t>8.</a:t>
            </a:r>
            <a:r>
              <a:rPr lang="en-US" sz="2000" baseline="0" dirty="0">
                <a:solidFill>
                  <a:srgbClr val="122D68"/>
                </a:solidFill>
              </a:rPr>
              <a:t> </a:t>
            </a:r>
            <a:r>
              <a:rPr lang="en-US" sz="2000" b="0" i="0" u="none" strike="noStrike" baseline="0" dirty="0">
                <a:solidFill>
                  <a:srgbClr val="122D68"/>
                </a:solidFill>
                <a:effectLst/>
              </a:rPr>
              <a:t>Why participants do not pay for music streaming media</a:t>
            </a:r>
            <a:endParaRPr lang="en-US" sz="2000" dirty="0">
              <a:solidFill>
                <a:srgbClr val="122D68"/>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369-4C2C-990B-195B1CA8D6C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369-4C2C-990B-195B1CA8D6C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369-4C2C-990B-195B1CA8D6C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369-4C2C-990B-195B1CA8D6C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369-4C2C-990B-195B1CA8D6C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369-4C2C-990B-195B1CA8D6CC}"/>
              </c:ext>
            </c:extLst>
          </c:dPt>
          <c:cat>
            <c:strRef>
              <c:f>Sheet1!$A$2:$A$7</c:f>
              <c:strCache>
                <c:ptCount val="6"/>
                <c:pt idx="0">
                  <c:v>Subscription fees are expensive: 11.11%</c:v>
                </c:pt>
                <c:pt idx="1">
                  <c:v>Many free online platform with high quality: 46.30%</c:v>
                </c:pt>
                <c:pt idx="2">
                  <c:v>The frequency of listening to music is too low to spend money: 16.67%</c:v>
                </c:pt>
                <c:pt idx="3">
                  <c:v>Don’t listen to music in this way: 3.7%</c:v>
                </c:pt>
                <c:pt idx="4">
                  <c:v>Don’t like music: 3.7%</c:v>
                </c:pt>
                <c:pt idx="5">
                  <c:v>Others: 18.52%</c:v>
                </c:pt>
              </c:strCache>
            </c:strRef>
          </c:cat>
          <c:val>
            <c:numRef>
              <c:f>Sheet1!$B$2:$B$7</c:f>
              <c:numCache>
                <c:formatCode>0.00%</c:formatCode>
                <c:ptCount val="6"/>
                <c:pt idx="0">
                  <c:v>0.1111</c:v>
                </c:pt>
                <c:pt idx="1">
                  <c:v>0.46300000000000002</c:v>
                </c:pt>
                <c:pt idx="2">
                  <c:v>0.16669999999999999</c:v>
                </c:pt>
                <c:pt idx="3">
                  <c:v>3.6999999999999998E-2</c:v>
                </c:pt>
                <c:pt idx="4">
                  <c:v>3.6999999999999998E-2</c:v>
                </c:pt>
                <c:pt idx="5">
                  <c:v>0.1852</c:v>
                </c:pt>
              </c:numCache>
            </c:numRef>
          </c:val>
          <c:extLst>
            <c:ext xmlns:c16="http://schemas.microsoft.com/office/drawing/2014/chart" uri="{C3380CC4-5D6E-409C-BE32-E72D297353CC}">
              <c16:uniqueId val="{0000000C-B369-4C2C-990B-195B1CA8D6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3804992991737236"/>
          <c:y val="0.56529910343362"/>
          <c:w val="0.85817175882262631"/>
          <c:h val="0.434700896566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12/8/2016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809" y="653936"/>
            <a:ext cx="10993549" cy="694353"/>
          </a:xfrm>
        </p:spPr>
        <p:txBody>
          <a:bodyPr/>
          <a:lstStyle/>
          <a:p>
            <a:r>
              <a:rPr lang="en-US" dirty="0">
                <a:solidFill>
                  <a:schemeClr val="accent1">
                    <a:lumMod val="75000"/>
                  </a:schemeClr>
                </a:solidFill>
                <a:latin typeface="Algerian" panose="04020705040A02060702" pitchFamily="82" charset="0"/>
                <a:cs typeface="Arial" panose="020B0604020202020204" pitchFamily="34" charset="0"/>
              </a:rPr>
              <a:t>Research Report to Study</a:t>
            </a:r>
            <a:endParaRPr lang="en-US" dirty="0"/>
          </a:p>
        </p:txBody>
      </p:sp>
      <p:sp>
        <p:nvSpPr>
          <p:cNvPr id="3" name="Subtitle 2"/>
          <p:cNvSpPr>
            <a:spLocks noGrp="1"/>
          </p:cNvSpPr>
          <p:nvPr>
            <p:ph type="subTitle" idx="1"/>
          </p:nvPr>
        </p:nvSpPr>
        <p:spPr>
          <a:xfrm>
            <a:off x="287474" y="1640379"/>
            <a:ext cx="11344102" cy="2809702"/>
          </a:xfrm>
        </p:spPr>
        <p:txBody>
          <a:bodyPr>
            <a:normAutofit fontScale="85000" lnSpcReduction="20000"/>
          </a:bodyPr>
          <a:lstStyle/>
          <a:p>
            <a:pPr algn="ctr"/>
            <a:r>
              <a:rPr lang="en-US" sz="4700" b="1" cap="none" dirty="0">
                <a:solidFill>
                  <a:schemeClr val="tx1"/>
                </a:solidFill>
                <a:latin typeface="Arial" panose="020B0604020202020204" pitchFamily="34" charset="0"/>
                <a:cs typeface="Arial" panose="020B0604020202020204" pitchFamily="34" charset="0"/>
              </a:rPr>
              <a:t>People’s Unwillingness to Pay for Music Streaming Platforms</a:t>
            </a:r>
          </a:p>
          <a:p>
            <a:pPr algn="ctr"/>
            <a:r>
              <a:rPr lang="en-US" sz="5100" b="1" dirty="0">
                <a:solidFill>
                  <a:schemeClr val="tx1"/>
                </a:solidFill>
                <a:latin typeface="Arial" panose="020B0604020202020204" pitchFamily="34" charset="0"/>
                <a:cs typeface="Arial" panose="020B0604020202020204" pitchFamily="34" charset="0"/>
              </a:rPr>
              <a:t>                                                   </a:t>
            </a:r>
          </a:p>
          <a:p>
            <a:pPr algn="ctr"/>
            <a:r>
              <a:rPr lang="en-US" sz="5100" b="1" dirty="0">
                <a:solidFill>
                  <a:schemeClr val="tx1"/>
                </a:solidFill>
                <a:latin typeface="Arial" panose="020B0604020202020204" pitchFamily="34" charset="0"/>
                <a:cs typeface="Arial" panose="020B0604020202020204" pitchFamily="34" charset="0"/>
              </a:rPr>
              <a:t>                                                      </a:t>
            </a:r>
            <a:r>
              <a:rPr lang="en-US" sz="3800" b="1" dirty="0">
                <a:solidFill>
                  <a:schemeClr val="tx1"/>
                </a:solidFill>
                <a:latin typeface="Arial" panose="020B0604020202020204" pitchFamily="34" charset="0"/>
                <a:cs typeface="Arial" panose="020B0604020202020204" pitchFamily="34" charset="0"/>
              </a:rPr>
              <a:t>  </a:t>
            </a:r>
            <a:r>
              <a:rPr lang="en-US" sz="5100" b="1" dirty="0">
                <a:solidFill>
                  <a:schemeClr val="tx1"/>
                </a:solidFill>
                <a:latin typeface="Arial" panose="020B0604020202020204" pitchFamily="34" charset="0"/>
                <a:cs typeface="Arial" panose="020B0604020202020204" pitchFamily="34" charset="0"/>
              </a:rPr>
              <a:t>                                          </a:t>
            </a:r>
          </a:p>
          <a:p>
            <a:endParaRPr lang="en-US" dirty="0"/>
          </a:p>
        </p:txBody>
      </p:sp>
      <p:pic>
        <p:nvPicPr>
          <p:cNvPr id="4" name="Picture 3"/>
          <p:cNvPicPr>
            <a:picLocks noChangeAspect="1"/>
          </p:cNvPicPr>
          <p:nvPr/>
        </p:nvPicPr>
        <p:blipFill>
          <a:blip r:embed="rId2"/>
          <a:stretch>
            <a:fillRect/>
          </a:stretch>
        </p:blipFill>
        <p:spPr>
          <a:xfrm>
            <a:off x="420057" y="3078805"/>
            <a:ext cx="1907040" cy="1452098"/>
          </a:xfrm>
          <a:prstGeom prst="rect">
            <a:avLst/>
          </a:prstGeom>
        </p:spPr>
      </p:pic>
      <p:pic>
        <p:nvPicPr>
          <p:cNvPr id="5" name="Picture 4"/>
          <p:cNvPicPr>
            <a:picLocks noChangeAspect="1"/>
          </p:cNvPicPr>
          <p:nvPr/>
        </p:nvPicPr>
        <p:blipFill>
          <a:blip r:embed="rId3"/>
          <a:stretch>
            <a:fillRect/>
          </a:stretch>
        </p:blipFill>
        <p:spPr>
          <a:xfrm>
            <a:off x="2327097" y="4530903"/>
            <a:ext cx="2804542" cy="1868526"/>
          </a:xfrm>
          <a:prstGeom prst="rect">
            <a:avLst/>
          </a:prstGeom>
        </p:spPr>
      </p:pic>
      <p:pic>
        <p:nvPicPr>
          <p:cNvPr id="7" name="Picture 6"/>
          <p:cNvPicPr>
            <a:picLocks noChangeAspect="1"/>
          </p:cNvPicPr>
          <p:nvPr/>
        </p:nvPicPr>
        <p:blipFill>
          <a:blip r:embed="rId4"/>
          <a:stretch>
            <a:fillRect/>
          </a:stretch>
        </p:blipFill>
        <p:spPr>
          <a:xfrm>
            <a:off x="7221189" y="5189432"/>
            <a:ext cx="4466114" cy="1159749"/>
          </a:xfrm>
          <a:prstGeom prst="rect">
            <a:avLst/>
          </a:prstGeom>
        </p:spPr>
      </p:pic>
      <p:pic>
        <p:nvPicPr>
          <p:cNvPr id="8" name="Picture 7"/>
          <p:cNvPicPr>
            <a:picLocks noChangeAspect="1"/>
          </p:cNvPicPr>
          <p:nvPr/>
        </p:nvPicPr>
        <p:blipFill>
          <a:blip r:embed="rId5"/>
          <a:stretch>
            <a:fillRect/>
          </a:stretch>
        </p:blipFill>
        <p:spPr>
          <a:xfrm>
            <a:off x="5083072" y="3099105"/>
            <a:ext cx="3645094" cy="2090328"/>
          </a:xfrm>
          <a:prstGeom prst="rect">
            <a:avLst/>
          </a:prstGeom>
        </p:spPr>
      </p:pic>
    </p:spTree>
    <p:extLst>
      <p:ext uri="{BB962C8B-B14F-4D97-AF65-F5344CB8AC3E}">
        <p14:creationId xmlns:p14="http://schemas.microsoft.com/office/powerpoint/2010/main" val="158187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ext Placeholder 4"/>
          <p:cNvSpPr>
            <a:spLocks noGrp="1"/>
          </p:cNvSpPr>
          <p:nvPr>
            <p:ph type="body" orient="vert" idx="1"/>
          </p:nvPr>
        </p:nvSpPr>
        <p:spPr>
          <a:xfrm rot="16200000">
            <a:off x="5506672" y="2072925"/>
            <a:ext cx="4149151" cy="5183073"/>
          </a:xfrm>
        </p:spPr>
        <p:txBody>
          <a:bodyPr>
            <a:normAutofit/>
          </a:bodyPr>
          <a:lstStyle/>
          <a:p>
            <a:pPr marL="0" indent="0">
              <a:buNone/>
            </a:pPr>
            <a:r>
              <a:rPr lang="en-US" sz="6000" dirty="0">
                <a:solidFill>
                  <a:srgbClr val="122D68"/>
                </a:solidFill>
                <a:latin typeface="Algerian" panose="04020705040A02060702" pitchFamily="82" charset="0"/>
              </a:rPr>
              <a:t>Data Analysis</a:t>
            </a:r>
          </a:p>
        </p:txBody>
      </p:sp>
    </p:spTree>
    <p:extLst>
      <p:ext uri="{BB962C8B-B14F-4D97-AF65-F5344CB8AC3E}">
        <p14:creationId xmlns:p14="http://schemas.microsoft.com/office/powerpoint/2010/main" val="130377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1956242446"/>
              </p:ext>
            </p:extLst>
          </p:nvPr>
        </p:nvGraphicFramePr>
        <p:xfrm>
          <a:off x="408548" y="1905484"/>
          <a:ext cx="5168198" cy="30443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extLst>
              <p:ext uri="{D42A27DB-BD31-4B8C-83A1-F6EECF244321}">
                <p14:modId xmlns:p14="http://schemas.microsoft.com/office/powerpoint/2010/main" val="1276514066"/>
              </p:ext>
            </p:extLst>
          </p:nvPr>
        </p:nvGraphicFramePr>
        <p:xfrm>
          <a:off x="6783861" y="1905484"/>
          <a:ext cx="3508375" cy="3444031"/>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49907" y="5325498"/>
            <a:ext cx="5885480" cy="923330"/>
          </a:xfrm>
          <a:prstGeom prst="rect">
            <a:avLst/>
          </a:prstGeom>
        </p:spPr>
        <p:txBody>
          <a:bodyPr wrap="square">
            <a:spAutoFit/>
          </a:bodyPr>
          <a:lstStyle/>
          <a:p>
            <a:r>
              <a:rPr lang="en-US" dirty="0">
                <a:latin typeface="Arial" panose="020B0604020202020204" pitchFamily="34" charset="0"/>
                <a:ea typeface="DengXian" panose="02010600030101010101" pitchFamily="2" charset="-122"/>
                <a:cs typeface="Arial" panose="020B0604020202020204" pitchFamily="34" charset="0"/>
              </a:rPr>
              <a:t>The age of the participants mostly belong to the age range of 18-25 and 36-50, and no one is younger than 18 years of age among these participants.</a:t>
            </a:r>
            <a:endParaRPr lang="en-US" dirty="0">
              <a:latin typeface="Arial" panose="020B0604020202020204" pitchFamily="34" charset="0"/>
              <a:cs typeface="Arial" panose="020B0604020202020204" pitchFamily="34" charset="0"/>
            </a:endParaRPr>
          </a:p>
        </p:txBody>
      </p:sp>
      <p:sp>
        <p:nvSpPr>
          <p:cNvPr id="13" name="Rectangle 12"/>
          <p:cNvSpPr/>
          <p:nvPr/>
        </p:nvSpPr>
        <p:spPr>
          <a:xfrm>
            <a:off x="6079573" y="5325496"/>
            <a:ext cx="6096000" cy="923330"/>
          </a:xfrm>
          <a:prstGeom prst="rect">
            <a:avLst/>
          </a:prstGeom>
        </p:spPr>
        <p:txBody>
          <a:bodyPr>
            <a:spAutoFit/>
          </a:bodyPr>
          <a:lstStyle/>
          <a:p>
            <a:r>
              <a:rPr lang="en-US" dirty="0">
                <a:latin typeface="Arial" panose="020B0604020202020204" pitchFamily="34" charset="0"/>
                <a:ea typeface="DengXian" panose="02010600030101010101" pitchFamily="2" charset="-122"/>
                <a:cs typeface="Arial" panose="020B0604020202020204" pitchFamily="34" charset="0"/>
              </a:rPr>
              <a:t>40.74% of respondents are employees in companies unrelated to music, and 33.33% of respondents are students. </a:t>
            </a:r>
            <a:endParaRPr lang="en-US" sz="1600" dirty="0">
              <a:effectLst/>
              <a:latin typeface="Arial" panose="020B06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409288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8317231"/>
              </p:ext>
            </p:extLst>
          </p:nvPr>
        </p:nvGraphicFramePr>
        <p:xfrm>
          <a:off x="-508589" y="1808895"/>
          <a:ext cx="6602763" cy="36118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47454" y="5678041"/>
            <a:ext cx="6096000" cy="923330"/>
          </a:xfrm>
          <a:prstGeom prst="rect">
            <a:avLst/>
          </a:prstGeom>
        </p:spPr>
        <p:txBody>
          <a:bodyPr>
            <a:spAutoFit/>
          </a:bodyPr>
          <a:lstStyle/>
          <a:p>
            <a:r>
              <a:rPr lang="en-US" dirty="0">
                <a:latin typeface="Arial" panose="020B0604020202020204" pitchFamily="34" charset="0"/>
                <a:ea typeface="DengXian" panose="02010600030101010101" pitchFamily="2" charset="-122"/>
                <a:cs typeface="Arial" panose="020B0604020202020204" pitchFamily="34" charset="0"/>
              </a:rPr>
              <a:t>About 74% of participants accept low to medium income from their companies or their family according to the situation of average annual income in China.</a:t>
            </a:r>
            <a:endParaRPr lang="en-US" sz="1600" dirty="0">
              <a:effectLst/>
              <a:latin typeface="Arial" panose="020B0604020202020204" pitchFamily="34" charset="0"/>
              <a:ea typeface="DengXian" panose="02010600030101010101" pitchFamily="2" charset="-122"/>
              <a:cs typeface="Arial" panose="020B0604020202020204" pitchFamily="34" charset="0"/>
            </a:endParaRPr>
          </a:p>
        </p:txBody>
      </p:sp>
      <p:graphicFrame>
        <p:nvGraphicFramePr>
          <p:cNvPr id="6" name="Chart 5"/>
          <p:cNvGraphicFramePr/>
          <p:nvPr>
            <p:extLst>
              <p:ext uri="{D42A27DB-BD31-4B8C-83A1-F6EECF244321}">
                <p14:modId xmlns:p14="http://schemas.microsoft.com/office/powerpoint/2010/main" val="1133773297"/>
              </p:ext>
            </p:extLst>
          </p:nvPr>
        </p:nvGraphicFramePr>
        <p:xfrm>
          <a:off x="6560511" y="1808895"/>
          <a:ext cx="4133042" cy="3869146"/>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6421821" y="5678041"/>
            <a:ext cx="5602013" cy="646331"/>
          </a:xfrm>
          <a:prstGeom prst="rect">
            <a:avLst/>
          </a:prstGeom>
        </p:spPr>
        <p:txBody>
          <a:bodyPr wrap="square">
            <a:spAutoFit/>
          </a:bodyPr>
          <a:lstStyle/>
          <a:p>
            <a:r>
              <a:rPr lang="en-US" dirty="0">
                <a:solidFill>
                  <a:srgbClr val="333333"/>
                </a:solidFill>
                <a:latin typeface="Arial" panose="020B0604020202020204" pitchFamily="34" charset="0"/>
                <a:ea typeface="DengXian" panose="02010600030101010101" pitchFamily="2" charset="-122"/>
                <a:cs typeface="Arial" panose="020B0604020202020204" pitchFamily="34" charset="0"/>
              </a:rPr>
              <a:t>Most respondents choose streaming media platforms as their way of listening to music.</a:t>
            </a:r>
            <a:endParaRPr lang="en-US" sz="1600" dirty="0">
              <a:effectLst/>
              <a:latin typeface="Arial" panose="020B06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38299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6779406"/>
              </p:ext>
            </p:extLst>
          </p:nvPr>
        </p:nvGraphicFramePr>
        <p:xfrm>
          <a:off x="219645" y="1726906"/>
          <a:ext cx="4658980" cy="36782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46012" y="5511807"/>
            <a:ext cx="6096000" cy="1200329"/>
          </a:xfrm>
          <a:prstGeom prst="rect">
            <a:avLst/>
          </a:prstGeom>
        </p:spPr>
        <p:txBody>
          <a:bodyPr>
            <a:spAutoFit/>
          </a:bodyPr>
          <a:lstStyle/>
          <a:p>
            <a:r>
              <a:rPr lang="en-US" dirty="0">
                <a:solidFill>
                  <a:srgbClr val="333333"/>
                </a:solidFill>
                <a:latin typeface="Arial" panose="020B0604020202020204" pitchFamily="34" charset="0"/>
                <a:ea typeface="DengXian" panose="02010600030101010101" pitchFamily="2" charset="-122"/>
                <a:cs typeface="Arial" panose="020B0604020202020204" pitchFamily="34" charset="0"/>
              </a:rPr>
              <a:t>Almost half of respondents are difficult to make consumption of music in their daily life, and the rest of respondents are inclined to choose streaming media platforms to make music consumption in daily life </a:t>
            </a:r>
            <a:endParaRPr lang="en-US" dirty="0">
              <a:latin typeface="Arial" panose="020B0604020202020204" pitchFamily="34" charset="0"/>
              <a:cs typeface="Arial" panose="020B0604020202020204" pitchFamily="34" charset="0"/>
            </a:endParaRPr>
          </a:p>
        </p:txBody>
      </p:sp>
      <p:graphicFrame>
        <p:nvGraphicFramePr>
          <p:cNvPr id="6" name="Chart 5"/>
          <p:cNvGraphicFramePr/>
          <p:nvPr>
            <p:extLst>
              <p:ext uri="{D42A27DB-BD31-4B8C-83A1-F6EECF244321}">
                <p14:modId xmlns:p14="http://schemas.microsoft.com/office/powerpoint/2010/main" val="2368457447"/>
              </p:ext>
            </p:extLst>
          </p:nvPr>
        </p:nvGraphicFramePr>
        <p:xfrm>
          <a:off x="5651866" y="1908363"/>
          <a:ext cx="5400040" cy="3315323"/>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6311369" y="5405144"/>
            <a:ext cx="6096000" cy="1200329"/>
          </a:xfrm>
          <a:prstGeom prst="rect">
            <a:avLst/>
          </a:prstGeom>
        </p:spPr>
        <p:txBody>
          <a:bodyPr>
            <a:spAutoFit/>
          </a:bodyPr>
          <a:lstStyle/>
          <a:p>
            <a:r>
              <a:rPr lang="en-US" dirty="0">
                <a:latin typeface="Arial" panose="020B0604020202020204" pitchFamily="34" charset="0"/>
                <a:ea typeface="DengXian" panose="02010600030101010101" pitchFamily="2" charset="-122"/>
                <a:cs typeface="Arial" panose="020B0604020202020204" pitchFamily="34" charset="0"/>
              </a:rPr>
              <a:t>14 participants choose music streaming media platforms because these platforms possess a large number of music libraries and 12 participants are inclined to these platforms’ free music.</a:t>
            </a:r>
            <a:endParaRPr lang="en-US" dirty="0">
              <a:effectLst/>
              <a:latin typeface="Arial" panose="020B06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793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7620537"/>
              </p:ext>
            </p:extLst>
          </p:nvPr>
        </p:nvGraphicFramePr>
        <p:xfrm>
          <a:off x="433188" y="1803417"/>
          <a:ext cx="3673399" cy="360085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85781" y="5584958"/>
            <a:ext cx="5657965" cy="923330"/>
          </a:xfrm>
          <a:prstGeom prst="rect">
            <a:avLst/>
          </a:prstGeom>
        </p:spPr>
        <p:txBody>
          <a:bodyPr wrap="square">
            <a:spAutoFit/>
          </a:bodyPr>
          <a:lstStyle/>
          <a:p>
            <a:r>
              <a:rPr lang="en-US" dirty="0">
                <a:latin typeface="Arial" panose="020B0604020202020204" pitchFamily="34" charset="0"/>
                <a:ea typeface="DengXian" panose="02010600030101010101" pitchFamily="2" charset="-122"/>
                <a:cs typeface="Arial" panose="020B0604020202020204" pitchFamily="34" charset="0"/>
              </a:rPr>
              <a:t>Respondents who don’t pay for music streaming medias are nearly 20% more than respondents paying for music streaming medias. </a:t>
            </a:r>
            <a:endParaRPr lang="en-US" sz="1600" dirty="0">
              <a:effectLst/>
              <a:latin typeface="Arial" panose="020B0604020202020204" pitchFamily="34" charset="0"/>
              <a:ea typeface="DengXian" panose="02010600030101010101" pitchFamily="2" charset="-122"/>
              <a:cs typeface="Arial" panose="020B0604020202020204" pitchFamily="34" charset="0"/>
            </a:endParaRPr>
          </a:p>
        </p:txBody>
      </p:sp>
      <p:graphicFrame>
        <p:nvGraphicFramePr>
          <p:cNvPr id="6" name="Chart 5"/>
          <p:cNvGraphicFramePr/>
          <p:nvPr>
            <p:extLst>
              <p:ext uri="{D42A27DB-BD31-4B8C-83A1-F6EECF244321}">
                <p14:modId xmlns:p14="http://schemas.microsoft.com/office/powerpoint/2010/main" val="827293804"/>
              </p:ext>
            </p:extLst>
          </p:nvPr>
        </p:nvGraphicFramePr>
        <p:xfrm>
          <a:off x="6569985" y="1803417"/>
          <a:ext cx="4709441" cy="3781541"/>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6322318" y="5584958"/>
            <a:ext cx="6096000" cy="923330"/>
          </a:xfrm>
          <a:prstGeom prst="rect">
            <a:avLst/>
          </a:prstGeom>
        </p:spPr>
        <p:txBody>
          <a:bodyPr>
            <a:spAutoFit/>
          </a:bodyPr>
          <a:lstStyle/>
          <a:p>
            <a:r>
              <a:rPr lang="en-US" dirty="0">
                <a:latin typeface="Arial" panose="020B0604020202020204" pitchFamily="34" charset="0"/>
                <a:ea typeface="DengXian" panose="02010600030101010101" pitchFamily="2" charset="-122"/>
                <a:cs typeface="Arial" panose="020B0604020202020204" pitchFamily="34" charset="0"/>
              </a:rPr>
              <a:t>46.30% of survey participants don’t pay for music streaming medias because of the emergence of free online channels with high quality.</a:t>
            </a:r>
            <a:endParaRPr lang="en-US" sz="1600" dirty="0">
              <a:effectLst/>
              <a:latin typeface="Arial" panose="020B06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02557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ext Placeholder 4"/>
          <p:cNvSpPr>
            <a:spLocks noGrp="1"/>
          </p:cNvSpPr>
          <p:nvPr>
            <p:ph type="body" orient="vert" idx="1"/>
          </p:nvPr>
        </p:nvSpPr>
        <p:spPr>
          <a:xfrm rot="16200000">
            <a:off x="5350002" y="2114611"/>
            <a:ext cx="4112063" cy="5183073"/>
          </a:xfrm>
        </p:spPr>
        <p:txBody>
          <a:bodyPr>
            <a:normAutofit/>
          </a:bodyPr>
          <a:lstStyle/>
          <a:p>
            <a:pPr marL="0" indent="0">
              <a:buNone/>
            </a:pPr>
            <a:r>
              <a:rPr lang="en-US" sz="6000" dirty="0">
                <a:solidFill>
                  <a:srgbClr val="122D68"/>
                </a:solidFill>
                <a:latin typeface="Algerian" panose="04020705040A02060702" pitchFamily="82" charset="0"/>
              </a:rPr>
              <a:t>Research Results</a:t>
            </a:r>
          </a:p>
        </p:txBody>
      </p:sp>
    </p:spTree>
    <p:extLst>
      <p:ext uri="{BB962C8B-B14F-4D97-AF65-F5344CB8AC3E}">
        <p14:creationId xmlns:p14="http://schemas.microsoft.com/office/powerpoint/2010/main" val="5872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483139"/>
            <a:ext cx="11029616" cy="1013800"/>
          </a:xfrm>
        </p:spPr>
        <p:txBody>
          <a:bodyPr>
            <a:normAutofit/>
          </a:bodyPr>
          <a:lstStyle/>
          <a:p>
            <a:r>
              <a:rPr lang="en-US" sz="3600" dirty="0">
                <a:latin typeface="Algerian" panose="04020705040A02060702" pitchFamily="82" charset="0"/>
              </a:rPr>
              <a:t>Main Findings</a:t>
            </a:r>
          </a:p>
        </p:txBody>
      </p:sp>
      <p:sp>
        <p:nvSpPr>
          <p:cNvPr id="5" name="Content Placeholder 4"/>
          <p:cNvSpPr>
            <a:spLocks noGrp="1"/>
          </p:cNvSpPr>
          <p:nvPr>
            <p:ph idx="1"/>
          </p:nvPr>
        </p:nvSpPr>
        <p:spPr>
          <a:xfrm>
            <a:off x="581192" y="1960211"/>
            <a:ext cx="11029615" cy="4659607"/>
          </a:xfrm>
        </p:spPr>
        <p:txBody>
          <a:bodyPr>
            <a:normAutofit fontScale="92500"/>
          </a:bodyPr>
          <a:lstStyle/>
          <a:p>
            <a:pPr marL="0" indent="0">
              <a:buNone/>
            </a:pPr>
            <a:r>
              <a:rPr lang="en-US" sz="2000" dirty="0">
                <a:solidFill>
                  <a:srgbClr val="122D68"/>
                </a:solidFill>
              </a:rPr>
              <a:t>1) </a:t>
            </a:r>
            <a:r>
              <a:rPr lang="en-US" sz="2400" dirty="0">
                <a:solidFill>
                  <a:srgbClr val="122D68"/>
                </a:solidFill>
              </a:rPr>
              <a:t>For people who don’t work related to music</a:t>
            </a:r>
          </a:p>
          <a:p>
            <a:r>
              <a:rPr lang="en-US" sz="2000" dirty="0"/>
              <a:t>They have low frequency to listen to music, leads to they don’t want to pay for music streaming medias.</a:t>
            </a:r>
          </a:p>
          <a:p>
            <a:pPr marL="0" indent="0">
              <a:buNone/>
            </a:pPr>
            <a:r>
              <a:rPr lang="en-US" sz="2000" dirty="0">
                <a:solidFill>
                  <a:srgbClr val="122D68"/>
                </a:solidFill>
              </a:rPr>
              <a:t>2) </a:t>
            </a:r>
            <a:r>
              <a:rPr lang="en-US" sz="2400" dirty="0">
                <a:solidFill>
                  <a:srgbClr val="122D68"/>
                </a:solidFill>
              </a:rPr>
              <a:t>For people who don’t like or are not interested in music</a:t>
            </a:r>
          </a:p>
          <a:p>
            <a:r>
              <a:rPr lang="en-US" sz="2000" dirty="0"/>
              <a:t>They don’t listen to music at all, so it is impossible to spend money on music.</a:t>
            </a:r>
          </a:p>
          <a:p>
            <a:pPr marL="0" indent="0">
              <a:buNone/>
            </a:pPr>
            <a:r>
              <a:rPr lang="en-US" sz="2000" dirty="0">
                <a:solidFill>
                  <a:srgbClr val="122D68"/>
                </a:solidFill>
              </a:rPr>
              <a:t>3) </a:t>
            </a:r>
            <a:r>
              <a:rPr lang="en-US" sz="2400" dirty="0">
                <a:solidFill>
                  <a:srgbClr val="122D68"/>
                </a:solidFill>
              </a:rPr>
              <a:t>For people who accept low to medium income from companies or their family </a:t>
            </a:r>
          </a:p>
          <a:p>
            <a:r>
              <a:rPr lang="en-US" sz="2000" dirty="0"/>
              <a:t>When subscription fees are expensive, and free channel with high quality come into the market, they will choose these free platforms immediately, and don’t consider other paid streaming media platforms.</a:t>
            </a:r>
          </a:p>
          <a:p>
            <a:pPr marL="0" indent="0">
              <a:buNone/>
            </a:pPr>
            <a:r>
              <a:rPr lang="en-US" sz="2400" dirty="0">
                <a:solidFill>
                  <a:srgbClr val="122D68"/>
                </a:solidFill>
              </a:rPr>
              <a:t>4) There are many ways of listening to music in current market </a:t>
            </a:r>
          </a:p>
          <a:p>
            <a:r>
              <a:rPr lang="en-US" sz="2000" dirty="0"/>
              <a:t>People may not choose streaming media platforms according to their preference, so it is not necessary for them to pay for streaming platforms.</a:t>
            </a:r>
          </a:p>
          <a:p>
            <a:endParaRPr lang="en-US" dirty="0"/>
          </a:p>
        </p:txBody>
      </p:sp>
    </p:spTree>
    <p:extLst>
      <p:ext uri="{BB962C8B-B14F-4D97-AF65-F5344CB8AC3E}">
        <p14:creationId xmlns:p14="http://schemas.microsoft.com/office/powerpoint/2010/main" val="417481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type="body" orient="vert" idx="1"/>
          </p:nvPr>
        </p:nvSpPr>
        <p:spPr>
          <a:xfrm rot="16200000">
            <a:off x="2951889" y="2227887"/>
            <a:ext cx="4828106" cy="7348054"/>
          </a:xfrm>
        </p:spPr>
        <p:txBody>
          <a:bodyPr>
            <a:normAutofit/>
          </a:bodyPr>
          <a:lstStyle/>
          <a:p>
            <a:pPr marL="0" indent="0">
              <a:buNone/>
            </a:pPr>
            <a:r>
              <a:rPr lang="en-US" sz="6000" dirty="0">
                <a:solidFill>
                  <a:srgbClr val="122D68"/>
                </a:solidFill>
                <a:latin typeface="Algerian" panose="04020705040A02060702" pitchFamily="82" charset="0"/>
              </a:rPr>
              <a:t>Recommendations</a:t>
            </a:r>
          </a:p>
        </p:txBody>
      </p:sp>
    </p:spTree>
    <p:extLst>
      <p:ext uri="{BB962C8B-B14F-4D97-AF65-F5344CB8AC3E}">
        <p14:creationId xmlns:p14="http://schemas.microsoft.com/office/powerpoint/2010/main" val="133053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5982" y="1605144"/>
            <a:ext cx="11029615" cy="3678303"/>
          </a:xfrm>
        </p:spPr>
        <p:txBody>
          <a:bodyPr/>
          <a:lstStyle/>
          <a:p>
            <a:pPr marL="0" indent="0">
              <a:buNone/>
            </a:pPr>
            <a:r>
              <a:rPr lang="en-US" sz="2800" dirty="0">
                <a:solidFill>
                  <a:srgbClr val="122D68"/>
                </a:solidFill>
              </a:rPr>
              <a:t>There are some recommendations for music streaming companies:</a:t>
            </a:r>
          </a:p>
          <a:p>
            <a:r>
              <a:rPr lang="en-US" sz="2400" dirty="0">
                <a:solidFill>
                  <a:schemeClr val="tx1"/>
                </a:solidFill>
              </a:rPr>
              <a:t>Possessing more songs or a large number of music libraries with legal way</a:t>
            </a:r>
          </a:p>
          <a:p>
            <a:r>
              <a:rPr lang="en-US" sz="2400" dirty="0">
                <a:solidFill>
                  <a:schemeClr val="tx1"/>
                </a:solidFill>
              </a:rPr>
              <a:t>Cooperating with some famous music TV shows</a:t>
            </a:r>
          </a:p>
          <a:p>
            <a:r>
              <a:rPr lang="en-US" sz="2400" dirty="0">
                <a:solidFill>
                  <a:schemeClr val="tx1"/>
                </a:solidFill>
              </a:rPr>
              <a:t>Developing a variety of service</a:t>
            </a:r>
          </a:p>
          <a:p>
            <a:r>
              <a:rPr lang="en-US" sz="2400" dirty="0">
                <a:solidFill>
                  <a:schemeClr val="tx1"/>
                </a:solidFill>
              </a:rPr>
              <a:t>Extending their area for foreign users</a:t>
            </a:r>
          </a:p>
        </p:txBody>
      </p:sp>
      <p:pic>
        <p:nvPicPr>
          <p:cNvPr id="6" name="Picture 5"/>
          <p:cNvPicPr>
            <a:picLocks noChangeAspect="1"/>
          </p:cNvPicPr>
          <p:nvPr/>
        </p:nvPicPr>
        <p:blipFill>
          <a:blip r:embed="rId2"/>
          <a:stretch>
            <a:fillRect/>
          </a:stretch>
        </p:blipFill>
        <p:spPr>
          <a:xfrm>
            <a:off x="8470187" y="4243227"/>
            <a:ext cx="2991571" cy="2468046"/>
          </a:xfrm>
          <a:prstGeom prst="rect">
            <a:avLst/>
          </a:prstGeom>
        </p:spPr>
      </p:pic>
    </p:spTree>
    <p:extLst>
      <p:ext uri="{BB962C8B-B14F-4D97-AF65-F5344CB8AC3E}">
        <p14:creationId xmlns:p14="http://schemas.microsoft.com/office/powerpoint/2010/main" val="222689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0021" y="1118989"/>
            <a:ext cx="10993549" cy="1475013"/>
          </a:xfrm>
        </p:spPr>
        <p:txBody>
          <a:bodyPr>
            <a:noAutofit/>
          </a:bodyPr>
          <a:lstStyle/>
          <a:p>
            <a:pPr algn="ctr"/>
            <a:r>
              <a:rPr lang="en-US" sz="9600" dirty="0">
                <a:latin typeface="Algerian" panose="04020705040A02060702" pitchFamily="82" charset="0"/>
              </a:rPr>
              <a:t>Thank you!</a:t>
            </a:r>
          </a:p>
        </p:txBody>
      </p:sp>
      <p:pic>
        <p:nvPicPr>
          <p:cNvPr id="5" name="Picture 4"/>
          <p:cNvPicPr>
            <a:picLocks noChangeAspect="1"/>
          </p:cNvPicPr>
          <p:nvPr/>
        </p:nvPicPr>
        <p:blipFill>
          <a:blip r:embed="rId2"/>
          <a:stretch>
            <a:fillRect/>
          </a:stretch>
        </p:blipFill>
        <p:spPr>
          <a:xfrm>
            <a:off x="405182" y="3051175"/>
            <a:ext cx="11323229" cy="3398903"/>
          </a:xfrm>
          <a:prstGeom prst="rect">
            <a:avLst/>
          </a:prstGeom>
        </p:spPr>
      </p:pic>
    </p:spTree>
    <p:extLst>
      <p:ext uri="{BB962C8B-B14F-4D97-AF65-F5344CB8AC3E}">
        <p14:creationId xmlns:p14="http://schemas.microsoft.com/office/powerpoint/2010/main" val="13862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029616" cy="1342401"/>
          </a:xfrm>
        </p:spPr>
        <p:txBody>
          <a:bodyPr>
            <a:noAutofit/>
          </a:bodyPr>
          <a:lstStyle/>
          <a:p>
            <a:r>
              <a:rPr lang="en-US" sz="3600" dirty="0">
                <a:latin typeface="Algerian" panose="04020705040A02060702" pitchFamily="82" charset="0"/>
              </a:rPr>
              <a:t>Problem Statement</a:t>
            </a:r>
            <a:br>
              <a:rPr lang="en-US" sz="3600" dirty="0">
                <a:latin typeface="Algerian" panose="04020705040A02060702" pitchFamily="82" charset="0"/>
              </a:rPr>
            </a:br>
            <a:endParaRPr lang="en-US" sz="3600" dirty="0">
              <a:latin typeface="Algerian" panose="04020705040A02060702" pitchFamily="82" charset="0"/>
            </a:endParaRPr>
          </a:p>
        </p:txBody>
      </p:sp>
      <p:sp>
        <p:nvSpPr>
          <p:cNvPr id="3" name="Content Placeholder 2"/>
          <p:cNvSpPr>
            <a:spLocks noGrp="1"/>
          </p:cNvSpPr>
          <p:nvPr>
            <p:ph idx="1"/>
          </p:nvPr>
        </p:nvSpPr>
        <p:spPr>
          <a:xfrm>
            <a:off x="39123" y="1303157"/>
            <a:ext cx="11029615" cy="3591895"/>
          </a:xfrm>
        </p:spPr>
        <p:txBody>
          <a:bodyPr/>
          <a:lstStyle/>
          <a:p>
            <a:pPr marL="324000" lvl="1" indent="0">
              <a:buNone/>
            </a:pPr>
            <a:r>
              <a:rPr lang="en-US" sz="2800" dirty="0">
                <a:solidFill>
                  <a:schemeClr val="tx1"/>
                </a:solidFill>
                <a:cs typeface="Arial" panose="020B0604020202020204" pitchFamily="34" charset="0"/>
              </a:rPr>
              <a:t>Given that an increasing number of people don’t want to pay for the music streaming platform, streaming companies lose a large number of users to pay subscription fees and advertising sponsorship. This research will help such companies to solve these problems.</a:t>
            </a:r>
            <a:endParaRPr lang="en-US" sz="2800" b="1" dirty="0">
              <a:solidFill>
                <a:schemeClr val="tx1"/>
              </a:solidFill>
              <a:cs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7030476" y="4270850"/>
            <a:ext cx="5161523" cy="2663806"/>
          </a:xfrm>
          <a:prstGeom prst="rect">
            <a:avLst/>
          </a:prstGeom>
        </p:spPr>
      </p:pic>
    </p:spTree>
    <p:extLst>
      <p:ext uri="{BB962C8B-B14F-4D97-AF65-F5344CB8AC3E}">
        <p14:creationId xmlns:p14="http://schemas.microsoft.com/office/powerpoint/2010/main" val="233170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94089"/>
            <a:ext cx="11029616" cy="1013800"/>
          </a:xfrm>
        </p:spPr>
        <p:txBody>
          <a:bodyPr>
            <a:normAutofit/>
          </a:bodyPr>
          <a:lstStyle/>
          <a:p>
            <a:r>
              <a:rPr lang="en-US" sz="3600" dirty="0">
                <a:latin typeface="Algerian" panose="04020705040A02060702" pitchFamily="82" charset="0"/>
              </a:rPr>
              <a:t>Research Problems</a:t>
            </a:r>
          </a:p>
        </p:txBody>
      </p:sp>
      <p:sp>
        <p:nvSpPr>
          <p:cNvPr id="3" name="Content Placeholder 2"/>
          <p:cNvSpPr>
            <a:spLocks noGrp="1"/>
          </p:cNvSpPr>
          <p:nvPr>
            <p:ph idx="1"/>
          </p:nvPr>
        </p:nvSpPr>
        <p:spPr>
          <a:xfrm>
            <a:off x="405978" y="1835543"/>
            <a:ext cx="11029615" cy="3678303"/>
          </a:xfrm>
        </p:spPr>
        <p:txBody>
          <a:bodyPr/>
          <a:lstStyle/>
          <a:p>
            <a:pPr lvl="0"/>
            <a:r>
              <a:rPr lang="en-US" sz="2800" dirty="0">
                <a:cs typeface="Arial" panose="020B0604020202020204" pitchFamily="34" charset="0"/>
              </a:rPr>
              <a:t>What makes people reluctant to pay for music streaming platforms?</a:t>
            </a:r>
          </a:p>
          <a:p>
            <a:pPr lvl="0"/>
            <a:r>
              <a:rPr lang="en-US" sz="2800" dirty="0">
                <a:cs typeface="Arial" panose="020B0604020202020204" pitchFamily="34" charset="0"/>
              </a:rPr>
              <a:t>What are the current disadvantages or challenges of streaming platforms that charge fees? </a:t>
            </a:r>
          </a:p>
          <a:p>
            <a:pPr lvl="0"/>
            <a:r>
              <a:rPr lang="en-US" sz="2800" dirty="0">
                <a:cs typeface="Arial" panose="020B0604020202020204" pitchFamily="34" charset="0"/>
              </a:rPr>
              <a:t>Take what kind of measures, streaming platforms will attract more users who are willing to pay for them?</a:t>
            </a:r>
          </a:p>
          <a:p>
            <a:endParaRPr lang="en-US" dirty="0"/>
          </a:p>
        </p:txBody>
      </p:sp>
      <p:pic>
        <p:nvPicPr>
          <p:cNvPr id="4" name="Picture 3"/>
          <p:cNvPicPr>
            <a:picLocks noChangeAspect="1"/>
          </p:cNvPicPr>
          <p:nvPr/>
        </p:nvPicPr>
        <p:blipFill>
          <a:blip r:embed="rId2"/>
          <a:stretch>
            <a:fillRect/>
          </a:stretch>
        </p:blipFill>
        <p:spPr>
          <a:xfrm>
            <a:off x="9369722" y="4500818"/>
            <a:ext cx="2430586" cy="2592625"/>
          </a:xfrm>
          <a:prstGeom prst="rect">
            <a:avLst/>
          </a:prstGeom>
        </p:spPr>
      </p:pic>
    </p:spTree>
    <p:extLst>
      <p:ext uri="{BB962C8B-B14F-4D97-AF65-F5344CB8AC3E}">
        <p14:creationId xmlns:p14="http://schemas.microsoft.com/office/powerpoint/2010/main" val="409673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ext Placeholder 4"/>
          <p:cNvSpPr>
            <a:spLocks noGrp="1"/>
          </p:cNvSpPr>
          <p:nvPr>
            <p:ph type="body" orient="vert" idx="1"/>
          </p:nvPr>
        </p:nvSpPr>
        <p:spPr>
          <a:xfrm rot="16200000">
            <a:off x="5900260" y="435758"/>
            <a:ext cx="2431807" cy="6848157"/>
          </a:xfrm>
        </p:spPr>
        <p:txBody>
          <a:bodyPr/>
          <a:lstStyle/>
          <a:p>
            <a:pPr marL="0" indent="0">
              <a:buNone/>
            </a:pPr>
            <a:r>
              <a:rPr lang="en-US" sz="6000" dirty="0">
                <a:solidFill>
                  <a:srgbClr val="002060"/>
                </a:solidFill>
                <a:latin typeface="Algerian" panose="04020705040A02060702" pitchFamily="82" charset="0"/>
              </a:rPr>
              <a:t>Preliminary Research</a:t>
            </a:r>
            <a:br>
              <a:rPr lang="en-US" dirty="0"/>
            </a:br>
            <a:endParaRPr lang="en-US" dirty="0"/>
          </a:p>
        </p:txBody>
      </p:sp>
    </p:spTree>
    <p:extLst>
      <p:ext uri="{BB962C8B-B14F-4D97-AF65-F5344CB8AC3E}">
        <p14:creationId xmlns:p14="http://schemas.microsoft.com/office/powerpoint/2010/main" val="77365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5716" y="515991"/>
            <a:ext cx="11029616" cy="1013800"/>
          </a:xfrm>
        </p:spPr>
        <p:txBody>
          <a:bodyPr>
            <a:normAutofit/>
          </a:bodyPr>
          <a:lstStyle/>
          <a:p>
            <a:r>
              <a:rPr lang="en-US" sz="3600" dirty="0">
                <a:latin typeface="Algerian" panose="04020705040A02060702" pitchFamily="82" charset="0"/>
              </a:rPr>
              <a:t>Literature Review</a:t>
            </a:r>
          </a:p>
        </p:txBody>
      </p:sp>
      <p:sp>
        <p:nvSpPr>
          <p:cNvPr id="16" name="Content Placeholder 15"/>
          <p:cNvSpPr>
            <a:spLocks noGrp="1"/>
          </p:cNvSpPr>
          <p:nvPr>
            <p:ph idx="1"/>
          </p:nvPr>
        </p:nvSpPr>
        <p:spPr>
          <a:xfrm>
            <a:off x="362174" y="1791739"/>
            <a:ext cx="11610808" cy="4001286"/>
          </a:xfrm>
        </p:spPr>
        <p:txBody>
          <a:bodyPr/>
          <a:lstStyle/>
          <a:p>
            <a:pPr marL="0" indent="0">
              <a:buNone/>
            </a:pPr>
            <a:r>
              <a:rPr lang="en-US" sz="3200" dirty="0">
                <a:solidFill>
                  <a:schemeClr val="tx1"/>
                </a:solidFill>
                <a:cs typeface="Arial" panose="020B0604020202020204" pitchFamily="34" charset="0"/>
              </a:rPr>
              <a:t>Analyzing the reason</a:t>
            </a:r>
          </a:p>
          <a:p>
            <a:r>
              <a:rPr lang="en-US" sz="2400" dirty="0">
                <a:solidFill>
                  <a:schemeClr val="tx1"/>
                </a:solidFill>
              </a:rPr>
              <a:t>Subscription fees are expensive</a:t>
            </a:r>
          </a:p>
          <a:p>
            <a:r>
              <a:rPr lang="en-US" sz="2400" dirty="0">
                <a:solidFill>
                  <a:schemeClr val="tx1"/>
                </a:solidFill>
              </a:rPr>
              <a:t>The emergence of legal free channels with high quality</a:t>
            </a:r>
          </a:p>
          <a:p>
            <a:pPr marL="0" indent="0">
              <a:buNone/>
            </a:pPr>
            <a:r>
              <a:rPr lang="en-US" sz="3200" dirty="0">
                <a:solidFill>
                  <a:schemeClr val="tx1"/>
                </a:solidFill>
                <a:cs typeface="Arial" panose="020B0604020202020204" pitchFamily="34" charset="0"/>
              </a:rPr>
              <a:t>Offering suggestion to help medium to large-sized companies</a:t>
            </a:r>
          </a:p>
          <a:p>
            <a:r>
              <a:rPr lang="en-US" sz="2400" dirty="0">
                <a:solidFill>
                  <a:schemeClr val="tx1"/>
                </a:solidFill>
              </a:rPr>
              <a:t>Introduction of new services </a:t>
            </a:r>
          </a:p>
          <a:p>
            <a:pPr marL="0" indent="0">
              <a:buNone/>
            </a:pPr>
            <a:endParaRPr lang="en-US" sz="2400" dirty="0"/>
          </a:p>
        </p:txBody>
      </p:sp>
      <p:pic>
        <p:nvPicPr>
          <p:cNvPr id="18" name="Picture 17"/>
          <p:cNvPicPr>
            <a:picLocks noChangeAspect="1"/>
          </p:cNvPicPr>
          <p:nvPr/>
        </p:nvPicPr>
        <p:blipFill>
          <a:blip r:embed="rId2"/>
          <a:stretch>
            <a:fillRect/>
          </a:stretch>
        </p:blipFill>
        <p:spPr>
          <a:xfrm>
            <a:off x="9332616" y="4446064"/>
            <a:ext cx="2218683" cy="2335970"/>
          </a:xfrm>
          <a:prstGeom prst="rect">
            <a:avLst/>
          </a:prstGeom>
        </p:spPr>
      </p:pic>
    </p:spTree>
    <p:extLst>
      <p:ext uri="{BB962C8B-B14F-4D97-AF65-F5344CB8AC3E}">
        <p14:creationId xmlns:p14="http://schemas.microsoft.com/office/powerpoint/2010/main" val="123135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72037"/>
            <a:ext cx="11029616" cy="752277"/>
          </a:xfrm>
        </p:spPr>
        <p:txBody>
          <a:bodyPr>
            <a:normAutofit/>
          </a:bodyPr>
          <a:lstStyle/>
          <a:p>
            <a:r>
              <a:rPr lang="en-US" sz="3600" dirty="0">
                <a:latin typeface="Algerian" panose="04020705040A02060702" pitchFamily="82" charset="0"/>
              </a:rPr>
              <a:t>Hypothesis</a:t>
            </a:r>
          </a:p>
        </p:txBody>
      </p:sp>
      <p:sp>
        <p:nvSpPr>
          <p:cNvPr id="3" name="Content Placeholder 2"/>
          <p:cNvSpPr>
            <a:spLocks noGrp="1"/>
          </p:cNvSpPr>
          <p:nvPr>
            <p:ph idx="1"/>
          </p:nvPr>
        </p:nvSpPr>
        <p:spPr>
          <a:xfrm>
            <a:off x="191641" y="2244934"/>
            <a:ext cx="11282280" cy="5547822"/>
          </a:xfrm>
        </p:spPr>
        <p:txBody>
          <a:bodyPr/>
          <a:lstStyle/>
          <a:p>
            <a:pPr marL="0" indent="0">
              <a:buNone/>
            </a:pPr>
            <a:r>
              <a:rPr lang="en-US" dirty="0"/>
              <a:t>    Independent variable                     Mediating variable                                            Dependent variable  </a:t>
            </a: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r>
              <a:rPr lang="en-US" dirty="0"/>
              <a:t>                                                                    Moderating variable     </a:t>
            </a:r>
          </a:p>
        </p:txBody>
      </p:sp>
      <p:sp>
        <p:nvSpPr>
          <p:cNvPr id="5" name="Rectangle 4"/>
          <p:cNvSpPr/>
          <p:nvPr/>
        </p:nvSpPr>
        <p:spPr>
          <a:xfrm>
            <a:off x="581191" y="2180496"/>
            <a:ext cx="2014965" cy="1637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Expensive streaming subscription fees</a:t>
            </a:r>
          </a:p>
        </p:txBody>
      </p:sp>
      <p:cxnSp>
        <p:nvCxnSpPr>
          <p:cNvPr id="7" name="Straight Arrow Connector 6"/>
          <p:cNvCxnSpPr/>
          <p:nvPr/>
        </p:nvCxnSpPr>
        <p:spPr>
          <a:xfrm flipV="1">
            <a:off x="2437686" y="2891037"/>
            <a:ext cx="1385288" cy="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3664503" y="2244934"/>
            <a:ext cx="2522160" cy="157272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of people choose free channels to listen to music</a:t>
            </a:r>
          </a:p>
        </p:txBody>
      </p:sp>
      <p:cxnSp>
        <p:nvCxnSpPr>
          <p:cNvPr id="10" name="Straight Arrow Connector 9"/>
          <p:cNvCxnSpPr/>
          <p:nvPr/>
        </p:nvCxnSpPr>
        <p:spPr>
          <a:xfrm flipV="1">
            <a:off x="6095999" y="2969200"/>
            <a:ext cx="1472895" cy="21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7637656" y="2317382"/>
            <a:ext cx="3142907" cy="1500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don’t want to pay for streaming medias</a:t>
            </a:r>
          </a:p>
        </p:txBody>
      </p:sp>
      <p:cxnSp>
        <p:nvCxnSpPr>
          <p:cNvPr id="13" name="Straight Arrow Connector 12"/>
          <p:cNvCxnSpPr/>
          <p:nvPr/>
        </p:nvCxnSpPr>
        <p:spPr>
          <a:xfrm flipV="1">
            <a:off x="3130330" y="2969200"/>
            <a:ext cx="0" cy="1339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1486936" y="4339175"/>
            <a:ext cx="3286787" cy="25188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Appearance of a lot of free channels with good quality</a:t>
            </a:r>
          </a:p>
        </p:txBody>
      </p:sp>
    </p:spTree>
    <p:extLst>
      <p:ext uri="{BB962C8B-B14F-4D97-AF65-F5344CB8AC3E}">
        <p14:creationId xmlns:p14="http://schemas.microsoft.com/office/powerpoint/2010/main" val="189356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ext Placeholder 4"/>
          <p:cNvSpPr>
            <a:spLocks noGrp="1"/>
          </p:cNvSpPr>
          <p:nvPr>
            <p:ph type="body" orient="vert" idx="1"/>
          </p:nvPr>
        </p:nvSpPr>
        <p:spPr>
          <a:xfrm rot="16200000">
            <a:off x="5087802" y="2300158"/>
            <a:ext cx="4472202" cy="5183073"/>
          </a:xfrm>
        </p:spPr>
        <p:txBody>
          <a:bodyPr>
            <a:normAutofit/>
          </a:bodyPr>
          <a:lstStyle/>
          <a:p>
            <a:pPr marL="0" indent="0">
              <a:buNone/>
            </a:pPr>
            <a:r>
              <a:rPr lang="en-US" sz="6000" dirty="0">
                <a:solidFill>
                  <a:srgbClr val="122D68"/>
                </a:solidFill>
                <a:latin typeface="Algerian" panose="04020705040A02060702" pitchFamily="82" charset="0"/>
              </a:rPr>
              <a:t>Research Detail</a:t>
            </a:r>
          </a:p>
        </p:txBody>
      </p:sp>
    </p:spTree>
    <p:extLst>
      <p:ext uri="{BB962C8B-B14F-4D97-AF65-F5344CB8AC3E}">
        <p14:creationId xmlns:p14="http://schemas.microsoft.com/office/powerpoint/2010/main" val="311991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532417"/>
            <a:ext cx="11029616" cy="1013800"/>
          </a:xfrm>
        </p:spPr>
        <p:txBody>
          <a:bodyPr>
            <a:normAutofit/>
          </a:bodyPr>
          <a:lstStyle/>
          <a:p>
            <a:r>
              <a:rPr lang="en-US" sz="3600" dirty="0">
                <a:latin typeface="Algerian" panose="04020705040A02060702" pitchFamily="82" charset="0"/>
              </a:rPr>
              <a:t>Participants</a:t>
            </a:r>
          </a:p>
        </p:txBody>
      </p:sp>
      <p:sp>
        <p:nvSpPr>
          <p:cNvPr id="5" name="Content Placeholder 4"/>
          <p:cNvSpPr>
            <a:spLocks noGrp="1"/>
          </p:cNvSpPr>
          <p:nvPr>
            <p:ph idx="1"/>
          </p:nvPr>
        </p:nvSpPr>
        <p:spPr>
          <a:xfrm>
            <a:off x="312895" y="1337277"/>
            <a:ext cx="11029615" cy="3678303"/>
          </a:xfrm>
        </p:spPr>
        <p:txBody>
          <a:bodyPr/>
          <a:lstStyle/>
          <a:p>
            <a:pPr marL="0" indent="0">
              <a:buNone/>
            </a:pPr>
            <a:r>
              <a:rPr lang="en-US" sz="2800" dirty="0">
                <a:solidFill>
                  <a:srgbClr val="333333"/>
                </a:solidFill>
                <a:ea typeface="DengXian" panose="02010600030101010101" pitchFamily="2" charset="-122"/>
                <a:cs typeface="Arial" panose="020B0604020202020204" pitchFamily="34" charset="0"/>
              </a:rPr>
              <a:t>54 Chinese listed in directory in my social media</a:t>
            </a:r>
          </a:p>
          <a:p>
            <a:r>
              <a:rPr lang="en-US" sz="2800" dirty="0"/>
              <a:t>Students</a:t>
            </a:r>
          </a:p>
          <a:p>
            <a:r>
              <a:rPr lang="en-US" sz="2800" dirty="0"/>
              <a:t>Employees who accept low to medium income from their companies</a:t>
            </a:r>
          </a:p>
          <a:p>
            <a:endParaRPr lang="en-US" dirty="0"/>
          </a:p>
        </p:txBody>
      </p:sp>
      <p:pic>
        <p:nvPicPr>
          <p:cNvPr id="8" name="Picture 7"/>
          <p:cNvPicPr>
            <a:picLocks noChangeAspect="1"/>
          </p:cNvPicPr>
          <p:nvPr/>
        </p:nvPicPr>
        <p:blipFill>
          <a:blip r:embed="rId2"/>
          <a:stretch>
            <a:fillRect/>
          </a:stretch>
        </p:blipFill>
        <p:spPr>
          <a:xfrm>
            <a:off x="6709141" y="3785584"/>
            <a:ext cx="5482859" cy="3072416"/>
          </a:xfrm>
          <a:prstGeom prst="rect">
            <a:avLst/>
          </a:prstGeom>
        </p:spPr>
      </p:pic>
    </p:spTree>
    <p:extLst>
      <p:ext uri="{BB962C8B-B14F-4D97-AF65-F5344CB8AC3E}">
        <p14:creationId xmlns:p14="http://schemas.microsoft.com/office/powerpoint/2010/main" val="341626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05040"/>
            <a:ext cx="11029616" cy="1013800"/>
          </a:xfrm>
        </p:spPr>
        <p:txBody>
          <a:bodyPr>
            <a:normAutofit/>
          </a:bodyPr>
          <a:lstStyle/>
          <a:p>
            <a:r>
              <a:rPr lang="en-US" sz="3600" dirty="0">
                <a:latin typeface="Algerian" panose="04020705040A02060702" pitchFamily="82" charset="0"/>
              </a:rPr>
              <a:t>Methods and Materials</a:t>
            </a:r>
          </a:p>
        </p:txBody>
      </p:sp>
      <p:sp>
        <p:nvSpPr>
          <p:cNvPr id="3" name="Content Placeholder 2"/>
          <p:cNvSpPr>
            <a:spLocks noGrp="1"/>
          </p:cNvSpPr>
          <p:nvPr>
            <p:ph idx="1"/>
          </p:nvPr>
        </p:nvSpPr>
        <p:spPr>
          <a:xfrm>
            <a:off x="400502" y="2179230"/>
            <a:ext cx="11029615" cy="5196200"/>
          </a:xfrm>
        </p:spPr>
        <p:txBody>
          <a:bodyPr/>
          <a:lstStyle/>
          <a:p>
            <a:pPr marL="0" indent="0">
              <a:buNone/>
            </a:pPr>
            <a:r>
              <a:rPr lang="en-US" sz="3200" dirty="0"/>
              <a:t>Methods</a:t>
            </a:r>
          </a:p>
          <a:p>
            <a:r>
              <a:rPr lang="en-US" sz="2400" dirty="0"/>
              <a:t>Online Survey. I designed and administered the anonymous questionnaire, which was spread over my social media platform in China (Weibo and We-Chat) to fifty four Chinese.</a:t>
            </a:r>
          </a:p>
          <a:p>
            <a:pPr marL="0" indent="0">
              <a:buNone/>
            </a:pPr>
            <a:r>
              <a:rPr lang="en-US" sz="3200" dirty="0"/>
              <a:t>Materials</a:t>
            </a:r>
          </a:p>
          <a:p>
            <a:r>
              <a:rPr lang="en-US" sz="2400" dirty="0"/>
              <a:t>Online questionnaire, which was used to gain a deeper understanding of people’s opinions and preference. I added previous three variables and other possible variables to my options in questionnaire.</a:t>
            </a:r>
          </a:p>
          <a:p>
            <a:pPr marL="0" indent="0">
              <a:buNone/>
            </a:pPr>
            <a:endParaRPr lang="en-US" sz="3200" dirty="0"/>
          </a:p>
          <a:p>
            <a:pPr marL="0" indent="0">
              <a:buNone/>
            </a:pPr>
            <a:endParaRPr lang="en-US" sz="3200" dirty="0"/>
          </a:p>
          <a:p>
            <a:endParaRPr lang="en-US" dirty="0"/>
          </a:p>
        </p:txBody>
      </p:sp>
    </p:spTree>
    <p:extLst>
      <p:ext uri="{BB962C8B-B14F-4D97-AF65-F5344CB8AC3E}">
        <p14:creationId xmlns:p14="http://schemas.microsoft.com/office/powerpoint/2010/main" val="31845919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431</TotalTime>
  <Words>736</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DengXian</vt:lpstr>
      <vt:lpstr>Algerian</vt:lpstr>
      <vt:lpstr>Arial</vt:lpstr>
      <vt:lpstr>Gill Sans MT</vt:lpstr>
      <vt:lpstr>Times New Roman</vt:lpstr>
      <vt:lpstr>Wingdings 2</vt:lpstr>
      <vt:lpstr>Dividend</vt:lpstr>
      <vt:lpstr>Research Report to Study</vt:lpstr>
      <vt:lpstr>Problem Statement </vt:lpstr>
      <vt:lpstr>Research Problems</vt:lpstr>
      <vt:lpstr>PowerPoint Presentation</vt:lpstr>
      <vt:lpstr>Literature Review</vt:lpstr>
      <vt:lpstr>Hypothesis</vt:lpstr>
      <vt:lpstr>PowerPoint Presentation</vt:lpstr>
      <vt:lpstr>Participants</vt:lpstr>
      <vt:lpstr>Methods and Materials</vt:lpstr>
      <vt:lpstr>PowerPoint Presentation</vt:lpstr>
      <vt:lpstr>PowerPoint Presentation</vt:lpstr>
      <vt:lpstr>PowerPoint Presentation</vt:lpstr>
      <vt:lpstr>PowerPoint Presentation</vt:lpstr>
      <vt:lpstr>PowerPoint Presentation</vt:lpstr>
      <vt:lpstr>PowerPoint Presentation</vt:lpstr>
      <vt:lpstr>Main Findings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Report to Study</dc:title>
  <dc:creator>Xuefei Qiao</dc:creator>
  <cp:lastModifiedBy>Xuefei Qiao</cp:lastModifiedBy>
  <cp:revision>44</cp:revision>
  <dcterms:created xsi:type="dcterms:W3CDTF">2016-12-07T15:37:34Z</dcterms:created>
  <dcterms:modified xsi:type="dcterms:W3CDTF">2016-12-08T12:59:39Z</dcterms:modified>
</cp:coreProperties>
</file>