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66" r:id="rId16"/>
    <p:sldId id="273" r:id="rId17"/>
    <p:sldId id="272" r:id="rId18"/>
    <p:sldId id="274" r:id="rId19"/>
    <p:sldId id="275" r:id="rId20"/>
    <p:sldId id="289" r:id="rId21"/>
    <p:sldId id="290" r:id="rId22"/>
    <p:sldId id="291" r:id="rId23"/>
    <p:sldId id="276" r:id="rId24"/>
    <p:sldId id="278" r:id="rId25"/>
    <p:sldId id="279" r:id="rId26"/>
    <p:sldId id="281" r:id="rId27"/>
    <p:sldId id="285" r:id="rId28"/>
    <p:sldId id="292" r:id="rId29"/>
    <p:sldId id="29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7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1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35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7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9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2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20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8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8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0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5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785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07/relationships/media" Target="../media/media2.mp4"/><Relationship Id="rId7" Type="http://schemas.openxmlformats.org/officeDocument/2006/relationships/image" Target="../media/image1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0.jp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3.png"/><Relationship Id="rId4" Type="http://schemas.openxmlformats.org/officeDocument/2006/relationships/video" Target="../media/media2.mp4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ideo" Target="../media/media4.mp4"/><Relationship Id="rId13" Type="http://schemas.openxmlformats.org/officeDocument/2006/relationships/image" Target="../media/image25.png"/><Relationship Id="rId3" Type="http://schemas.microsoft.com/office/2007/relationships/media" Target="../media/media1.mp4"/><Relationship Id="rId7" Type="http://schemas.microsoft.com/office/2007/relationships/media" Target="../media/media4.mp4"/><Relationship Id="rId12" Type="http://schemas.openxmlformats.org/officeDocument/2006/relationships/image" Target="../media/image22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video" Target="../media/media2.mp4"/><Relationship Id="rId11" Type="http://schemas.openxmlformats.org/officeDocument/2006/relationships/image" Target="../media/image21.png"/><Relationship Id="rId5" Type="http://schemas.microsoft.com/office/2007/relationships/media" Target="../media/media2.mp4"/><Relationship Id="rId10" Type="http://schemas.openxmlformats.org/officeDocument/2006/relationships/image" Target="../media/image24.png"/><Relationship Id="rId4" Type="http://schemas.openxmlformats.org/officeDocument/2006/relationships/video" Target="../media/media1.mp4"/><Relationship Id="rId9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569877B-B7FC-4441-B262-8AD207635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907" y="234810"/>
            <a:ext cx="9662682" cy="582089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5F7C44-12DC-4CA1-AF9F-C0E0DAFFB8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퀘스트 보드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139C1A-4248-41BE-BF24-75D56F74CE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i="1" dirty="0">
                <a:solidFill>
                  <a:schemeClr val="bg1"/>
                </a:solidFill>
                <a:effectLst/>
              </a:rPr>
              <a:t>의뢰 게시판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A378F-A54A-4FA2-988C-5B57C63CE587}"/>
              </a:ext>
            </a:extLst>
          </p:cNvPr>
          <p:cNvSpPr txBox="1"/>
          <p:nvPr/>
        </p:nvSpPr>
        <p:spPr>
          <a:xfrm>
            <a:off x="8489658" y="5144869"/>
            <a:ext cx="2236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2024. 03. 20(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발표 </a:t>
            </a:r>
            <a:r>
              <a:rPr lang="en-US" altLang="ko-KR" dirty="0"/>
              <a:t>: </a:t>
            </a:r>
            <a:r>
              <a:rPr lang="ko-KR" altLang="en-US" dirty="0"/>
              <a:t>김병철</a:t>
            </a:r>
          </a:p>
        </p:txBody>
      </p:sp>
    </p:spTree>
    <p:extLst>
      <p:ext uri="{BB962C8B-B14F-4D97-AF65-F5344CB8AC3E}">
        <p14:creationId xmlns:p14="http://schemas.microsoft.com/office/powerpoint/2010/main" val="1387711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냉장고 채우기: 게임 정리 android iOS apk download for free-TapTap">
            <a:extLst>
              <a:ext uri="{FF2B5EF4-FFF2-40B4-BE49-F238E27FC236}">
                <a16:creationId xmlns:a16="http://schemas.microsoft.com/office/drawing/2014/main" id="{61AC182B-6257-4A26-BF48-E0DAD1544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127" y="1717636"/>
            <a:ext cx="3845348" cy="216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ac-p3.namu.la/67/676106895625ebb03332a3e8a1d92a5dca89a52fbfcf83a26f6e6867cb228db3.jpg?expires=1710739337&amp;key=7EkM5KZ3cNHNXUYsJTf9lA">
            <a:extLst>
              <a:ext uri="{FF2B5EF4-FFF2-40B4-BE49-F238E27FC236}">
                <a16:creationId xmlns:a16="http://schemas.microsoft.com/office/drawing/2014/main" id="{BA69BCAF-6919-4303-9CC9-C14E6FBB19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06"/>
          <a:stretch/>
        </p:blipFill>
        <p:spPr bwMode="auto">
          <a:xfrm>
            <a:off x="5636067" y="1723842"/>
            <a:ext cx="3380590" cy="215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R챗(VRChat) 플레이 17 - Tier Land - YouTube">
            <a:extLst>
              <a:ext uri="{FF2B5EF4-FFF2-40B4-BE49-F238E27FC236}">
                <a16:creationId xmlns:a16="http://schemas.microsoft.com/office/drawing/2014/main" id="{33E85128-98C9-478F-BB6F-27E46FE371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2" t="28595" r="23026" b="14950"/>
          <a:stretch/>
        </p:blipFill>
        <p:spPr bwMode="auto">
          <a:xfrm>
            <a:off x="4323445" y="1718858"/>
            <a:ext cx="3125979" cy="216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2FF3AB-29A6-4F25-A41C-BB3CA889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가볍게 즐겨보고</a:t>
            </a:r>
            <a:r>
              <a:rPr lang="en-US" altLang="ko-KR" dirty="0"/>
              <a:t>!</a:t>
            </a:r>
            <a:r>
              <a:rPr lang="ko-KR" altLang="en-US" dirty="0"/>
              <a:t> 다시 해보고 싶도록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36880-FDBA-433F-B4D6-3A837725F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88859"/>
            <a:ext cx="9905998" cy="3850547"/>
          </a:xfrm>
        </p:spPr>
        <p:txBody>
          <a:bodyPr>
            <a:normAutofit/>
          </a:bodyPr>
          <a:lstStyle/>
          <a:p>
            <a:r>
              <a:rPr lang="ko-KR" altLang="en-US" dirty="0"/>
              <a:t>기존 진열대 정리 게임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VRChat</a:t>
            </a:r>
            <a:r>
              <a:rPr lang="en-US" altLang="ko-KR" dirty="0"/>
              <a:t> </a:t>
            </a:r>
            <a:r>
              <a:rPr lang="ko-KR" altLang="en-US" dirty="0" err="1"/>
              <a:t>티어랜드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스카이림</a:t>
            </a:r>
            <a:r>
              <a:rPr lang="ko-KR" altLang="en-US" dirty="0"/>
              <a:t> 의뢰 게시판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냉장고 채우기</a:t>
            </a:r>
            <a:r>
              <a:rPr lang="en-US" altLang="ko-KR" dirty="0"/>
              <a:t>: </a:t>
            </a:r>
            <a:r>
              <a:rPr lang="ko-KR" altLang="en-US" dirty="0"/>
              <a:t>정리게임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퀘스트 보드</a:t>
            </a:r>
            <a:r>
              <a:rPr lang="en-US" altLang="ko-KR" dirty="0"/>
              <a:t>”</a:t>
            </a:r>
            <a:r>
              <a:rPr lang="ko-KR" altLang="en-US" dirty="0"/>
              <a:t>의 기획의도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서비스 업무요청 게시판에서 담당능력을 벗어난 진상 요청자를 응대한 경험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특수 아르바이트 또는 심부름 센터에서 취급하는 가상 의뢰내용을 게임소재 활용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엉망진창 의뢰 게시판을 보기 편하고 깔끔하게 정리하는 콘텐츠의 </a:t>
            </a:r>
            <a:r>
              <a:rPr lang="en-US" altLang="ko-KR" dirty="0"/>
              <a:t>1</a:t>
            </a:r>
            <a:r>
              <a:rPr lang="ko-KR" altLang="en-US" dirty="0"/>
              <a:t>인 개발 희망</a:t>
            </a:r>
          </a:p>
        </p:txBody>
      </p:sp>
    </p:spTree>
    <p:extLst>
      <p:ext uri="{BB962C8B-B14F-4D97-AF65-F5344CB8AC3E}">
        <p14:creationId xmlns:p14="http://schemas.microsoft.com/office/powerpoint/2010/main" val="2254816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8A209-7B6A-4DCE-9ECB-5703814D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퀘스트 보드</a:t>
            </a:r>
            <a:r>
              <a:rPr lang="en-US" altLang="ko-KR" dirty="0"/>
              <a:t>” </a:t>
            </a:r>
            <a:r>
              <a:rPr lang="ko-KR" altLang="en-US" dirty="0"/>
              <a:t>수익 구조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130F50-8529-46BC-B007-8CCF8A3BC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비즈니스 모델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136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FF3AB-29A6-4F25-A41C-BB3CA889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퀘스트 보드</a:t>
            </a:r>
            <a:r>
              <a:rPr lang="en-US" altLang="ko-KR" dirty="0"/>
              <a:t>”</a:t>
            </a:r>
            <a:r>
              <a:rPr lang="ko-KR" altLang="en-US" dirty="0"/>
              <a:t> 수익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36880-FDBA-433F-B4D6-3A837725F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744" y="1669410"/>
            <a:ext cx="7130133" cy="4320330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애드웨어</a:t>
            </a:r>
            <a:r>
              <a:rPr lang="ko-KR" altLang="en-US" sz="2400" dirty="0"/>
              <a:t> 방식으로 출시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스테이지 진입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게임오버될</a:t>
            </a:r>
            <a:r>
              <a:rPr lang="ko-KR" altLang="en-US" sz="2400" dirty="0"/>
              <a:t> 때 동영상 광고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게임화면 상단 또는 하단에 배너광고 삽입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정적인 게시판이기에 광고 삽입 용이함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err="1"/>
              <a:t>무광고</a:t>
            </a:r>
            <a:r>
              <a:rPr lang="ko-KR" altLang="en-US" sz="2400" dirty="0"/>
              <a:t> 옵션 리워드 제공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광고참여 리워드 충전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리워드로 광고 감소 제공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게임후원 </a:t>
            </a:r>
            <a:r>
              <a:rPr lang="ko-KR" altLang="en-US" sz="2400" dirty="0" err="1"/>
              <a:t>콜라보</a:t>
            </a:r>
            <a:r>
              <a:rPr lang="ko-KR" altLang="en-US" sz="2400" dirty="0"/>
              <a:t> 가능함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6307B7-E356-4511-B915-E9F031C5AB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14" b="30604"/>
          <a:stretch/>
        </p:blipFill>
        <p:spPr>
          <a:xfrm>
            <a:off x="8196203" y="1937855"/>
            <a:ext cx="3086100" cy="40518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1A698B-3933-4DB6-9CB7-D403E70855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18" b="23914"/>
          <a:stretch/>
        </p:blipFill>
        <p:spPr>
          <a:xfrm>
            <a:off x="5021740" y="3884801"/>
            <a:ext cx="1398183" cy="2071382"/>
          </a:xfrm>
          <a:prstGeom prst="rect">
            <a:avLst/>
          </a:prstGeom>
        </p:spPr>
      </p:pic>
      <p:sp>
        <p:nvSpPr>
          <p:cNvPr id="6" name="화살표: 왼쪽/오른쪽 5">
            <a:extLst>
              <a:ext uri="{FF2B5EF4-FFF2-40B4-BE49-F238E27FC236}">
                <a16:creationId xmlns:a16="http://schemas.microsoft.com/office/drawing/2014/main" id="{C402D5DE-8A8B-4BDA-BEF1-99F6756E0B91}"/>
              </a:ext>
            </a:extLst>
          </p:cNvPr>
          <p:cNvSpPr/>
          <p:nvPr/>
        </p:nvSpPr>
        <p:spPr>
          <a:xfrm>
            <a:off x="6461868" y="4102217"/>
            <a:ext cx="1709009" cy="7801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광고</a:t>
            </a: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B486A445-1864-4087-8A24-893655FF4193}"/>
              </a:ext>
            </a:extLst>
          </p:cNvPr>
          <p:cNvSpPr/>
          <p:nvPr/>
        </p:nvSpPr>
        <p:spPr>
          <a:xfrm>
            <a:off x="6480044" y="5101906"/>
            <a:ext cx="1709009" cy="780176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/>
              <a:t>무광고</a:t>
            </a:r>
            <a:endParaRPr lang="ko-KR" altLang="en-US" sz="2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188116-57E1-4AA6-978B-17ABB1523CA9}"/>
              </a:ext>
            </a:extLst>
          </p:cNvPr>
          <p:cNvSpPr/>
          <p:nvPr/>
        </p:nvSpPr>
        <p:spPr>
          <a:xfrm>
            <a:off x="8204433" y="2525086"/>
            <a:ext cx="3077870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게임 후원자 </a:t>
            </a:r>
            <a:r>
              <a:rPr lang="ko-KR" altLang="en-US" sz="2400" b="1" dirty="0" err="1"/>
              <a:t>콜라보</a:t>
            </a:r>
            <a:endParaRPr lang="ko-KR" altLang="en-US" sz="2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2FA554-2AF2-477D-A7B2-06D2F1FF8C72}"/>
              </a:ext>
            </a:extLst>
          </p:cNvPr>
          <p:cNvSpPr/>
          <p:nvPr/>
        </p:nvSpPr>
        <p:spPr>
          <a:xfrm>
            <a:off x="5020342" y="4102217"/>
            <a:ext cx="1398183" cy="252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게임 </a:t>
            </a:r>
            <a:r>
              <a:rPr lang="ko-KR" altLang="en-US" sz="1400" b="1" dirty="0" err="1"/>
              <a:t>콜라보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48836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8A209-7B6A-4DCE-9ECB-5703814D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주간 개발기간</a:t>
            </a:r>
            <a:r>
              <a:rPr lang="en-US" altLang="ko-KR" dirty="0"/>
              <a:t>(</a:t>
            </a:r>
            <a:r>
              <a:rPr lang="ko-KR" altLang="en-US" dirty="0"/>
              <a:t>예정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130F50-8529-46BC-B007-8CCF8A3BC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개발계획 일정</a:t>
            </a:r>
          </a:p>
        </p:txBody>
      </p:sp>
    </p:spTree>
    <p:extLst>
      <p:ext uri="{BB962C8B-B14F-4D97-AF65-F5344CB8AC3E}">
        <p14:creationId xmlns:p14="http://schemas.microsoft.com/office/powerpoint/2010/main" val="1710789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FF3AB-29A6-4F25-A41C-BB3CA889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개발계획표</a:t>
            </a:r>
            <a:r>
              <a:rPr lang="en-US" altLang="ko-KR" dirty="0"/>
              <a:t>(</a:t>
            </a:r>
            <a:r>
              <a:rPr lang="ko-KR" altLang="en-US" dirty="0"/>
              <a:t>예정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7787F8DE-4749-4B5C-912E-D8E04A0265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774499"/>
              </p:ext>
            </p:extLst>
          </p:nvPr>
        </p:nvGraphicFramePr>
        <p:xfrm>
          <a:off x="1141413" y="2514600"/>
          <a:ext cx="9906006" cy="2844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546">
                  <a:extLst>
                    <a:ext uri="{9D8B030D-6E8A-4147-A177-3AD203B41FA5}">
                      <a16:colId xmlns:a16="http://schemas.microsoft.com/office/drawing/2014/main" val="2719670761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312815666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3134120233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1202408253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249122242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4036374403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382558841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1795221937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2266014072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297327660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243260427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908147758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437507781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3777600764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994456777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2689714778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2630601953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2502775378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116786675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4249564329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23550306"/>
                    </a:ext>
                  </a:extLst>
                </a:gridCol>
              </a:tblGrid>
              <a:tr h="474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주간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656453"/>
                  </a:ext>
                </a:extLst>
              </a:tr>
              <a:tr h="474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004036"/>
                  </a:ext>
                </a:extLst>
              </a:tr>
              <a:tr h="474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기획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17484"/>
                  </a:ext>
                </a:extLst>
              </a:tr>
              <a:tr h="474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그래픽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228516"/>
                  </a:ext>
                </a:extLst>
              </a:tr>
              <a:tr h="474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프로그램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629782"/>
                  </a:ext>
                </a:extLst>
              </a:tr>
              <a:tr h="474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점검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추가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866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599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8A209-7B6A-4DCE-9ECB-5703814D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퀘스트 보드</a:t>
            </a:r>
            <a:r>
              <a:rPr lang="en-US" altLang="ko-KR" dirty="0"/>
              <a:t>”</a:t>
            </a:r>
            <a:r>
              <a:rPr lang="ko-KR" altLang="en-US" dirty="0"/>
              <a:t>를 즐기려면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130F50-8529-46BC-B007-8CCF8A3BC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How to Play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게임 시스템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549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rkanoid Collection Pro - Apps on Google Play">
            <a:extLst>
              <a:ext uri="{FF2B5EF4-FFF2-40B4-BE49-F238E27FC236}">
                <a16:creationId xmlns:a16="http://schemas.microsoft.com/office/drawing/2014/main" id="{E867FD3C-CC08-4E70-A9F6-E127AC51A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361" y="3146919"/>
            <a:ext cx="2755084" cy="275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98C1C76-21E0-445D-BAB1-E3DE15F0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퀘스트 보드</a:t>
            </a:r>
            <a:r>
              <a:rPr lang="en-US" altLang="ko-KR" dirty="0"/>
              <a:t>”</a:t>
            </a:r>
            <a:r>
              <a:rPr lang="ko-KR" altLang="en-US" dirty="0"/>
              <a:t>를 즐기려면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D2E359-A644-4444-B3DD-32E157086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44752" y="1886822"/>
            <a:ext cx="4876800" cy="312420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스마트폰 앱 스토어</a:t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b="1" i="1" dirty="0">
                <a:effectLst/>
              </a:rPr>
              <a:t>퀘스트 보드 </a:t>
            </a:r>
            <a:r>
              <a:rPr lang="ko-KR" altLang="en-US" sz="2000" dirty="0">
                <a:effectLst/>
              </a:rPr>
              <a:t>검색 후 설치</a:t>
            </a:r>
            <a:endParaRPr lang="en-US" altLang="ko-KR" sz="2000" dirty="0">
              <a:effectLst/>
            </a:endParaRPr>
          </a:p>
          <a:p>
            <a:endParaRPr lang="ko-KR" altLang="en-US" sz="20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2BCD61-58F2-4B12-B114-CAA4A659F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84718" y="1886823"/>
            <a:ext cx="4876800" cy="31242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멀티플랫폼 </a:t>
            </a:r>
            <a:r>
              <a:rPr lang="en-US" altLang="ko-KR" sz="2000" dirty="0"/>
              <a:t>HTML5</a:t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포탈사이트 </a:t>
            </a:r>
            <a:r>
              <a:rPr lang="ko-KR" altLang="en-US" sz="2000" b="1" dirty="0"/>
              <a:t>퀘스트 보드</a:t>
            </a:r>
            <a:r>
              <a:rPr lang="en-US" altLang="ko-KR" sz="2000" b="1" dirty="0"/>
              <a:t> </a:t>
            </a:r>
            <a:r>
              <a:rPr lang="en-US" altLang="ko-KR" sz="2000" dirty="0"/>
              <a:t>HTML5 </a:t>
            </a:r>
            <a:r>
              <a:rPr lang="ko-KR" altLang="en-US" sz="2000" dirty="0"/>
              <a:t>검색</a:t>
            </a: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6" name="Picture 4" descr="Html5 Logo Icon - Html5 Icons - SoftIcons.com">
            <a:extLst>
              <a:ext uri="{FF2B5EF4-FFF2-40B4-BE49-F238E27FC236}">
                <a16:creationId xmlns:a16="http://schemas.microsoft.com/office/drawing/2014/main" id="{1791B9C1-225A-4273-A84F-7E24C84A4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883" y="3146919"/>
            <a:ext cx="2755084" cy="275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35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FAF19A0-C74B-4304-A87D-7AEB57493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270" y="2862741"/>
            <a:ext cx="2186381" cy="291517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2FF3AB-29A6-4F25-A41C-BB3CA889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미리보기와 시작화면 전환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36880-FDBA-433F-B4D6-3A837725F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72716"/>
            <a:ext cx="4353376" cy="3124201"/>
          </a:xfrm>
        </p:spPr>
        <p:txBody>
          <a:bodyPr/>
          <a:lstStyle/>
          <a:p>
            <a:r>
              <a:rPr lang="ko-KR" altLang="en-US" dirty="0"/>
              <a:t>게임 시작 대기 화면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C831730-826D-4C33-A117-23720D18AE90}"/>
              </a:ext>
            </a:extLst>
          </p:cNvPr>
          <p:cNvSpPr txBox="1">
            <a:spLocks/>
          </p:cNvSpPr>
          <p:nvPr/>
        </p:nvSpPr>
        <p:spPr>
          <a:xfrm>
            <a:off x="5092118" y="2274114"/>
            <a:ext cx="511639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게임 배경설명과 게임플레이 미리보기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34" name="Picture 10" descr="https://blog.kakaocdn.net/dn/ofMaL/btrdOMOMkdb/fkqRr1VjJTgVK8hl5mJqOk/img.png">
            <a:extLst>
              <a:ext uri="{FF2B5EF4-FFF2-40B4-BE49-F238E27FC236}">
                <a16:creationId xmlns:a16="http://schemas.microsoft.com/office/drawing/2014/main" id="{DDEF0E3C-4E0E-4C3C-9ADD-D079F9C19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372" y="2862742"/>
            <a:ext cx="2915174" cy="291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EF9E1DB-3B79-4A6D-B43A-2B2B9E802403}"/>
              </a:ext>
            </a:extLst>
          </p:cNvPr>
          <p:cNvSpPr/>
          <p:nvPr/>
        </p:nvSpPr>
        <p:spPr>
          <a:xfrm>
            <a:off x="3540154" y="4051882"/>
            <a:ext cx="574664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510ECD9-FC92-43B5-B7AC-CF86943D91A7}"/>
              </a:ext>
            </a:extLst>
          </p:cNvPr>
          <p:cNvSpPr/>
          <p:nvPr/>
        </p:nvSpPr>
        <p:spPr>
          <a:xfrm>
            <a:off x="7451364" y="4051881"/>
            <a:ext cx="574664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줄무늬가 있는 오른쪽 14">
            <a:extLst>
              <a:ext uri="{FF2B5EF4-FFF2-40B4-BE49-F238E27FC236}">
                <a16:creationId xmlns:a16="http://schemas.microsoft.com/office/drawing/2014/main" id="{A18CD665-5BB5-4613-8FE8-0B90F412F079}"/>
              </a:ext>
            </a:extLst>
          </p:cNvPr>
          <p:cNvSpPr/>
          <p:nvPr/>
        </p:nvSpPr>
        <p:spPr>
          <a:xfrm flipH="1">
            <a:off x="2147582" y="5821961"/>
            <a:ext cx="7642370" cy="6165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미리보기는 시작 전까지 계속 반복됨</a:t>
            </a:r>
          </a:p>
        </p:txBody>
      </p:sp>
      <p:pic>
        <p:nvPicPr>
          <p:cNvPr id="1026" name="Picture 2" descr="건강보험심사평가원 - 그거 아세요? 술 취한 '꽐라'의 어원은 코알라란 사실을…!?! 매일 송년회로 지친 나는…코알라  http://bit.ly/1wlZJqV #알코올성_간질환_조심! #꽐라의_어원은_코알라 | Facebook">
            <a:extLst>
              <a:ext uri="{FF2B5EF4-FFF2-40B4-BE49-F238E27FC236}">
                <a16:creationId xmlns:a16="http://schemas.microsoft.com/office/drawing/2014/main" id="{18EB24CF-06D8-429B-BD5A-55A6CE92E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1"/>
          <a:stretch/>
        </p:blipFill>
        <p:spPr bwMode="auto">
          <a:xfrm>
            <a:off x="4479721" y="2862742"/>
            <a:ext cx="2588360" cy="291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3EEB6B9-84A4-4E8E-ACB3-13A4C3E0B45A}"/>
              </a:ext>
            </a:extLst>
          </p:cNvPr>
          <p:cNvSpPr/>
          <p:nvPr/>
        </p:nvSpPr>
        <p:spPr>
          <a:xfrm>
            <a:off x="8287372" y="2862741"/>
            <a:ext cx="2915174" cy="635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난잡한 의뢰 게시판</a:t>
            </a:r>
            <a:endParaRPr lang="ko-KR" altLang="en-US" b="1" dirty="0"/>
          </a:p>
        </p:txBody>
      </p:sp>
      <p:pic>
        <p:nvPicPr>
          <p:cNvPr id="8" name="Picture 6" descr="스티커 코알라개 - 무료 스티커 동물개">
            <a:extLst>
              <a:ext uri="{FF2B5EF4-FFF2-40B4-BE49-F238E27FC236}">
                <a16:creationId xmlns:a16="http://schemas.microsoft.com/office/drawing/2014/main" id="{63C74F1B-17DF-402C-BB51-CF88C65F4B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17" b="19314"/>
          <a:stretch/>
        </p:blipFill>
        <p:spPr bwMode="auto">
          <a:xfrm>
            <a:off x="8675395" y="4605556"/>
            <a:ext cx="1846624" cy="11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5CB0F6-DD24-44A5-9191-7669A760546E}"/>
              </a:ext>
            </a:extLst>
          </p:cNvPr>
          <p:cNvSpPr txBox="1"/>
          <p:nvPr/>
        </p:nvSpPr>
        <p:spPr>
          <a:xfrm>
            <a:off x="4219629" y="2861344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구직중인 만취 코알라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599E59-DCDD-43F2-B00A-D71625734983}"/>
              </a:ext>
            </a:extLst>
          </p:cNvPr>
          <p:cNvSpPr txBox="1"/>
          <p:nvPr/>
        </p:nvSpPr>
        <p:spPr>
          <a:xfrm>
            <a:off x="8313430" y="4106273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게시물 관리자 취직</a:t>
            </a:r>
            <a:r>
              <a:rPr lang="en-US" altLang="ko-KR" sz="2400" b="1" dirty="0">
                <a:solidFill>
                  <a:schemeClr val="accent1"/>
                </a:solidFill>
              </a:rPr>
              <a:t>!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948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FF3AB-29A6-4F25-A41C-BB3CA889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시작화면과 플레이 화면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36880-FDBA-433F-B4D6-3A837725F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588" y="1962323"/>
            <a:ext cx="4353376" cy="3124201"/>
          </a:xfrm>
        </p:spPr>
        <p:txBody>
          <a:bodyPr/>
          <a:lstStyle/>
          <a:p>
            <a:r>
              <a:rPr lang="ko-KR" altLang="en-US"/>
              <a:t>시작 옵션 선택가능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C831730-826D-4C33-A117-23720D18AE90}"/>
              </a:ext>
            </a:extLst>
          </p:cNvPr>
          <p:cNvSpPr txBox="1">
            <a:spLocks/>
          </p:cNvSpPr>
          <p:nvPr/>
        </p:nvSpPr>
        <p:spPr>
          <a:xfrm>
            <a:off x="6315957" y="1962323"/>
            <a:ext cx="4353376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게임 플레이 화면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34" name="Picture 10" descr="https://blog.kakaocdn.net/dn/ofMaL/btrdOMOMkdb/fkqRr1VjJTgVK8hl5mJqOk/img.png">
            <a:extLst>
              <a:ext uri="{FF2B5EF4-FFF2-40B4-BE49-F238E27FC236}">
                <a16:creationId xmlns:a16="http://schemas.microsoft.com/office/drawing/2014/main" id="{DDEF0E3C-4E0E-4C3C-9ADD-D079F9C19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362" y="2552349"/>
            <a:ext cx="2915174" cy="291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162E540-30AD-44E9-A6EB-187388D72F07}"/>
              </a:ext>
            </a:extLst>
          </p:cNvPr>
          <p:cNvSpPr txBox="1">
            <a:spLocks/>
          </p:cNvSpPr>
          <p:nvPr/>
        </p:nvSpPr>
        <p:spPr>
          <a:xfrm>
            <a:off x="946236" y="5467524"/>
            <a:ext cx="10110453" cy="868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START</a:t>
            </a:r>
            <a:r>
              <a:rPr lang="ko-KR" altLang="en-US" dirty="0"/>
              <a:t>로 게임 시작이 가능</a:t>
            </a:r>
            <a:r>
              <a:rPr lang="en-US" altLang="ko-KR" dirty="0"/>
              <a:t>. </a:t>
            </a:r>
            <a:r>
              <a:rPr lang="ko-KR" altLang="en-US" dirty="0"/>
              <a:t>옵션의 설정내용은 추가 예정</a:t>
            </a:r>
            <a:endParaRPr lang="en-US" altLang="ko-KR" dirty="0"/>
          </a:p>
          <a:p>
            <a:r>
              <a:rPr lang="ko-KR" altLang="en-US" dirty="0"/>
              <a:t>코알라</a:t>
            </a:r>
            <a:r>
              <a:rPr lang="en-US" altLang="ko-KR" dirty="0"/>
              <a:t>(</a:t>
            </a:r>
            <a:r>
              <a:rPr lang="ko-KR" altLang="en-US" dirty="0"/>
              <a:t>플레이어</a:t>
            </a:r>
            <a:r>
              <a:rPr lang="en-US" altLang="ko-KR" dirty="0"/>
              <a:t>)</a:t>
            </a:r>
            <a:r>
              <a:rPr lang="ko-KR" altLang="en-US"/>
              <a:t>가 게시판 정리를 위해서 퀘스트를 재발행 후 조건대로 정리한다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3116D5-68C7-4402-84F7-1E910F9E9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536" y="2552348"/>
            <a:ext cx="2186381" cy="2915174"/>
          </a:xfrm>
          <a:prstGeom prst="rect">
            <a:avLst/>
          </a:prstGeom>
        </p:spPr>
      </p:pic>
      <p:pic>
        <p:nvPicPr>
          <p:cNvPr id="10" name="Picture 6" descr="VR챗(VRChat) 플레이 17 - Tier Land - YouTube">
            <a:extLst>
              <a:ext uri="{FF2B5EF4-FFF2-40B4-BE49-F238E27FC236}">
                <a16:creationId xmlns:a16="http://schemas.microsoft.com/office/drawing/2014/main" id="{157E3A66-2312-49E6-83CA-396A78D47A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41" r="21911" b="92"/>
          <a:stretch/>
        </p:blipFill>
        <p:spPr bwMode="auto">
          <a:xfrm>
            <a:off x="5127245" y="2552347"/>
            <a:ext cx="5320291" cy="291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EA2929-DC53-4D53-91A6-DC522A6712A9}"/>
              </a:ext>
            </a:extLst>
          </p:cNvPr>
          <p:cNvSpPr txBox="1"/>
          <p:nvPr/>
        </p:nvSpPr>
        <p:spPr>
          <a:xfrm>
            <a:off x="2840560" y="50104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옵션</a:t>
            </a:r>
          </a:p>
        </p:txBody>
      </p:sp>
    </p:spTree>
    <p:extLst>
      <p:ext uri="{BB962C8B-B14F-4D97-AF65-F5344CB8AC3E}">
        <p14:creationId xmlns:p14="http://schemas.microsoft.com/office/powerpoint/2010/main" val="2214300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FF3AB-29A6-4F25-A41C-BB3CA889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플레이 화면 설명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3E1CBCF-088D-47DD-BB5C-6D9E5B228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54602"/>
            <a:ext cx="6207343" cy="3124201"/>
          </a:xfrm>
        </p:spPr>
        <p:txBody>
          <a:bodyPr/>
          <a:lstStyle/>
          <a:p>
            <a:r>
              <a:rPr lang="ko-KR" altLang="en-US" dirty="0"/>
              <a:t>고정화면 설명</a:t>
            </a:r>
            <a:endParaRPr lang="en-US" altLang="ko-KR" dirty="0"/>
          </a:p>
          <a:p>
            <a:r>
              <a:rPr lang="ko-KR" altLang="en-US" dirty="0"/>
              <a:t>메인 게임화면 설명</a:t>
            </a:r>
            <a:endParaRPr lang="ko-KR" altLang="en-US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C831730-826D-4C33-A117-23720D18AE90}"/>
              </a:ext>
            </a:extLst>
          </p:cNvPr>
          <p:cNvSpPr txBox="1">
            <a:spLocks/>
          </p:cNvSpPr>
          <p:nvPr/>
        </p:nvSpPr>
        <p:spPr>
          <a:xfrm>
            <a:off x="7532362" y="1660319"/>
            <a:ext cx="4353376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게임 플레이 화면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34" name="Picture 10" descr="https://blog.kakaocdn.net/dn/ofMaL/btrdOMOMkdb/fkqRr1VjJTgVK8hl5mJqOk/img.png">
            <a:extLst>
              <a:ext uri="{FF2B5EF4-FFF2-40B4-BE49-F238E27FC236}">
                <a16:creationId xmlns:a16="http://schemas.microsoft.com/office/drawing/2014/main" id="{DDEF0E3C-4E0E-4C3C-9ADD-D079F9C19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362" y="2250345"/>
            <a:ext cx="2915174" cy="291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162E540-30AD-44E9-A6EB-187388D72F07}"/>
              </a:ext>
            </a:extLst>
          </p:cNvPr>
          <p:cNvSpPr txBox="1">
            <a:spLocks/>
          </p:cNvSpPr>
          <p:nvPr/>
        </p:nvSpPr>
        <p:spPr>
          <a:xfrm>
            <a:off x="946236" y="5165520"/>
            <a:ext cx="10110453" cy="868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게임 차별성 강조</a:t>
            </a:r>
            <a:endParaRPr lang="en-US" altLang="ko-KR" dirty="0"/>
          </a:p>
          <a:p>
            <a:r>
              <a:rPr lang="ko-KR" altLang="en-US" dirty="0"/>
              <a:t>게임 클리어 조건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271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D8DAE-C0A4-4C49-B9DA-E047016E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퀘스트 보드 기획서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AD026-1211-4C37-ABA9-FF550045D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37189"/>
            <a:ext cx="9905998" cy="4605556"/>
          </a:xfrm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제목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ko-KR" altLang="en-US" b="1" dirty="0"/>
              <a:t>퀘스트 보드</a:t>
            </a:r>
            <a:endParaRPr lang="en-US" altLang="ko-KR" b="1" dirty="0"/>
          </a:p>
          <a:p>
            <a:r>
              <a:rPr lang="en-US" altLang="ko-KR" dirty="0"/>
              <a:t>2. </a:t>
            </a:r>
            <a:r>
              <a:rPr lang="ko-KR" altLang="en-US" dirty="0"/>
              <a:t>플랫폼 </a:t>
            </a:r>
            <a:r>
              <a:rPr lang="en-US" altLang="ko-KR" dirty="0"/>
              <a:t>: </a:t>
            </a:r>
            <a:r>
              <a:rPr lang="ko-KR" altLang="en-US" b="1" dirty="0"/>
              <a:t>스마트폰</a:t>
            </a:r>
            <a:r>
              <a:rPr lang="ko-KR" altLang="en-US" dirty="0"/>
              <a:t> 및 멀티 플랫폼 지원 </a:t>
            </a:r>
            <a:r>
              <a:rPr lang="en-US" altLang="ko-KR" dirty="0"/>
              <a:t>(PC, </a:t>
            </a:r>
            <a:r>
              <a:rPr lang="ko-KR" altLang="en-US" dirty="0"/>
              <a:t>웹</a:t>
            </a:r>
            <a:r>
              <a:rPr lang="en-US" altLang="ko-KR" dirty="0"/>
              <a:t>, </a:t>
            </a:r>
            <a:r>
              <a:rPr lang="ko-KR" altLang="en-US" dirty="0"/>
              <a:t>콘솔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대상 </a:t>
            </a:r>
            <a:r>
              <a:rPr lang="ko-KR" altLang="en-US" dirty="0" err="1"/>
              <a:t>타켓팅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전제이용가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기획</a:t>
            </a:r>
            <a:r>
              <a:rPr lang="en-US" altLang="ko-KR" dirty="0"/>
              <a:t> </a:t>
            </a:r>
            <a:r>
              <a:rPr lang="ko-KR" altLang="en-US" dirty="0"/>
              <a:t>의도 </a:t>
            </a:r>
            <a:r>
              <a:rPr lang="en-US" altLang="ko-KR" dirty="0"/>
              <a:t>: (</a:t>
            </a:r>
            <a:r>
              <a:rPr lang="ko-KR" altLang="en-US" dirty="0"/>
              <a:t>심부름</a:t>
            </a:r>
            <a:r>
              <a:rPr lang="en-US" altLang="ko-KR" dirty="0"/>
              <a:t>)</a:t>
            </a:r>
            <a:r>
              <a:rPr lang="ko-KR" altLang="en-US" dirty="0"/>
              <a:t> 의뢰 게시판 유지보수 담당자</a:t>
            </a:r>
            <a:endParaRPr lang="en-US" altLang="ko-KR" dirty="0">
              <a:effectLst/>
            </a:endParaRPr>
          </a:p>
          <a:p>
            <a:r>
              <a:rPr lang="en-US" altLang="ko-KR" dirty="0"/>
              <a:t>5. </a:t>
            </a:r>
            <a:r>
              <a:rPr lang="ko-KR" altLang="en-US" dirty="0"/>
              <a:t>비즈니스 모델 </a:t>
            </a:r>
            <a:r>
              <a:rPr lang="en-US" altLang="ko-KR" dirty="0"/>
              <a:t>: </a:t>
            </a:r>
            <a:r>
              <a:rPr lang="ko-KR" altLang="en-US" dirty="0" err="1"/>
              <a:t>애드웨어</a:t>
            </a:r>
            <a:r>
              <a:rPr lang="ko-KR" altLang="en-US" dirty="0"/>
              <a:t> 방식의 광고 노출 및 후원금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개발계획 </a:t>
            </a:r>
            <a:r>
              <a:rPr lang="en-US" altLang="ko-KR" dirty="0"/>
              <a:t>: </a:t>
            </a:r>
            <a:r>
              <a:rPr lang="ko-KR" altLang="en-US" dirty="0"/>
              <a:t>주간회의 및 기획</a:t>
            </a:r>
            <a:r>
              <a:rPr lang="en-US" altLang="ko-KR" dirty="0"/>
              <a:t>, </a:t>
            </a:r>
            <a:r>
              <a:rPr lang="ko-KR" altLang="en-US" dirty="0"/>
              <a:t>그래픽</a:t>
            </a:r>
            <a:r>
              <a:rPr lang="en-US" altLang="ko-KR" dirty="0"/>
              <a:t>, </a:t>
            </a:r>
            <a:r>
              <a:rPr lang="ko-KR" altLang="en-US" dirty="0"/>
              <a:t>프로그래밍</a:t>
            </a:r>
            <a:r>
              <a:rPr lang="en-US" altLang="ko-KR" dirty="0"/>
              <a:t>, </a:t>
            </a:r>
            <a:r>
              <a:rPr lang="ko-KR" altLang="en-US" dirty="0"/>
              <a:t>추가일정 등</a:t>
            </a:r>
            <a:endParaRPr lang="en-US" altLang="ko-KR" dirty="0"/>
          </a:p>
          <a:p>
            <a:r>
              <a:rPr lang="en-US" altLang="ko-KR" dirty="0"/>
              <a:t>7. How to Play 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라이트노벨을</a:t>
            </a:r>
            <a:r>
              <a:rPr lang="ko-KR" altLang="en-US" dirty="0"/>
              <a:t> 읽듯</a:t>
            </a:r>
            <a:r>
              <a:rPr lang="en-US" altLang="ko-KR" dirty="0"/>
              <a:t>, </a:t>
            </a:r>
            <a:r>
              <a:rPr lang="ko-KR" altLang="en-US" dirty="0"/>
              <a:t>콘텐츠를 터치 방식으로 즐길 수 있는 게임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/>
              <a:t>조건에 맞춰 의뢰내용을 게시판에 정리</a:t>
            </a:r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요약 및 질문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4472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postfiles.pstatic.net/MjAxODA0MTZfMTAw/MDAxNTIzODU2ODA2NzU4.aZGN_bj0t5vpPdIAbxmA8tm4OCND6sTeqVDwBv_3b4Qg.qANmdb0TnO275BGq_jICqsG-BBs192fxXkewD1q0Kesg.PNG.uponsky/%EC%8A%A4%ED%81%AC%EB%9E%98%EC%B9%98%EA%B2%8C%EC%9E%84%EB%A7%8C%EB%93%A4%EA%B8%B0-%EA%B0%81%EB%8F%84-%EC%8A%A4%ED%94%84%EB%9D%BC%EC%9D%B4%ED%8A%B8%EB%B0%A9%ED%96%A5-%EB%B2%BD%EB%8F%8C%EA%B9%A8%EA%B8%B0-%ED%8A%95%EA%B8%B0%EA%B8%B0.png?type=w773">
            <a:extLst>
              <a:ext uri="{FF2B5EF4-FFF2-40B4-BE49-F238E27FC236}">
                <a16:creationId xmlns:a16="http://schemas.microsoft.com/office/drawing/2014/main" id="{1F8B69B0-7C65-441D-92A4-92C530C9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117" y="4040014"/>
            <a:ext cx="5486400" cy="20566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2FF3AB-29A6-4F25-A41C-BB3CA889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주요 핵심 시스템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3E1CBCF-088D-47DD-BB5C-6D9E5B228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54602"/>
            <a:ext cx="9546162" cy="3599578"/>
          </a:xfrm>
        </p:spPr>
        <p:txBody>
          <a:bodyPr/>
          <a:lstStyle/>
          <a:p>
            <a:r>
              <a:rPr lang="ko-KR" altLang="en-US" dirty="0"/>
              <a:t>주요 시스템 안내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세부설명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주요 시스템 적용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적용내용</a:t>
            </a:r>
            <a:endParaRPr lang="en-US" altLang="ko-KR" dirty="0"/>
          </a:p>
        </p:txBody>
      </p:sp>
      <p:pic>
        <p:nvPicPr>
          <p:cNvPr id="5124" name="Picture 4" descr="https://miro.medium.com/v2/resize:fit:700/1*9GCcqLMP75RyOf3EuJxrYw.png">
            <a:extLst>
              <a:ext uri="{FF2B5EF4-FFF2-40B4-BE49-F238E27FC236}">
                <a16:creationId xmlns:a16="http://schemas.microsoft.com/office/drawing/2014/main" id="{DE1FD5EE-FE0D-473F-B735-0FF0AE229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8" t="1205" r="18159" b="14083"/>
          <a:stretch/>
        </p:blipFill>
        <p:spPr bwMode="auto">
          <a:xfrm>
            <a:off x="6501469" y="1071707"/>
            <a:ext cx="3979500" cy="265090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035FA56D-41BF-4E9B-8B4B-FD3C13ED2B88}"/>
              </a:ext>
            </a:extLst>
          </p:cNvPr>
          <p:cNvSpPr/>
          <p:nvPr/>
        </p:nvSpPr>
        <p:spPr>
          <a:xfrm>
            <a:off x="787860" y="1350370"/>
            <a:ext cx="423460" cy="423460"/>
          </a:xfrm>
          <a:prstGeom prst="ellipse">
            <a:avLst/>
          </a:prstGeom>
          <a:solidFill>
            <a:srgbClr val="37C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그림으로 보는 샌프 발주퀘 | 대항해 인벤">
            <a:extLst>
              <a:ext uri="{FF2B5EF4-FFF2-40B4-BE49-F238E27FC236}">
                <a16:creationId xmlns:a16="http://schemas.microsoft.com/office/drawing/2014/main" id="{4B30F7F4-F177-468B-80A0-09A5350D7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0" y="205880"/>
            <a:ext cx="7620000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그림으로 보는 샌프 발주퀘 | 대항해 인벤">
            <a:extLst>
              <a:ext uri="{FF2B5EF4-FFF2-40B4-BE49-F238E27FC236}">
                <a16:creationId xmlns:a16="http://schemas.microsoft.com/office/drawing/2014/main" id="{8B25AC70-0B30-427A-9050-0BAD9594B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47713"/>
            <a:ext cx="7620000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629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blog.kakaocdn.net/dn/c6y9Ps/btqxbdWlNFm/8pFJDzGXz4vvuukftWTmcK/img.jpg">
            <a:extLst>
              <a:ext uri="{FF2B5EF4-FFF2-40B4-BE49-F238E27FC236}">
                <a16:creationId xmlns:a16="http://schemas.microsoft.com/office/drawing/2014/main" id="{D739BC4C-388F-4F73-B0D4-74DFF20B4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398" y="920269"/>
            <a:ext cx="4410075" cy="18192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2FF3AB-29A6-4F25-A41C-BB3CA889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시스템과 플레이어의 관계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3E1CBCF-088D-47DD-BB5C-6D9E5B228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54602"/>
            <a:ext cx="9546162" cy="3599578"/>
          </a:xfrm>
        </p:spPr>
        <p:txBody>
          <a:bodyPr/>
          <a:lstStyle/>
          <a:p>
            <a:r>
              <a:rPr lang="ko-KR" altLang="en-US" dirty="0"/>
              <a:t>주요 시스템과 플레이어 관계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상세 설명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플레이어 적용시 주의점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적용 내용</a:t>
            </a:r>
            <a:endParaRPr lang="en-US" altLang="ko-KR" dirty="0"/>
          </a:p>
        </p:txBody>
      </p:sp>
      <p:pic>
        <p:nvPicPr>
          <p:cNvPr id="6" name="Picture 2" descr="https://postfiles.pstatic.net/MjAxODA0MTZfMTAw/MDAxNTIzODU2ODA2NzU4.aZGN_bj0t5vpPdIAbxmA8tm4OCND6sTeqVDwBv_3b4Qg.qANmdb0TnO275BGq_jICqsG-BBs192fxXkewD1q0Kesg.PNG.uponsky/%EC%8A%A4%ED%81%AC%EB%9E%98%EC%B9%98%EA%B2%8C%EC%9E%84%EB%A7%8C%EB%93%A4%EA%B8%B0-%EA%B0%81%EB%8F%84-%EC%8A%A4%ED%94%84%EB%9D%BC%EC%9D%B4%ED%8A%B8%EB%B0%A9%ED%96%A5-%EB%B2%BD%EB%8F%8C%EA%B9%A8%EA%B8%B0-%ED%8A%95%EA%B8%B0%EA%B8%B0.png?type=w773">
            <a:extLst>
              <a:ext uri="{FF2B5EF4-FFF2-40B4-BE49-F238E27FC236}">
                <a16:creationId xmlns:a16="http://schemas.microsoft.com/office/drawing/2014/main" id="{8C77C718-0C66-4FBD-956B-024BC86DF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834" y="3470944"/>
            <a:ext cx="4302247" cy="16127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CCA3E90C-CBF3-45DA-927E-69F1D2FE601B}"/>
              </a:ext>
            </a:extLst>
          </p:cNvPr>
          <p:cNvSpPr/>
          <p:nvPr/>
        </p:nvSpPr>
        <p:spPr>
          <a:xfrm>
            <a:off x="787860" y="1350370"/>
            <a:ext cx="423460" cy="423460"/>
          </a:xfrm>
          <a:prstGeom prst="ellipse">
            <a:avLst/>
          </a:prstGeom>
          <a:solidFill>
            <a:srgbClr val="37C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36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76E3CB7-F0F7-477A-A767-E1E4D13E205E}"/>
              </a:ext>
            </a:extLst>
          </p:cNvPr>
          <p:cNvGrpSpPr/>
          <p:nvPr/>
        </p:nvGrpSpPr>
        <p:grpSpPr>
          <a:xfrm>
            <a:off x="5356716" y="820395"/>
            <a:ext cx="6014067" cy="2451259"/>
            <a:chOff x="7665139" y="1621689"/>
            <a:chExt cx="3209840" cy="130829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11AC2C1-0C54-4B70-85DD-50A883B16F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65046" b="23914"/>
            <a:stretch/>
          </p:blipFill>
          <p:spPr>
            <a:xfrm>
              <a:off x="7665140" y="2142517"/>
              <a:ext cx="3209839" cy="787463"/>
            </a:xfrm>
            <a:prstGeom prst="rect">
              <a:avLst/>
            </a:prstGeom>
          </p:spPr>
        </p:pic>
        <p:pic>
          <p:nvPicPr>
            <p:cNvPr id="1034" name="Picture 10" descr="https://blog.kakaocdn.net/dn/ofMaL/btrdOMOMkdb/fkqRr1VjJTgVK8hl5mJqOk/img.png">
              <a:extLst>
                <a:ext uri="{FF2B5EF4-FFF2-40B4-BE49-F238E27FC236}">
                  <a16:creationId xmlns:a16="http://schemas.microsoft.com/office/drawing/2014/main" id="{DDEF0E3C-4E0E-4C3C-9ADD-D079F9C19E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094"/>
            <a:stretch/>
          </p:blipFill>
          <p:spPr bwMode="auto">
            <a:xfrm>
              <a:off x="7665139" y="1621689"/>
              <a:ext cx="3209839" cy="542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E2FF3AB-29A6-4F25-A41C-BB3CA889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/>
              </a:rPr>
              <a:t>플레이어 구현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3E1CBCF-088D-47DD-BB5C-6D9E5B228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9376"/>
            <a:ext cx="7541194" cy="3124201"/>
          </a:xfrm>
        </p:spPr>
        <p:txBody>
          <a:bodyPr/>
          <a:lstStyle/>
          <a:p>
            <a:r>
              <a:rPr lang="ko-KR" altLang="en-US" dirty="0"/>
              <a:t>게임 시작 후 플레이어의 기본상태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플레이어 컨트롤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플레이어 상태표시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플레이어 상태변화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플레이어 클리어 </a:t>
            </a:r>
            <a:r>
              <a:rPr lang="ko-KR" altLang="en-US" dirty="0" err="1"/>
              <a:t>조검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플레이어 아이템 또는 커스텀 예시</a:t>
            </a:r>
          </a:p>
        </p:txBody>
      </p:sp>
      <p:pic>
        <p:nvPicPr>
          <p:cNvPr id="8" name="L">
            <a:hlinkClick r:id="" action="ppaction://media"/>
            <a:extLst>
              <a:ext uri="{FF2B5EF4-FFF2-40B4-BE49-F238E27FC236}">
                <a16:creationId xmlns:a16="http://schemas.microsoft.com/office/drawing/2014/main" id="{5024668E-4288-48D5-8231-B17D82EAA33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923853" y="3911367"/>
            <a:ext cx="762000" cy="419100"/>
          </a:xfrm>
          <a:prstGeom prst="rect">
            <a:avLst/>
          </a:prstGeom>
        </p:spPr>
      </p:pic>
      <p:pic>
        <p:nvPicPr>
          <p:cNvPr id="11" name="E">
            <a:hlinkClick r:id="" action="ppaction://media"/>
            <a:extLst>
              <a:ext uri="{FF2B5EF4-FFF2-40B4-BE49-F238E27FC236}">
                <a16:creationId xmlns:a16="http://schemas.microsoft.com/office/drawing/2014/main" id="{65AC20D4-FDD3-4617-AD31-11F3343FD35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920607" y="3911367"/>
            <a:ext cx="762000" cy="4191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B73B7CF-23B6-40DE-A60E-82A8CE046153}"/>
              </a:ext>
            </a:extLst>
          </p:cNvPr>
          <p:cNvGrpSpPr/>
          <p:nvPr/>
        </p:nvGrpSpPr>
        <p:grpSpPr>
          <a:xfrm>
            <a:off x="1390567" y="4286852"/>
            <a:ext cx="9758022" cy="2137992"/>
            <a:chOff x="1629853" y="4286852"/>
            <a:chExt cx="9758022" cy="213799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4C8FC91-759F-481B-8AEF-90635D557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456265" y="4288696"/>
              <a:ext cx="7931610" cy="2136148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503F2C4-CCDC-40B8-A236-B3B59926F7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r="74925" b="34393"/>
            <a:stretch/>
          </p:blipFill>
          <p:spPr>
            <a:xfrm>
              <a:off x="1629853" y="4291932"/>
              <a:ext cx="1988830" cy="140146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7218E96-EE91-4D38-8C2F-1588C41F46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13095" r="74925" b="34393"/>
            <a:stretch/>
          </p:blipFill>
          <p:spPr>
            <a:xfrm>
              <a:off x="3542329" y="4286852"/>
              <a:ext cx="950146" cy="14014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083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FF3AB-29A6-4F25-A41C-BB3CA889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아이템</a:t>
            </a:r>
            <a:r>
              <a:rPr lang="ko-KR" altLang="en-US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>
                <a:effectLst/>
              </a:rPr>
              <a:t>스크린에 한 개씩 나오고</a:t>
            </a:r>
            <a:r>
              <a:rPr lang="en-US" altLang="ko-KR" sz="2000" dirty="0">
                <a:effectLst/>
              </a:rPr>
              <a:t>, </a:t>
            </a:r>
            <a:r>
              <a:rPr lang="ko-KR" altLang="en-US" sz="2000" dirty="0">
                <a:effectLst/>
              </a:rPr>
              <a:t>취득 후 취소되지 않는 아이템은 ●로 표기</a:t>
            </a:r>
            <a:r>
              <a:rPr lang="en-US" altLang="ko-KR" sz="2000" dirty="0"/>
              <a:t>)</a:t>
            </a:r>
            <a:endParaRPr lang="ko-KR" altLang="en-US" dirty="0"/>
          </a:p>
        </p:txBody>
      </p:sp>
      <p:graphicFrame>
        <p:nvGraphicFramePr>
          <p:cNvPr id="3" name="내용 개체 틀 2">
            <a:extLst>
              <a:ext uri="{FF2B5EF4-FFF2-40B4-BE49-F238E27FC236}">
                <a16:creationId xmlns:a16="http://schemas.microsoft.com/office/drawing/2014/main" id="{5CDF0946-0301-4922-81F3-B0E2CD3CB56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141413" y="2189527"/>
          <a:ext cx="9906000" cy="3421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561">
                  <a:extLst>
                    <a:ext uri="{9D8B030D-6E8A-4147-A177-3AD203B41FA5}">
                      <a16:colId xmlns:a16="http://schemas.microsoft.com/office/drawing/2014/main" val="624123865"/>
                    </a:ext>
                  </a:extLst>
                </a:gridCol>
                <a:gridCol w="1535186">
                  <a:extLst>
                    <a:ext uri="{9D8B030D-6E8A-4147-A177-3AD203B41FA5}">
                      <a16:colId xmlns:a16="http://schemas.microsoft.com/office/drawing/2014/main" val="2839194890"/>
                    </a:ext>
                  </a:extLst>
                </a:gridCol>
                <a:gridCol w="7054253">
                  <a:extLst>
                    <a:ext uri="{9D8B030D-6E8A-4147-A177-3AD203B41FA5}">
                      <a16:colId xmlns:a16="http://schemas.microsoft.com/office/drawing/2014/main" val="1095183694"/>
                    </a:ext>
                  </a:extLst>
                </a:gridCol>
              </a:tblGrid>
              <a:tr h="427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743951"/>
                  </a:ext>
                </a:extLst>
              </a:tr>
              <a:tr h="647364"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Player</a:t>
                      </a:r>
                      <a:r>
                        <a:rPr lang="en-US" altLang="ko-KR" dirty="0">
                          <a:effectLst/>
                        </a:rPr>
                        <a:t> ●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effectLst/>
                        </a:rPr>
                        <a:t>바우스</a:t>
                      </a:r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-US" altLang="ko-KR" dirty="0">
                          <a:effectLst/>
                        </a:rPr>
                        <a:t>1</a:t>
                      </a:r>
                      <a:r>
                        <a:rPr lang="ko-KR" altLang="en-US" dirty="0">
                          <a:effectLst/>
                        </a:rPr>
                        <a:t>개 추가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3083988477"/>
                  </a:ext>
                </a:extLst>
              </a:tr>
              <a:tr h="849365">
                <a:tc>
                  <a:txBody>
                    <a:bodyPr/>
                    <a:lstStyle/>
                    <a:p>
                      <a:pPr algn="ctr" fontAlgn="ctr"/>
                      <a:endParaRPr lang="ko-KR" altLang="en-US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Lasers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획득 후 버튼을 누르면 </a:t>
                      </a:r>
                      <a:r>
                        <a:rPr lang="ko-KR" altLang="en-US" dirty="0" err="1">
                          <a:effectLst/>
                        </a:rPr>
                        <a:t>바우스가</a:t>
                      </a:r>
                      <a:r>
                        <a:rPr lang="ko-KR" altLang="en-US" dirty="0">
                          <a:effectLst/>
                        </a:rPr>
                        <a:t> 레이저를 </a:t>
                      </a:r>
                      <a:r>
                        <a:rPr lang="en-US" altLang="ko-KR" dirty="0">
                          <a:effectLst/>
                        </a:rPr>
                        <a:t>2</a:t>
                      </a:r>
                      <a:r>
                        <a:rPr lang="ko-KR" altLang="en-US" dirty="0" err="1">
                          <a:effectLst/>
                        </a:rPr>
                        <a:t>발씩</a:t>
                      </a:r>
                      <a:r>
                        <a:rPr lang="ko-KR" altLang="en-US" dirty="0">
                          <a:effectLst/>
                        </a:rPr>
                        <a:t> 발사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01161438"/>
                  </a:ext>
                </a:extLst>
              </a:tr>
              <a:tr h="647364">
                <a:tc>
                  <a:txBody>
                    <a:bodyPr/>
                    <a:lstStyle/>
                    <a:p>
                      <a:pPr algn="ctr" fontAlgn="ctr"/>
                      <a:endParaRPr lang="ko-KR" altLang="en-US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Enlarge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effectLst/>
                        </a:rPr>
                        <a:t>바우스의</a:t>
                      </a:r>
                      <a:r>
                        <a:rPr lang="ko-KR" altLang="en-US" dirty="0">
                          <a:effectLst/>
                        </a:rPr>
                        <a:t> 길이가 </a:t>
                      </a:r>
                      <a:r>
                        <a:rPr lang="en-US" altLang="ko-KR" dirty="0">
                          <a:effectLst/>
                        </a:rPr>
                        <a:t>1.5</a:t>
                      </a:r>
                      <a:r>
                        <a:rPr lang="ko-KR" altLang="en-US" dirty="0">
                          <a:effectLst/>
                        </a:rPr>
                        <a:t>배로 늘어난다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223063107"/>
                  </a:ext>
                </a:extLst>
              </a:tr>
              <a:tr h="849365">
                <a:tc>
                  <a:txBody>
                    <a:bodyPr/>
                    <a:lstStyle/>
                    <a:p>
                      <a:pPr algn="ctr" fontAlgn="ctr"/>
                      <a:endParaRPr lang="ko-KR" altLang="en-US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Catch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에너지 볼이 </a:t>
                      </a:r>
                      <a:r>
                        <a:rPr lang="ko-KR" altLang="en-US" dirty="0" err="1">
                          <a:effectLst/>
                        </a:rPr>
                        <a:t>바우스에</a:t>
                      </a:r>
                      <a:r>
                        <a:rPr lang="ko-KR" altLang="en-US" dirty="0">
                          <a:effectLst/>
                        </a:rPr>
                        <a:t> 튕겨 나가지 않고 달라붙는 상태가 된다</a:t>
                      </a:r>
                      <a:r>
                        <a:rPr lang="en-US" altLang="ko-KR" dirty="0">
                          <a:effectLst/>
                        </a:rPr>
                        <a:t>. </a:t>
                      </a:r>
                      <a:r>
                        <a:rPr lang="ko-KR" altLang="en-US" dirty="0">
                          <a:effectLst/>
                        </a:rPr>
                        <a:t>일정 시간 경과 또는 버튼을 누름으로써 에너지 볼을 발사할 수 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972217359"/>
                  </a:ext>
                </a:extLst>
              </a:tr>
            </a:tbl>
          </a:graphicData>
        </a:graphic>
      </p:graphicFrame>
      <p:pic>
        <p:nvPicPr>
          <p:cNvPr id="18" name="P">
            <a:hlinkClick r:id="" action="ppaction://media"/>
            <a:extLst>
              <a:ext uri="{FF2B5EF4-FFF2-40B4-BE49-F238E27FC236}">
                <a16:creationId xmlns:a16="http://schemas.microsoft.com/office/drawing/2014/main" id="{A44826CC-583D-4956-8728-B80D819282D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428226" y="2726066"/>
            <a:ext cx="762000" cy="419100"/>
          </a:xfrm>
          <a:prstGeom prst="rect">
            <a:avLst/>
          </a:prstGeom>
        </p:spPr>
      </p:pic>
      <p:pic>
        <p:nvPicPr>
          <p:cNvPr id="19" name="L">
            <a:hlinkClick r:id="" action="ppaction://media"/>
            <a:extLst>
              <a:ext uri="{FF2B5EF4-FFF2-40B4-BE49-F238E27FC236}">
                <a16:creationId xmlns:a16="http://schemas.microsoft.com/office/drawing/2014/main" id="{44BA74FB-A4C8-4264-AE54-3D459EB0C3D4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428226" y="3481075"/>
            <a:ext cx="762000" cy="419100"/>
          </a:xfrm>
          <a:prstGeom prst="rect">
            <a:avLst/>
          </a:prstGeom>
        </p:spPr>
      </p:pic>
      <p:pic>
        <p:nvPicPr>
          <p:cNvPr id="20" name="E">
            <a:hlinkClick r:id="" action="ppaction://media"/>
            <a:extLst>
              <a:ext uri="{FF2B5EF4-FFF2-40B4-BE49-F238E27FC236}">
                <a16:creationId xmlns:a16="http://schemas.microsoft.com/office/drawing/2014/main" id="{7D464093-0315-4D54-A41C-E99DF12C649F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437314" y="4236084"/>
            <a:ext cx="762000" cy="419100"/>
          </a:xfrm>
          <a:prstGeom prst="rect">
            <a:avLst/>
          </a:prstGeom>
        </p:spPr>
      </p:pic>
      <p:pic>
        <p:nvPicPr>
          <p:cNvPr id="21" name="C">
            <a:hlinkClick r:id="" action="ppaction://media"/>
            <a:extLst>
              <a:ext uri="{FF2B5EF4-FFF2-40B4-BE49-F238E27FC236}">
                <a16:creationId xmlns:a16="http://schemas.microsoft.com/office/drawing/2014/main" id="{B7A80E46-D5D7-4E02-B334-C54EB9801A0A}"/>
              </a:ext>
            </a:extLst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437314" y="4991093"/>
            <a:ext cx="762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5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18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video>
              <p:cMediaNode vol="80000">
                <p:cTn id="25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video>
              <p:cMediaNode vol="80000">
                <p:cTn id="37" fill="hold" display="0">
                  <p:stCondLst>
                    <p:cond delay="indefinite"/>
                  </p:stCondLst>
                </p:cTn>
                <p:tgtEl>
                  <p:spTgt spid="21"/>
                </p:tgtEl>
              </p:cMediaNode>
            </p:vide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2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FF3AB-29A6-4F25-A41C-BB3CA889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난이도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26D38AF-B6FA-471E-BEB5-70107289C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23049"/>
            <a:ext cx="9905998" cy="3540855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effectLst/>
              </a:rPr>
              <a:t>블록 내구성은 </a:t>
            </a:r>
            <a:r>
              <a:rPr lang="ko-KR" altLang="en-US" b="1" dirty="0">
                <a:solidFill>
                  <a:srgbClr val="00B0F0"/>
                </a:solidFill>
                <a:effectLst/>
              </a:rPr>
              <a:t>세 종류</a:t>
            </a:r>
            <a:br>
              <a:rPr lang="en-US" altLang="ko-KR" dirty="0">
                <a:effectLst/>
              </a:rPr>
            </a:br>
            <a:r>
              <a:rPr lang="en-US" altLang="ko-KR" dirty="0">
                <a:effectLst/>
              </a:rPr>
              <a:t>- </a:t>
            </a:r>
            <a:r>
              <a:rPr lang="ko-KR" altLang="en-US" dirty="0">
                <a:effectLst/>
              </a:rPr>
              <a:t>일반 블록 </a:t>
            </a:r>
            <a:r>
              <a:rPr lang="en-US" altLang="ko-KR" dirty="0">
                <a:effectLst/>
              </a:rPr>
              <a:t>8</a:t>
            </a:r>
            <a:r>
              <a:rPr lang="ko-KR" altLang="en-US" dirty="0">
                <a:effectLst/>
              </a:rPr>
              <a:t>가지</a:t>
            </a:r>
            <a:br>
              <a:rPr lang="en-US" altLang="ko-KR" dirty="0">
                <a:effectLst/>
              </a:rPr>
            </a:br>
            <a:r>
              <a:rPr lang="en-US" altLang="ko-KR" dirty="0">
                <a:effectLst/>
              </a:rPr>
              <a:t>- </a:t>
            </a:r>
            <a:r>
              <a:rPr lang="ko-KR" altLang="en-US" dirty="0">
                <a:effectLst/>
              </a:rPr>
              <a:t>하드 월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은색</a:t>
            </a:r>
            <a:r>
              <a:rPr lang="en-US" altLang="ko-KR" dirty="0">
                <a:effectLst/>
              </a:rPr>
              <a:t>)</a:t>
            </a:r>
            <a:br>
              <a:rPr lang="en-US" altLang="ko-KR" dirty="0">
                <a:effectLst/>
              </a:rPr>
            </a:br>
            <a:r>
              <a:rPr lang="en-US" altLang="ko-KR" dirty="0">
                <a:effectLst/>
              </a:rPr>
              <a:t>- </a:t>
            </a:r>
            <a:r>
              <a:rPr lang="ko-KR" altLang="en-US" dirty="0" err="1">
                <a:effectLst/>
              </a:rPr>
              <a:t>이모탈리티</a:t>
            </a:r>
            <a:r>
              <a:rPr lang="ko-KR" altLang="en-US" dirty="0">
                <a:effectLst/>
              </a:rPr>
              <a:t> 월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금색</a:t>
            </a:r>
            <a:r>
              <a:rPr lang="en-US" altLang="ko-KR" dirty="0">
                <a:effectLst/>
              </a:rPr>
              <a:t>)</a:t>
            </a:r>
          </a:p>
          <a:p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일반 블록</a:t>
            </a:r>
            <a:br>
              <a:rPr lang="en-US" altLang="ko-KR" dirty="0">
                <a:effectLst/>
              </a:rPr>
            </a:br>
            <a:r>
              <a:rPr lang="en-US" altLang="ko-KR" dirty="0">
                <a:effectLst/>
              </a:rPr>
              <a:t>- </a:t>
            </a:r>
            <a:r>
              <a:rPr lang="ko-KR" altLang="en-US" dirty="0">
                <a:effectLst/>
              </a:rPr>
              <a:t>에너지볼 </a:t>
            </a:r>
            <a:r>
              <a:rPr lang="ko-KR" altLang="en-US" dirty="0" err="1">
                <a:effectLst/>
              </a:rPr>
              <a:t>충돌시</a:t>
            </a:r>
            <a:r>
              <a:rPr lang="ko-KR" altLang="en-US" dirty="0">
                <a:effectLst/>
              </a:rPr>
              <a:t> 파괴</a:t>
            </a:r>
            <a:br>
              <a:rPr lang="en-US" altLang="ko-KR" dirty="0">
                <a:effectLst/>
              </a:rPr>
            </a:br>
            <a:r>
              <a:rPr lang="en-US" altLang="ko-KR" dirty="0">
                <a:effectLst/>
              </a:rPr>
              <a:t>- </a:t>
            </a:r>
            <a:r>
              <a:rPr lang="ko-KR" altLang="en-US" dirty="0">
                <a:effectLst/>
              </a:rPr>
              <a:t>아이템이 떨어지는 경우도 있음</a:t>
            </a:r>
            <a:r>
              <a:rPr lang="en-US" altLang="ko-KR" dirty="0">
                <a:effectLst/>
              </a:rPr>
              <a:t>.</a:t>
            </a:r>
            <a:br>
              <a:rPr lang="en-US" altLang="ko-KR" dirty="0">
                <a:effectLst/>
              </a:rPr>
            </a:br>
            <a:r>
              <a:rPr lang="en-US" altLang="ko-KR" dirty="0">
                <a:effectLst/>
              </a:rPr>
              <a:t>- </a:t>
            </a:r>
            <a:r>
              <a:rPr lang="ko-KR" altLang="en-US" dirty="0">
                <a:effectLst/>
              </a:rPr>
              <a:t>블록 파괴 획득 점수가 각각 다름</a:t>
            </a:r>
            <a:r>
              <a:rPr lang="en-US" altLang="ko-KR" dirty="0">
                <a:effectLst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061984-3246-4286-AF93-75F91D27F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093" y="1066800"/>
            <a:ext cx="197963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99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FF3AB-29A6-4F25-A41C-BB3CA889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옵션 난이도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26D38AF-B6FA-471E-BEB5-70107289C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432807"/>
            <a:ext cx="9905998" cy="3464654"/>
          </a:xfrm>
        </p:spPr>
        <p:txBody>
          <a:bodyPr>
            <a:normAutofit/>
          </a:bodyPr>
          <a:lstStyle/>
          <a:p>
            <a:r>
              <a:rPr lang="ko-KR" altLang="en-US" dirty="0">
                <a:effectLst/>
              </a:rPr>
              <a:t>하드 월</a:t>
            </a:r>
            <a:br>
              <a:rPr lang="en-US" altLang="ko-KR" dirty="0">
                <a:effectLst/>
              </a:rPr>
            </a:br>
            <a:r>
              <a:rPr lang="en-US" altLang="ko-KR" dirty="0">
                <a:effectLst/>
              </a:rPr>
              <a:t>- </a:t>
            </a:r>
            <a:r>
              <a:rPr lang="ko-KR" altLang="en-US" dirty="0">
                <a:effectLst/>
              </a:rPr>
              <a:t>두 번 이상 충돌해야 파괴</a:t>
            </a:r>
            <a:br>
              <a:rPr lang="en-US" altLang="ko-KR" dirty="0">
                <a:effectLst/>
              </a:rPr>
            </a:br>
            <a:r>
              <a:rPr lang="en-US" altLang="ko-KR" dirty="0">
                <a:effectLst/>
              </a:rPr>
              <a:t>-</a:t>
            </a:r>
            <a:r>
              <a:rPr lang="ko-KR" altLang="en-US" dirty="0">
                <a:effectLst/>
              </a:rPr>
              <a:t> 후반 라운드에서 </a:t>
            </a:r>
            <a:r>
              <a:rPr lang="ko-KR" altLang="en-US" b="1" dirty="0">
                <a:solidFill>
                  <a:srgbClr val="00B0F0"/>
                </a:solidFill>
                <a:effectLst/>
              </a:rPr>
              <a:t>내구도가 증가</a:t>
            </a:r>
            <a:endParaRPr lang="en-US" altLang="ko-KR" b="1" dirty="0">
              <a:solidFill>
                <a:srgbClr val="00B0F0"/>
              </a:solidFill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ko-KR" altLang="en-US" dirty="0" err="1">
                <a:effectLst/>
              </a:rPr>
              <a:t>이모탈리티</a:t>
            </a:r>
            <a:r>
              <a:rPr lang="ko-KR" altLang="en-US" dirty="0">
                <a:effectLst/>
              </a:rPr>
              <a:t> 월</a:t>
            </a:r>
            <a:br>
              <a:rPr lang="en-US" altLang="ko-KR" dirty="0">
                <a:effectLst/>
              </a:rPr>
            </a:br>
            <a:r>
              <a:rPr lang="en-US" altLang="ko-KR" dirty="0">
                <a:effectLst/>
              </a:rPr>
              <a:t>- </a:t>
            </a:r>
            <a:r>
              <a:rPr lang="ko-KR" altLang="en-US" dirty="0">
                <a:effectLst/>
              </a:rPr>
              <a:t>에너지볼로 </a:t>
            </a:r>
            <a:r>
              <a:rPr lang="ko-KR" altLang="en-US" b="1" dirty="0">
                <a:solidFill>
                  <a:srgbClr val="00B0F0"/>
                </a:solidFill>
                <a:effectLst/>
              </a:rPr>
              <a:t>파괴불가</a:t>
            </a:r>
            <a:br>
              <a:rPr lang="en-US" altLang="ko-KR" dirty="0">
                <a:effectLst/>
              </a:rPr>
            </a:br>
            <a:r>
              <a:rPr lang="en-US" altLang="ko-KR" dirty="0">
                <a:effectLst/>
              </a:rPr>
              <a:t>- </a:t>
            </a:r>
            <a:r>
              <a:rPr lang="ko-KR" altLang="en-US" dirty="0">
                <a:effectLst/>
              </a:rPr>
              <a:t>메가 볼 상태에서만 파괴</a:t>
            </a:r>
            <a:br>
              <a:rPr lang="en-US" altLang="ko-KR" dirty="0">
                <a:effectLst/>
              </a:rPr>
            </a:br>
            <a:r>
              <a:rPr lang="en-US" altLang="ko-KR" dirty="0">
                <a:effectLst/>
              </a:rPr>
              <a:t>-</a:t>
            </a:r>
            <a:r>
              <a:rPr lang="ko-KR" altLang="en-US" dirty="0">
                <a:effectLst/>
              </a:rPr>
              <a:t> </a:t>
            </a:r>
            <a:r>
              <a:rPr lang="ko-KR" altLang="en-US" dirty="0" err="1">
                <a:effectLst/>
              </a:rPr>
              <a:t>이모탈리티만</a:t>
            </a:r>
            <a:r>
              <a:rPr lang="ko-KR" altLang="en-US" dirty="0">
                <a:effectLst/>
              </a:rPr>
              <a:t> 남으면 클리어 인정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2D9B06-36DB-4A4C-91B5-D3D3A5F03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041" y="2935555"/>
            <a:ext cx="4874370" cy="257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13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6DDE8F-8B48-4A83-AAED-6BAE38863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89" y="1254800"/>
            <a:ext cx="8221222" cy="515374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2FF3AB-29A6-4F25-A41C-BB3CA889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27964"/>
            <a:ext cx="9905998" cy="1905000"/>
          </a:xfrm>
        </p:spPr>
        <p:txBody>
          <a:bodyPr/>
          <a:lstStyle/>
          <a:p>
            <a:r>
              <a:rPr lang="ko-KR" altLang="en-US" dirty="0"/>
              <a:t>스테이지 </a:t>
            </a:r>
            <a:r>
              <a:rPr lang="en-US" altLang="ko-KR" dirty="0"/>
              <a:t>1~8/33 </a:t>
            </a:r>
            <a:r>
              <a:rPr lang="ko-KR" altLang="en-US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레벨 디자인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302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FF3AB-29A6-4F25-A41C-BB3CA889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27964"/>
            <a:ext cx="9905998" cy="1905000"/>
          </a:xfrm>
        </p:spPr>
        <p:txBody>
          <a:bodyPr/>
          <a:lstStyle/>
          <a:p>
            <a:r>
              <a:rPr lang="ko-KR" altLang="en-US" dirty="0"/>
              <a:t>스테이지 </a:t>
            </a:r>
            <a:r>
              <a:rPr lang="en-US" altLang="ko-KR" dirty="0"/>
              <a:t>33 </a:t>
            </a:r>
            <a:r>
              <a:rPr lang="ko-KR" altLang="en-US" dirty="0"/>
              <a:t>최종보스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레벨 디자인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258D35-EEED-4CC0-A13A-604995B6E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218" y="1344638"/>
            <a:ext cx="6733564" cy="3849942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FA3584B-5D4D-441F-9D78-3D7EAC494998}"/>
              </a:ext>
            </a:extLst>
          </p:cNvPr>
          <p:cNvSpPr txBox="1">
            <a:spLocks/>
          </p:cNvSpPr>
          <p:nvPr/>
        </p:nvSpPr>
        <p:spPr>
          <a:xfrm>
            <a:off x="1860637" y="5341689"/>
            <a:ext cx="8533323" cy="868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rgbClr val="00B0F0"/>
                </a:solidFill>
                <a:effectLst/>
              </a:rPr>
              <a:t>보스</a:t>
            </a:r>
            <a:r>
              <a:rPr lang="en-US" altLang="ko-KR" dirty="0">
                <a:effectLst/>
              </a:rPr>
              <a:t>: </a:t>
            </a:r>
            <a:r>
              <a:rPr lang="ko-KR" altLang="en-US" dirty="0">
                <a:effectLst/>
              </a:rPr>
              <a:t>배경설명 요약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보스의 공격패턴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8786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FF3AB-29A6-4F25-A41C-BB3CA889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27964"/>
            <a:ext cx="9905998" cy="1905000"/>
          </a:xfrm>
        </p:spPr>
        <p:txBody>
          <a:bodyPr/>
          <a:lstStyle/>
          <a:p>
            <a:r>
              <a:rPr lang="ko-KR" altLang="en-US" dirty="0"/>
              <a:t>게임오버와 이어하기 그리고 엔딩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FA3584B-5D4D-441F-9D78-3D7EAC494998}"/>
              </a:ext>
            </a:extLst>
          </p:cNvPr>
          <p:cNvSpPr txBox="1">
            <a:spLocks/>
          </p:cNvSpPr>
          <p:nvPr/>
        </p:nvSpPr>
        <p:spPr>
          <a:xfrm>
            <a:off x="1860638" y="4930628"/>
            <a:ext cx="8055150" cy="1044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rgbClr val="00B0F0"/>
                </a:solidFill>
                <a:effectLst/>
              </a:rPr>
              <a:t>게임오버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조건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그리고 게임 </a:t>
            </a:r>
            <a:r>
              <a:rPr lang="ko-KR" altLang="en-US" b="1" dirty="0">
                <a:solidFill>
                  <a:srgbClr val="00B0F0"/>
                </a:solidFill>
                <a:effectLst/>
              </a:rPr>
              <a:t>이어하기 </a:t>
            </a:r>
            <a:r>
              <a:rPr lang="ko-KR" altLang="en-US" dirty="0">
                <a:effectLst/>
              </a:rPr>
              <a:t>방법</a:t>
            </a:r>
            <a:endParaRPr lang="en-US" altLang="ko-KR" dirty="0">
              <a:effectLst/>
            </a:endParaRPr>
          </a:p>
          <a:p>
            <a:r>
              <a:rPr lang="ko-KR" altLang="en-US" b="1" dirty="0">
                <a:solidFill>
                  <a:srgbClr val="00B0F0"/>
                </a:solidFill>
              </a:rPr>
              <a:t>게임 엔딩</a:t>
            </a:r>
            <a:r>
              <a:rPr lang="ko-KR" altLang="en-US" b="1" dirty="0"/>
              <a:t> 조건</a:t>
            </a:r>
            <a:r>
              <a:rPr lang="en-US" altLang="ko-KR" b="1" dirty="0"/>
              <a:t>. </a:t>
            </a:r>
            <a:r>
              <a:rPr lang="ko-KR" altLang="en-US" dirty="0"/>
              <a:t>엔딩 장면 요약</a:t>
            </a:r>
            <a:endParaRPr lang="en-US" altLang="ko-KR" dirty="0"/>
          </a:p>
        </p:txBody>
      </p:sp>
      <p:pic>
        <p:nvPicPr>
          <p:cNvPr id="1026" name="Picture 2" descr="https://postfiles.pstatic.net/MjAxOTA0MTdfOTQg/MDAxNTU1NTA5MzI2NDUy.x8LKbf4L-Jd_cuLFVaHXEdqg-YpH3ZOJZ7gA7-QJcT0g.m1ZEGLR8i1_qg6YoYwbUU2v7iYThdfYna0Vq9KdvNMog.JPEG.jconan/youtube_com_20190417_195231.jpg?type=w580">
            <a:extLst>
              <a:ext uri="{FF2B5EF4-FFF2-40B4-BE49-F238E27FC236}">
                <a16:creationId xmlns:a16="http://schemas.microsoft.com/office/drawing/2014/main" id="{5E29FE3D-AEDA-4905-AA88-880D46420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722" y="1433031"/>
            <a:ext cx="2943019" cy="336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B1E48E-2C05-4340-B3A0-9459D94289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18" b="23914"/>
          <a:stretch/>
        </p:blipFill>
        <p:spPr>
          <a:xfrm>
            <a:off x="5152133" y="1405220"/>
            <a:ext cx="2357013" cy="34918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14FCD14-996C-4950-8438-ED27F2651C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314" b="30604"/>
          <a:stretch/>
        </p:blipFill>
        <p:spPr>
          <a:xfrm>
            <a:off x="1115709" y="1500102"/>
            <a:ext cx="2561758" cy="3363451"/>
          </a:xfrm>
          <a:prstGeom prst="rect">
            <a:avLst/>
          </a:prstGeom>
        </p:spPr>
      </p:pic>
      <p:sp>
        <p:nvSpPr>
          <p:cNvPr id="9" name="화살표: 왼쪽/오른쪽 8">
            <a:extLst>
              <a:ext uri="{FF2B5EF4-FFF2-40B4-BE49-F238E27FC236}">
                <a16:creationId xmlns:a16="http://schemas.microsoft.com/office/drawing/2014/main" id="{AF949F22-80B4-4B0F-A7E2-175F9AE12479}"/>
              </a:ext>
            </a:extLst>
          </p:cNvPr>
          <p:cNvSpPr/>
          <p:nvPr/>
        </p:nvSpPr>
        <p:spPr>
          <a:xfrm>
            <a:off x="3815476" y="2869907"/>
            <a:ext cx="1184364" cy="6238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899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D8DAE-C0A4-4C49-B9DA-E047016E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게임</a:t>
            </a:r>
            <a:r>
              <a:rPr lang="en-US" altLang="ko-KR" dirty="0"/>
              <a:t>(</a:t>
            </a:r>
            <a:r>
              <a:rPr lang="ko-KR" altLang="en-US" dirty="0"/>
              <a:t>시스템</a:t>
            </a:r>
            <a:r>
              <a:rPr lang="en-US" altLang="ko-KR" dirty="0"/>
              <a:t>) </a:t>
            </a:r>
            <a:r>
              <a:rPr lang="ko-KR" altLang="en-US" dirty="0"/>
              <a:t>기획 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AD026-1211-4C37-ABA9-FF550045D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37189"/>
            <a:ext cx="9905998" cy="4605556"/>
          </a:xfrm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제목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ko-KR" altLang="en-US" b="1" dirty="0"/>
              <a:t>내 게임</a:t>
            </a:r>
            <a:r>
              <a:rPr lang="en-US" altLang="ko-KR" b="1" dirty="0"/>
              <a:t>(</a:t>
            </a:r>
            <a:r>
              <a:rPr lang="ko-KR" altLang="en-US" b="1" dirty="0"/>
              <a:t>시스템</a:t>
            </a:r>
            <a:r>
              <a:rPr lang="en-US" altLang="ko-KR" b="1" dirty="0"/>
              <a:t>)</a:t>
            </a:r>
            <a:r>
              <a:rPr lang="en-US" altLang="ko-KR" dirty="0"/>
              <a:t>(</a:t>
            </a:r>
            <a:r>
              <a:rPr lang="ko-KR" altLang="en-US" dirty="0"/>
              <a:t>실시간 액션 </a:t>
            </a:r>
            <a:r>
              <a:rPr lang="ko-KR" altLang="en-US" b="1" dirty="0">
                <a:solidFill>
                  <a:srgbClr val="00B0F0"/>
                </a:solidFill>
              </a:rPr>
              <a:t>퍼즐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플랫폼 </a:t>
            </a:r>
            <a:r>
              <a:rPr lang="en-US" altLang="ko-KR" dirty="0"/>
              <a:t>: </a:t>
            </a:r>
            <a:r>
              <a:rPr lang="ko-KR" altLang="en-US" b="1" dirty="0"/>
              <a:t>스마트폰</a:t>
            </a:r>
            <a:r>
              <a:rPr lang="ko-KR" altLang="en-US" dirty="0"/>
              <a:t> 및 멀티 플랫폼 지원 </a:t>
            </a:r>
            <a:r>
              <a:rPr lang="en-US" altLang="ko-KR" dirty="0"/>
              <a:t>(PC, </a:t>
            </a:r>
            <a:r>
              <a:rPr lang="ko-KR" altLang="en-US" dirty="0"/>
              <a:t>웹</a:t>
            </a:r>
            <a:r>
              <a:rPr lang="en-US" altLang="ko-KR" dirty="0"/>
              <a:t>, </a:t>
            </a:r>
            <a:r>
              <a:rPr lang="ko-KR" altLang="en-US" dirty="0"/>
              <a:t>콘솔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대상 </a:t>
            </a:r>
            <a:r>
              <a:rPr lang="ko-KR" altLang="en-US" dirty="0" err="1"/>
              <a:t>타켓팅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전체 </a:t>
            </a:r>
            <a:r>
              <a:rPr lang="ko-KR" altLang="en-US" dirty="0" err="1"/>
              <a:t>이용가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액션 퍼즐 매니아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기획</a:t>
            </a:r>
            <a:r>
              <a:rPr lang="en-US" altLang="ko-KR" dirty="0"/>
              <a:t> </a:t>
            </a:r>
            <a:r>
              <a:rPr lang="ko-KR" altLang="en-US" dirty="0"/>
              <a:t>의도 </a:t>
            </a:r>
            <a:r>
              <a:rPr lang="en-US" altLang="ko-KR" dirty="0"/>
              <a:t>: </a:t>
            </a:r>
            <a:r>
              <a:rPr lang="ko-KR" altLang="en-US" dirty="0"/>
              <a:t>기존</a:t>
            </a:r>
            <a:r>
              <a:rPr lang="en-US" altLang="ko-KR" dirty="0"/>
              <a:t> </a:t>
            </a:r>
            <a:r>
              <a:rPr lang="ko-KR" altLang="en-US" dirty="0" err="1">
                <a:effectLst/>
              </a:rPr>
              <a:t>벽돌깨기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+</a:t>
            </a:r>
            <a:r>
              <a:rPr lang="ko-KR" altLang="en-US" dirty="0">
                <a:effectLst/>
              </a:rPr>
              <a:t> 아이템 </a:t>
            </a:r>
            <a:r>
              <a:rPr lang="en-US" altLang="ko-KR" dirty="0">
                <a:effectLst/>
              </a:rPr>
              <a:t>+</a:t>
            </a:r>
            <a:r>
              <a:rPr lang="ko-KR" altLang="en-US" dirty="0">
                <a:effectLst/>
              </a:rPr>
              <a:t> 맵</a:t>
            </a:r>
            <a:endParaRPr lang="en-US" altLang="ko-KR" dirty="0">
              <a:effectLst/>
            </a:endParaRPr>
          </a:p>
          <a:p>
            <a:r>
              <a:rPr lang="en-US" altLang="ko-KR" dirty="0"/>
              <a:t>5. </a:t>
            </a:r>
            <a:r>
              <a:rPr lang="ko-KR" altLang="en-US" dirty="0"/>
              <a:t>비즈니스 모델 </a:t>
            </a:r>
            <a:r>
              <a:rPr lang="en-US" altLang="ko-KR" dirty="0"/>
              <a:t>: </a:t>
            </a:r>
            <a:r>
              <a:rPr lang="ko-KR" altLang="en-US" dirty="0" err="1"/>
              <a:t>애드웨어</a:t>
            </a:r>
            <a:r>
              <a:rPr lang="ko-KR" altLang="en-US" dirty="0"/>
              <a:t> 방식의 광고 노출 및 후원금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개발계획 </a:t>
            </a:r>
            <a:r>
              <a:rPr lang="en-US" altLang="ko-KR" dirty="0"/>
              <a:t>: </a:t>
            </a:r>
            <a:r>
              <a:rPr lang="ko-KR" altLang="en-US" dirty="0"/>
              <a:t>주간회의 및 기획</a:t>
            </a:r>
            <a:r>
              <a:rPr lang="en-US" altLang="ko-KR" dirty="0"/>
              <a:t>, </a:t>
            </a:r>
            <a:r>
              <a:rPr lang="ko-KR" altLang="en-US" dirty="0"/>
              <a:t>그래픽</a:t>
            </a:r>
            <a:r>
              <a:rPr lang="en-US" altLang="ko-KR" dirty="0"/>
              <a:t>, </a:t>
            </a:r>
            <a:r>
              <a:rPr lang="ko-KR" altLang="en-US" dirty="0"/>
              <a:t>프로그래밍</a:t>
            </a:r>
            <a:r>
              <a:rPr lang="en-US" altLang="ko-KR" dirty="0"/>
              <a:t>, </a:t>
            </a:r>
            <a:r>
              <a:rPr lang="ko-KR" altLang="en-US" dirty="0"/>
              <a:t>추가일정 등</a:t>
            </a:r>
            <a:endParaRPr lang="en-US" altLang="ko-KR" dirty="0"/>
          </a:p>
          <a:p>
            <a:r>
              <a:rPr lang="en-US" altLang="ko-KR" dirty="0"/>
              <a:t>7. How to Play 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누구든 </a:t>
            </a:r>
            <a:r>
              <a:rPr lang="ko-KR" altLang="en-US" dirty="0" err="1"/>
              <a:t>심심할때</a:t>
            </a:r>
            <a:r>
              <a:rPr lang="ko-KR" altLang="en-US" dirty="0"/>
              <a:t> 스마트폰에서 내 게임</a:t>
            </a:r>
            <a:r>
              <a:rPr lang="en-US" altLang="ko-KR" dirty="0"/>
              <a:t>(</a:t>
            </a:r>
            <a:r>
              <a:rPr lang="ko-KR" altLang="en-US" dirty="0"/>
              <a:t>시스템</a:t>
            </a:r>
            <a:r>
              <a:rPr lang="en-US" altLang="ko-KR" dirty="0"/>
              <a:t>)</a:t>
            </a:r>
            <a:r>
              <a:rPr lang="ko-KR" altLang="en-US" dirty="0"/>
              <a:t>를 찾아 바로 즐길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/>
              <a:t>스테이지를 이동하며 </a:t>
            </a:r>
            <a:r>
              <a:rPr lang="ko-KR" altLang="en-US" dirty="0" err="1"/>
              <a:t>바우스가</a:t>
            </a:r>
            <a:r>
              <a:rPr lang="ko-KR" altLang="en-US" dirty="0"/>
              <a:t> 블록을 향해 </a:t>
            </a:r>
            <a:r>
              <a:rPr lang="ko-KR" altLang="en-US" dirty="0" err="1"/>
              <a:t>에너치볼을</a:t>
            </a:r>
            <a:r>
              <a:rPr lang="ko-KR" altLang="en-US" dirty="0"/>
              <a:t> 쏘고 튕겨낸다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8. </a:t>
            </a:r>
            <a:r>
              <a:rPr lang="ko-KR" altLang="en-US" dirty="0"/>
              <a:t>질문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3416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8A209-7B6A-4DCE-9ECB-5703814D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퀘스트 보드</a:t>
            </a:r>
            <a:r>
              <a:rPr lang="en-US" altLang="ko-KR" dirty="0"/>
              <a:t>(</a:t>
            </a:r>
            <a:r>
              <a:rPr lang="ko-KR" altLang="en-US" dirty="0"/>
              <a:t>의뢰 게시판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130F50-8529-46BC-B007-8CCF8A3BC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장르 </a:t>
            </a:r>
            <a:r>
              <a:rPr lang="en-US" altLang="ko-KR" dirty="0"/>
              <a:t>: </a:t>
            </a:r>
            <a:r>
              <a:rPr lang="ko-KR" altLang="en-US" dirty="0"/>
              <a:t>경영 </a:t>
            </a:r>
            <a:r>
              <a:rPr lang="ko-KR" altLang="en-US" dirty="0" err="1"/>
              <a:t>타이쿤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424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FF3AB-29A6-4F25-A41C-BB3CA889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퀘스트 보드 </a:t>
            </a:r>
            <a:r>
              <a:rPr lang="en-US" altLang="ko-KR" dirty="0"/>
              <a:t>(</a:t>
            </a:r>
            <a:r>
              <a:rPr lang="ko-KR" altLang="en-US" dirty="0"/>
              <a:t>의뢰 게시판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36880-FDBA-433F-B4D6-3A837725F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80470"/>
            <a:ext cx="9905998" cy="4167929"/>
          </a:xfrm>
        </p:spPr>
        <p:txBody>
          <a:bodyPr/>
          <a:lstStyle/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장르 </a:t>
            </a:r>
            <a:r>
              <a:rPr lang="en-US" altLang="ko-KR" dirty="0"/>
              <a:t>: </a:t>
            </a:r>
            <a:r>
              <a:rPr lang="ko-KR" altLang="en-US" dirty="0"/>
              <a:t>경영 </a:t>
            </a:r>
            <a:r>
              <a:rPr lang="ko-KR" altLang="en-US" dirty="0" err="1"/>
              <a:t>타이쿤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정상적인 의뢰 발주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조건에 맞춰 의뢰 게시</a:t>
            </a:r>
            <a:endParaRPr lang="en-US" altLang="ko-KR" dirty="0"/>
          </a:p>
          <a:p>
            <a:pPr fontAlgn="base"/>
            <a:endParaRPr lang="en-US" altLang="ko-KR" dirty="0">
              <a:effectLst/>
            </a:endParaRPr>
          </a:p>
          <a:p>
            <a:pPr fontAlgn="base"/>
            <a:r>
              <a:rPr lang="en-US" altLang="ko-KR" dirty="0">
                <a:effectLst/>
              </a:rPr>
              <a:t>“</a:t>
            </a:r>
            <a:r>
              <a:rPr lang="ko-KR" altLang="en-US" dirty="0">
                <a:effectLst/>
              </a:rPr>
              <a:t>퀘스트 보드</a:t>
            </a:r>
            <a:r>
              <a:rPr lang="en-US" altLang="ko-KR" dirty="0">
                <a:effectLst/>
              </a:rPr>
              <a:t>” </a:t>
            </a:r>
            <a:r>
              <a:rPr lang="ko-KR" altLang="en-US" dirty="0">
                <a:effectLst/>
              </a:rPr>
              <a:t>배경</a:t>
            </a:r>
            <a:br>
              <a:rPr lang="en-US" altLang="ko-KR" dirty="0">
                <a:effectLst/>
              </a:rPr>
            </a:br>
            <a:r>
              <a:rPr lang="en-US" altLang="ko-KR" dirty="0">
                <a:effectLst/>
              </a:rPr>
              <a:t>- </a:t>
            </a:r>
            <a:r>
              <a:rPr lang="ko-KR" altLang="en-US" dirty="0"/>
              <a:t>일을 구하러 길드방문한 주인공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의뢰 발주 및 관리자 급구를 수락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퀘스트 보드 관리 담당자가 되었다</a:t>
            </a:r>
            <a:r>
              <a:rPr lang="en-US" altLang="ko-KR" dirty="0"/>
              <a:t>.</a:t>
            </a:r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622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8A209-7B6A-4DCE-9ECB-5703814D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플랫폼 및 작동 환경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130F50-8529-46BC-B007-8CCF8A3BC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어디서 작동하는가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99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ml5 Logo Icon - Html5 Icons - SoftIcons.com">
            <a:extLst>
              <a:ext uri="{FF2B5EF4-FFF2-40B4-BE49-F238E27FC236}">
                <a16:creationId xmlns:a16="http://schemas.microsoft.com/office/drawing/2014/main" id="{B4507CE8-A1F2-4F50-9E6D-DB3DC69D1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127" y="1879834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2FF3AB-29A6-4F25-A41C-BB3CA889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메인은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스마트폰</a:t>
            </a:r>
            <a:r>
              <a:rPr lang="en-US" altLang="ko-KR" dirty="0"/>
              <a:t>” </a:t>
            </a:r>
            <a:r>
              <a:rPr lang="ko-KR" altLang="en-US" dirty="0"/>
              <a:t>그리고 멀티 플랫폼 지원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36880-FDBA-433F-B4D6-3A837725F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88191"/>
            <a:ext cx="9905998" cy="4370664"/>
          </a:xfrm>
        </p:spPr>
        <p:txBody>
          <a:bodyPr/>
          <a:lstStyle/>
          <a:p>
            <a:r>
              <a:rPr lang="en-US" altLang="ko-KR" dirty="0"/>
              <a:t>iOS , </a:t>
            </a:r>
            <a:r>
              <a:rPr lang="ko-KR" altLang="en-US" dirty="0"/>
              <a:t>안드로이드 등의 스마트폰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접근성 좋은 스마트폰 게임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터치 방식 컨트롤러 지원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앱스토어 설치 방식 </a:t>
            </a:r>
            <a:r>
              <a:rPr lang="en-US" altLang="ko-KR" dirty="0"/>
              <a:t>(1</a:t>
            </a:r>
            <a:r>
              <a:rPr lang="ko-KR" altLang="en-US" dirty="0"/>
              <a:t>안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멀티 플랫폼 지원 가능 </a:t>
            </a:r>
            <a:r>
              <a:rPr lang="en-US" altLang="ko-KR" dirty="0"/>
              <a:t>(2</a:t>
            </a:r>
            <a:r>
              <a:rPr lang="ko-KR" altLang="en-US" dirty="0"/>
              <a:t>안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HTML5</a:t>
            </a:r>
            <a:r>
              <a:rPr lang="ko-KR" altLang="en-US" dirty="0"/>
              <a:t> 지원하는 모든 기기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스마트폰</a:t>
            </a:r>
            <a:r>
              <a:rPr lang="en-US" altLang="ko-KR" dirty="0"/>
              <a:t>, </a:t>
            </a:r>
            <a:r>
              <a:rPr lang="ko-KR" altLang="en-US" dirty="0" err="1"/>
              <a:t>테블릿</a:t>
            </a:r>
            <a:r>
              <a:rPr lang="en-US" altLang="ko-KR" dirty="0"/>
              <a:t>, PC,</a:t>
            </a:r>
            <a:r>
              <a:rPr lang="ko-KR" altLang="en-US" dirty="0"/>
              <a:t> 콘솔게임기</a:t>
            </a:r>
          </a:p>
        </p:txBody>
      </p:sp>
    </p:spTree>
    <p:extLst>
      <p:ext uri="{BB962C8B-B14F-4D97-AF65-F5344CB8AC3E}">
        <p14:creationId xmlns:p14="http://schemas.microsoft.com/office/powerpoint/2010/main" val="91171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8A209-7B6A-4DCE-9ECB-5703814D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이용 등급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130F50-8529-46BC-B007-8CCF8A3BC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주요 예상 고객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5735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파일:GRAC All (전체이용가).png - 위키백과, 우리 모두의 백과사전">
            <a:extLst>
              <a:ext uri="{FF2B5EF4-FFF2-40B4-BE49-F238E27FC236}">
                <a16:creationId xmlns:a16="http://schemas.microsoft.com/office/drawing/2014/main" id="{EB04DDFF-C1AF-451F-BAA7-918CBC151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247" y="1868648"/>
            <a:ext cx="3683847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2FF3AB-29A6-4F25-A41C-BB3CA889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경영 </a:t>
            </a:r>
            <a:r>
              <a:rPr lang="ko-KR" altLang="en-US" dirty="0" err="1"/>
              <a:t>타이쿤</a:t>
            </a:r>
            <a:r>
              <a:rPr lang="ko-KR" altLang="en-US" dirty="0"/>
              <a:t> 매니아를 위한 건전한 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36880-FDBA-433F-B4D6-3A837725F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14694"/>
            <a:ext cx="9905998" cy="3863129"/>
          </a:xfrm>
        </p:spPr>
        <p:txBody>
          <a:bodyPr/>
          <a:lstStyle/>
          <a:p>
            <a:r>
              <a:rPr lang="ko-KR" altLang="en-US" dirty="0"/>
              <a:t>이용 등급 </a:t>
            </a:r>
            <a:r>
              <a:rPr lang="en-US" altLang="ko-KR" dirty="0"/>
              <a:t>: </a:t>
            </a:r>
            <a:r>
              <a:rPr lang="ko-KR" altLang="en-US" dirty="0" err="1"/>
              <a:t>전체이용가</a:t>
            </a:r>
            <a:r>
              <a:rPr lang="ko-KR" altLang="en-US" dirty="0"/>
              <a:t> 등급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주요 고객 예상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경영 </a:t>
            </a:r>
            <a:r>
              <a:rPr lang="ko-KR" altLang="en-US" dirty="0" err="1"/>
              <a:t>타이쿤</a:t>
            </a:r>
            <a:r>
              <a:rPr lang="ko-KR" altLang="en-US" dirty="0"/>
              <a:t> 매니아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무의식 활자 중독자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판타지 의뢰 참고자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531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8A209-7B6A-4DCE-9ECB-5703814D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퀘스트 보드 기획 배경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130F50-8529-46BC-B007-8CCF8A3BC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경영 </a:t>
            </a:r>
            <a:r>
              <a:rPr lang="ko-KR" altLang="en-US" dirty="0" err="1"/>
              <a:t>타이쿤</a:t>
            </a:r>
            <a:r>
              <a:rPr lang="ko-KR" altLang="en-US" dirty="0"/>
              <a:t> </a:t>
            </a:r>
            <a:r>
              <a:rPr lang="ko-KR" altLang="en-US" dirty="0" err="1"/>
              <a:t>할만</a:t>
            </a:r>
            <a:r>
              <a:rPr lang="ko-KR" altLang="en-US" dirty="0"/>
              <a:t> 한가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45899111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갤러리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1237</TotalTime>
  <Words>966</Words>
  <Application>Microsoft Office PowerPoint</Application>
  <PresentationFormat>와이드스크린</PresentationFormat>
  <Paragraphs>168</Paragraphs>
  <Slides>29</Slides>
  <Notes>0</Notes>
  <HiddenSlides>0</HiddenSlides>
  <MMClips>6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Rockwell</vt:lpstr>
      <vt:lpstr>갤러리</vt:lpstr>
      <vt:lpstr>퀘스트 보드</vt:lpstr>
      <vt:lpstr>퀘스트 보드 기획서 목차</vt:lpstr>
      <vt:lpstr>퀘스트 보드(의뢰 게시판)</vt:lpstr>
      <vt:lpstr>퀘스트 보드 (의뢰 게시판)</vt:lpstr>
      <vt:lpstr>주요 플랫폼 및 작동 환경</vt:lpstr>
      <vt:lpstr>메인은 “스마트폰” 그리고 멀티 플랫폼 지원</vt:lpstr>
      <vt:lpstr>게임 이용 등급</vt:lpstr>
      <vt:lpstr>경영 타이쿤 매니아를 위한 건전한 게임</vt:lpstr>
      <vt:lpstr>퀘스트 보드 기획 배경</vt:lpstr>
      <vt:lpstr>가볍게 즐겨보고! 다시 해보고 싶도록!!</vt:lpstr>
      <vt:lpstr>“퀘스트 보드” 수익 구조</vt:lpstr>
      <vt:lpstr>“퀘스트 보드” 수익 구조</vt:lpstr>
      <vt:lpstr>4주간 개발기간(예정)</vt:lpstr>
      <vt:lpstr>개발계획표(예정)</vt:lpstr>
      <vt:lpstr>“퀘스트 보드”를 즐기려면?</vt:lpstr>
      <vt:lpstr>“퀘스트 보드”를 즐기려면?</vt:lpstr>
      <vt:lpstr>게임 미리보기와 시작화면 전환</vt:lpstr>
      <vt:lpstr>게임 시작화면과 플레이 화면 구성</vt:lpstr>
      <vt:lpstr>게임 플레이 화면 설명</vt:lpstr>
      <vt:lpstr>주요 핵심 시스템</vt:lpstr>
      <vt:lpstr>시스템과 플레이어의 관계</vt:lpstr>
      <vt:lpstr>플레이어 구현 </vt:lpstr>
      <vt:lpstr>아이템 (스크린에 한 개씩 나오고, 취득 후 취소되지 않는 아이템은 ●로 표기)</vt:lpstr>
      <vt:lpstr>기본 난이도</vt:lpstr>
      <vt:lpstr>옵션 난이도</vt:lpstr>
      <vt:lpstr>스테이지 1~8/33  (레벨 디자인)</vt:lpstr>
      <vt:lpstr>스테이지 33 최종보스  (레벨 디자인)</vt:lpstr>
      <vt:lpstr>게임오버와 이어하기 그리고 엔딩</vt:lpstr>
      <vt:lpstr>내 게임(시스템) 기획 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게임개발 스토리</dc:title>
  <dc:creator>user</dc:creator>
  <cp:lastModifiedBy>user</cp:lastModifiedBy>
  <cp:revision>132</cp:revision>
  <dcterms:created xsi:type="dcterms:W3CDTF">2024-03-13T07:25:47Z</dcterms:created>
  <dcterms:modified xsi:type="dcterms:W3CDTF">2024-03-18T09:43:37Z</dcterms:modified>
</cp:coreProperties>
</file>