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3" r:id="rId17"/>
    <p:sldId id="272" r:id="rId18"/>
    <p:sldId id="274" r:id="rId19"/>
    <p:sldId id="275" r:id="rId20"/>
    <p:sldId id="289" r:id="rId21"/>
    <p:sldId id="290" r:id="rId22"/>
    <p:sldId id="291" r:id="rId23"/>
    <p:sldId id="276" r:id="rId24"/>
    <p:sldId id="278" r:id="rId25"/>
    <p:sldId id="279" r:id="rId26"/>
    <p:sldId id="281" r:id="rId27"/>
    <p:sldId id="285" r:id="rId28"/>
    <p:sldId id="292" r:id="rId29"/>
    <p:sldId id="29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1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7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9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2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8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8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0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5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85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media" Target="../media/media2.mp4"/><Relationship Id="rId7" Type="http://schemas.openxmlformats.org/officeDocument/2006/relationships/image" Target="../media/image1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jp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4" Type="http://schemas.openxmlformats.org/officeDocument/2006/relationships/video" Target="../media/media2.mp4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7.png"/><Relationship Id="rId3" Type="http://schemas.microsoft.com/office/2007/relationships/media" Target="../media/media1.mp4"/><Relationship Id="rId7" Type="http://schemas.microsoft.com/office/2007/relationships/media" Target="../media/media4.mp4"/><Relationship Id="rId12" Type="http://schemas.openxmlformats.org/officeDocument/2006/relationships/image" Target="../media/image24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video" Target="../media/media2.mp4"/><Relationship Id="rId11" Type="http://schemas.openxmlformats.org/officeDocument/2006/relationships/image" Target="../media/image23.png"/><Relationship Id="rId5" Type="http://schemas.microsoft.com/office/2007/relationships/media" Target="../media/media2.mp4"/><Relationship Id="rId10" Type="http://schemas.openxmlformats.org/officeDocument/2006/relationships/image" Target="../media/image26.png"/><Relationship Id="rId4" Type="http://schemas.openxmlformats.org/officeDocument/2006/relationships/video" Target="../media/media1.mp4"/><Relationship Id="rId9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69877B-B7FC-4441-B262-8AD20763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07" y="234810"/>
            <a:ext cx="9662682" cy="58208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5F7C44-12DC-4CA1-AF9F-C0E0DAFFB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퀘스트 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39C1A-4248-41BE-BF24-75D56F74C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i="1" dirty="0">
                <a:solidFill>
                  <a:schemeClr val="bg1"/>
                </a:solidFill>
                <a:effectLst/>
              </a:rPr>
              <a:t>의뢰 게시판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378F-A54A-4FA2-988C-5B57C63CE587}"/>
              </a:ext>
            </a:extLst>
          </p:cNvPr>
          <p:cNvSpPr txBox="1"/>
          <p:nvPr/>
        </p:nvSpPr>
        <p:spPr>
          <a:xfrm>
            <a:off x="8489658" y="5144869"/>
            <a:ext cx="223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2024. 03. 20(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발표 </a:t>
            </a:r>
            <a:r>
              <a:rPr lang="en-US" altLang="ko-KR" dirty="0"/>
              <a:t>: </a:t>
            </a:r>
            <a:r>
              <a:rPr lang="ko-KR" altLang="en-US" dirty="0"/>
              <a:t>김병철</a:t>
            </a:r>
          </a:p>
        </p:txBody>
      </p:sp>
    </p:spTree>
    <p:extLst>
      <p:ext uri="{BB962C8B-B14F-4D97-AF65-F5344CB8AC3E}">
        <p14:creationId xmlns:p14="http://schemas.microsoft.com/office/powerpoint/2010/main" val="138771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냉장고 채우기: 게임 정리 android iOS apk download for free-TapTap">
            <a:extLst>
              <a:ext uri="{FF2B5EF4-FFF2-40B4-BE49-F238E27FC236}">
                <a16:creationId xmlns:a16="http://schemas.microsoft.com/office/drawing/2014/main" id="{61AC182B-6257-4A26-BF48-E0DAD1544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27" y="1717636"/>
            <a:ext cx="3845348" cy="21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c-p3.namu.la/67/676106895625ebb03332a3e8a1d92a5dca89a52fbfcf83a26f6e6867cb228db3.jpg?expires=1710739337&amp;key=7EkM5KZ3cNHNXUYsJTf9lA">
            <a:extLst>
              <a:ext uri="{FF2B5EF4-FFF2-40B4-BE49-F238E27FC236}">
                <a16:creationId xmlns:a16="http://schemas.microsoft.com/office/drawing/2014/main" id="{BA69BCAF-6919-4303-9CC9-C14E6FBB1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6"/>
          <a:stretch/>
        </p:blipFill>
        <p:spPr bwMode="auto">
          <a:xfrm>
            <a:off x="5636067" y="1723842"/>
            <a:ext cx="3380590" cy="215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rkanoid Stage 3...">
            <a:extLst>
              <a:ext uri="{FF2B5EF4-FFF2-40B4-BE49-F238E27FC236}">
                <a16:creationId xmlns:a16="http://schemas.microsoft.com/office/drawing/2014/main" id="{423E1957-FE2E-40E1-9947-F81181E6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433" y="4122518"/>
            <a:ext cx="1641231" cy="18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R챗(VRChat) 플레이 17 - Tier Land - YouTube">
            <a:extLst>
              <a:ext uri="{FF2B5EF4-FFF2-40B4-BE49-F238E27FC236}">
                <a16:creationId xmlns:a16="http://schemas.microsoft.com/office/drawing/2014/main" id="{33E85128-98C9-478F-BB6F-27E46FE37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2" t="28595" r="23026" b="14950"/>
          <a:stretch/>
        </p:blipFill>
        <p:spPr bwMode="auto">
          <a:xfrm>
            <a:off x="4323445" y="1718858"/>
            <a:ext cx="3125979" cy="216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ttachment/arkan...">
            <a:extLst>
              <a:ext uri="{FF2B5EF4-FFF2-40B4-BE49-F238E27FC236}">
                <a16:creationId xmlns:a16="http://schemas.microsoft.com/office/drawing/2014/main" id="{29B4DAB1-35B9-4A9A-8294-7FE08930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06" y="4122518"/>
            <a:ext cx="1641231" cy="18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가볍게 즐겨보고</a:t>
            </a:r>
            <a:r>
              <a:rPr lang="en-US" altLang="ko-KR" dirty="0"/>
              <a:t>!</a:t>
            </a:r>
            <a:r>
              <a:rPr lang="ko-KR" altLang="en-US" dirty="0"/>
              <a:t> 다시 해보고 싶도록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8859"/>
            <a:ext cx="9905998" cy="3850547"/>
          </a:xfrm>
        </p:spPr>
        <p:txBody>
          <a:bodyPr>
            <a:normAutofit/>
          </a:bodyPr>
          <a:lstStyle/>
          <a:p>
            <a:r>
              <a:rPr lang="ko-KR" altLang="en-US" dirty="0"/>
              <a:t>기존 진열대 정리 게임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VRChat</a:t>
            </a:r>
            <a:r>
              <a:rPr lang="en-US" altLang="ko-KR" dirty="0"/>
              <a:t> </a:t>
            </a:r>
            <a:r>
              <a:rPr lang="ko-KR" altLang="en-US" dirty="0" err="1"/>
              <a:t>티어랜드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스카이림</a:t>
            </a:r>
            <a:r>
              <a:rPr lang="ko-KR" altLang="en-US" dirty="0"/>
              <a:t> 의뢰 게시판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냉장고 채우기</a:t>
            </a:r>
            <a:r>
              <a:rPr lang="en-US" altLang="ko-KR" dirty="0"/>
              <a:t>: </a:t>
            </a:r>
            <a:r>
              <a:rPr lang="ko-KR" altLang="en-US" dirty="0"/>
              <a:t>정리게임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내 게임 </a:t>
            </a:r>
            <a:r>
              <a:rPr lang="ko-KR" altLang="en-US" b="1" dirty="0">
                <a:solidFill>
                  <a:srgbClr val="00B0F0"/>
                </a:solidFill>
              </a:rPr>
              <a:t>차별화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발동조건 후 </a:t>
            </a:r>
            <a:r>
              <a:rPr lang="ko-KR" altLang="en-US" b="1" dirty="0">
                <a:solidFill>
                  <a:srgbClr val="00B0F0"/>
                </a:solidFill>
              </a:rPr>
              <a:t>아이템</a:t>
            </a:r>
            <a:r>
              <a:rPr lang="ko-KR" altLang="en-US" dirty="0"/>
              <a:t> 드랍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레벨디자인 </a:t>
            </a:r>
            <a:r>
              <a:rPr lang="ko-KR" altLang="en-US" b="1" dirty="0">
                <a:solidFill>
                  <a:srgbClr val="00B0F0"/>
                </a:solidFill>
              </a:rPr>
              <a:t>맵 배치</a:t>
            </a:r>
            <a:r>
              <a:rPr lang="ko-KR" altLang="en-US" dirty="0"/>
              <a:t>와 난이도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b="1" dirty="0"/>
              <a:t>게임 </a:t>
            </a:r>
            <a:r>
              <a:rPr lang="ko-KR" altLang="en-US" b="1" dirty="0" err="1"/>
              <a:t>클라이막스</a:t>
            </a:r>
            <a:r>
              <a:rPr lang="ko-KR" altLang="en-US" b="1" dirty="0"/>
              <a:t> 또는 하이라이트</a:t>
            </a:r>
          </a:p>
        </p:txBody>
      </p:sp>
    </p:spTree>
    <p:extLst>
      <p:ext uri="{BB962C8B-B14F-4D97-AF65-F5344CB8AC3E}">
        <p14:creationId xmlns:p14="http://schemas.microsoft.com/office/powerpoint/2010/main" val="225481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게임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 수익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비즈니스 모델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13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게임 수익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744" y="2013357"/>
            <a:ext cx="7130133" cy="3976382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/>
              <a:t>애드웨어</a:t>
            </a:r>
            <a:r>
              <a:rPr lang="ko-KR" altLang="en-US" sz="2400" dirty="0"/>
              <a:t> 방식으로 출시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게임 오버 안내 후 전체화면 동영상 광고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스테이지 재도전시 전체화면 동영상 광고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하단 배너광고 금지</a:t>
            </a:r>
            <a:r>
              <a:rPr lang="en-US" altLang="ko-KR" sz="2400" dirty="0"/>
              <a:t>! (</a:t>
            </a:r>
            <a:r>
              <a:rPr lang="ko-KR" altLang="en-US" sz="2400" dirty="0" err="1"/>
              <a:t>몰입감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회손</a:t>
            </a:r>
            <a:r>
              <a:rPr lang="en-US" altLang="ko-KR" sz="2400" dirty="0"/>
              <a:t>) 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무광고</a:t>
            </a:r>
            <a:r>
              <a:rPr lang="ko-KR" altLang="en-US" sz="2400" dirty="0"/>
              <a:t> 옵션 리워드 제공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후원금 리워드 충전 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광고참여 리워드 충전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리워드로 광고 감소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6307B7-E356-4511-B915-E9F031C5A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4" b="30604"/>
          <a:stretch/>
        </p:blipFill>
        <p:spPr>
          <a:xfrm>
            <a:off x="8162647" y="1937855"/>
            <a:ext cx="3086100" cy="40518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1A698B-3933-4DB6-9CB7-D403E7085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8" b="23914"/>
          <a:stretch/>
        </p:blipFill>
        <p:spPr>
          <a:xfrm>
            <a:off x="5063685" y="3884801"/>
            <a:ext cx="1398183" cy="2071382"/>
          </a:xfrm>
          <a:prstGeom prst="rect">
            <a:avLst/>
          </a:prstGeom>
        </p:spPr>
      </p:pic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C402D5DE-8A8B-4BDA-BEF1-99F6756E0B91}"/>
              </a:ext>
            </a:extLst>
          </p:cNvPr>
          <p:cNvSpPr/>
          <p:nvPr/>
        </p:nvSpPr>
        <p:spPr>
          <a:xfrm>
            <a:off x="6461868" y="3951215"/>
            <a:ext cx="1709009" cy="9311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광고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B486A445-1864-4087-8A24-893655FF4193}"/>
              </a:ext>
            </a:extLst>
          </p:cNvPr>
          <p:cNvSpPr/>
          <p:nvPr/>
        </p:nvSpPr>
        <p:spPr>
          <a:xfrm>
            <a:off x="6480044" y="4950904"/>
            <a:ext cx="1709009" cy="931178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무광고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883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주간 개발기간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개발계획 일정</a:t>
            </a:r>
          </a:p>
        </p:txBody>
      </p:sp>
    </p:spTree>
    <p:extLst>
      <p:ext uri="{BB962C8B-B14F-4D97-AF65-F5344CB8AC3E}">
        <p14:creationId xmlns:p14="http://schemas.microsoft.com/office/powerpoint/2010/main" val="171078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개발계획표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7787F8DE-4749-4B5C-912E-D8E04A026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74499"/>
              </p:ext>
            </p:extLst>
          </p:nvPr>
        </p:nvGraphicFramePr>
        <p:xfrm>
          <a:off x="1141413" y="2514600"/>
          <a:ext cx="9906006" cy="284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46">
                  <a:extLst>
                    <a:ext uri="{9D8B030D-6E8A-4147-A177-3AD203B41FA5}">
                      <a16:colId xmlns:a16="http://schemas.microsoft.com/office/drawing/2014/main" val="2719670761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12815666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134120233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1202408253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4912224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4036374403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82558841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1795221937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26601407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97327660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43260427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908147758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437507781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777600764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994456777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689714778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630601953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502775378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116786675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4249564329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23550306"/>
                    </a:ext>
                  </a:extLst>
                </a:gridCol>
              </a:tblGrid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주간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56453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04036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17484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그래픽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28516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프로그램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29782"/>
                  </a:ext>
                </a:extLst>
              </a:tr>
              <a:tr h="47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점검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추가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6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9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게임을 즐기려면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How to Play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게임 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54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kanoid Collection Pro - Apps on Google Play">
            <a:extLst>
              <a:ext uri="{FF2B5EF4-FFF2-40B4-BE49-F238E27FC236}">
                <a16:creationId xmlns:a16="http://schemas.microsoft.com/office/drawing/2014/main" id="{E867FD3C-CC08-4E70-A9F6-E127AC51A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4" y="3146919"/>
            <a:ext cx="2755084" cy="27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8C1C76-21E0-445D-BAB1-E3DE15F0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게임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를 즐기려면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2E359-A644-4444-B3DD-32E157086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291203"/>
            <a:ext cx="4876800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스마트폰 앱 스토어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en-US" altLang="ko-KR" sz="2000" i="1" dirty="0">
                <a:effectLst/>
              </a:rPr>
              <a:t>ARKANOID</a:t>
            </a:r>
            <a:r>
              <a:rPr lang="ko-KR" altLang="en-US" sz="2000" i="1" dirty="0">
                <a:effectLst/>
              </a:rPr>
              <a:t> </a:t>
            </a:r>
            <a:r>
              <a:rPr lang="ko-KR" altLang="en-US" sz="2000" dirty="0">
                <a:effectLst/>
              </a:rPr>
              <a:t>검색 후 설치</a:t>
            </a:r>
            <a:endParaRPr lang="en-US" altLang="ko-KR" sz="2000" dirty="0">
              <a:effectLst/>
            </a:endParaRPr>
          </a:p>
          <a:p>
            <a:endParaRPr lang="ko-KR" altLang="en-US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BCD61-58F2-4B12-B114-CAA4A659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291204"/>
            <a:ext cx="4876800" cy="31242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멀티플랫폼 </a:t>
            </a:r>
            <a:r>
              <a:rPr lang="en-US" altLang="ko-KR" sz="2000" dirty="0"/>
              <a:t>HTML5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포탈사이트 </a:t>
            </a:r>
            <a:r>
              <a:rPr lang="en-US" altLang="ko-KR" sz="2000" dirty="0"/>
              <a:t>ARKANOID HTML5 </a:t>
            </a:r>
            <a:r>
              <a:rPr lang="ko-KR" altLang="en-US" sz="2000" dirty="0"/>
              <a:t>검색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6" name="Picture 4" descr="Html5 Logo Icon - Html5 Icons - SoftIcons.com">
            <a:extLst>
              <a:ext uri="{FF2B5EF4-FFF2-40B4-BE49-F238E27FC236}">
                <a16:creationId xmlns:a16="http://schemas.microsoft.com/office/drawing/2014/main" id="{1791B9C1-225A-4273-A84F-7E24C84A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21" y="3146919"/>
            <a:ext cx="2755084" cy="27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미리보기와 시작화면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2716"/>
            <a:ext cx="4353376" cy="3124201"/>
          </a:xfrm>
        </p:spPr>
        <p:txBody>
          <a:bodyPr/>
          <a:lstStyle/>
          <a:p>
            <a:r>
              <a:rPr lang="ko-KR" altLang="en-US" dirty="0"/>
              <a:t>게임 시작 대기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C831730-826D-4C33-A117-23720D18AE90}"/>
              </a:ext>
            </a:extLst>
          </p:cNvPr>
          <p:cNvSpPr txBox="1">
            <a:spLocks/>
          </p:cNvSpPr>
          <p:nvPr/>
        </p:nvSpPr>
        <p:spPr>
          <a:xfrm>
            <a:off x="5092118" y="2274114"/>
            <a:ext cx="511639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</a:t>
            </a:r>
            <a:r>
              <a:rPr lang="ko-KR" altLang="en-US"/>
              <a:t>배경설명과 게임플레이 </a:t>
            </a:r>
            <a:r>
              <a:rPr lang="ko-KR" altLang="en-US" dirty="0"/>
              <a:t>미리보기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0" name="Picture 6" descr="고전 오락실게임 9 : 벽돌깨기(Arkanoid) : 네이버 블로그">
            <a:extLst>
              <a:ext uri="{FF2B5EF4-FFF2-40B4-BE49-F238E27FC236}">
                <a16:creationId xmlns:a16="http://schemas.microsoft.com/office/drawing/2014/main" id="{98D249B5-E9E5-4B8D-981A-63950FB1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58" y="2862741"/>
            <a:ext cx="2168835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벽돌깨기 게임 알카노이드 : 네이버 블로그">
            <a:extLst>
              <a:ext uri="{FF2B5EF4-FFF2-40B4-BE49-F238E27FC236}">
                <a16:creationId xmlns:a16="http://schemas.microsoft.com/office/drawing/2014/main" id="{E071E9E0-77D1-42C7-98F9-ED6B1EA8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95" y="2862741"/>
            <a:ext cx="2886158" cy="29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ofMaL/btrdOMOMkdb/fkqRr1VjJTgVK8hl5mJqOk/img.png">
            <a:extLst>
              <a:ext uri="{FF2B5EF4-FFF2-40B4-BE49-F238E27FC236}">
                <a16:creationId xmlns:a16="http://schemas.microsoft.com/office/drawing/2014/main" id="{DDEF0E3C-4E0E-4C3C-9ADD-D079F9C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372" y="2862742"/>
            <a:ext cx="2915174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EF9E1DB-3B79-4A6D-B43A-2B2B9E802403}"/>
              </a:ext>
            </a:extLst>
          </p:cNvPr>
          <p:cNvSpPr/>
          <p:nvPr/>
        </p:nvSpPr>
        <p:spPr>
          <a:xfrm>
            <a:off x="3540154" y="4051882"/>
            <a:ext cx="574664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10ECD9-FC92-43B5-B7AC-CF86943D91A7}"/>
              </a:ext>
            </a:extLst>
          </p:cNvPr>
          <p:cNvSpPr/>
          <p:nvPr/>
        </p:nvSpPr>
        <p:spPr>
          <a:xfrm>
            <a:off x="7451364" y="4051881"/>
            <a:ext cx="574664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줄무늬가 있는 오른쪽 14">
            <a:extLst>
              <a:ext uri="{FF2B5EF4-FFF2-40B4-BE49-F238E27FC236}">
                <a16:creationId xmlns:a16="http://schemas.microsoft.com/office/drawing/2014/main" id="{A18CD665-5BB5-4613-8FE8-0B90F412F079}"/>
              </a:ext>
            </a:extLst>
          </p:cNvPr>
          <p:cNvSpPr/>
          <p:nvPr/>
        </p:nvSpPr>
        <p:spPr>
          <a:xfrm flipH="1">
            <a:off x="2147582" y="6126056"/>
            <a:ext cx="7642370" cy="404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미리보기는 시작 전까지 계속 반복됨</a:t>
            </a:r>
          </a:p>
        </p:txBody>
      </p:sp>
    </p:spTree>
    <p:extLst>
      <p:ext uri="{BB962C8B-B14F-4D97-AF65-F5344CB8AC3E}">
        <p14:creationId xmlns:p14="http://schemas.microsoft.com/office/powerpoint/2010/main" val="125694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시작화면과 플레이 화면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2323"/>
            <a:ext cx="4353376" cy="3124201"/>
          </a:xfrm>
        </p:spPr>
        <p:txBody>
          <a:bodyPr/>
          <a:lstStyle/>
          <a:p>
            <a:r>
              <a:rPr lang="ko-KR" altLang="en-US" dirty="0"/>
              <a:t>시작화면에서 옵션선택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C831730-826D-4C33-A117-23720D18AE90}"/>
              </a:ext>
            </a:extLst>
          </p:cNvPr>
          <p:cNvSpPr txBox="1">
            <a:spLocks/>
          </p:cNvSpPr>
          <p:nvPr/>
        </p:nvSpPr>
        <p:spPr>
          <a:xfrm>
            <a:off x="7532362" y="1962323"/>
            <a:ext cx="435337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플레이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4" name="Picture 10" descr="https://blog.kakaocdn.net/dn/ofMaL/btrdOMOMkdb/fkqRr1VjJTgVK8hl5mJqOk/img.png">
            <a:extLst>
              <a:ext uri="{FF2B5EF4-FFF2-40B4-BE49-F238E27FC236}">
                <a16:creationId xmlns:a16="http://schemas.microsoft.com/office/drawing/2014/main" id="{DDEF0E3C-4E0E-4C3C-9ADD-D079F9C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62" y="2552349"/>
            <a:ext cx="2915174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rkanoid (USA) ROM &lt; NES ROMs | Emuparadise">
            <a:extLst>
              <a:ext uri="{FF2B5EF4-FFF2-40B4-BE49-F238E27FC236}">
                <a16:creationId xmlns:a16="http://schemas.microsoft.com/office/drawing/2014/main" id="{E072A9BD-7649-4BEF-ADDF-2185F3F51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43" y="2552349"/>
            <a:ext cx="3109519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162E540-30AD-44E9-A6EB-187388D72F07}"/>
              </a:ext>
            </a:extLst>
          </p:cNvPr>
          <p:cNvSpPr txBox="1">
            <a:spLocks/>
          </p:cNvSpPr>
          <p:nvPr/>
        </p:nvSpPr>
        <p:spPr>
          <a:xfrm>
            <a:off x="946236" y="5467524"/>
            <a:ext cx="10110453" cy="86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1P,</a:t>
            </a:r>
            <a:r>
              <a:rPr lang="ko-KR" altLang="en-US" dirty="0"/>
              <a:t> </a:t>
            </a:r>
            <a:r>
              <a:rPr lang="en-US" altLang="ko-KR" dirty="0"/>
              <a:t>2P</a:t>
            </a:r>
            <a:r>
              <a:rPr lang="ko-KR" altLang="en-US" dirty="0"/>
              <a:t> 선택 후 </a:t>
            </a:r>
            <a:r>
              <a:rPr lang="ko-KR" altLang="en-US" dirty="0" err="1"/>
              <a:t>한명</a:t>
            </a:r>
            <a:r>
              <a:rPr lang="ko-KR" altLang="en-US" dirty="0"/>
              <a:t> 씩 </a:t>
            </a:r>
            <a:r>
              <a:rPr lang="ko-KR" altLang="en-US" dirty="0" err="1"/>
              <a:t>턴제</a:t>
            </a:r>
            <a:r>
              <a:rPr lang="ko-KR" altLang="en-US" dirty="0"/>
              <a:t> 방식</a:t>
            </a:r>
            <a:r>
              <a:rPr lang="en-US" altLang="ko-KR" dirty="0"/>
              <a:t>, </a:t>
            </a:r>
            <a:r>
              <a:rPr lang="ko-KR" altLang="en-US" dirty="0"/>
              <a:t>개인점수와 </a:t>
            </a:r>
            <a:r>
              <a:rPr lang="ko-KR" altLang="en-US" dirty="0" err="1"/>
              <a:t>하이스코어는</a:t>
            </a:r>
            <a:r>
              <a:rPr lang="ko-KR" altLang="en-US" dirty="0"/>
              <a:t> 항상 띄우며 게임 시작</a:t>
            </a:r>
            <a:endParaRPr lang="en-US" altLang="ko-KR" dirty="0"/>
          </a:p>
          <a:p>
            <a:r>
              <a:rPr lang="ko-KR" altLang="en-US" dirty="0"/>
              <a:t>좌우 움직이는 </a:t>
            </a:r>
            <a:r>
              <a:rPr lang="ko-KR" altLang="en-US" b="1" dirty="0" err="1"/>
              <a:t>바우스</a:t>
            </a:r>
            <a:r>
              <a:rPr lang="ko-KR" altLang="en-US" dirty="0" err="1"/>
              <a:t>가</a:t>
            </a:r>
            <a:r>
              <a:rPr lang="ko-KR" altLang="en-US" dirty="0"/>
              <a:t> 에너지볼을 튕겨 </a:t>
            </a:r>
            <a:r>
              <a:rPr lang="ko-KR" altLang="en-US" dirty="0" err="1"/>
              <a:t>맵의</a:t>
            </a:r>
            <a:r>
              <a:rPr lang="ko-KR" altLang="en-US" dirty="0"/>
              <a:t> 컬러블록을 깨트려 다음 </a:t>
            </a:r>
            <a:r>
              <a:rPr lang="ko-KR" altLang="en-US" dirty="0" err="1"/>
              <a:t>맵으로</a:t>
            </a:r>
            <a:r>
              <a:rPr lang="ko-KR" altLang="en-US" dirty="0"/>
              <a:t> 이동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430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 화면 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E1CBCF-088D-47DD-BB5C-6D9E5B22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54602"/>
            <a:ext cx="6207343" cy="3124201"/>
          </a:xfrm>
        </p:spPr>
        <p:txBody>
          <a:bodyPr/>
          <a:lstStyle/>
          <a:p>
            <a:r>
              <a:rPr lang="ko-KR" altLang="en-US" dirty="0"/>
              <a:t>고정화면 설명</a:t>
            </a:r>
            <a:endParaRPr lang="en-US" altLang="ko-KR" dirty="0"/>
          </a:p>
          <a:p>
            <a:r>
              <a:rPr lang="ko-KR" altLang="en-US" dirty="0"/>
              <a:t>메인 게임화면 설명</a:t>
            </a:r>
            <a:endParaRPr lang="ko-KR" altLang="en-US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C831730-826D-4C33-A117-23720D18AE90}"/>
              </a:ext>
            </a:extLst>
          </p:cNvPr>
          <p:cNvSpPr txBox="1">
            <a:spLocks/>
          </p:cNvSpPr>
          <p:nvPr/>
        </p:nvSpPr>
        <p:spPr>
          <a:xfrm>
            <a:off x="7532362" y="1660319"/>
            <a:ext cx="4353376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플레이 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4" name="Picture 10" descr="https://blog.kakaocdn.net/dn/ofMaL/btrdOMOMkdb/fkqRr1VjJTgVK8hl5mJqOk/img.png">
            <a:extLst>
              <a:ext uri="{FF2B5EF4-FFF2-40B4-BE49-F238E27FC236}">
                <a16:creationId xmlns:a16="http://schemas.microsoft.com/office/drawing/2014/main" id="{DDEF0E3C-4E0E-4C3C-9ADD-D079F9C1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62" y="2250345"/>
            <a:ext cx="2915174" cy="29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162E540-30AD-44E9-A6EB-187388D72F07}"/>
              </a:ext>
            </a:extLst>
          </p:cNvPr>
          <p:cNvSpPr txBox="1">
            <a:spLocks/>
          </p:cNvSpPr>
          <p:nvPr/>
        </p:nvSpPr>
        <p:spPr>
          <a:xfrm>
            <a:off x="946236" y="5165520"/>
            <a:ext cx="10110453" cy="86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차별성 강조</a:t>
            </a:r>
            <a:endParaRPr lang="en-US" altLang="ko-KR" dirty="0"/>
          </a:p>
          <a:p>
            <a:r>
              <a:rPr lang="ko-KR" altLang="en-US" dirty="0"/>
              <a:t>게임 클리어 조건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271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D8DAE-C0A4-4C49-B9DA-E047016E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 보드 기획서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AD026-1211-4C37-ABA9-FF550045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b="1" dirty="0"/>
              <a:t>퀘스트 보드</a:t>
            </a:r>
            <a:endParaRPr lang="en-US" altLang="ko-KR" b="1" dirty="0"/>
          </a:p>
          <a:p>
            <a:r>
              <a:rPr lang="en-US" altLang="ko-KR" dirty="0"/>
              <a:t>2. </a:t>
            </a:r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b="1" dirty="0"/>
              <a:t>스마트폰</a:t>
            </a:r>
            <a:r>
              <a:rPr lang="ko-KR" altLang="en-US" dirty="0"/>
              <a:t> 및 멀티 플랫폼 지원 </a:t>
            </a:r>
            <a:r>
              <a:rPr lang="en-US" altLang="ko-KR" dirty="0"/>
              <a:t>(PC,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콘솔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대상 </a:t>
            </a:r>
            <a:r>
              <a:rPr lang="ko-KR" altLang="en-US" dirty="0" err="1"/>
              <a:t>타켓팅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전제이용가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기획</a:t>
            </a:r>
            <a:r>
              <a:rPr lang="en-US" altLang="ko-KR" dirty="0"/>
              <a:t> </a:t>
            </a:r>
            <a:r>
              <a:rPr lang="ko-KR" altLang="en-US" dirty="0"/>
              <a:t>의도 </a:t>
            </a:r>
            <a:r>
              <a:rPr lang="en-US" altLang="ko-KR" dirty="0"/>
              <a:t>: (</a:t>
            </a:r>
            <a:r>
              <a:rPr lang="ko-KR" altLang="en-US" dirty="0"/>
              <a:t>심부름</a:t>
            </a:r>
            <a:r>
              <a:rPr lang="en-US" altLang="ko-KR" dirty="0"/>
              <a:t>)</a:t>
            </a:r>
            <a:r>
              <a:rPr lang="ko-KR" altLang="en-US" dirty="0"/>
              <a:t> 의뢰 게시판 관리자의 일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5. </a:t>
            </a:r>
            <a:r>
              <a:rPr lang="ko-KR" altLang="en-US" dirty="0"/>
              <a:t>비즈니스 모델 </a:t>
            </a:r>
            <a:r>
              <a:rPr lang="en-US" altLang="ko-KR" dirty="0"/>
              <a:t>: </a:t>
            </a:r>
            <a:r>
              <a:rPr lang="ko-KR" altLang="en-US" dirty="0" err="1"/>
              <a:t>애드웨어</a:t>
            </a:r>
            <a:r>
              <a:rPr lang="ko-KR" altLang="en-US" dirty="0"/>
              <a:t> 방식의 광고 노출 및 후원금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개발계획 </a:t>
            </a:r>
            <a:r>
              <a:rPr lang="en-US" altLang="ko-KR" dirty="0"/>
              <a:t>: </a:t>
            </a:r>
            <a:r>
              <a:rPr lang="ko-KR" altLang="en-US" dirty="0"/>
              <a:t>주간회의 및 기획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추가일정 등</a:t>
            </a:r>
            <a:endParaRPr lang="en-US" altLang="ko-KR" dirty="0"/>
          </a:p>
          <a:p>
            <a:r>
              <a:rPr lang="en-US" altLang="ko-KR" dirty="0"/>
              <a:t>7. How to Play 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가벼운 마음으로 접속해서 클릭 또는 터치 방식으로 즐길 수 있는 게임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조건에 맞춰 의뢰내용을 게시판에 정리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요약 및 질문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47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postfiles.pstatic.net/MjAxODA0MTZfMTAw/MDAxNTIzODU2ODA2NzU4.aZGN_bj0t5vpPdIAbxmA8tm4OCND6sTeqVDwBv_3b4Qg.qANmdb0TnO275BGq_jICqsG-BBs192fxXkewD1q0Kesg.PNG.uponsky/%EC%8A%A4%ED%81%AC%EB%9E%98%EC%B9%98%EA%B2%8C%EC%9E%84%EB%A7%8C%EB%93%A4%EA%B8%B0-%EA%B0%81%EB%8F%84-%EC%8A%A4%ED%94%84%EB%9D%BC%EC%9D%B4%ED%8A%B8%EB%B0%A9%ED%96%A5-%EB%B2%BD%EB%8F%8C%EA%B9%A8%EA%B8%B0-%ED%8A%95%EA%B8%B0%EA%B8%B0.png?type=w773">
            <a:extLst>
              <a:ext uri="{FF2B5EF4-FFF2-40B4-BE49-F238E27FC236}">
                <a16:creationId xmlns:a16="http://schemas.microsoft.com/office/drawing/2014/main" id="{1F8B69B0-7C65-441D-92A4-92C530C9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17" y="4040014"/>
            <a:ext cx="5486400" cy="20566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주요 핵심 시스템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E1CBCF-088D-47DD-BB5C-6D9E5B22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54602"/>
            <a:ext cx="9546162" cy="3599578"/>
          </a:xfrm>
        </p:spPr>
        <p:txBody>
          <a:bodyPr/>
          <a:lstStyle/>
          <a:p>
            <a:r>
              <a:rPr lang="ko-KR" altLang="en-US" dirty="0"/>
              <a:t>주요 시스템 안내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세부설명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시스템 적용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적용내용</a:t>
            </a:r>
            <a:endParaRPr lang="en-US" altLang="ko-KR" dirty="0"/>
          </a:p>
        </p:txBody>
      </p:sp>
      <p:pic>
        <p:nvPicPr>
          <p:cNvPr id="5124" name="Picture 4" descr="https://miro.medium.com/v2/resize:fit:700/1*9GCcqLMP75RyOf3EuJxrYw.png">
            <a:extLst>
              <a:ext uri="{FF2B5EF4-FFF2-40B4-BE49-F238E27FC236}">
                <a16:creationId xmlns:a16="http://schemas.microsoft.com/office/drawing/2014/main" id="{DE1FD5EE-FE0D-473F-B735-0FF0AE229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t="1205" r="18159" b="14083"/>
          <a:stretch/>
        </p:blipFill>
        <p:spPr bwMode="auto">
          <a:xfrm>
            <a:off x="6501469" y="1071707"/>
            <a:ext cx="3979500" cy="26509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35FA56D-41BF-4E9B-8B4B-FD3C13ED2B88}"/>
              </a:ext>
            </a:extLst>
          </p:cNvPr>
          <p:cNvSpPr/>
          <p:nvPr/>
        </p:nvSpPr>
        <p:spPr>
          <a:xfrm>
            <a:off x="787860" y="1350370"/>
            <a:ext cx="423460" cy="423460"/>
          </a:xfrm>
          <a:prstGeom prst="ellipse">
            <a:avLst/>
          </a:prstGeom>
          <a:solidFill>
            <a:srgbClr val="37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그림으로 보는 샌프 발주퀘 | 대항해 인벤">
            <a:extLst>
              <a:ext uri="{FF2B5EF4-FFF2-40B4-BE49-F238E27FC236}">
                <a16:creationId xmlns:a16="http://schemas.microsoft.com/office/drawing/2014/main" id="{4B30F7F4-F177-468B-80A0-09A5350D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0" y="205880"/>
            <a:ext cx="7620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그림으로 보는 샌프 발주퀘 | 대항해 인벤">
            <a:extLst>
              <a:ext uri="{FF2B5EF4-FFF2-40B4-BE49-F238E27FC236}">
                <a16:creationId xmlns:a16="http://schemas.microsoft.com/office/drawing/2014/main" id="{8B25AC70-0B30-427A-9050-0BAD9594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47713"/>
            <a:ext cx="7620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62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blog.kakaocdn.net/dn/c6y9Ps/btqxbdWlNFm/8pFJDzGXz4vvuukftWTmcK/img.jpg">
            <a:extLst>
              <a:ext uri="{FF2B5EF4-FFF2-40B4-BE49-F238E27FC236}">
                <a16:creationId xmlns:a16="http://schemas.microsoft.com/office/drawing/2014/main" id="{D739BC4C-388F-4F73-B0D4-74DFF20B4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98" y="920269"/>
            <a:ext cx="4410075" cy="18192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시스템과 플레이어의 관계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E1CBCF-088D-47DD-BB5C-6D9E5B22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54602"/>
            <a:ext cx="9546162" cy="3599578"/>
          </a:xfrm>
        </p:spPr>
        <p:txBody>
          <a:bodyPr/>
          <a:lstStyle/>
          <a:p>
            <a:r>
              <a:rPr lang="ko-KR" altLang="en-US" dirty="0"/>
              <a:t>주요 시스템과 플레이어 관계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상세 설명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플레이어 적용시 주의점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적용 내용</a:t>
            </a:r>
            <a:endParaRPr lang="en-US" altLang="ko-KR" dirty="0"/>
          </a:p>
        </p:txBody>
      </p:sp>
      <p:pic>
        <p:nvPicPr>
          <p:cNvPr id="6" name="Picture 2" descr="https://postfiles.pstatic.net/MjAxODA0MTZfMTAw/MDAxNTIzODU2ODA2NzU4.aZGN_bj0t5vpPdIAbxmA8tm4OCND6sTeqVDwBv_3b4Qg.qANmdb0TnO275BGq_jICqsG-BBs192fxXkewD1q0Kesg.PNG.uponsky/%EC%8A%A4%ED%81%AC%EB%9E%98%EC%B9%98%EA%B2%8C%EC%9E%84%EB%A7%8C%EB%93%A4%EA%B8%B0-%EA%B0%81%EB%8F%84-%EC%8A%A4%ED%94%84%EB%9D%BC%EC%9D%B4%ED%8A%B8%EB%B0%A9%ED%96%A5-%EB%B2%BD%EB%8F%8C%EA%B9%A8%EA%B8%B0-%ED%8A%95%EA%B8%B0%EA%B8%B0.png?type=w773">
            <a:extLst>
              <a:ext uri="{FF2B5EF4-FFF2-40B4-BE49-F238E27FC236}">
                <a16:creationId xmlns:a16="http://schemas.microsoft.com/office/drawing/2014/main" id="{8C77C718-0C66-4FBD-956B-024BC86D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34" y="3470944"/>
            <a:ext cx="4302247" cy="16127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CA3E90C-CBF3-45DA-927E-69F1D2FE601B}"/>
              </a:ext>
            </a:extLst>
          </p:cNvPr>
          <p:cNvSpPr/>
          <p:nvPr/>
        </p:nvSpPr>
        <p:spPr>
          <a:xfrm>
            <a:off x="787860" y="1350370"/>
            <a:ext cx="423460" cy="423460"/>
          </a:xfrm>
          <a:prstGeom prst="ellipse">
            <a:avLst/>
          </a:prstGeom>
          <a:solidFill>
            <a:srgbClr val="37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3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76E3CB7-F0F7-477A-A767-E1E4D13E205E}"/>
              </a:ext>
            </a:extLst>
          </p:cNvPr>
          <p:cNvGrpSpPr/>
          <p:nvPr/>
        </p:nvGrpSpPr>
        <p:grpSpPr>
          <a:xfrm>
            <a:off x="5356716" y="820395"/>
            <a:ext cx="6014067" cy="2451259"/>
            <a:chOff x="7665139" y="1621689"/>
            <a:chExt cx="3209840" cy="130829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1AC2C1-0C54-4B70-85DD-50A883B16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5046" b="23914"/>
            <a:stretch/>
          </p:blipFill>
          <p:spPr>
            <a:xfrm>
              <a:off x="7665140" y="2142517"/>
              <a:ext cx="3209839" cy="787463"/>
            </a:xfrm>
            <a:prstGeom prst="rect">
              <a:avLst/>
            </a:prstGeom>
          </p:spPr>
        </p:pic>
        <p:pic>
          <p:nvPicPr>
            <p:cNvPr id="1034" name="Picture 10" descr="https://blog.kakaocdn.net/dn/ofMaL/btrdOMOMkdb/fkqRr1VjJTgVK8hl5mJqOk/img.png">
              <a:extLst>
                <a:ext uri="{FF2B5EF4-FFF2-40B4-BE49-F238E27FC236}">
                  <a16:creationId xmlns:a16="http://schemas.microsoft.com/office/drawing/2014/main" id="{DDEF0E3C-4E0E-4C3C-9ADD-D079F9C19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094"/>
            <a:stretch/>
          </p:blipFill>
          <p:spPr bwMode="auto">
            <a:xfrm>
              <a:off x="7665139" y="1621689"/>
              <a:ext cx="3209839" cy="542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플레이어 구현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E1CBCF-088D-47DD-BB5C-6D9E5B22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9376"/>
            <a:ext cx="7541194" cy="3124201"/>
          </a:xfrm>
        </p:spPr>
        <p:txBody>
          <a:bodyPr/>
          <a:lstStyle/>
          <a:p>
            <a:r>
              <a:rPr lang="ko-KR" altLang="en-US" dirty="0"/>
              <a:t>게임 시작 후 플레이어의 기본상태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컨트롤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상태표시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상태변화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클리어 </a:t>
            </a:r>
            <a:r>
              <a:rPr lang="ko-KR" altLang="en-US" dirty="0" err="1"/>
              <a:t>조검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플레이어 아이템 또는 커스텀 예시</a:t>
            </a:r>
          </a:p>
        </p:txBody>
      </p:sp>
      <p:pic>
        <p:nvPicPr>
          <p:cNvPr id="8" name="L">
            <a:hlinkClick r:id="" action="ppaction://media"/>
            <a:extLst>
              <a:ext uri="{FF2B5EF4-FFF2-40B4-BE49-F238E27FC236}">
                <a16:creationId xmlns:a16="http://schemas.microsoft.com/office/drawing/2014/main" id="{5024668E-4288-48D5-8231-B17D82EAA3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923853" y="3911367"/>
            <a:ext cx="762000" cy="419100"/>
          </a:xfrm>
          <a:prstGeom prst="rect">
            <a:avLst/>
          </a:prstGeom>
        </p:spPr>
      </p:pic>
      <p:pic>
        <p:nvPicPr>
          <p:cNvPr id="11" name="E">
            <a:hlinkClick r:id="" action="ppaction://media"/>
            <a:extLst>
              <a:ext uri="{FF2B5EF4-FFF2-40B4-BE49-F238E27FC236}">
                <a16:creationId xmlns:a16="http://schemas.microsoft.com/office/drawing/2014/main" id="{65AC20D4-FDD3-4617-AD31-11F3343FD35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920607" y="3911367"/>
            <a:ext cx="762000" cy="4191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B73B7CF-23B6-40DE-A60E-82A8CE046153}"/>
              </a:ext>
            </a:extLst>
          </p:cNvPr>
          <p:cNvGrpSpPr/>
          <p:nvPr/>
        </p:nvGrpSpPr>
        <p:grpSpPr>
          <a:xfrm>
            <a:off x="1390567" y="4286852"/>
            <a:ext cx="9758022" cy="2137992"/>
            <a:chOff x="1629853" y="4286852"/>
            <a:chExt cx="9758022" cy="21379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4C8FC91-759F-481B-8AEF-90635D557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56265" y="4288696"/>
              <a:ext cx="7931610" cy="213614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503F2C4-CCDC-40B8-A236-B3B59926F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74925" b="34393"/>
            <a:stretch/>
          </p:blipFill>
          <p:spPr>
            <a:xfrm>
              <a:off x="1629853" y="4291932"/>
              <a:ext cx="1988830" cy="140146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7218E96-EE91-4D38-8C2F-1588C41F46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3095" r="74925" b="34393"/>
            <a:stretch/>
          </p:blipFill>
          <p:spPr>
            <a:xfrm>
              <a:off x="3542329" y="4286852"/>
              <a:ext cx="950146" cy="1401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083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아이템</a:t>
            </a:r>
            <a:r>
              <a:rPr lang="ko-KR" altLang="en-US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>
                <a:effectLst/>
              </a:rPr>
              <a:t>스크린에 한 개씩 나오고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취득 후 취소되지 않는 아이템은 ●로 표기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5CDF0946-0301-4922-81F3-B0E2CD3CB56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189527"/>
          <a:ext cx="9906000" cy="342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561">
                  <a:extLst>
                    <a:ext uri="{9D8B030D-6E8A-4147-A177-3AD203B41FA5}">
                      <a16:colId xmlns:a16="http://schemas.microsoft.com/office/drawing/2014/main" val="624123865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2839194890"/>
                    </a:ext>
                  </a:extLst>
                </a:gridCol>
                <a:gridCol w="7054253">
                  <a:extLst>
                    <a:ext uri="{9D8B030D-6E8A-4147-A177-3AD203B41FA5}">
                      <a16:colId xmlns:a16="http://schemas.microsoft.com/office/drawing/2014/main" val="1095183694"/>
                    </a:ext>
                  </a:extLst>
                </a:gridCol>
              </a:tblGrid>
              <a:tr h="427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43951"/>
                  </a:ext>
                </a:extLst>
              </a:tr>
              <a:tr h="647364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Player</a:t>
                      </a:r>
                      <a:r>
                        <a:rPr lang="en-US" altLang="ko-KR" dirty="0">
                          <a:effectLst/>
                        </a:rPr>
                        <a:t> ●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바우스</a:t>
                      </a:r>
                      <a:r>
                        <a:rPr lang="ko-KR" altLang="en-US" dirty="0">
                          <a:effectLst/>
                        </a:rPr>
                        <a:t>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개 추가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083988477"/>
                  </a:ext>
                </a:extLst>
              </a:tr>
              <a:tr h="849365">
                <a:tc>
                  <a:txBody>
                    <a:bodyPr/>
                    <a:lstStyle/>
                    <a:p>
                      <a:pPr algn="ctr" fontAlgn="ctr"/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Lasers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획득 후 버튼을 누르면 </a:t>
                      </a:r>
                      <a:r>
                        <a:rPr lang="ko-KR" altLang="en-US" dirty="0" err="1">
                          <a:effectLst/>
                        </a:rPr>
                        <a:t>바우스가</a:t>
                      </a:r>
                      <a:r>
                        <a:rPr lang="ko-KR" altLang="en-US" dirty="0">
                          <a:effectLst/>
                        </a:rPr>
                        <a:t> 레이저를 </a:t>
                      </a:r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 err="1">
                          <a:effectLst/>
                        </a:rPr>
                        <a:t>발씩</a:t>
                      </a:r>
                      <a:r>
                        <a:rPr lang="ko-KR" altLang="en-US" dirty="0">
                          <a:effectLst/>
                        </a:rPr>
                        <a:t> 발사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01161438"/>
                  </a:ext>
                </a:extLst>
              </a:tr>
              <a:tr h="647364">
                <a:tc>
                  <a:txBody>
                    <a:bodyPr/>
                    <a:lstStyle/>
                    <a:p>
                      <a:pPr algn="ctr" fontAlgn="ctr"/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Enlarge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바우스의</a:t>
                      </a:r>
                      <a:r>
                        <a:rPr lang="ko-KR" altLang="en-US" dirty="0">
                          <a:effectLst/>
                        </a:rPr>
                        <a:t> 길이가 </a:t>
                      </a:r>
                      <a:r>
                        <a:rPr lang="en-US" altLang="ko-KR" dirty="0">
                          <a:effectLst/>
                        </a:rPr>
                        <a:t>1.5</a:t>
                      </a:r>
                      <a:r>
                        <a:rPr lang="ko-KR" altLang="en-US" dirty="0">
                          <a:effectLst/>
                        </a:rPr>
                        <a:t>배로 늘어난다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23063107"/>
                  </a:ext>
                </a:extLst>
              </a:tr>
              <a:tr h="849365">
                <a:tc>
                  <a:txBody>
                    <a:bodyPr/>
                    <a:lstStyle/>
                    <a:p>
                      <a:pPr algn="ctr" fontAlgn="ctr"/>
                      <a:endParaRPr lang="ko-KR" altLang="en-US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Catch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에너지 볼이 </a:t>
                      </a:r>
                      <a:r>
                        <a:rPr lang="ko-KR" altLang="en-US" dirty="0" err="1">
                          <a:effectLst/>
                        </a:rPr>
                        <a:t>바우스에</a:t>
                      </a:r>
                      <a:r>
                        <a:rPr lang="ko-KR" altLang="en-US" dirty="0">
                          <a:effectLst/>
                        </a:rPr>
                        <a:t> 튕겨 나가지 않고 달라붙는 상태가 된다</a:t>
                      </a:r>
                      <a:r>
                        <a:rPr lang="en-US" altLang="ko-KR" dirty="0">
                          <a:effectLst/>
                        </a:rPr>
                        <a:t>. </a:t>
                      </a:r>
                      <a:r>
                        <a:rPr lang="ko-KR" altLang="en-US" dirty="0">
                          <a:effectLst/>
                        </a:rPr>
                        <a:t>일정 시간 경과 또는 버튼을 누름으로써 에너지 볼을 발사할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972217359"/>
                  </a:ext>
                </a:extLst>
              </a:tr>
            </a:tbl>
          </a:graphicData>
        </a:graphic>
      </p:graphicFrame>
      <p:pic>
        <p:nvPicPr>
          <p:cNvPr id="18" name="P">
            <a:hlinkClick r:id="" action="ppaction://media"/>
            <a:extLst>
              <a:ext uri="{FF2B5EF4-FFF2-40B4-BE49-F238E27FC236}">
                <a16:creationId xmlns:a16="http://schemas.microsoft.com/office/drawing/2014/main" id="{A44826CC-583D-4956-8728-B80D819282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28226" y="2726066"/>
            <a:ext cx="762000" cy="419100"/>
          </a:xfrm>
          <a:prstGeom prst="rect">
            <a:avLst/>
          </a:prstGeom>
        </p:spPr>
      </p:pic>
      <p:pic>
        <p:nvPicPr>
          <p:cNvPr id="19" name="L">
            <a:hlinkClick r:id="" action="ppaction://media"/>
            <a:extLst>
              <a:ext uri="{FF2B5EF4-FFF2-40B4-BE49-F238E27FC236}">
                <a16:creationId xmlns:a16="http://schemas.microsoft.com/office/drawing/2014/main" id="{44BA74FB-A4C8-4264-AE54-3D459EB0C3D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428226" y="3481075"/>
            <a:ext cx="762000" cy="419100"/>
          </a:xfrm>
          <a:prstGeom prst="rect">
            <a:avLst/>
          </a:prstGeom>
        </p:spPr>
      </p:pic>
      <p:pic>
        <p:nvPicPr>
          <p:cNvPr id="20" name="E">
            <a:hlinkClick r:id="" action="ppaction://media"/>
            <a:extLst>
              <a:ext uri="{FF2B5EF4-FFF2-40B4-BE49-F238E27FC236}">
                <a16:creationId xmlns:a16="http://schemas.microsoft.com/office/drawing/2014/main" id="{7D464093-0315-4D54-A41C-E99DF12C649F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437314" y="4236084"/>
            <a:ext cx="762000" cy="419100"/>
          </a:xfrm>
          <a:prstGeom prst="rect">
            <a:avLst/>
          </a:prstGeom>
        </p:spPr>
      </p:pic>
      <p:pic>
        <p:nvPicPr>
          <p:cNvPr id="21" name="C">
            <a:hlinkClick r:id="" action="ppaction://media"/>
            <a:extLst>
              <a:ext uri="{FF2B5EF4-FFF2-40B4-BE49-F238E27FC236}">
                <a16:creationId xmlns:a16="http://schemas.microsoft.com/office/drawing/2014/main" id="{B7A80E46-D5D7-4E02-B334-C54EB9801A0A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437314" y="4991093"/>
            <a:ext cx="762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난이도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D38AF-B6FA-471E-BEB5-70107289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3049"/>
            <a:ext cx="9905998" cy="3540855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effectLst/>
              </a:rPr>
              <a:t>블록 내구성은 </a:t>
            </a:r>
            <a:r>
              <a:rPr lang="ko-KR" altLang="en-US" b="1" dirty="0">
                <a:solidFill>
                  <a:srgbClr val="00B0F0"/>
                </a:solidFill>
                <a:effectLst/>
              </a:rPr>
              <a:t>세 종류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일반 블록 </a:t>
            </a:r>
            <a:r>
              <a:rPr lang="en-US" altLang="ko-KR" dirty="0">
                <a:effectLst/>
              </a:rPr>
              <a:t>8</a:t>
            </a:r>
            <a:r>
              <a:rPr lang="ko-KR" altLang="en-US" dirty="0">
                <a:effectLst/>
              </a:rPr>
              <a:t>가지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하드 월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은색</a:t>
            </a:r>
            <a:r>
              <a:rPr lang="en-US" altLang="ko-KR" dirty="0">
                <a:effectLst/>
              </a:rPr>
              <a:t>)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 err="1">
                <a:effectLst/>
              </a:rPr>
              <a:t>이모탈리티</a:t>
            </a:r>
            <a:r>
              <a:rPr lang="ko-KR" altLang="en-US" dirty="0">
                <a:effectLst/>
              </a:rPr>
              <a:t> 월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금색</a:t>
            </a:r>
            <a:r>
              <a:rPr lang="en-US" altLang="ko-KR" dirty="0">
                <a:effectLst/>
              </a:rPr>
              <a:t>)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일반 블록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에너지볼 </a:t>
            </a:r>
            <a:r>
              <a:rPr lang="ko-KR" altLang="en-US" dirty="0" err="1">
                <a:effectLst/>
              </a:rPr>
              <a:t>충돌시</a:t>
            </a:r>
            <a:r>
              <a:rPr lang="ko-KR" altLang="en-US" dirty="0">
                <a:effectLst/>
              </a:rPr>
              <a:t> 파괴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아이템이 떨어지는 경우도 있음</a:t>
            </a:r>
            <a:r>
              <a:rPr lang="en-US" altLang="ko-KR" dirty="0">
                <a:effectLst/>
              </a:rPr>
              <a:t>.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블록 파괴 획득 점수가 각각 다름</a:t>
            </a:r>
            <a:r>
              <a:rPr lang="en-US" altLang="ko-KR" dirty="0">
                <a:effectLst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61984-3246-4286-AF93-75F91D27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93" y="1066800"/>
            <a:ext cx="19796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옵션 난이도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26D38AF-B6FA-471E-BEB5-70107289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32807"/>
            <a:ext cx="9905998" cy="3464654"/>
          </a:xfrm>
        </p:spPr>
        <p:txBody>
          <a:bodyPr>
            <a:normAutofit/>
          </a:bodyPr>
          <a:lstStyle/>
          <a:p>
            <a:r>
              <a:rPr lang="ko-KR" altLang="en-US" dirty="0">
                <a:effectLst/>
              </a:rPr>
              <a:t>하드 월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두 번 이상 충돌해야 파괴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 후반 라운드에서 </a:t>
            </a:r>
            <a:r>
              <a:rPr lang="ko-KR" altLang="en-US" b="1" dirty="0">
                <a:solidFill>
                  <a:srgbClr val="00B0F0"/>
                </a:solidFill>
                <a:effectLst/>
              </a:rPr>
              <a:t>내구도가 증가</a:t>
            </a:r>
            <a:endParaRPr lang="en-US" altLang="ko-KR" b="1" dirty="0">
              <a:solidFill>
                <a:srgbClr val="00B0F0"/>
              </a:solidFill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dirty="0" err="1">
                <a:effectLst/>
              </a:rPr>
              <a:t>이모탈리티</a:t>
            </a:r>
            <a:r>
              <a:rPr lang="ko-KR" altLang="en-US" dirty="0">
                <a:effectLst/>
              </a:rPr>
              <a:t> 월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에너지볼로 </a:t>
            </a:r>
            <a:r>
              <a:rPr lang="ko-KR" altLang="en-US" b="1" dirty="0">
                <a:solidFill>
                  <a:srgbClr val="00B0F0"/>
                </a:solidFill>
                <a:effectLst/>
              </a:rPr>
              <a:t>파괴불가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>
                <a:effectLst/>
              </a:rPr>
              <a:t>메가 볼 상태에서만 파괴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이모탈리티만</a:t>
            </a:r>
            <a:r>
              <a:rPr lang="ko-KR" altLang="en-US" dirty="0">
                <a:effectLst/>
              </a:rPr>
              <a:t> 남으면 클리어 인정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D9B06-36DB-4A4C-91B5-D3D3A5F0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41" y="2935555"/>
            <a:ext cx="4874370" cy="25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13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6DDE8F-8B48-4A83-AAED-6BAE3886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254800"/>
            <a:ext cx="8221222" cy="51537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</p:spPr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1~8/33 </a:t>
            </a:r>
            <a:r>
              <a:rPr lang="ko-KR" altLang="en-US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레벨 디자인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0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</p:spPr>
        <p:txBody>
          <a:bodyPr/>
          <a:lstStyle/>
          <a:p>
            <a:r>
              <a:rPr lang="ko-KR" altLang="en-US" dirty="0"/>
              <a:t>스테이지 </a:t>
            </a:r>
            <a:r>
              <a:rPr lang="en-US" altLang="ko-KR" dirty="0"/>
              <a:t>33 </a:t>
            </a:r>
            <a:r>
              <a:rPr lang="ko-KR" altLang="en-US" dirty="0"/>
              <a:t>최종보스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레벨 디자인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258D35-EEED-4CC0-A13A-604995B6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8" y="1344638"/>
            <a:ext cx="6733564" cy="3849942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A3584B-5D4D-441F-9D78-3D7EAC494998}"/>
              </a:ext>
            </a:extLst>
          </p:cNvPr>
          <p:cNvSpPr txBox="1">
            <a:spLocks/>
          </p:cNvSpPr>
          <p:nvPr/>
        </p:nvSpPr>
        <p:spPr>
          <a:xfrm>
            <a:off x="1860637" y="5341689"/>
            <a:ext cx="8533323" cy="86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00B0F0"/>
                </a:solidFill>
                <a:effectLst/>
              </a:rPr>
              <a:t>보스</a:t>
            </a:r>
            <a:r>
              <a:rPr lang="en-US" altLang="ko-KR" dirty="0">
                <a:effectLst/>
              </a:rPr>
              <a:t>: </a:t>
            </a:r>
            <a:r>
              <a:rPr lang="ko-KR" altLang="en-US" dirty="0">
                <a:effectLst/>
              </a:rPr>
              <a:t>배경설명 요약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보스의 공격패턴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8786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7964"/>
            <a:ext cx="9905998" cy="1905000"/>
          </a:xfrm>
        </p:spPr>
        <p:txBody>
          <a:bodyPr/>
          <a:lstStyle/>
          <a:p>
            <a:r>
              <a:rPr lang="ko-KR" altLang="en-US" dirty="0"/>
              <a:t>게임오버와 이어하기 그리고 엔딩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A3584B-5D4D-441F-9D78-3D7EAC494998}"/>
              </a:ext>
            </a:extLst>
          </p:cNvPr>
          <p:cNvSpPr txBox="1">
            <a:spLocks/>
          </p:cNvSpPr>
          <p:nvPr/>
        </p:nvSpPr>
        <p:spPr>
          <a:xfrm>
            <a:off x="1860638" y="4930628"/>
            <a:ext cx="8055150" cy="1044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00B0F0"/>
                </a:solidFill>
                <a:effectLst/>
              </a:rPr>
              <a:t>게임오버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조건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그리고 게임 </a:t>
            </a:r>
            <a:r>
              <a:rPr lang="ko-KR" altLang="en-US" b="1" dirty="0">
                <a:solidFill>
                  <a:srgbClr val="00B0F0"/>
                </a:solidFill>
                <a:effectLst/>
              </a:rPr>
              <a:t>이어하기 </a:t>
            </a:r>
            <a:r>
              <a:rPr lang="ko-KR" altLang="en-US" dirty="0">
                <a:effectLst/>
              </a:rPr>
              <a:t>방법</a:t>
            </a:r>
            <a:endParaRPr lang="en-US" altLang="ko-KR" dirty="0">
              <a:effectLst/>
            </a:endParaRPr>
          </a:p>
          <a:p>
            <a:r>
              <a:rPr lang="ko-KR" altLang="en-US" b="1" dirty="0">
                <a:solidFill>
                  <a:srgbClr val="00B0F0"/>
                </a:solidFill>
              </a:rPr>
              <a:t>게임 엔딩</a:t>
            </a:r>
            <a:r>
              <a:rPr lang="ko-KR" altLang="en-US" b="1" dirty="0"/>
              <a:t> 조건</a:t>
            </a:r>
            <a:r>
              <a:rPr lang="en-US" altLang="ko-KR" b="1" dirty="0"/>
              <a:t>. </a:t>
            </a:r>
            <a:r>
              <a:rPr lang="ko-KR" altLang="en-US" dirty="0"/>
              <a:t>엔딩 장면 요약</a:t>
            </a:r>
            <a:endParaRPr lang="en-US" altLang="ko-KR" dirty="0"/>
          </a:p>
        </p:txBody>
      </p:sp>
      <p:pic>
        <p:nvPicPr>
          <p:cNvPr id="1026" name="Picture 2" descr="https://postfiles.pstatic.net/MjAxOTA0MTdfOTQg/MDAxNTU1NTA5MzI2NDUy.x8LKbf4L-Jd_cuLFVaHXEdqg-YpH3ZOJZ7gA7-QJcT0g.m1ZEGLR8i1_qg6YoYwbUU2v7iYThdfYna0Vq9KdvNMog.JPEG.jconan/youtube_com_20190417_195231.jpg?type=w580">
            <a:extLst>
              <a:ext uri="{FF2B5EF4-FFF2-40B4-BE49-F238E27FC236}">
                <a16:creationId xmlns:a16="http://schemas.microsoft.com/office/drawing/2014/main" id="{5E29FE3D-AEDA-4905-AA88-880D4642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22" y="1433031"/>
            <a:ext cx="2943019" cy="33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B1E48E-2C05-4340-B3A0-9459D9428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8" b="23914"/>
          <a:stretch/>
        </p:blipFill>
        <p:spPr>
          <a:xfrm>
            <a:off x="5152133" y="1405220"/>
            <a:ext cx="2357013" cy="3491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4FCD14-996C-4950-8438-ED27F2651C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14" b="30604"/>
          <a:stretch/>
        </p:blipFill>
        <p:spPr>
          <a:xfrm>
            <a:off x="1115709" y="1500102"/>
            <a:ext cx="2561758" cy="3363451"/>
          </a:xfrm>
          <a:prstGeom prst="rect">
            <a:avLst/>
          </a:prstGeom>
        </p:spPr>
      </p:pic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F949F22-80B4-4B0F-A7E2-175F9AE12479}"/>
              </a:ext>
            </a:extLst>
          </p:cNvPr>
          <p:cNvSpPr/>
          <p:nvPr/>
        </p:nvSpPr>
        <p:spPr>
          <a:xfrm>
            <a:off x="3815476" y="2869907"/>
            <a:ext cx="1184364" cy="6238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99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D8DAE-C0A4-4C49-B9DA-E047016E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게임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 </a:t>
            </a:r>
            <a:r>
              <a:rPr lang="ko-KR" altLang="en-US" dirty="0"/>
              <a:t>기획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AD026-1211-4C37-ABA9-FF550045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189"/>
            <a:ext cx="9905998" cy="4605556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b="1" dirty="0"/>
              <a:t>내 게임</a:t>
            </a:r>
            <a:r>
              <a:rPr lang="en-US" altLang="ko-KR" b="1" dirty="0"/>
              <a:t>(</a:t>
            </a:r>
            <a:r>
              <a:rPr lang="ko-KR" altLang="en-US" b="1" dirty="0"/>
              <a:t>시스템</a:t>
            </a:r>
            <a:r>
              <a:rPr lang="en-US" altLang="ko-KR" b="1" dirty="0"/>
              <a:t>)</a:t>
            </a:r>
            <a:r>
              <a:rPr lang="en-US" altLang="ko-KR" dirty="0"/>
              <a:t>(</a:t>
            </a:r>
            <a:r>
              <a:rPr lang="ko-KR" altLang="en-US" dirty="0"/>
              <a:t>실시간 액션 </a:t>
            </a:r>
            <a:r>
              <a:rPr lang="ko-KR" altLang="en-US" b="1" dirty="0">
                <a:solidFill>
                  <a:srgbClr val="00B0F0"/>
                </a:solidFill>
              </a:rPr>
              <a:t>퍼즐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b="1" dirty="0"/>
              <a:t>스마트폰</a:t>
            </a:r>
            <a:r>
              <a:rPr lang="ko-KR" altLang="en-US" dirty="0"/>
              <a:t> 및 멀티 플랫폼 지원 </a:t>
            </a:r>
            <a:r>
              <a:rPr lang="en-US" altLang="ko-KR" dirty="0"/>
              <a:t>(PC,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콘솔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대상 </a:t>
            </a:r>
            <a:r>
              <a:rPr lang="ko-KR" altLang="en-US" dirty="0" err="1"/>
              <a:t>타켓팅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전체 </a:t>
            </a:r>
            <a:r>
              <a:rPr lang="ko-KR" altLang="en-US" dirty="0" err="1"/>
              <a:t>이용가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액션 퍼즐 매니아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기획</a:t>
            </a:r>
            <a:r>
              <a:rPr lang="en-US" altLang="ko-KR" dirty="0"/>
              <a:t> </a:t>
            </a:r>
            <a:r>
              <a:rPr lang="ko-KR" altLang="en-US" dirty="0"/>
              <a:t>의도 </a:t>
            </a:r>
            <a:r>
              <a:rPr lang="en-US" altLang="ko-KR" dirty="0"/>
              <a:t>: </a:t>
            </a: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 err="1">
                <a:effectLst/>
              </a:rPr>
              <a:t>벽돌깨기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+</a:t>
            </a:r>
            <a:r>
              <a:rPr lang="ko-KR" altLang="en-US" dirty="0">
                <a:effectLst/>
              </a:rPr>
              <a:t> 아이템 </a:t>
            </a:r>
            <a:r>
              <a:rPr lang="en-US" altLang="ko-KR" dirty="0">
                <a:effectLst/>
              </a:rPr>
              <a:t>+</a:t>
            </a:r>
            <a:r>
              <a:rPr lang="ko-KR" altLang="en-US" dirty="0">
                <a:effectLst/>
              </a:rPr>
              <a:t> 맵</a:t>
            </a:r>
            <a:endParaRPr lang="en-US" altLang="ko-KR" dirty="0">
              <a:effectLst/>
            </a:endParaRPr>
          </a:p>
          <a:p>
            <a:r>
              <a:rPr lang="en-US" altLang="ko-KR" dirty="0"/>
              <a:t>5. </a:t>
            </a:r>
            <a:r>
              <a:rPr lang="ko-KR" altLang="en-US" dirty="0"/>
              <a:t>비즈니스 모델 </a:t>
            </a:r>
            <a:r>
              <a:rPr lang="en-US" altLang="ko-KR" dirty="0"/>
              <a:t>: </a:t>
            </a:r>
            <a:r>
              <a:rPr lang="ko-KR" altLang="en-US" dirty="0" err="1"/>
              <a:t>애드웨어</a:t>
            </a:r>
            <a:r>
              <a:rPr lang="ko-KR" altLang="en-US" dirty="0"/>
              <a:t> 방식의 광고 노출 및 후원금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개발계획 </a:t>
            </a:r>
            <a:r>
              <a:rPr lang="en-US" altLang="ko-KR" dirty="0"/>
              <a:t>: </a:t>
            </a:r>
            <a:r>
              <a:rPr lang="ko-KR" altLang="en-US" dirty="0"/>
              <a:t>주간회의 및 기획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추가일정 등</a:t>
            </a:r>
            <a:endParaRPr lang="en-US" altLang="ko-KR" dirty="0"/>
          </a:p>
          <a:p>
            <a:r>
              <a:rPr lang="en-US" altLang="ko-KR" dirty="0"/>
              <a:t>7. How to Play 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누구든 </a:t>
            </a:r>
            <a:r>
              <a:rPr lang="ko-KR" altLang="en-US" dirty="0" err="1"/>
              <a:t>심심할때</a:t>
            </a:r>
            <a:r>
              <a:rPr lang="ko-KR" altLang="en-US" dirty="0"/>
              <a:t> 스마트폰에서 내 게임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를 찾아 바로 즐길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스테이지를 이동하며 </a:t>
            </a:r>
            <a:r>
              <a:rPr lang="ko-KR" altLang="en-US" dirty="0" err="1"/>
              <a:t>바우스가</a:t>
            </a:r>
            <a:r>
              <a:rPr lang="ko-KR" altLang="en-US" dirty="0"/>
              <a:t> 블록을 향해 </a:t>
            </a:r>
            <a:r>
              <a:rPr lang="ko-KR" altLang="en-US" dirty="0" err="1"/>
              <a:t>에너치볼을</a:t>
            </a:r>
            <a:r>
              <a:rPr lang="ko-KR" altLang="en-US" dirty="0"/>
              <a:t> 쏘고 튕겨낸다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질문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416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 보드</a:t>
            </a:r>
            <a:r>
              <a:rPr lang="en-US" altLang="ko-KR" dirty="0"/>
              <a:t>(</a:t>
            </a:r>
            <a:r>
              <a:rPr lang="ko-KR" altLang="en-US" dirty="0"/>
              <a:t>의뢰 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24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 보드 </a:t>
            </a:r>
            <a:r>
              <a:rPr lang="en-US" altLang="ko-KR" dirty="0"/>
              <a:t>(</a:t>
            </a:r>
            <a:r>
              <a:rPr lang="ko-KR" altLang="en-US" dirty="0"/>
              <a:t>의뢰 게시판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0470"/>
            <a:ext cx="9905998" cy="4167929"/>
          </a:xfrm>
        </p:spPr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정상적인 의뢰 발주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조건에 맞춰 의뢰 게시</a:t>
            </a:r>
            <a:endParaRPr lang="en-US" altLang="ko-KR" dirty="0"/>
          </a:p>
          <a:p>
            <a:pPr fontAlgn="base"/>
            <a:endParaRPr lang="en-US" altLang="ko-KR" dirty="0">
              <a:effectLst/>
            </a:endParaRPr>
          </a:p>
          <a:p>
            <a:pPr fontAlgn="base"/>
            <a:r>
              <a:rPr lang="en-US" altLang="ko-KR" dirty="0">
                <a:effectLst/>
              </a:rPr>
              <a:t>“</a:t>
            </a:r>
            <a:r>
              <a:rPr lang="ko-KR" altLang="en-US" dirty="0">
                <a:effectLst/>
              </a:rPr>
              <a:t>퀘스트 보드</a:t>
            </a:r>
            <a:r>
              <a:rPr lang="en-US" altLang="ko-KR" dirty="0">
                <a:effectLst/>
              </a:rPr>
              <a:t>” </a:t>
            </a:r>
            <a:r>
              <a:rPr lang="ko-KR" altLang="en-US" dirty="0">
                <a:effectLst/>
              </a:rPr>
              <a:t>배경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- </a:t>
            </a:r>
            <a:r>
              <a:rPr lang="ko-KR" altLang="en-US" dirty="0"/>
              <a:t>일을 구하러 길드방문한 주인공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의뢰 발주 및 관리자 급구를 수락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퀘스트 보드 관리 담당자가 되었다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622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플랫폼 및 작동 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어디서 작동하는가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99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ml5 Logo Icon - Html5 Icons - SoftIcons.com">
            <a:extLst>
              <a:ext uri="{FF2B5EF4-FFF2-40B4-BE49-F238E27FC236}">
                <a16:creationId xmlns:a16="http://schemas.microsoft.com/office/drawing/2014/main" id="{B4507CE8-A1F2-4F50-9E6D-DB3DC69D1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27" y="187983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메인은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스마트폰</a:t>
            </a:r>
            <a:r>
              <a:rPr lang="en-US" altLang="ko-KR" dirty="0"/>
              <a:t>” </a:t>
            </a:r>
            <a:r>
              <a:rPr lang="ko-KR" altLang="en-US" dirty="0"/>
              <a:t>그리고 멀티 플랫폼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8191"/>
            <a:ext cx="9905998" cy="4370664"/>
          </a:xfrm>
        </p:spPr>
        <p:txBody>
          <a:bodyPr/>
          <a:lstStyle/>
          <a:p>
            <a:r>
              <a:rPr lang="en-US" altLang="ko-KR" dirty="0"/>
              <a:t>iOS , </a:t>
            </a:r>
            <a:r>
              <a:rPr lang="ko-KR" altLang="en-US" dirty="0"/>
              <a:t>안드로이드 등의 스마트폰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접근성 좋은 스마트폰 게임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터치 방식 컨트롤러 지원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앱스토어 설치 방식 </a:t>
            </a:r>
            <a:r>
              <a:rPr lang="en-US" altLang="ko-KR" dirty="0"/>
              <a:t>(1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멀티 플랫폼 지원 가능 </a:t>
            </a:r>
            <a:r>
              <a:rPr lang="en-US" altLang="ko-KR" dirty="0"/>
              <a:t>(2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HTML5</a:t>
            </a:r>
            <a:r>
              <a:rPr lang="ko-KR" altLang="en-US" dirty="0"/>
              <a:t> 지원하는 모든 기기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테블릿</a:t>
            </a:r>
            <a:r>
              <a:rPr lang="en-US" altLang="ko-KR" dirty="0"/>
              <a:t>, PC,</a:t>
            </a:r>
            <a:r>
              <a:rPr lang="ko-KR" altLang="en-US" dirty="0"/>
              <a:t> 콘솔게임기</a:t>
            </a:r>
          </a:p>
        </p:txBody>
      </p:sp>
    </p:spTree>
    <p:extLst>
      <p:ext uri="{BB962C8B-B14F-4D97-AF65-F5344CB8AC3E}">
        <p14:creationId xmlns:p14="http://schemas.microsoft.com/office/powerpoint/2010/main" val="91171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이용 등급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예상 고객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73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파일:GRAC All (전체이용가).png - 위키백과, 우리 모두의 백과사전">
            <a:extLst>
              <a:ext uri="{FF2B5EF4-FFF2-40B4-BE49-F238E27FC236}">
                <a16:creationId xmlns:a16="http://schemas.microsoft.com/office/drawing/2014/main" id="{EB04DDFF-C1AF-451F-BAA7-918CBC151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47" y="1868648"/>
            <a:ext cx="368384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2FF3AB-29A6-4F25-A41C-BB3CA889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r>
              <a:rPr lang="ko-KR" altLang="en-US" dirty="0"/>
              <a:t> 매니아를 위한 건전한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36880-FDBA-433F-B4D6-3A837725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4694"/>
            <a:ext cx="9905998" cy="3863129"/>
          </a:xfrm>
        </p:spPr>
        <p:txBody>
          <a:bodyPr/>
          <a:lstStyle/>
          <a:p>
            <a:r>
              <a:rPr lang="ko-KR" altLang="en-US" dirty="0"/>
              <a:t>이용 등급 </a:t>
            </a:r>
            <a:r>
              <a:rPr lang="en-US" altLang="ko-KR" dirty="0"/>
              <a:t>: </a:t>
            </a:r>
            <a:r>
              <a:rPr lang="ko-KR" altLang="en-US" dirty="0" err="1"/>
              <a:t>전체이용가</a:t>
            </a:r>
            <a:r>
              <a:rPr lang="ko-KR" altLang="en-US" dirty="0"/>
              <a:t> 등급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고객 예상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r>
              <a:rPr lang="ko-KR" altLang="en-US" dirty="0"/>
              <a:t> 매니아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무의식 활자 중독자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판타지 의뢰 참고자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53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A209-7B6A-4DCE-9ECB-5703814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퀘스트 보드 기획 배경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0F50-8529-46BC-B007-8CCF8A3BC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경영 </a:t>
            </a:r>
            <a:r>
              <a:rPr lang="ko-KR" altLang="en-US" dirty="0" err="1"/>
              <a:t>타이쿤</a:t>
            </a:r>
            <a:r>
              <a:rPr lang="ko-KR" altLang="en-US" dirty="0"/>
              <a:t> </a:t>
            </a:r>
            <a:r>
              <a:rPr lang="ko-KR" altLang="en-US" dirty="0" err="1"/>
              <a:t>할만</a:t>
            </a:r>
            <a:r>
              <a:rPr lang="ko-KR" altLang="en-US" dirty="0"/>
              <a:t> 한가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589911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갤러리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1110</TotalTime>
  <Words>928</Words>
  <Application>Microsoft Office PowerPoint</Application>
  <PresentationFormat>와이드스크린</PresentationFormat>
  <Paragraphs>162</Paragraphs>
  <Slides>29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Rockwell</vt:lpstr>
      <vt:lpstr>갤러리</vt:lpstr>
      <vt:lpstr>퀘스트 보드</vt:lpstr>
      <vt:lpstr>퀘스트 보드 기획서 목차</vt:lpstr>
      <vt:lpstr>퀘스트 보드(의뢰 게시판)</vt:lpstr>
      <vt:lpstr>퀘스트 보드 (의뢰 게시판)</vt:lpstr>
      <vt:lpstr>주요 플랫폼 및 작동 환경</vt:lpstr>
      <vt:lpstr>메인은 “스마트폰” 그리고 멀티 플랫폼 지원</vt:lpstr>
      <vt:lpstr>게임 이용 등급</vt:lpstr>
      <vt:lpstr>경영 타이쿤 매니아를 위한 건전한 게임</vt:lpstr>
      <vt:lpstr>퀘스트 보드 기획 배경</vt:lpstr>
      <vt:lpstr>가볍게 즐겨보고! 다시 해보고 싶도록!!</vt:lpstr>
      <vt:lpstr>내 게임(시스템) 수익 구조</vt:lpstr>
      <vt:lpstr>내 게임 수익 구조</vt:lpstr>
      <vt:lpstr>4주간 개발기간(예정)</vt:lpstr>
      <vt:lpstr>개발계획표(예정)</vt:lpstr>
      <vt:lpstr>내 게임을 즐기려면?</vt:lpstr>
      <vt:lpstr>내 게임(시스템)를 즐기려면?</vt:lpstr>
      <vt:lpstr>게임 미리보기와 시작화면 전환</vt:lpstr>
      <vt:lpstr>게임 시작화면과 플레이 화면 구성</vt:lpstr>
      <vt:lpstr>게임 플레이 화면 설명</vt:lpstr>
      <vt:lpstr>주요 핵심 시스템</vt:lpstr>
      <vt:lpstr>시스템과 플레이어의 관계</vt:lpstr>
      <vt:lpstr>플레이어 구현 </vt:lpstr>
      <vt:lpstr>아이템 (스크린에 한 개씩 나오고, 취득 후 취소되지 않는 아이템은 ●로 표기)</vt:lpstr>
      <vt:lpstr>기본 난이도</vt:lpstr>
      <vt:lpstr>옵션 난이도</vt:lpstr>
      <vt:lpstr>스테이지 1~8/33  (레벨 디자인)</vt:lpstr>
      <vt:lpstr>스테이지 33 최종보스  (레벨 디자인)</vt:lpstr>
      <vt:lpstr>게임오버와 이어하기 그리고 엔딩</vt:lpstr>
      <vt:lpstr>내 게임(시스템) 기획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게임개발 스토리</dc:title>
  <dc:creator>user</dc:creator>
  <cp:lastModifiedBy>user</cp:lastModifiedBy>
  <cp:revision>117</cp:revision>
  <dcterms:created xsi:type="dcterms:W3CDTF">2024-03-13T07:25:47Z</dcterms:created>
  <dcterms:modified xsi:type="dcterms:W3CDTF">2024-03-18T05:53:25Z</dcterms:modified>
</cp:coreProperties>
</file>