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6" r:id="rId22"/>
    <p:sldId id="277" r:id="rId23"/>
    <p:sldId id="278" r:id="rId24"/>
    <p:sldId id="279" r:id="rId25"/>
    <p:sldId id="287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ghrlt7vITrAFKUHEYF4Lkpnf4b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A95AAB-9A79-408E-B88C-911423858D64}">
  <a:tblStyle styleId="{B6A95AAB-9A79-408E-B88C-911423858D64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EEDE7"/>
          </a:solidFill>
        </a:fill>
      </a:tcStyle>
    </a:wholeTbl>
    <a:band1H>
      <a:tcTxStyle/>
      <a:tcStyle>
        <a:tcBdr/>
        <a:fill>
          <a:solidFill>
            <a:srgbClr val="FDDA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DDA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" name="Google Shape;2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926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1639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8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4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61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0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3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1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02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8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663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37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9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3907" y="234810"/>
            <a:ext cx="9662682" cy="582089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Rockwell"/>
              <a:buNone/>
            </a:pPr>
            <a:r>
              <a:rPr lang="ko-KR" b="1" dirty="0" err="1"/>
              <a:t>퀘스트보드</a:t>
            </a:r>
            <a:r>
              <a:rPr lang="en-US" altLang="ko-KR" b="1" dirty="0"/>
              <a:t> </a:t>
            </a:r>
            <a:r>
              <a:rPr lang="ko-KR" altLang="en-US" b="1" dirty="0"/>
              <a:t>기획서</a:t>
            </a:r>
            <a:endParaRPr b="1" dirty="0"/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altLang="en-US" b="1" i="1" dirty="0">
                <a:solidFill>
                  <a:schemeClr val="dk1"/>
                </a:solidFill>
              </a:rPr>
              <a:t>인벤토리형 </a:t>
            </a:r>
            <a:r>
              <a:rPr lang="ko-KR" b="1" i="1" dirty="0">
                <a:solidFill>
                  <a:schemeClr val="dk1"/>
                </a:solidFill>
              </a:rPr>
              <a:t>의뢰 게시판</a:t>
            </a:r>
            <a:r>
              <a:rPr lang="en-US" altLang="ko-KR" b="1" i="1" dirty="0">
                <a:solidFill>
                  <a:schemeClr val="dk1"/>
                </a:solidFill>
              </a:rPr>
              <a:t> </a:t>
            </a:r>
            <a:r>
              <a:rPr lang="ko-KR" altLang="en-US" b="1" i="1" dirty="0">
                <a:solidFill>
                  <a:schemeClr val="dk1"/>
                </a:solidFill>
              </a:rPr>
              <a:t>경영 </a:t>
            </a:r>
            <a:r>
              <a:rPr lang="ko-KR" altLang="en-US" b="1" i="1" dirty="0" err="1">
                <a:solidFill>
                  <a:schemeClr val="dk1"/>
                </a:solidFill>
              </a:rPr>
              <a:t>타이쿤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489658" y="5144869"/>
            <a:ext cx="22365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2024. 03. 20(수)</a:t>
            </a:r>
            <a:br>
              <a:rPr lang="ko-KR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ko-KR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발표 : 김병철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백팩 히어로] 가방을 장미로 이쁘게 꾸미고 진보스 보기 &quot;장미정원&quot; 빌드 (Backpack Hero) - YouTube">
            <a:extLst>
              <a:ext uri="{FF2B5EF4-FFF2-40B4-BE49-F238E27FC236}">
                <a16:creationId xmlns:a16="http://schemas.microsoft.com/office/drawing/2014/main" id="{994D9606-BC96-4986-A377-5AFCF8799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781" y="1710725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Google Shape;148;p10" descr="냉장고 채우기: 게임 정리 android iOS apk download for free-TapTap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3680" y="1717636"/>
            <a:ext cx="3845348" cy="216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0" descr="VR챗(VRChat) 플레이 17 - Tier Land - YouTube"/>
          <p:cNvPicPr preferRelativeResize="0"/>
          <p:nvPr/>
        </p:nvPicPr>
        <p:blipFill rotWithShape="1">
          <a:blip r:embed="rId5">
            <a:alphaModFix/>
          </a:blip>
          <a:srcRect l="38191" t="28595" r="31131" b="14950"/>
          <a:stretch/>
        </p:blipFill>
        <p:spPr>
          <a:xfrm>
            <a:off x="4493621" y="1718858"/>
            <a:ext cx="2090057" cy="2163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dirty="0"/>
              <a:t>가볍게 즐겨보고! 다시 해보고 싶도록!!</a:t>
            </a:r>
            <a:endParaRPr dirty="0"/>
          </a:p>
        </p:txBody>
      </p:sp>
      <p:sp>
        <p:nvSpPr>
          <p:cNvPr id="152" name="Google Shape;152;p10"/>
          <p:cNvSpPr txBox="1">
            <a:spLocks noGrp="1"/>
          </p:cNvSpPr>
          <p:nvPr>
            <p:ph idx="1"/>
          </p:nvPr>
        </p:nvSpPr>
        <p:spPr>
          <a:xfrm>
            <a:off x="1141413" y="2088859"/>
            <a:ext cx="9905998" cy="385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기존</a:t>
            </a:r>
            <a:r>
              <a:rPr lang="ko-KR" altLang="en-US" dirty="0"/>
              <a:t> 인벤토리 리스트게임</a:t>
            </a:r>
            <a:br>
              <a:rPr lang="ko-KR" dirty="0"/>
            </a:br>
            <a:r>
              <a:rPr lang="ko-KR" dirty="0"/>
              <a:t>- </a:t>
            </a:r>
            <a:r>
              <a:rPr lang="ko-KR" dirty="0" err="1"/>
              <a:t>VRChat</a:t>
            </a:r>
            <a:r>
              <a:rPr lang="ko-KR" dirty="0"/>
              <a:t> </a:t>
            </a:r>
            <a:r>
              <a:rPr lang="ko-KR" dirty="0" err="1"/>
              <a:t>티어랜드</a:t>
            </a:r>
            <a:br>
              <a:rPr lang="ko-KR" dirty="0"/>
            </a:br>
            <a:r>
              <a:rPr lang="ko-KR" dirty="0"/>
              <a:t>- 냉장고 채우기: 정리게임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백팩</a:t>
            </a:r>
            <a:r>
              <a:rPr lang="ko-KR" altLang="en-US" dirty="0"/>
              <a:t> 히어로</a:t>
            </a:r>
            <a:br>
              <a:rPr lang="ko-KR" dirty="0"/>
            </a:b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“퀘스트 보드” 기획</a:t>
            </a:r>
            <a:r>
              <a:rPr lang="en-US" altLang="ko-KR" dirty="0"/>
              <a:t> </a:t>
            </a:r>
            <a:r>
              <a:rPr lang="ko-KR" altLang="en-US" dirty="0"/>
              <a:t>계기 및 의도</a:t>
            </a:r>
            <a:br>
              <a:rPr lang="ko-KR" dirty="0"/>
            </a:br>
            <a:r>
              <a:rPr lang="ko-KR" dirty="0"/>
              <a:t>- 서비스 업무요청 게시판에서 담당능력을 벗어난 진상 요청자를 응대한 경험</a:t>
            </a:r>
            <a:br>
              <a:rPr lang="en-US" altLang="ko-KR" dirty="0"/>
            </a:br>
            <a:r>
              <a:rPr lang="ko-KR" dirty="0"/>
              <a:t>- </a:t>
            </a:r>
            <a:r>
              <a:rPr lang="ko-KR" altLang="en-US" dirty="0"/>
              <a:t>엉망진창</a:t>
            </a:r>
            <a:r>
              <a:rPr lang="ko-KR" dirty="0"/>
              <a:t> </a:t>
            </a:r>
            <a:r>
              <a:rPr lang="ko-KR" altLang="en-US" dirty="0"/>
              <a:t>퀘스트 보드를</a:t>
            </a:r>
            <a:r>
              <a:rPr lang="ko-KR" dirty="0"/>
              <a:t> 깔끔하게 정리하는 </a:t>
            </a:r>
            <a:r>
              <a:rPr lang="ko-KR" altLang="en-US" dirty="0" err="1"/>
              <a:t>인디</a:t>
            </a:r>
            <a:r>
              <a:rPr lang="en-US" altLang="ko-KR" dirty="0"/>
              <a:t> </a:t>
            </a:r>
            <a:r>
              <a:rPr lang="ko-KR" altLang="en-US" dirty="0"/>
              <a:t>게임</a:t>
            </a:r>
            <a:r>
              <a:rPr lang="ko-KR" dirty="0"/>
              <a:t> 개발 희망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인벤토리 관리 콘텐츠의 개발경험과 관련게임 확장성 및 다양한 적용분야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“퀘스트 보드” 수익 구조</a:t>
            </a:r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비즈니스 모델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“퀘스트 보드” 수익 구조</a:t>
            </a:r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idx="1"/>
          </p:nvPr>
        </p:nvSpPr>
        <p:spPr>
          <a:xfrm>
            <a:off x="1040744" y="1669410"/>
            <a:ext cx="7130133" cy="432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 sz="2400" dirty="0" err="1"/>
              <a:t>애드웨어</a:t>
            </a:r>
            <a:r>
              <a:rPr lang="ko-KR" sz="2400" dirty="0"/>
              <a:t> 방식으로 출시</a:t>
            </a:r>
            <a:r>
              <a:rPr lang="en-US" altLang="ko-KR" sz="2400" dirty="0"/>
              <a:t> </a:t>
            </a:r>
            <a:r>
              <a:rPr lang="ko-KR" altLang="en-US" sz="2400" dirty="0"/>
              <a:t>예정</a:t>
            </a:r>
            <a:br>
              <a:rPr lang="ko-KR" sz="2400" dirty="0"/>
            </a:br>
            <a:r>
              <a:rPr lang="ko-KR" sz="2400" dirty="0"/>
              <a:t>- </a:t>
            </a:r>
            <a:r>
              <a:rPr lang="ko-KR" altLang="en-US" sz="2400" dirty="0"/>
              <a:t>게임후반에 출근 전</a:t>
            </a:r>
            <a:r>
              <a:rPr lang="ko-KR" sz="2400" dirty="0"/>
              <a:t>, </a:t>
            </a:r>
            <a:r>
              <a:rPr lang="ko-KR" altLang="en-US" sz="2400" dirty="0"/>
              <a:t>파산하면</a:t>
            </a:r>
            <a:r>
              <a:rPr lang="ko-KR" sz="2400" dirty="0"/>
              <a:t> 동영상 광고</a:t>
            </a:r>
            <a:r>
              <a:rPr lang="en-US" altLang="ko-KR" sz="2400" dirty="0"/>
              <a:t> </a:t>
            </a:r>
            <a:r>
              <a:rPr lang="ko-KR" altLang="en-US" sz="2400" dirty="0"/>
              <a:t>삽입</a:t>
            </a:r>
            <a:br>
              <a:rPr lang="ko-KR" sz="2400" dirty="0"/>
            </a:br>
            <a:r>
              <a:rPr lang="ko-KR" sz="2400" dirty="0"/>
              <a:t>- 게임화면 상단에 배너광고 삽입</a:t>
            </a:r>
            <a:br>
              <a:rPr lang="ko-KR" sz="2400" dirty="0"/>
            </a:br>
            <a:r>
              <a:rPr lang="ko-KR" sz="2400" dirty="0"/>
              <a:t>- 정적인 게시판이기에 광고 삽입</a:t>
            </a:r>
            <a:r>
              <a:rPr lang="ko-KR" altLang="en-US" sz="2400" dirty="0"/>
              <a:t>이</a:t>
            </a:r>
            <a:r>
              <a:rPr lang="ko-KR" sz="2400" dirty="0"/>
              <a:t> 용이함.</a:t>
            </a:r>
            <a:endParaRPr dirty="0"/>
          </a:p>
          <a:p>
            <a:pPr marL="228600" lvl="0" indent="-76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 sz="2400" dirty="0" err="1"/>
              <a:t>무광고</a:t>
            </a:r>
            <a:r>
              <a:rPr lang="ko-KR" sz="2400" dirty="0"/>
              <a:t> 옵션 리워드 제공</a:t>
            </a:r>
            <a:br>
              <a:rPr lang="ko-KR" sz="2400" dirty="0"/>
            </a:br>
            <a:r>
              <a:rPr lang="ko-KR" sz="2400" dirty="0"/>
              <a:t>- 광고참여 리워드 충전</a:t>
            </a:r>
            <a:br>
              <a:rPr lang="ko-KR" sz="2400" dirty="0"/>
            </a:br>
            <a:r>
              <a:rPr lang="ko-KR" sz="2400" dirty="0"/>
              <a:t>- 리워드로 광고 감소 제공</a:t>
            </a:r>
            <a:br>
              <a:rPr lang="ko-KR" sz="2400" dirty="0"/>
            </a:br>
            <a:r>
              <a:rPr lang="ko-KR" sz="2400" dirty="0"/>
              <a:t>- 후원</a:t>
            </a:r>
            <a:r>
              <a:rPr lang="ko-KR" altLang="en-US" sz="2400" dirty="0"/>
              <a:t>사와</a:t>
            </a:r>
            <a:r>
              <a:rPr lang="ko-KR" sz="2400" dirty="0"/>
              <a:t> </a:t>
            </a:r>
            <a:r>
              <a:rPr lang="ko-KR" sz="2400" dirty="0" err="1"/>
              <a:t>콜라보</a:t>
            </a:r>
            <a:r>
              <a:rPr lang="en-US" altLang="ko-KR" sz="2400" dirty="0"/>
              <a:t> </a:t>
            </a:r>
            <a:r>
              <a:rPr lang="ko-KR" altLang="en-US" sz="2400" dirty="0"/>
              <a:t>가능</a:t>
            </a:r>
            <a:endParaRPr dirty="0"/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 t="10314" b="30603"/>
          <a:stretch/>
        </p:blipFill>
        <p:spPr>
          <a:xfrm>
            <a:off x="8196203" y="1937855"/>
            <a:ext cx="3086100" cy="4051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2"/>
          <p:cNvPicPr preferRelativeResize="0"/>
          <p:nvPr/>
        </p:nvPicPr>
        <p:blipFill rotWithShape="1">
          <a:blip r:embed="rId4">
            <a:alphaModFix/>
          </a:blip>
          <a:srcRect t="9417" b="23913"/>
          <a:stretch/>
        </p:blipFill>
        <p:spPr>
          <a:xfrm>
            <a:off x="5021740" y="3884801"/>
            <a:ext cx="1398183" cy="207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2"/>
          <p:cNvSpPr/>
          <p:nvPr/>
        </p:nvSpPr>
        <p:spPr>
          <a:xfrm>
            <a:off x="6461868" y="4102217"/>
            <a:ext cx="1709009" cy="78017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광고</a:t>
            </a:r>
            <a:endParaRPr/>
          </a:p>
        </p:txBody>
      </p:sp>
      <p:sp>
        <p:nvSpPr>
          <p:cNvPr id="168" name="Google Shape;168;p12"/>
          <p:cNvSpPr/>
          <p:nvPr/>
        </p:nvSpPr>
        <p:spPr>
          <a:xfrm>
            <a:off x="6480044" y="5101906"/>
            <a:ext cx="1709009" cy="78017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무광고</a:t>
            </a:r>
            <a:endParaRPr sz="2400" b="1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8204433" y="2525086"/>
            <a:ext cx="3077870" cy="805343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게임 </a:t>
            </a:r>
            <a:r>
              <a:rPr lang="ko-KR" sz="2400" b="1" i="0" u="none" strike="noStrike" cap="none" dirty="0" err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후원</a:t>
            </a:r>
            <a:r>
              <a:rPr lang="ko-KR" altLang="en-US" sz="2400" b="1" i="0" u="none" strike="noStrike" cap="none" dirty="0" err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사</a:t>
            </a:r>
            <a:r>
              <a:rPr lang="ko-KR" sz="2400" b="1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ko-KR" altLang="en-US" sz="2400" b="1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콘텐츠</a:t>
            </a:r>
            <a:endParaRPr sz="2400" b="1" i="0" u="none" strike="noStrike" cap="none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5020342" y="4102217"/>
            <a:ext cx="1398183" cy="25271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게임 콜라보</a:t>
            </a:r>
            <a:endParaRPr sz="1400" b="1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026" name="Picture 2" descr="Download Koala Bear Cartoon Crying - Full Size PNG Image - PNGkit">
            <a:extLst>
              <a:ext uri="{FF2B5EF4-FFF2-40B4-BE49-F238E27FC236}">
                <a16:creationId xmlns:a16="http://schemas.microsoft.com/office/drawing/2014/main" id="{6D4006EF-4DC3-443D-AF07-DB36D72D2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878" y="5101906"/>
            <a:ext cx="1067110" cy="100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4주간 개발기간(예정)</a:t>
            </a: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개발계획 일정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개발계획표(예정)</a:t>
            </a:r>
            <a:endParaRPr/>
          </a:p>
        </p:txBody>
      </p:sp>
      <p:graphicFrame>
        <p:nvGraphicFramePr>
          <p:cNvPr id="182" name="Google Shape;182;p14"/>
          <p:cNvGraphicFramePr/>
          <p:nvPr>
            <p:extLst>
              <p:ext uri="{D42A27DB-BD31-4B8C-83A1-F6EECF244321}">
                <p14:modId xmlns:p14="http://schemas.microsoft.com/office/powerpoint/2010/main" val="1607182925"/>
              </p:ext>
            </p:extLst>
          </p:nvPr>
        </p:nvGraphicFramePr>
        <p:xfrm>
          <a:off x="1141413" y="2514600"/>
          <a:ext cx="9906050" cy="2844600"/>
        </p:xfrm>
        <a:graphic>
          <a:graphicData uri="http://schemas.openxmlformats.org/drawingml/2006/table">
            <a:tbl>
              <a:tblPr firstRow="1" bandRow="1">
                <a:noFill/>
                <a:tableStyleId>{B6A95AAB-9A79-408E-B88C-911423858D64}</a:tableStyleId>
              </a:tblPr>
              <a:tblGrid>
                <a:gridCol w="90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02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7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latin typeface="+mn-ea"/>
                          <a:ea typeface="+mn-ea"/>
                        </a:rPr>
                        <a:t>주간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1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2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3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4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latin typeface="+mn-ea"/>
                          <a:ea typeface="+mn-ea"/>
                        </a:rPr>
                        <a:t>일간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latin typeface="+mn-ea"/>
                          <a:ea typeface="+mn-ea"/>
                        </a:rPr>
                        <a:t>1</a:t>
                      </a: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2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3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4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5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6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7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8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9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10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11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12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13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14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15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16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17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18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19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20</a:t>
                      </a: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기획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그래픽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latin typeface="+mn-ea"/>
                          <a:ea typeface="+mn-ea"/>
                        </a:rPr>
                        <a:t>프로그램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latin typeface="+mn-ea"/>
                          <a:ea typeface="+mn-ea"/>
                        </a:rPr>
                        <a:t>점검, 추가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25F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25F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25F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58E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>
                    <a:solidFill>
                      <a:srgbClr val="025F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“퀘스트 보드”를 즐기려면?</a:t>
            </a:r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How to Play</a:t>
            </a:r>
            <a:br>
              <a:rPr lang="ko-KR"/>
            </a:br>
            <a:r>
              <a:rPr lang="ko-KR"/>
              <a:t>(게임 시스템)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6" descr="Arkanoid Collection Pro - Apps on Google Pl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5361" y="2578748"/>
            <a:ext cx="2755084" cy="275508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“퀘스트 보드”를 즐기려면?</a:t>
            </a:r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sz="half" idx="1"/>
          </p:nvPr>
        </p:nvSpPr>
        <p:spPr>
          <a:xfrm>
            <a:off x="1644752" y="1886822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sz="2000" dirty="0"/>
              <a:t>스마트폰 앱 스토어</a:t>
            </a:r>
            <a:br>
              <a:rPr lang="ko-KR" sz="2000" dirty="0"/>
            </a:br>
            <a:r>
              <a:rPr lang="ko-KR" sz="2000" dirty="0"/>
              <a:t>- </a:t>
            </a:r>
            <a:r>
              <a:rPr lang="ko-KR" sz="2000" b="1" i="1" dirty="0"/>
              <a:t>퀘스트 보드 </a:t>
            </a:r>
            <a:r>
              <a:rPr lang="ko-KR" sz="2000" dirty="0"/>
              <a:t>검색 후 설치</a:t>
            </a:r>
            <a:endParaRPr sz="2000"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dirty="0"/>
          </a:p>
        </p:txBody>
      </p:sp>
      <p:sp>
        <p:nvSpPr>
          <p:cNvPr id="196" name="Google Shape;196;p16"/>
          <p:cNvSpPr txBox="1">
            <a:spLocks noGrp="1"/>
          </p:cNvSpPr>
          <p:nvPr>
            <p:ph sz="half" idx="2"/>
          </p:nvPr>
        </p:nvSpPr>
        <p:spPr>
          <a:xfrm>
            <a:off x="5847586" y="1886823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sz="2000" dirty="0"/>
              <a:t>멀티플랫폼 HTML5</a:t>
            </a:r>
            <a:br>
              <a:rPr lang="ko-KR" sz="2000" dirty="0"/>
            </a:br>
            <a:r>
              <a:rPr lang="ko-KR" sz="2000" dirty="0"/>
              <a:t>- 포탈사이트 </a:t>
            </a:r>
            <a:r>
              <a:rPr lang="ko-KR" sz="2000" b="1" dirty="0"/>
              <a:t>퀘스트 보드 </a:t>
            </a:r>
            <a:r>
              <a:rPr lang="ko-KR" sz="2000" dirty="0"/>
              <a:t>HTML5 검색</a:t>
            </a:r>
            <a:endParaRPr sz="2000"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dirty="0"/>
          </a:p>
        </p:txBody>
      </p:sp>
      <p:pic>
        <p:nvPicPr>
          <p:cNvPr id="197" name="Google Shape;197;p16" descr="Html5 Logo Icon - Html5 Icons - SoftIcons.co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8883" y="2578748"/>
            <a:ext cx="2755084" cy="27550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5;p16">
            <a:extLst>
              <a:ext uri="{FF2B5EF4-FFF2-40B4-BE49-F238E27FC236}">
                <a16:creationId xmlns:a16="http://schemas.microsoft.com/office/drawing/2014/main" id="{75C90214-5216-4329-8843-6752926284D2}"/>
              </a:ext>
            </a:extLst>
          </p:cNvPr>
          <p:cNvSpPr txBox="1">
            <a:spLocks/>
          </p:cNvSpPr>
          <p:nvPr/>
        </p:nvSpPr>
        <p:spPr>
          <a:xfrm>
            <a:off x="1449217" y="5246419"/>
            <a:ext cx="9758713" cy="9679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손이 심심할 때 스마트폰에 </a:t>
            </a:r>
            <a:r>
              <a:rPr lang="en-US" altLang="ko-KR" dirty="0"/>
              <a:t>“</a:t>
            </a:r>
            <a:r>
              <a:rPr lang="ko-KR" altLang="en-US" dirty="0"/>
              <a:t>퀘스트 보드</a:t>
            </a:r>
            <a:r>
              <a:rPr lang="en-US" altLang="ko-KR" dirty="0"/>
              <a:t>”</a:t>
            </a:r>
            <a:r>
              <a:rPr lang="ko-KR" altLang="ko-KR" dirty="0"/>
              <a:t>를 </a:t>
            </a:r>
            <a:r>
              <a:rPr lang="ko-KR" altLang="en-US" dirty="0"/>
              <a:t>받아와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ko-KR" dirty="0"/>
              <a:t>터치 방식으로 즐길 수</a:t>
            </a:r>
            <a:r>
              <a:rPr lang="en-US" altLang="ko-KR" dirty="0"/>
              <a:t> </a:t>
            </a:r>
            <a:r>
              <a:rPr lang="ko-KR" altLang="en-US" dirty="0"/>
              <a:t>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0C6747C-629D-45FD-8DDB-7C5C33B9C8B3}"/>
              </a:ext>
            </a:extLst>
          </p:cNvPr>
          <p:cNvGrpSpPr/>
          <p:nvPr/>
        </p:nvGrpSpPr>
        <p:grpSpPr>
          <a:xfrm>
            <a:off x="1452928" y="2862742"/>
            <a:ext cx="2186381" cy="2915174"/>
            <a:chOff x="2070536" y="2552348"/>
            <a:chExt cx="2186381" cy="2915174"/>
          </a:xfrm>
        </p:grpSpPr>
        <p:pic>
          <p:nvPicPr>
            <p:cNvPr id="16" name="Google Shape;224;p18">
              <a:extLst>
                <a:ext uri="{FF2B5EF4-FFF2-40B4-BE49-F238E27FC236}">
                  <a16:creationId xmlns:a16="http://schemas.microsoft.com/office/drawing/2014/main" id="{4F6CFAF0-F606-41FC-ADBC-5B5CD81B830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70536" y="2552348"/>
              <a:ext cx="2186381" cy="2915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226;p18">
              <a:extLst>
                <a:ext uri="{FF2B5EF4-FFF2-40B4-BE49-F238E27FC236}">
                  <a16:creationId xmlns:a16="http://schemas.microsoft.com/office/drawing/2014/main" id="{41E9E660-12BC-43A5-8543-D334EEFC7C22}"/>
                </a:ext>
              </a:extLst>
            </p:cNvPr>
            <p:cNvSpPr txBox="1"/>
            <p:nvPr/>
          </p:nvSpPr>
          <p:spPr>
            <a:xfrm>
              <a:off x="2840560" y="5010427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dirty="0">
                  <a:solidFill>
                    <a:schemeClr val="accent1"/>
                  </a:solidFill>
                  <a:latin typeface="+mn-ea"/>
                  <a:cs typeface="맑은 고딕 Semilight" panose="020B0502040204020203" pitchFamily="50" charset="-127"/>
                  <a:sym typeface="Rockwell"/>
                </a:rPr>
                <a:t>옵션</a:t>
              </a:r>
              <a:endParaRPr dirty="0">
                <a:latin typeface="+mn-ea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03" name="Google Shape;20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dirty="0"/>
              <a:t>게임 미리보기와 시작화면 전환</a:t>
            </a:r>
            <a:r>
              <a:rPr lang="ko-KR" altLang="en-US" dirty="0"/>
              <a:t>과정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idx="1"/>
          </p:nvPr>
        </p:nvSpPr>
        <p:spPr>
          <a:xfrm>
            <a:off x="1141413" y="2272716"/>
            <a:ext cx="4353376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>
                <a:latin typeface="+mn-ea"/>
              </a:rPr>
              <a:t>게임 시작 대기 화면</a:t>
            </a:r>
            <a:endParaRPr dirty="0">
              <a:latin typeface="+mn-ea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205" name="Google Shape;205;p17"/>
          <p:cNvSpPr txBox="1"/>
          <p:nvPr/>
        </p:nvSpPr>
        <p:spPr>
          <a:xfrm>
            <a:off x="5092118" y="2274114"/>
            <a:ext cx="511639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b="0" i="0" u="none" strike="noStrike" cap="small" dirty="0">
                <a:solidFill>
                  <a:schemeClr val="lt1"/>
                </a:solidFill>
                <a:latin typeface="+mn-ea"/>
                <a:cs typeface="맑은 고딕 Semilight" panose="020B0502040204020203" pitchFamily="50" charset="-127"/>
                <a:sym typeface="Rockwell"/>
              </a:rPr>
              <a:t>게임 배경설명과 게임플레이 미리보기</a:t>
            </a:r>
            <a:endParaRPr sz="2000" b="0" i="0" u="none" strike="noStrike" cap="small" dirty="0">
              <a:solidFill>
                <a:schemeClr val="lt1"/>
              </a:solidFill>
              <a:latin typeface="+mn-ea"/>
              <a:cs typeface="맑은 고딕 Semilight" panose="020B0502040204020203" pitchFamily="50" charset="-127"/>
              <a:sym typeface="Rockwell"/>
            </a:endParaRPr>
          </a:p>
          <a:p>
            <a:pPr marL="285750" marR="0" lvl="0" indent="-158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3772183" y="4051881"/>
            <a:ext cx="574664" cy="52011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7233108" y="4051881"/>
            <a:ext cx="574664" cy="52011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9" name="Google Shape;209;p17"/>
          <p:cNvSpPr/>
          <p:nvPr/>
        </p:nvSpPr>
        <p:spPr>
          <a:xfrm flipH="1">
            <a:off x="2147582" y="5821961"/>
            <a:ext cx="7642370" cy="61658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cs typeface="맑은 고딕 Semilight" panose="020B0502040204020203" pitchFamily="50" charset="-127"/>
                <a:sym typeface="Rockwell"/>
              </a:rPr>
              <a:t>게임 미리보기는 시작 전까지 계속 반복됨</a:t>
            </a:r>
            <a:endParaRPr dirty="0"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10" name="Google Shape;210;p17" descr="건강보험심사평가원 - 그거 아세요? 술 취한 '꽐라'의 어원은 코알라란 사실을…!?! 매일 송년회로 지친 나는…코알라  http://bit.ly/1wlZJqV #알코올성_간질환_조심! #꽐라의_어원은_코알라 | Facebook"/>
          <p:cNvPicPr preferRelativeResize="0"/>
          <p:nvPr/>
        </p:nvPicPr>
        <p:blipFill rotWithShape="1">
          <a:blip r:embed="rId4">
            <a:alphaModFix/>
          </a:blip>
          <a:srcRect l="11211"/>
          <a:stretch/>
        </p:blipFill>
        <p:spPr>
          <a:xfrm>
            <a:off x="4479721" y="2862742"/>
            <a:ext cx="2588360" cy="291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7"/>
          <p:cNvSpPr txBox="1"/>
          <p:nvPr/>
        </p:nvSpPr>
        <p:spPr>
          <a:xfrm>
            <a:off x="4219629" y="2861344"/>
            <a:ext cx="32642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i="0" u="none" strike="noStrike" cap="none" dirty="0">
                <a:solidFill>
                  <a:schemeClr val="accent1"/>
                </a:solidFill>
                <a:latin typeface="+mn-ea"/>
                <a:cs typeface="맑은 고딕 Semilight" panose="020B0502040204020203" pitchFamily="50" charset="-127"/>
                <a:sym typeface="Rockwell"/>
              </a:rPr>
              <a:t>저주를 풀려고 </a:t>
            </a:r>
            <a:r>
              <a:rPr lang="ko-KR" altLang="en-US" sz="2400" b="1" i="0" u="none" strike="noStrike" cap="none" dirty="0" err="1">
                <a:solidFill>
                  <a:schemeClr val="accent1"/>
                </a:solidFill>
                <a:latin typeface="+mn-ea"/>
                <a:cs typeface="맑은 고딕 Semilight" panose="020B0502040204020203" pitchFamily="50" charset="-127"/>
                <a:sym typeface="Rockwell"/>
              </a:rPr>
              <a:t>구직중</a:t>
            </a:r>
            <a:endParaRPr dirty="0">
              <a:latin typeface="+mn-ea"/>
              <a:cs typeface="맑은 고딕 Semilight" panose="020B0502040204020203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2D3CBC-C08D-4A78-85E6-7DC9960CC643}"/>
              </a:ext>
            </a:extLst>
          </p:cNvPr>
          <p:cNvGrpSpPr/>
          <p:nvPr/>
        </p:nvGrpSpPr>
        <p:grpSpPr>
          <a:xfrm>
            <a:off x="7977579" y="2862741"/>
            <a:ext cx="2935829" cy="2915175"/>
            <a:chOff x="8287372" y="2862741"/>
            <a:chExt cx="2935829" cy="2915175"/>
          </a:xfrm>
        </p:grpSpPr>
        <p:pic>
          <p:nvPicPr>
            <p:cNvPr id="206" name="Google Shape;206;p17" descr="https://blog.kakaocdn.net/dn/ofMaL/btrdOMOMkdb/fkqRr1VjJTgVK8hl5mJqOk/im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87372" y="2862742"/>
              <a:ext cx="2915174" cy="2915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17"/>
            <p:cNvSpPr/>
            <p:nvPr/>
          </p:nvSpPr>
          <p:spPr>
            <a:xfrm>
              <a:off x="8287372" y="2862741"/>
              <a:ext cx="2915174" cy="635468"/>
            </a:xfrm>
            <a:prstGeom prst="rect">
              <a:avLst/>
            </a:prstGeom>
            <a:solidFill>
              <a:schemeClr val="accent1"/>
            </a:solidFill>
            <a:ln w="15875" cap="flat" cmpd="sng">
              <a:solidFill>
                <a:srgbClr val="B76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 i="0" u="none" strike="noStrike" cap="none" dirty="0">
                  <a:solidFill>
                    <a:schemeClr val="lt1"/>
                  </a:solidFill>
                  <a:latin typeface="+mn-ea"/>
                  <a:cs typeface="맑은 고딕 Semilight" panose="020B0502040204020203" pitchFamily="50" charset="-127"/>
                  <a:sym typeface="Rockwell"/>
                </a:rPr>
                <a:t>난잡한 의뢰 게시판</a:t>
              </a:r>
              <a:endParaRPr sz="1800" b="1" i="0" u="none" strike="noStrike" cap="none" dirty="0">
                <a:solidFill>
                  <a:schemeClr val="lt1"/>
                </a:solidFill>
                <a:latin typeface="+mn-ea"/>
                <a:cs typeface="맑은 고딕 Semilight" panose="020B0502040204020203" pitchFamily="50" charset="-127"/>
                <a:sym typeface="Rockwell"/>
              </a:endParaRPr>
            </a:p>
          </p:txBody>
        </p:sp>
        <p:pic>
          <p:nvPicPr>
            <p:cNvPr id="212" name="Google Shape;212;p17" descr="스티커 코알라개 - 무료 스티커 동물개"/>
            <p:cNvPicPr preferRelativeResize="0"/>
            <p:nvPr/>
          </p:nvPicPr>
          <p:blipFill rotWithShape="1">
            <a:blip r:embed="rId6">
              <a:alphaModFix/>
            </a:blip>
            <a:srcRect t="17716" b="19313"/>
            <a:stretch/>
          </p:blipFill>
          <p:spPr>
            <a:xfrm>
              <a:off x="8675395" y="4605556"/>
              <a:ext cx="1846624" cy="11627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17"/>
            <p:cNvSpPr txBox="1"/>
            <p:nvPr/>
          </p:nvSpPr>
          <p:spPr>
            <a:xfrm>
              <a:off x="8313430" y="4106273"/>
              <a:ext cx="29097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 dirty="0">
                  <a:solidFill>
                    <a:schemeClr val="accent1"/>
                  </a:solidFill>
                  <a:latin typeface="+mn-ea"/>
                  <a:cs typeface="맑은 고딕 Semilight" panose="020B0502040204020203" pitchFamily="50" charset="-127"/>
                  <a:sym typeface="Rockwell"/>
                </a:rPr>
                <a:t>게시</a:t>
              </a:r>
              <a:r>
                <a:rPr lang="ko-KR" altLang="en-US" sz="2400" b="1" dirty="0">
                  <a:solidFill>
                    <a:schemeClr val="accent1"/>
                  </a:solidFill>
                  <a:latin typeface="+mn-ea"/>
                  <a:cs typeface="맑은 고딕 Semilight" panose="020B0502040204020203" pitchFamily="50" charset="-127"/>
                  <a:sym typeface="Rockwell"/>
                </a:rPr>
                <a:t>판 관리자 </a:t>
              </a:r>
              <a:r>
                <a:rPr lang="ko-KR" sz="2400" b="1" dirty="0">
                  <a:solidFill>
                    <a:schemeClr val="accent1"/>
                  </a:solidFill>
                  <a:latin typeface="+mn-ea"/>
                  <a:cs typeface="맑은 고딕 Semilight" panose="020B0502040204020203" pitchFamily="50" charset="-127"/>
                  <a:sym typeface="Rockwell"/>
                </a:rPr>
                <a:t>취직!</a:t>
              </a:r>
              <a:endParaRPr sz="2400" b="1" dirty="0">
                <a:solidFill>
                  <a:schemeClr val="accent1"/>
                </a:solidFill>
                <a:latin typeface="+mn-ea"/>
                <a:cs typeface="맑은 고딕 Semilight" panose="020B0502040204020203" pitchFamily="50" charset="-127"/>
                <a:sym typeface="Rockwell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5B02CB9-AFE0-4C4C-A8D8-3BC894B88C21}"/>
              </a:ext>
            </a:extLst>
          </p:cNvPr>
          <p:cNvGrpSpPr/>
          <p:nvPr/>
        </p:nvGrpSpPr>
        <p:grpSpPr>
          <a:xfrm>
            <a:off x="9789952" y="3472276"/>
            <a:ext cx="999687" cy="694281"/>
            <a:chOff x="6447962" y="1798774"/>
            <a:chExt cx="5554645" cy="3260451"/>
          </a:xfrm>
        </p:grpSpPr>
        <p:pic>
          <p:nvPicPr>
            <p:cNvPr id="19" name="Google Shape;90;p1">
              <a:extLst>
                <a:ext uri="{FF2B5EF4-FFF2-40B4-BE49-F238E27FC236}">
                  <a16:creationId xmlns:a16="http://schemas.microsoft.com/office/drawing/2014/main" id="{7F08C039-A3E5-419B-A4BB-42D40629F356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l="7820" t="12478" r="3313" b="933"/>
            <a:stretch/>
          </p:blipFill>
          <p:spPr>
            <a:xfrm>
              <a:off x="6447962" y="1798774"/>
              <a:ext cx="5554645" cy="32604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CD0AD0B-BFAA-4F8B-9A12-9C4705980C34}"/>
                </a:ext>
              </a:extLst>
            </p:cNvPr>
            <p:cNvSpPr/>
            <p:nvPr/>
          </p:nvSpPr>
          <p:spPr>
            <a:xfrm>
              <a:off x="7126819" y="2312176"/>
              <a:ext cx="4390021" cy="1878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ko-KR" sz="2000" b="1" dirty="0">
                  <a:solidFill>
                    <a:srgbClr val="FF0000"/>
                  </a:solidFill>
                </a:rPr>
                <a:t>급</a:t>
              </a:r>
              <a:r>
                <a:rPr lang="en-US" altLang="ko-KR" sz="2000" b="1" dirty="0">
                  <a:solidFill>
                    <a:srgbClr val="FF0000"/>
                  </a:solidFill>
                </a:rPr>
                <a:t> </a:t>
              </a:r>
              <a:r>
                <a:rPr lang="ko-KR" altLang="ko-KR" sz="2000" b="1" dirty="0">
                  <a:solidFill>
                    <a:srgbClr val="FF0000"/>
                  </a:solidFill>
                </a:rPr>
                <a:t>구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게임 시작화면과 플레이 화면 구성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idx="1"/>
          </p:nvPr>
        </p:nvSpPr>
        <p:spPr>
          <a:xfrm>
            <a:off x="1770592" y="1788148"/>
            <a:ext cx="4353376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>
                <a:latin typeface="+mn-ea"/>
              </a:rPr>
              <a:t>시작 옵션 선택가능</a:t>
            </a:r>
            <a:endParaRPr dirty="0">
              <a:latin typeface="+mn-ea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223" name="Google Shape;223;p18"/>
          <p:cNvSpPr txBox="1"/>
          <p:nvPr/>
        </p:nvSpPr>
        <p:spPr>
          <a:xfrm>
            <a:off x="1451336" y="5293349"/>
            <a:ext cx="9291216" cy="86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START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클릭 후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배경설명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. 옵션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은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게임환경 설정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(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사운드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,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난이도 등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)</a:t>
            </a:r>
            <a:endParaRPr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코알라(플레이어)가 발행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처 서류를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등급별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로 정리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및 운반까지 함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.</a:t>
            </a:r>
            <a:endParaRPr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12A3A0-ECB7-4985-8F7C-8480282C8901}"/>
              </a:ext>
            </a:extLst>
          </p:cNvPr>
          <p:cNvGrpSpPr/>
          <p:nvPr/>
        </p:nvGrpSpPr>
        <p:grpSpPr>
          <a:xfrm>
            <a:off x="2070540" y="2378173"/>
            <a:ext cx="2186381" cy="2915174"/>
            <a:chOff x="2070536" y="2552348"/>
            <a:chExt cx="2186381" cy="2915174"/>
          </a:xfrm>
        </p:grpSpPr>
        <p:pic>
          <p:nvPicPr>
            <p:cNvPr id="224" name="Google Shape;224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70536" y="2552348"/>
              <a:ext cx="2186381" cy="2915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18"/>
            <p:cNvSpPr txBox="1"/>
            <p:nvPr/>
          </p:nvSpPr>
          <p:spPr>
            <a:xfrm>
              <a:off x="2840560" y="5010427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chemeClr val="accent1"/>
                  </a:solidFill>
                  <a:latin typeface="Rockwell"/>
                  <a:ea typeface="Rockwell"/>
                  <a:cs typeface="Rockwell"/>
                  <a:sym typeface="Rockwell"/>
                </a:rPr>
                <a:t>옵션</a:t>
              </a:r>
              <a:endParaRPr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8FF291-6084-4336-BA9F-5975AC24B3D8}"/>
              </a:ext>
            </a:extLst>
          </p:cNvPr>
          <p:cNvGrpSpPr/>
          <p:nvPr/>
        </p:nvGrpSpPr>
        <p:grpSpPr>
          <a:xfrm>
            <a:off x="5087135" y="2378171"/>
            <a:ext cx="5320291" cy="2915176"/>
            <a:chOff x="5127245" y="2552347"/>
            <a:chExt cx="5320291" cy="2915176"/>
          </a:xfrm>
        </p:grpSpPr>
        <p:pic>
          <p:nvPicPr>
            <p:cNvPr id="14" name="Google Shape;222;p18" descr="https://blog.kakaocdn.net/dn/ofMaL/btrdOMOMkdb/fkqRr1VjJTgVK8hl5mJqOk/img.png">
              <a:extLst>
                <a:ext uri="{FF2B5EF4-FFF2-40B4-BE49-F238E27FC236}">
                  <a16:creationId xmlns:a16="http://schemas.microsoft.com/office/drawing/2014/main" id="{2534242F-E101-47AF-B2CB-992AF9A78EE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32362" y="2552349"/>
              <a:ext cx="2915174" cy="2915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225;p18" descr="VR챗(VRChat) 플레이 17 - Tier Land - YouTube">
              <a:extLst>
                <a:ext uri="{FF2B5EF4-FFF2-40B4-BE49-F238E27FC236}">
                  <a16:creationId xmlns:a16="http://schemas.microsoft.com/office/drawing/2014/main" id="{36C3DC6F-0ADF-4529-A644-8CCE425E848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23840" r="21910" b="92"/>
            <a:stretch/>
          </p:blipFill>
          <p:spPr>
            <a:xfrm>
              <a:off x="5127245" y="2552347"/>
              <a:ext cx="5320291" cy="291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224;p18">
              <a:extLst>
                <a:ext uri="{FF2B5EF4-FFF2-40B4-BE49-F238E27FC236}">
                  <a16:creationId xmlns:a16="http://schemas.microsoft.com/office/drawing/2014/main" id="{4581D934-C6C2-473E-9DD3-9800EDD359F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8490" t="21679" r="12736" b="46954"/>
            <a:stretch/>
          </p:blipFill>
          <p:spPr>
            <a:xfrm>
              <a:off x="7725221" y="3393487"/>
              <a:ext cx="1264727" cy="6714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01A8D11-07A7-4909-9DB7-07C117527573}"/>
                </a:ext>
              </a:extLst>
            </p:cNvPr>
            <p:cNvSpPr/>
            <p:nvPr/>
          </p:nvSpPr>
          <p:spPr>
            <a:xfrm rot="21056280">
              <a:off x="7270402" y="4665488"/>
              <a:ext cx="21948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cap="small" dirty="0">
                  <a:solidFill>
                    <a:schemeClr val="bg1"/>
                  </a:solidFill>
                  <a:latin typeface="+mn-ea"/>
                  <a:cs typeface="Rockwell"/>
                  <a:sym typeface="Rockwell"/>
                </a:rPr>
                <a:t>의뢰서 등급별 분류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Google Shape;233;p19">
            <a:extLst>
              <a:ext uri="{FF2B5EF4-FFF2-40B4-BE49-F238E27FC236}">
                <a16:creationId xmlns:a16="http://schemas.microsoft.com/office/drawing/2014/main" id="{6A8A1E46-7C48-4591-81CA-C086F47CF89A}"/>
              </a:ext>
            </a:extLst>
          </p:cNvPr>
          <p:cNvSpPr txBox="1"/>
          <p:nvPr/>
        </p:nvSpPr>
        <p:spPr>
          <a:xfrm>
            <a:off x="6747983" y="1699428"/>
            <a:ext cx="3518226" cy="59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게임 플레이 화면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예시</a:t>
            </a:r>
            <a:endParaRPr sz="2000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D5B1D6-76B9-44FD-A4C0-D3E7B6B748EE}"/>
              </a:ext>
            </a:extLst>
          </p:cNvPr>
          <p:cNvSpPr/>
          <p:nvPr/>
        </p:nvSpPr>
        <p:spPr>
          <a:xfrm rot="21056280">
            <a:off x="5020261" y="2627358"/>
            <a:ext cx="319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cap="small" dirty="0">
                <a:solidFill>
                  <a:schemeClr val="bg1"/>
                </a:solidFill>
                <a:latin typeface="+mn-ea"/>
                <a:sym typeface="Rockwell"/>
              </a:rPr>
              <a:t>잔고</a:t>
            </a:r>
            <a:r>
              <a:rPr lang="en-US" altLang="ko-KR" cap="small" dirty="0">
                <a:solidFill>
                  <a:schemeClr val="bg1"/>
                </a:solidFill>
                <a:latin typeface="+mn-ea"/>
                <a:sym typeface="Rockwell"/>
              </a:rPr>
              <a:t>: \10   </a:t>
            </a:r>
            <a:r>
              <a:rPr lang="ko-KR" altLang="en-US" cap="small" dirty="0">
                <a:solidFill>
                  <a:schemeClr val="bg1"/>
                </a:solidFill>
                <a:latin typeface="+mn-ea"/>
                <a:sym typeface="Rockwell"/>
              </a:rPr>
              <a:t>목표금액</a:t>
            </a:r>
            <a:r>
              <a:rPr lang="en-US" altLang="ko-KR" cap="small" dirty="0">
                <a:solidFill>
                  <a:schemeClr val="bg1"/>
                </a:solidFill>
                <a:latin typeface="+mn-ea"/>
                <a:sym typeface="Rockwell"/>
              </a:rPr>
              <a:t>: \1004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36153B-86CE-49A0-9906-E42F6EEDA8F1}"/>
              </a:ext>
            </a:extLst>
          </p:cNvPr>
          <p:cNvSpPr/>
          <p:nvPr/>
        </p:nvSpPr>
        <p:spPr>
          <a:xfrm rot="19601782">
            <a:off x="5129726" y="4007733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cap="small" dirty="0">
                <a:solidFill>
                  <a:schemeClr val="accent1"/>
                </a:solidFill>
                <a:latin typeface="+mn-ea"/>
                <a:sym typeface="Rockwell"/>
              </a:rPr>
              <a:t>서류 발행처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30BD2A-8E73-43EF-8483-21FF0BA9EDFB}"/>
              </a:ext>
            </a:extLst>
          </p:cNvPr>
          <p:cNvGrpSpPr/>
          <p:nvPr/>
        </p:nvGrpSpPr>
        <p:grpSpPr>
          <a:xfrm>
            <a:off x="3993420" y="2159114"/>
            <a:ext cx="5320291" cy="2915176"/>
            <a:chOff x="5127245" y="2552347"/>
            <a:chExt cx="5320291" cy="2915176"/>
          </a:xfrm>
        </p:grpSpPr>
        <p:pic>
          <p:nvPicPr>
            <p:cNvPr id="7" name="Google Shape;222;p18" descr="https://blog.kakaocdn.net/dn/ofMaL/btrdOMOMkdb/fkqRr1VjJTgVK8hl5mJqOk/img.png">
              <a:extLst>
                <a:ext uri="{FF2B5EF4-FFF2-40B4-BE49-F238E27FC236}">
                  <a16:creationId xmlns:a16="http://schemas.microsoft.com/office/drawing/2014/main" id="{3023F53C-856B-45F2-AD6A-E3A56B13536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32362" y="2552349"/>
              <a:ext cx="2915174" cy="2915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225;p18" descr="VR챗(VRChat) 플레이 17 - Tier Land - YouTube">
              <a:extLst>
                <a:ext uri="{FF2B5EF4-FFF2-40B4-BE49-F238E27FC236}">
                  <a16:creationId xmlns:a16="http://schemas.microsoft.com/office/drawing/2014/main" id="{A453D287-207B-4BD2-A699-7FE6D394317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23840" r="21910" b="92"/>
            <a:stretch/>
          </p:blipFill>
          <p:spPr>
            <a:xfrm>
              <a:off x="5127245" y="2552347"/>
              <a:ext cx="5320291" cy="291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224;p18">
              <a:extLst>
                <a:ext uri="{FF2B5EF4-FFF2-40B4-BE49-F238E27FC236}">
                  <a16:creationId xmlns:a16="http://schemas.microsoft.com/office/drawing/2014/main" id="{1651CDB2-BF97-474E-AEC1-923A0B15E2A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8490" t="21679" r="12736" b="46954"/>
            <a:stretch/>
          </p:blipFill>
          <p:spPr>
            <a:xfrm>
              <a:off x="7725221" y="3393487"/>
              <a:ext cx="1264727" cy="6714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33DC78-E442-4498-88E2-1721F2580AF5}"/>
                </a:ext>
              </a:extLst>
            </p:cNvPr>
            <p:cNvSpPr/>
            <p:nvPr/>
          </p:nvSpPr>
          <p:spPr>
            <a:xfrm rot="21056280">
              <a:off x="7270402" y="4665488"/>
              <a:ext cx="21948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cap="small" dirty="0">
                  <a:solidFill>
                    <a:schemeClr val="bg1"/>
                  </a:solidFill>
                  <a:latin typeface="+mn-ea"/>
                  <a:cs typeface="Rockwell"/>
                  <a:sym typeface="Rockwell"/>
                </a:rPr>
                <a:t>의뢰서 등급별 분류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31" name="Google Shape;23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dirty="0"/>
              <a:t>게임 플레이 화면 설명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idx="1"/>
          </p:nvPr>
        </p:nvSpPr>
        <p:spPr>
          <a:xfrm>
            <a:off x="1141412" y="2054602"/>
            <a:ext cx="6207343" cy="323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화면 구역 구분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서류 발행처</a:t>
            </a:r>
            <a:r>
              <a:rPr lang="en-US" altLang="ko-KR" dirty="0"/>
              <a:t>(</a:t>
            </a:r>
            <a:r>
              <a:rPr lang="ko-KR" altLang="en-US" dirty="0"/>
              <a:t>왼쪽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퀘스트 보드</a:t>
            </a:r>
            <a:r>
              <a:rPr lang="en-US" altLang="ko-KR" dirty="0"/>
              <a:t>(</a:t>
            </a:r>
            <a:r>
              <a:rPr lang="ko-KR" altLang="en-US" dirty="0"/>
              <a:t>위쪽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타 부서</a:t>
            </a:r>
            <a:r>
              <a:rPr lang="en-US" altLang="ko-KR" dirty="0"/>
              <a:t>(</a:t>
            </a:r>
            <a:r>
              <a:rPr lang="ko-KR" altLang="en-US" dirty="0"/>
              <a:t>오른쪽</a:t>
            </a:r>
            <a:r>
              <a:rPr lang="en-US" altLang="ko-KR" dirty="0"/>
              <a:t>)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퀘스트 보드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모든 서류 </a:t>
            </a:r>
            <a:r>
              <a:rPr lang="ko-KR" altLang="en-US" dirty="0" err="1"/>
              <a:t>탈착</a:t>
            </a:r>
            <a:r>
              <a:rPr lang="ko-KR" altLang="en-US" dirty="0"/>
              <a:t> 가능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조건이 맞으면 적립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틀리면 벌금 이벤트</a:t>
            </a:r>
            <a:endParaRPr lang="en-US" altLang="ko-KR" dirty="0"/>
          </a:p>
        </p:txBody>
      </p:sp>
      <p:sp>
        <p:nvSpPr>
          <p:cNvPr id="233" name="Google Shape;233;p19"/>
          <p:cNvSpPr txBox="1"/>
          <p:nvPr/>
        </p:nvSpPr>
        <p:spPr>
          <a:xfrm>
            <a:off x="5654268" y="1663254"/>
            <a:ext cx="3518226" cy="59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게임 플레이 화면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예시</a:t>
            </a:r>
            <a:endParaRPr sz="2000" cap="small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12AD231-66C1-468B-98F6-379EEBD39A1A}"/>
              </a:ext>
            </a:extLst>
          </p:cNvPr>
          <p:cNvGrpSpPr/>
          <p:nvPr/>
        </p:nvGrpSpPr>
        <p:grpSpPr>
          <a:xfrm>
            <a:off x="7945515" y="2159113"/>
            <a:ext cx="3105074" cy="2021096"/>
            <a:chOff x="8043280" y="2261540"/>
            <a:chExt cx="3013409" cy="1918668"/>
          </a:xfrm>
        </p:grpSpPr>
        <p:pic>
          <p:nvPicPr>
            <p:cNvPr id="12" name="Google Shape;90;p1">
              <a:extLst>
                <a:ext uri="{FF2B5EF4-FFF2-40B4-BE49-F238E27FC236}">
                  <a16:creationId xmlns:a16="http://schemas.microsoft.com/office/drawing/2014/main" id="{DE1E0EF0-F225-4F95-8197-1ED1B5BBADB2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043280" y="2261540"/>
              <a:ext cx="3013409" cy="1918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19" descr="https://blog.kakaocdn.net/dn/ofMaL/btrdOMOMkdb/fkqRr1VjJTgVK8hl5mJqOk/img.png"/>
            <p:cNvPicPr preferRelativeResize="0"/>
            <p:nvPr/>
          </p:nvPicPr>
          <p:blipFill rotWithShape="1">
            <a:blip r:embed="rId3">
              <a:alphaModFix/>
            </a:blip>
            <a:srcRect l="11165" t="25029" r="11106" b="59568"/>
            <a:stretch/>
          </p:blipFill>
          <p:spPr>
            <a:xfrm>
              <a:off x="8494987" y="2696822"/>
              <a:ext cx="2113829" cy="10939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6" name="Picture 2" descr="사업 금융의 서류 더미 지저분한 책상에 넣어 | 프리미엄 사진">
            <a:extLst>
              <a:ext uri="{FF2B5EF4-FFF2-40B4-BE49-F238E27FC236}">
                <a16:creationId xmlns:a16="http://schemas.microsoft.com/office/drawing/2014/main" id="{2E214CEA-3FE6-4F7A-A8FD-50DEA5B33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5" t="12637" r="7220"/>
          <a:stretch/>
        </p:blipFill>
        <p:spPr bwMode="auto">
          <a:xfrm>
            <a:off x="9313711" y="4095166"/>
            <a:ext cx="1642763" cy="119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스티커 코알라개 - 무료 스티커 동물개">
            <a:extLst>
              <a:ext uri="{FF2B5EF4-FFF2-40B4-BE49-F238E27FC236}">
                <a16:creationId xmlns:a16="http://schemas.microsoft.com/office/drawing/2014/main" id="{F6EF581C-FCF3-4E69-8A54-CE0A99A77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604" y="4202891"/>
            <a:ext cx="908302" cy="90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" name="Google Shape;235;p19"/>
          <p:cNvSpPr txBox="1"/>
          <p:nvPr/>
        </p:nvSpPr>
        <p:spPr>
          <a:xfrm>
            <a:off x="876564" y="5165520"/>
            <a:ext cx="10758084" cy="86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발행된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서류 수집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-&gt;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 err="1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미취급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서류 구분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-&gt;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취급 의뢰서 부착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-&gt;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남은 서류는 타 부서 전달</a:t>
            </a:r>
            <a:endParaRPr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날짜변경 시 성공 수수료 일부 적립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-&gt;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목표 금액 또는 조건 달성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-&gt;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게임 클리어</a:t>
            </a:r>
            <a:endParaRPr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4FD817-5982-494F-A741-015D88818D0A}"/>
              </a:ext>
            </a:extLst>
          </p:cNvPr>
          <p:cNvSpPr/>
          <p:nvPr/>
        </p:nvSpPr>
        <p:spPr>
          <a:xfrm rot="21056280">
            <a:off x="3926546" y="2329920"/>
            <a:ext cx="319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cap="small" dirty="0">
                <a:solidFill>
                  <a:schemeClr val="bg1"/>
                </a:solidFill>
                <a:latin typeface="+mn-ea"/>
                <a:sym typeface="Rockwell"/>
              </a:rPr>
              <a:t>잔고</a:t>
            </a:r>
            <a:r>
              <a:rPr lang="en-US" altLang="ko-KR" cap="small" dirty="0">
                <a:solidFill>
                  <a:schemeClr val="bg1"/>
                </a:solidFill>
                <a:latin typeface="+mn-ea"/>
                <a:sym typeface="Rockwell"/>
              </a:rPr>
              <a:t>: \10   </a:t>
            </a:r>
            <a:r>
              <a:rPr lang="ko-KR" altLang="en-US" cap="small" dirty="0">
                <a:solidFill>
                  <a:schemeClr val="bg1"/>
                </a:solidFill>
                <a:latin typeface="+mn-ea"/>
                <a:sym typeface="Rockwell"/>
              </a:rPr>
              <a:t>목표금액</a:t>
            </a:r>
            <a:r>
              <a:rPr lang="en-US" altLang="ko-KR" cap="small" dirty="0">
                <a:solidFill>
                  <a:schemeClr val="bg1"/>
                </a:solidFill>
                <a:latin typeface="+mn-ea"/>
                <a:sym typeface="Rockwell"/>
              </a:rPr>
              <a:t>: \1004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5652B7-50DF-4246-95D5-C4CACFC3CA31}"/>
              </a:ext>
            </a:extLst>
          </p:cNvPr>
          <p:cNvSpPr/>
          <p:nvPr/>
        </p:nvSpPr>
        <p:spPr>
          <a:xfrm>
            <a:off x="9317709" y="4110402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cap="small" dirty="0">
                <a:solidFill>
                  <a:schemeClr val="accent1">
                    <a:lumMod val="50000"/>
                  </a:schemeClr>
                </a:solidFill>
                <a:latin typeface="+mn-ea"/>
                <a:sym typeface="Rockwell"/>
              </a:rPr>
              <a:t>타 부서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AB23F7-F4B8-49DA-88FE-6ED18606045B}"/>
              </a:ext>
            </a:extLst>
          </p:cNvPr>
          <p:cNvSpPr/>
          <p:nvPr/>
        </p:nvSpPr>
        <p:spPr>
          <a:xfrm rot="19601782">
            <a:off x="4036011" y="3788676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cap="small" dirty="0">
                <a:solidFill>
                  <a:schemeClr val="accent1"/>
                </a:solidFill>
                <a:latin typeface="+mn-ea"/>
                <a:sym typeface="Rockwell"/>
              </a:rPr>
              <a:t>서류 발행처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퀘스트 보드 기획서 목차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idx="1"/>
          </p:nvPr>
        </p:nvSpPr>
        <p:spPr>
          <a:xfrm>
            <a:off x="1141413" y="1837189"/>
            <a:ext cx="9905998" cy="460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1. 제목 :  </a:t>
            </a:r>
            <a:r>
              <a:rPr lang="ko-KR" b="1" dirty="0"/>
              <a:t>퀘스트 보드</a:t>
            </a:r>
            <a:endParaRPr b="1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2. 플랫폼 : </a:t>
            </a:r>
            <a:r>
              <a:rPr lang="ko-KR" b="1" dirty="0"/>
              <a:t>스마트폰</a:t>
            </a:r>
            <a:r>
              <a:rPr lang="ko-KR" dirty="0"/>
              <a:t> </a:t>
            </a:r>
            <a:endParaRPr lang="en-US" altLang="ko-KR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3. </a:t>
            </a:r>
            <a:r>
              <a:rPr lang="ko-KR" altLang="en-US" dirty="0"/>
              <a:t>이용등급 </a:t>
            </a:r>
            <a:r>
              <a:rPr lang="ko-KR" dirty="0"/>
              <a:t>: </a:t>
            </a:r>
            <a:r>
              <a:rPr lang="ko-KR" dirty="0" err="1"/>
              <a:t>전제이용가</a:t>
            </a:r>
            <a:r>
              <a:rPr lang="ko-KR" dirty="0"/>
              <a:t>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4. 기획 의도 : </a:t>
            </a:r>
            <a:r>
              <a:rPr lang="ko-KR" altLang="en-US" dirty="0"/>
              <a:t>인벤토리형 게임 제작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5. 비즈니스 모델 : </a:t>
            </a:r>
            <a:r>
              <a:rPr lang="ko-KR" dirty="0" err="1"/>
              <a:t>애드웨어</a:t>
            </a:r>
            <a:r>
              <a:rPr lang="ko-KR" dirty="0"/>
              <a:t> 방식의 광고 노출 및 </a:t>
            </a:r>
            <a:r>
              <a:rPr lang="ko-KR" altLang="en-US" dirty="0" err="1"/>
              <a:t>콜라보네이션</a:t>
            </a:r>
            <a:r>
              <a:rPr lang="ko-KR" altLang="en-US" dirty="0"/>
              <a:t> 후원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6. 개발계획 : </a:t>
            </a:r>
            <a:r>
              <a:rPr lang="ko-KR" altLang="en-US" dirty="0"/>
              <a:t>추가일정 포함 </a:t>
            </a:r>
            <a:r>
              <a:rPr lang="en-US" altLang="ko-KR" dirty="0"/>
              <a:t>4</a:t>
            </a:r>
            <a:r>
              <a:rPr lang="ko-KR" dirty="0"/>
              <a:t>주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7. </a:t>
            </a:r>
            <a:r>
              <a:rPr lang="ko-KR" dirty="0" err="1"/>
              <a:t>How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Play</a:t>
            </a:r>
            <a:r>
              <a:rPr lang="ko-KR" dirty="0"/>
              <a:t> </a:t>
            </a:r>
            <a:br>
              <a:rPr lang="ko-KR" dirty="0"/>
            </a:br>
            <a:r>
              <a:rPr lang="ko-KR" dirty="0"/>
              <a:t> - </a:t>
            </a:r>
            <a:r>
              <a:rPr lang="ko-KR" altLang="en-US" dirty="0"/>
              <a:t>손이 심심할 때 터치형 단말기에서 </a:t>
            </a:r>
            <a:r>
              <a:rPr lang="ko-KR" dirty="0"/>
              <a:t>콘텐츠를 즐길 수 있는 게임</a:t>
            </a:r>
            <a:br>
              <a:rPr lang="ko-KR" dirty="0"/>
            </a:br>
            <a:r>
              <a:rPr lang="ko-KR" dirty="0"/>
              <a:t> - 조건에 맞춰 </a:t>
            </a:r>
            <a:r>
              <a:rPr lang="ko-KR" altLang="en-US" dirty="0"/>
              <a:t>의뢰서류를</a:t>
            </a:r>
            <a:r>
              <a:rPr lang="ko-KR" dirty="0"/>
              <a:t> 게시판에 </a:t>
            </a:r>
            <a:r>
              <a:rPr lang="ko-KR" altLang="en-US" dirty="0"/>
              <a:t>정리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8. 요약 및 질문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idx="1"/>
          </p:nvPr>
        </p:nvSpPr>
        <p:spPr>
          <a:xfrm>
            <a:off x="1141412" y="1748901"/>
            <a:ext cx="9546162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빈 손이면 수거 모드</a:t>
            </a:r>
            <a:r>
              <a:rPr lang="en-US" altLang="ko-KR" dirty="0"/>
              <a:t>, </a:t>
            </a:r>
            <a:r>
              <a:rPr lang="ko-KR" altLang="en-US" dirty="0"/>
              <a:t>서류를 들면 부착 모드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수거 모드 </a:t>
            </a:r>
            <a:r>
              <a:rPr lang="en-US" altLang="ko-KR" dirty="0"/>
              <a:t>: </a:t>
            </a:r>
            <a:r>
              <a:rPr lang="ko-KR" altLang="en-US" dirty="0"/>
              <a:t>서류를 클릭하면 서류를 수거 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빈 칸에서 서류 수거 불가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카트에 가득 든 경우 수거불가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부착 모드 </a:t>
            </a:r>
            <a:r>
              <a:rPr lang="en-US" altLang="ko-KR" dirty="0"/>
              <a:t>: </a:t>
            </a:r>
            <a:r>
              <a:rPr lang="ko-KR" altLang="en-US" dirty="0"/>
              <a:t>클릭 후 빈 칸에 선택서류 부착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서류 자리 중복 부착 불가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손에 서류가 없으면 부착 불가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부착 서류에 따른 피드백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각 부서와 플레이어의 인벤토리 사이에서 </a:t>
            </a:r>
            <a:r>
              <a:rPr lang="ko-KR" altLang="en-US" dirty="0" err="1"/>
              <a:t>서류탈착</a:t>
            </a:r>
            <a:r>
              <a:rPr lang="ko-KR" altLang="en-US" dirty="0"/>
              <a:t> 시스템 적용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타 부서 또는 퀘스트 보드 정리 조건에 따라 서류가 사라진 동시에 수수료 반영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발행처와</a:t>
            </a:r>
            <a:r>
              <a:rPr lang="en-US" altLang="ko-KR" dirty="0"/>
              <a:t> </a:t>
            </a:r>
            <a:r>
              <a:rPr lang="ko-KR" altLang="en-US" dirty="0"/>
              <a:t>퀘스트 보드에 서류 재발행 또는 취급불허 서류가 랜덤 발생한다</a:t>
            </a:r>
            <a:endParaRPr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altLang="en-US" dirty="0"/>
              <a:t>퀘스트</a:t>
            </a:r>
            <a:r>
              <a:rPr lang="en-US" altLang="ko-KR" dirty="0"/>
              <a:t>(</a:t>
            </a:r>
            <a:r>
              <a:rPr lang="ko-KR" altLang="en-US" dirty="0"/>
              <a:t>서류</a:t>
            </a:r>
            <a:r>
              <a:rPr lang="en-US" altLang="ko-KR" dirty="0"/>
              <a:t>)</a:t>
            </a:r>
            <a:r>
              <a:rPr lang="ko-KR" altLang="en-US" dirty="0"/>
              <a:t> 취급 방법</a:t>
            </a:r>
            <a:endParaRPr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6BA81C-1DD9-4E71-BB76-C14905E5CD33}"/>
              </a:ext>
            </a:extLst>
          </p:cNvPr>
          <p:cNvGrpSpPr/>
          <p:nvPr/>
        </p:nvGrpSpPr>
        <p:grpSpPr>
          <a:xfrm>
            <a:off x="6368668" y="1635330"/>
            <a:ext cx="4845097" cy="3153679"/>
            <a:chOff x="7945514" y="1617575"/>
            <a:chExt cx="3105074" cy="202109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45DF755-0D69-499E-A12D-830DB673D733}"/>
                </a:ext>
              </a:extLst>
            </p:cNvPr>
            <p:cNvGrpSpPr/>
            <p:nvPr/>
          </p:nvGrpSpPr>
          <p:grpSpPr>
            <a:xfrm>
              <a:off x="7945514" y="1617575"/>
              <a:ext cx="3105074" cy="2021096"/>
              <a:chOff x="8043280" y="2261540"/>
              <a:chExt cx="3013409" cy="1918668"/>
            </a:xfrm>
          </p:grpSpPr>
          <p:pic>
            <p:nvPicPr>
              <p:cNvPr id="10" name="Google Shape;90;p1">
                <a:extLst>
                  <a:ext uri="{FF2B5EF4-FFF2-40B4-BE49-F238E27FC236}">
                    <a16:creationId xmlns:a16="http://schemas.microsoft.com/office/drawing/2014/main" id="{606C3E9D-8D76-4648-93FE-1477312EFF01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043280" y="2261540"/>
                <a:ext cx="3013409" cy="19186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Google Shape;234;p19" descr="https://blog.kakaocdn.net/dn/ofMaL/btrdOMOMkdb/fkqRr1VjJTgVK8hl5mJqOk/img.png">
                <a:extLst>
                  <a:ext uri="{FF2B5EF4-FFF2-40B4-BE49-F238E27FC236}">
                    <a16:creationId xmlns:a16="http://schemas.microsoft.com/office/drawing/2014/main" id="{F10DEBEB-0A22-49C8-9A21-3FD690DDFCB1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11165" t="25029" r="11106" b="59568"/>
              <a:stretch/>
            </p:blipFill>
            <p:spPr>
              <a:xfrm>
                <a:off x="8494987" y="2696822"/>
                <a:ext cx="2113829" cy="10939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" name="Google Shape;224;p18">
              <a:extLst>
                <a:ext uri="{FF2B5EF4-FFF2-40B4-BE49-F238E27FC236}">
                  <a16:creationId xmlns:a16="http://schemas.microsoft.com/office/drawing/2014/main" id="{27A79B43-0751-4D52-8C5F-FCBEAA1ABBE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8490" t="28638" r="12736" b="56336"/>
            <a:stretch/>
          </p:blipFill>
          <p:spPr>
            <a:xfrm>
              <a:off x="8935504" y="1639228"/>
              <a:ext cx="1264727" cy="3216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altLang="en-US" dirty="0"/>
              <a:t>퀘스트 보드 관리자 코알라</a:t>
            </a:r>
            <a:r>
              <a:rPr lang="en-US" altLang="ko-KR" dirty="0"/>
              <a:t>(</a:t>
            </a:r>
            <a:r>
              <a:rPr lang="ko-KR" altLang="en-US" dirty="0"/>
              <a:t>플레이어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253" name="Google Shape;253;p21"/>
          <p:cNvSpPr txBox="1">
            <a:spLocks noGrp="1"/>
          </p:cNvSpPr>
          <p:nvPr>
            <p:ph idx="1"/>
          </p:nvPr>
        </p:nvSpPr>
        <p:spPr>
          <a:xfrm>
            <a:off x="1121667" y="1920068"/>
            <a:ext cx="5392344" cy="4453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SzPts val="2000"/>
            </a:pPr>
            <a:r>
              <a:rPr lang="ko-KR" altLang="en-US" dirty="0"/>
              <a:t>출근한 코알라는 사실 서류 카트 담당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발행처</a:t>
            </a:r>
            <a:r>
              <a:rPr lang="en-US" altLang="ko-KR" dirty="0"/>
              <a:t>, </a:t>
            </a:r>
            <a:r>
              <a:rPr lang="ko-KR" altLang="en-US" dirty="0"/>
              <a:t>게시판</a:t>
            </a:r>
            <a:r>
              <a:rPr lang="en-US" altLang="ko-KR" dirty="0"/>
              <a:t>, </a:t>
            </a:r>
            <a:r>
              <a:rPr lang="ko-KR" altLang="en-US" dirty="0"/>
              <a:t>타 부서와 상호작용</a:t>
            </a:r>
            <a:br>
              <a:rPr lang="en-US" altLang="ko-KR" dirty="0"/>
            </a:br>
            <a:r>
              <a:rPr lang="ko-KR" dirty="0"/>
              <a:t>- </a:t>
            </a:r>
            <a:r>
              <a:rPr lang="ko-KR" altLang="en-US" dirty="0"/>
              <a:t>부착과 수거 모드를 자동 온</a:t>
            </a:r>
            <a:r>
              <a:rPr lang="en-US" altLang="ko-KR" dirty="0"/>
              <a:t>/</a:t>
            </a:r>
            <a:r>
              <a:rPr lang="ko-KR" altLang="en-US" dirty="0"/>
              <a:t>오프</a:t>
            </a:r>
            <a:br>
              <a:rPr lang="ko-KR" dirty="0"/>
            </a:br>
            <a:r>
              <a:rPr lang="en-US" altLang="ko-KR" dirty="0"/>
              <a:t>- </a:t>
            </a:r>
            <a:r>
              <a:rPr lang="ko-KR" altLang="en-US" dirty="0"/>
              <a:t>카트 인벤토리에 서류 옮겨 담는 역할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 err="1"/>
              <a:t>탈착</a:t>
            </a:r>
            <a:r>
              <a:rPr lang="ko-KR" altLang="en-US" dirty="0"/>
              <a:t> 모드 상태안내 아이콘 표현</a:t>
            </a:r>
            <a:endParaRPr lang="en-US" altLang="ko-KR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lang="en-US" altLang="ko-KR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lang="en-US" altLang="ko-KR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lang="en-US" altLang="ko-KR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선택 서류는 확인 가능한 표시가 있음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B952BA9-C163-4392-917B-263526520B6B}"/>
              </a:ext>
            </a:extLst>
          </p:cNvPr>
          <p:cNvGrpSpPr/>
          <p:nvPr/>
        </p:nvGrpSpPr>
        <p:grpSpPr>
          <a:xfrm>
            <a:off x="6211915" y="1635330"/>
            <a:ext cx="4845097" cy="3153679"/>
            <a:chOff x="7945514" y="1617575"/>
            <a:chExt cx="3105074" cy="202109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CC0CC8D-D6D2-423E-8989-2C72D7A27708}"/>
                </a:ext>
              </a:extLst>
            </p:cNvPr>
            <p:cNvGrpSpPr/>
            <p:nvPr/>
          </p:nvGrpSpPr>
          <p:grpSpPr>
            <a:xfrm>
              <a:off x="7945514" y="1617575"/>
              <a:ext cx="3105074" cy="2021096"/>
              <a:chOff x="8043280" y="2261540"/>
              <a:chExt cx="3013409" cy="1918668"/>
            </a:xfrm>
          </p:grpSpPr>
          <p:pic>
            <p:nvPicPr>
              <p:cNvPr id="10" name="Google Shape;90;p1">
                <a:extLst>
                  <a:ext uri="{FF2B5EF4-FFF2-40B4-BE49-F238E27FC236}">
                    <a16:creationId xmlns:a16="http://schemas.microsoft.com/office/drawing/2014/main" id="{941DF96C-11E2-4B55-A150-81278E17B968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043280" y="2261540"/>
                <a:ext cx="3013409" cy="19186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Google Shape;234;p19" descr="https://blog.kakaocdn.net/dn/ofMaL/btrdOMOMkdb/fkqRr1VjJTgVK8hl5mJqOk/img.png">
                <a:extLst>
                  <a:ext uri="{FF2B5EF4-FFF2-40B4-BE49-F238E27FC236}">
                    <a16:creationId xmlns:a16="http://schemas.microsoft.com/office/drawing/2014/main" id="{926C37EC-1FF4-443F-92D2-2985341B9C5A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11165" t="25029" r="11106" b="59568"/>
              <a:stretch/>
            </p:blipFill>
            <p:spPr>
              <a:xfrm>
                <a:off x="8494987" y="2696822"/>
                <a:ext cx="2113829" cy="10939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" name="Google Shape;224;p18">
              <a:extLst>
                <a:ext uri="{FF2B5EF4-FFF2-40B4-BE49-F238E27FC236}">
                  <a16:creationId xmlns:a16="http://schemas.microsoft.com/office/drawing/2014/main" id="{45D0562D-B7EE-41A7-BFAB-24BDC7C2EA45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8490" t="28638" r="12736" b="56336"/>
            <a:stretch/>
          </p:blipFill>
          <p:spPr>
            <a:xfrm>
              <a:off x="8935504" y="1639228"/>
              <a:ext cx="1264727" cy="3216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Google Shape;212;p17" descr="스티커 코알라개 - 무료 스티커 동물개">
            <a:extLst>
              <a:ext uri="{FF2B5EF4-FFF2-40B4-BE49-F238E27FC236}">
                <a16:creationId xmlns:a16="http://schemas.microsoft.com/office/drawing/2014/main" id="{EF382BAC-0792-4828-BE6B-5D3A96E20C6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7716" b="19313"/>
          <a:stretch/>
        </p:blipFill>
        <p:spPr>
          <a:xfrm>
            <a:off x="7711151" y="3477416"/>
            <a:ext cx="1846624" cy="11627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F43543E-0E2B-4510-95B2-2D99BB05F2BA}"/>
              </a:ext>
            </a:extLst>
          </p:cNvPr>
          <p:cNvGrpSpPr/>
          <p:nvPr/>
        </p:nvGrpSpPr>
        <p:grpSpPr>
          <a:xfrm>
            <a:off x="1443464" y="4067153"/>
            <a:ext cx="1166121" cy="1146097"/>
            <a:chOff x="4498602" y="5195673"/>
            <a:chExt cx="1166121" cy="114609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D4AD595-2C16-4121-A54A-E64F061BBC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8259"/>
            <a:stretch/>
          </p:blipFill>
          <p:spPr>
            <a:xfrm>
              <a:off x="4498602" y="5195673"/>
              <a:ext cx="1166121" cy="1146097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18391C0-E88B-4260-ADF7-145E777E211D}"/>
                </a:ext>
              </a:extLst>
            </p:cNvPr>
            <p:cNvSpPr/>
            <p:nvPr/>
          </p:nvSpPr>
          <p:spPr>
            <a:xfrm rot="21056280">
              <a:off x="4671327" y="5537888"/>
              <a:ext cx="8206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cap="small" dirty="0">
                  <a:solidFill>
                    <a:schemeClr val="bg1"/>
                  </a:solidFill>
                  <a:latin typeface="+mn-ea"/>
                  <a:sym typeface="Rockwell"/>
                </a:rPr>
                <a:t>부착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46DF2C0-F81E-43A4-8281-B6D6499F9D2B}"/>
              </a:ext>
            </a:extLst>
          </p:cNvPr>
          <p:cNvGrpSpPr/>
          <p:nvPr/>
        </p:nvGrpSpPr>
        <p:grpSpPr>
          <a:xfrm>
            <a:off x="4170876" y="4058476"/>
            <a:ext cx="1166121" cy="1146097"/>
            <a:chOff x="2518878" y="5195669"/>
            <a:chExt cx="1166121" cy="114609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319BABF-A830-48C0-9314-11D963AAF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11370"/>
            <a:stretch/>
          </p:blipFill>
          <p:spPr>
            <a:xfrm>
              <a:off x="2518878" y="5195669"/>
              <a:ext cx="1166121" cy="114609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C78E02A-7818-42D6-ACC0-2411FB5E391F}"/>
                </a:ext>
              </a:extLst>
            </p:cNvPr>
            <p:cNvSpPr/>
            <p:nvPr/>
          </p:nvSpPr>
          <p:spPr>
            <a:xfrm rot="21056280">
              <a:off x="2628158" y="5556554"/>
              <a:ext cx="9475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cap="small" dirty="0">
                  <a:solidFill>
                    <a:schemeClr val="bg1"/>
                  </a:solidFill>
                  <a:latin typeface="+mn-ea"/>
                  <a:sym typeface="Rockwell"/>
                </a:rPr>
                <a:t>수거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95DEDAE3-2112-45B3-883E-A74B80DDA7C1}"/>
              </a:ext>
            </a:extLst>
          </p:cNvPr>
          <p:cNvSpPr/>
          <p:nvPr/>
        </p:nvSpPr>
        <p:spPr>
          <a:xfrm>
            <a:off x="2698049" y="4316167"/>
            <a:ext cx="1384363" cy="6480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ON/OFF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7B8F45B-1362-4EAF-B858-86DB6610EE7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5985"/>
          <a:stretch/>
        </p:blipFill>
        <p:spPr>
          <a:xfrm>
            <a:off x="5584288" y="5042263"/>
            <a:ext cx="2876951" cy="13091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45AE5AA-2F61-4BEE-B3EE-D64976D3061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439" t="35569" r="1439" b="30416"/>
          <a:stretch/>
        </p:blipFill>
        <p:spPr>
          <a:xfrm>
            <a:off x="8461239" y="5064435"/>
            <a:ext cx="2876951" cy="1309106"/>
          </a:xfrm>
          <a:prstGeom prst="rect">
            <a:avLst/>
          </a:prstGeom>
        </p:spPr>
      </p:pic>
      <p:sp>
        <p:nvSpPr>
          <p:cNvPr id="20" name="액자 19">
            <a:extLst>
              <a:ext uri="{FF2B5EF4-FFF2-40B4-BE49-F238E27FC236}">
                <a16:creationId xmlns:a16="http://schemas.microsoft.com/office/drawing/2014/main" id="{2A299D36-66CD-48F8-A78A-FBE3280B565F}"/>
              </a:ext>
            </a:extLst>
          </p:cNvPr>
          <p:cNvSpPr/>
          <p:nvPr/>
        </p:nvSpPr>
        <p:spPr>
          <a:xfrm>
            <a:off x="8468488" y="4910247"/>
            <a:ext cx="1455225" cy="1480457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98051A60-E9A2-4ACA-B6F4-F59CFADFBC60}"/>
              </a:ext>
            </a:extLst>
          </p:cNvPr>
          <p:cNvSpPr/>
          <p:nvPr/>
        </p:nvSpPr>
        <p:spPr>
          <a:xfrm>
            <a:off x="9933759" y="4910247"/>
            <a:ext cx="1455225" cy="1480457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17602E41-2225-4B85-A544-6DB7ED6438DB}"/>
              </a:ext>
            </a:extLst>
          </p:cNvPr>
          <p:cNvSpPr/>
          <p:nvPr/>
        </p:nvSpPr>
        <p:spPr>
          <a:xfrm>
            <a:off x="5593661" y="4910246"/>
            <a:ext cx="1455225" cy="1480457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0B5B6E24-2FD8-4B94-A618-335D0640FF7D}"/>
              </a:ext>
            </a:extLst>
          </p:cNvPr>
          <p:cNvSpPr/>
          <p:nvPr/>
        </p:nvSpPr>
        <p:spPr>
          <a:xfrm>
            <a:off x="6999878" y="4910248"/>
            <a:ext cx="1455225" cy="1480457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altLang="en-US" b="1" dirty="0"/>
              <a:t>그것이 </a:t>
            </a:r>
            <a:r>
              <a:rPr lang="ko-KR" altLang="en-US" b="1" dirty="0" err="1"/>
              <a:t>알고싶다</a:t>
            </a:r>
            <a:r>
              <a:rPr lang="ko-KR" altLang="en-US" b="1" dirty="0"/>
              <a:t> 코알라편</a:t>
            </a:r>
            <a:r>
              <a:rPr lang="ko-KR" b="1" dirty="0"/>
              <a:t> </a:t>
            </a:r>
            <a:endParaRPr dirty="0"/>
          </a:p>
        </p:txBody>
      </p:sp>
      <p:sp>
        <p:nvSpPr>
          <p:cNvPr id="264" name="Google Shape;264;p22"/>
          <p:cNvSpPr txBox="1">
            <a:spLocks noGrp="1"/>
          </p:cNvSpPr>
          <p:nvPr>
            <p:ph idx="1"/>
          </p:nvPr>
        </p:nvSpPr>
        <p:spPr>
          <a:xfrm>
            <a:off x="1141412" y="1769376"/>
            <a:ext cx="10162314" cy="428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출근한 코알라</a:t>
            </a:r>
            <a:r>
              <a:rPr lang="en-US" altLang="ko-KR" dirty="0"/>
              <a:t>(</a:t>
            </a:r>
            <a:r>
              <a:rPr lang="ko-KR" altLang="en-US" dirty="0"/>
              <a:t>서류 셔틀</a:t>
            </a:r>
            <a:r>
              <a:rPr lang="en-US" altLang="ko-KR" dirty="0"/>
              <a:t>)</a:t>
            </a:r>
            <a:r>
              <a:rPr lang="ko-KR" altLang="en-US" dirty="0"/>
              <a:t>로 해볼 수 있는 건</a:t>
            </a:r>
            <a:r>
              <a:rPr lang="en-US" altLang="ko-KR" dirty="0"/>
              <a:t>?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각 부서 상호작용</a:t>
            </a:r>
            <a:r>
              <a:rPr lang="en-US" altLang="ko-KR" dirty="0"/>
              <a:t> :</a:t>
            </a:r>
            <a:br>
              <a:rPr lang="en-US" altLang="ko-KR" dirty="0"/>
            </a:br>
            <a:r>
              <a:rPr lang="en-US" altLang="ko-KR" dirty="0"/>
              <a:t>	 </a:t>
            </a:r>
            <a:r>
              <a:rPr lang="ko-KR" altLang="en-US" dirty="0"/>
              <a:t>발행처</a:t>
            </a:r>
            <a:r>
              <a:rPr lang="en-US" altLang="ko-KR" dirty="0"/>
              <a:t>, </a:t>
            </a:r>
            <a:r>
              <a:rPr lang="ko-KR" altLang="en-US" dirty="0"/>
              <a:t>게시판</a:t>
            </a:r>
            <a:r>
              <a:rPr lang="en-US" altLang="ko-KR" dirty="0"/>
              <a:t>, </a:t>
            </a:r>
            <a:r>
              <a:rPr lang="ko-KR" altLang="en-US" dirty="0"/>
              <a:t>타 부서</a:t>
            </a:r>
            <a:r>
              <a:rPr lang="en-US" altLang="ko-KR" dirty="0"/>
              <a:t>, </a:t>
            </a:r>
            <a:r>
              <a:rPr lang="ko-KR" altLang="en-US" dirty="0"/>
              <a:t>퇴근</a:t>
            </a:r>
            <a:r>
              <a:rPr lang="en-US" altLang="ko-KR" dirty="0"/>
              <a:t>, </a:t>
            </a:r>
            <a:r>
              <a:rPr lang="ko-KR" altLang="en-US" dirty="0"/>
              <a:t>관찰 추가예정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코알라</a:t>
            </a:r>
            <a:r>
              <a:rPr lang="ko-KR" dirty="0"/>
              <a:t> 상태표시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r>
              <a:rPr lang="en-US" altLang="ko-KR" dirty="0"/>
              <a:t> :</a:t>
            </a:r>
            <a:br>
              <a:rPr lang="en-US" altLang="ko-KR" dirty="0"/>
            </a:br>
            <a:r>
              <a:rPr lang="en-US" altLang="ko-KR" dirty="0"/>
              <a:t>	 </a:t>
            </a:r>
            <a:r>
              <a:rPr lang="ko-KR" altLang="en-US" dirty="0"/>
              <a:t>개인 잔고</a:t>
            </a:r>
            <a:r>
              <a:rPr lang="en-US" altLang="ko-KR" dirty="0"/>
              <a:t>, </a:t>
            </a:r>
            <a:r>
              <a:rPr lang="ko-KR" altLang="en-US" dirty="0"/>
              <a:t>근무 일차</a:t>
            </a:r>
            <a:r>
              <a:rPr lang="en-US" altLang="ko-KR" dirty="0"/>
              <a:t>, </a:t>
            </a:r>
            <a:r>
              <a:rPr lang="ko-KR" altLang="en-US" dirty="0"/>
              <a:t>서류 카트 용량</a:t>
            </a:r>
            <a:r>
              <a:rPr lang="en-US" altLang="ko-KR" dirty="0"/>
              <a:t>, </a:t>
            </a:r>
            <a:r>
              <a:rPr lang="ko-KR" altLang="en-US" dirty="0"/>
              <a:t>적용 아이템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능력의 변화</a:t>
            </a:r>
            <a:r>
              <a:rPr lang="en-US" altLang="ko-KR" dirty="0"/>
              <a:t> :</a:t>
            </a:r>
            <a:br>
              <a:rPr lang="en-US" altLang="ko-KR" dirty="0"/>
            </a:br>
            <a:r>
              <a:rPr lang="en-US" altLang="ko-KR" dirty="0"/>
              <a:t>	 </a:t>
            </a:r>
            <a:r>
              <a:rPr lang="ko-KR" altLang="en-US" dirty="0"/>
              <a:t>근무 일차가 지날수록 취급할 서류가 늘어남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코알라의 목표</a:t>
            </a:r>
            <a:r>
              <a:rPr lang="en-US" altLang="ko-KR" dirty="0"/>
              <a:t> :</a:t>
            </a:r>
            <a:br>
              <a:rPr lang="en-US" altLang="ko-KR" dirty="0"/>
            </a:br>
            <a:r>
              <a:rPr lang="en-US" altLang="ko-KR" dirty="0"/>
              <a:t>	 (</a:t>
            </a:r>
            <a:r>
              <a:rPr lang="ko-KR" altLang="en-US" dirty="0"/>
              <a:t>은퇴시기쯤</a:t>
            </a:r>
            <a:r>
              <a:rPr lang="en-US" altLang="ko-KR" dirty="0"/>
              <a:t>)</a:t>
            </a:r>
            <a:r>
              <a:rPr lang="ko-KR" altLang="en-US" dirty="0"/>
              <a:t> 저주를 풀 수 있는 자금을 모으는 것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자금 관리는 어떻게 되어가고 있는가</a:t>
            </a:r>
            <a:r>
              <a:rPr lang="en-US" altLang="ko-KR" dirty="0"/>
              <a:t>? :</a:t>
            </a:r>
            <a:br>
              <a:rPr lang="en-US" altLang="ko-KR" dirty="0"/>
            </a:br>
            <a:r>
              <a:rPr lang="en-US" altLang="ko-KR" dirty="0"/>
              <a:t>	 </a:t>
            </a:r>
            <a:r>
              <a:rPr lang="ko-KR" altLang="en-US" dirty="0"/>
              <a:t>잔고 </a:t>
            </a:r>
            <a:r>
              <a:rPr lang="en-US" altLang="ko-KR" dirty="0"/>
              <a:t>+ </a:t>
            </a:r>
            <a:r>
              <a:rPr lang="ko-KR" altLang="en-US" dirty="0"/>
              <a:t>퀘스트 수수료 일부 </a:t>
            </a:r>
            <a:r>
              <a:rPr lang="en-US" altLang="ko-KR" dirty="0"/>
              <a:t>– </a:t>
            </a:r>
            <a:r>
              <a:rPr lang="ko-KR" altLang="en-US" dirty="0"/>
              <a:t>벌금 </a:t>
            </a:r>
            <a:r>
              <a:rPr lang="en-US" altLang="ko-KR" dirty="0"/>
              <a:t>–</a:t>
            </a:r>
            <a:r>
              <a:rPr lang="ko-KR" altLang="en-US" dirty="0"/>
              <a:t>생활비</a:t>
            </a:r>
            <a:r>
              <a:rPr lang="en-US" altLang="ko-KR" dirty="0"/>
              <a:t>(</a:t>
            </a:r>
            <a:r>
              <a:rPr lang="ko-KR" altLang="en-US" dirty="0"/>
              <a:t>고정지출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아이템 구매비용</a:t>
            </a:r>
            <a:endParaRPr dirty="0"/>
          </a:p>
        </p:txBody>
      </p:sp>
      <p:pic>
        <p:nvPicPr>
          <p:cNvPr id="3074" name="Picture 2" descr="안경과 배낭을 멘 코알라가 책을 들고 있습니다. | 프리미엄 사진">
            <a:extLst>
              <a:ext uri="{FF2B5EF4-FFF2-40B4-BE49-F238E27FC236}">
                <a16:creationId xmlns:a16="http://schemas.microsoft.com/office/drawing/2014/main" id="{118F2B34-E390-4551-9E36-6499AEEC15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9727" r="18307" b="9652"/>
          <a:stretch/>
        </p:blipFill>
        <p:spPr bwMode="auto">
          <a:xfrm>
            <a:off x="9086033" y="2545212"/>
            <a:ext cx="1964555" cy="245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b="1" dirty="0"/>
              <a:t>아이템</a:t>
            </a:r>
            <a:r>
              <a:rPr lang="en-US" altLang="ko-KR" b="1" dirty="0"/>
              <a:t> </a:t>
            </a:r>
            <a:r>
              <a:rPr lang="ko-KR" altLang="en-US" b="1" dirty="0"/>
              <a:t>샵</a:t>
            </a:r>
            <a:r>
              <a:rPr lang="ko-KR" dirty="0"/>
              <a:t> </a:t>
            </a:r>
            <a:r>
              <a:rPr lang="ko-KR" sz="2000" dirty="0"/>
              <a:t>(</a:t>
            </a:r>
            <a:r>
              <a:rPr lang="ko-KR" altLang="en-US" sz="2000" dirty="0"/>
              <a:t>모은 잔고로 </a:t>
            </a:r>
            <a:r>
              <a:rPr lang="en-US" altLang="ko-KR" sz="2000" dirty="0"/>
              <a:t>1</a:t>
            </a:r>
            <a:r>
              <a:rPr lang="ko-KR" altLang="en-US" sz="2000" dirty="0"/>
              <a:t>번씩 구매할 수 있다는 설정</a:t>
            </a:r>
            <a:r>
              <a:rPr lang="ko-KR" sz="2000" dirty="0"/>
              <a:t>)</a:t>
            </a:r>
            <a:endParaRPr dirty="0"/>
          </a:p>
        </p:txBody>
      </p:sp>
      <p:graphicFrame>
        <p:nvGraphicFramePr>
          <p:cNvPr id="276" name="Google Shape;276;p23"/>
          <p:cNvGraphicFramePr/>
          <p:nvPr>
            <p:extLst>
              <p:ext uri="{D42A27DB-BD31-4B8C-83A1-F6EECF244321}">
                <p14:modId xmlns:p14="http://schemas.microsoft.com/office/powerpoint/2010/main" val="367342694"/>
              </p:ext>
            </p:extLst>
          </p:nvPr>
        </p:nvGraphicFramePr>
        <p:xfrm>
          <a:off x="1141413" y="2189527"/>
          <a:ext cx="9905975" cy="3466979"/>
        </p:xfrm>
        <a:graphic>
          <a:graphicData uri="http://schemas.openxmlformats.org/drawingml/2006/table">
            <a:tbl>
              <a:tblPr firstRow="1" bandRow="1">
                <a:noFill/>
                <a:tableStyleId>{B6A95AAB-9A79-408E-B88C-911423858D64}</a:tableStyleId>
              </a:tblPr>
              <a:tblGrid>
                <a:gridCol w="131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latin typeface="+mn-ea"/>
                          <a:ea typeface="+mn-ea"/>
                        </a:rPr>
                        <a:t>아이템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latin typeface="+mn-ea"/>
                          <a:ea typeface="+mn-ea"/>
                        </a:rPr>
                        <a:t>이름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latin typeface="+mn-ea"/>
                          <a:ea typeface="+mn-ea"/>
                        </a:rPr>
                        <a:t>효과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보따리장수</a:t>
                      </a: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발행처의 모든 서류를 한번에 옮길 수 있다</a:t>
                      </a:r>
                      <a:r>
                        <a:rPr lang="en-US" altLang="ko-KR" sz="1800" u="none" strike="noStrike" cap="none" dirty="0">
                          <a:latin typeface="+mn-ea"/>
                          <a:ea typeface="+mn-ea"/>
                        </a:rPr>
                        <a:t>.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길드마스터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모든 서류를 허락 받았다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벌금 페널티만 없어진다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 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0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err="1">
                          <a:latin typeface="+mn-ea"/>
                          <a:ea typeface="+mn-ea"/>
                        </a:rPr>
                        <a:t>쇼미더머니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로또에 당첨되어 게임오버가 없어진다</a:t>
                      </a:r>
                      <a:r>
                        <a:rPr lang="en-US" altLang="ko-KR" sz="1800" u="none" strike="noStrike" cap="none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잔고가 </a:t>
                      </a:r>
                      <a:r>
                        <a:rPr lang="en-US" altLang="ko-KR" sz="1800" u="none" strike="noStrike" cap="none" dirty="0">
                          <a:latin typeface="+mn-ea"/>
                          <a:ea typeface="+mn-ea"/>
                        </a:rPr>
                        <a:t>???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err="1">
                          <a:latin typeface="+mn-ea"/>
                          <a:ea typeface="+mn-ea"/>
                        </a:rPr>
                        <a:t>리미트리스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게시판을 자동으로 관리하여 방치형 게임모드를 활성화 한다</a:t>
                      </a:r>
                      <a:r>
                        <a:rPr lang="en-US" altLang="ko-KR" sz="1800" u="none" strike="noStrike" cap="none" dirty="0">
                          <a:latin typeface="+mn-ea"/>
                          <a:ea typeface="+mn-ea"/>
                        </a:rPr>
                        <a:t>.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50" name="Picture 2" descr="오비도스 웨건 접이식카트 캠핑웨건 - 월드훼밀리몰">
            <a:extLst>
              <a:ext uri="{FF2B5EF4-FFF2-40B4-BE49-F238E27FC236}">
                <a16:creationId xmlns:a16="http://schemas.microsoft.com/office/drawing/2014/main" id="{1318155B-2DE5-438E-B088-D043DF644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015" y="2621916"/>
            <a:ext cx="650421" cy="65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특허 - 무료 상업과 쇼핑개 아이콘">
            <a:extLst>
              <a:ext uri="{FF2B5EF4-FFF2-40B4-BE49-F238E27FC236}">
                <a16:creationId xmlns:a16="http://schemas.microsoft.com/office/drawing/2014/main" id="{B45C72D4-0C63-4833-A353-B1D650265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435" y="3323725"/>
            <a:ext cx="762001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212;p17" descr="스티커 코알라개 - 무료 스티커 동물개">
            <a:extLst>
              <a:ext uri="{FF2B5EF4-FFF2-40B4-BE49-F238E27FC236}">
                <a16:creationId xmlns:a16="http://schemas.microsoft.com/office/drawing/2014/main" id="{7DEBE611-E8EB-48B3-9791-D1983863A71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7716" b="19313"/>
          <a:stretch/>
        </p:blipFill>
        <p:spPr>
          <a:xfrm>
            <a:off x="1173431" y="4855811"/>
            <a:ext cx="1271587" cy="800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4BD4A33-16E0-4DC2-93EB-E39A35CFA7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961" t="7980" r="11459" b="15854"/>
          <a:stretch/>
        </p:blipFill>
        <p:spPr>
          <a:xfrm>
            <a:off x="1429701" y="4094938"/>
            <a:ext cx="728394" cy="70603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altLang="en-US" dirty="0"/>
              <a:t>퀘스트와 취급불허 서류들 </a:t>
            </a:r>
            <a:r>
              <a:rPr lang="en-US" altLang="ko-KR" dirty="0"/>
              <a:t>1</a:t>
            </a:r>
            <a:endParaRPr dirty="0"/>
          </a:p>
        </p:txBody>
      </p:sp>
      <p:sp>
        <p:nvSpPr>
          <p:cNvPr id="286" name="Google Shape;286;p24"/>
          <p:cNvSpPr txBox="1">
            <a:spLocks noGrp="1"/>
          </p:cNvSpPr>
          <p:nvPr>
            <p:ph idx="1"/>
          </p:nvPr>
        </p:nvSpPr>
        <p:spPr>
          <a:xfrm>
            <a:off x="1899062" y="1717699"/>
            <a:ext cx="6591796" cy="4095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서류의</a:t>
            </a:r>
            <a:r>
              <a:rPr lang="ko-KR" dirty="0"/>
              <a:t> 종류는 </a:t>
            </a:r>
            <a:r>
              <a:rPr lang="ko-KR" altLang="en-US" b="1" dirty="0">
                <a:solidFill>
                  <a:srgbClr val="00B0F0"/>
                </a:solidFill>
              </a:rPr>
              <a:t>네</a:t>
            </a:r>
            <a:r>
              <a:rPr lang="ko-KR" b="1" dirty="0">
                <a:solidFill>
                  <a:srgbClr val="00B0F0"/>
                </a:solidFill>
              </a:rPr>
              <a:t> 종류</a:t>
            </a:r>
            <a:br>
              <a:rPr lang="ko-KR" dirty="0"/>
            </a:br>
            <a:r>
              <a:rPr lang="ko-KR" dirty="0"/>
              <a:t>- 일반 의뢰</a:t>
            </a:r>
            <a:r>
              <a:rPr lang="ko-KR" altLang="en-US" dirty="0"/>
              <a:t>서</a:t>
            </a:r>
            <a:r>
              <a:rPr lang="ko-KR" dirty="0"/>
              <a:t> </a:t>
            </a:r>
            <a:r>
              <a:rPr lang="en-US" altLang="ko-KR" dirty="0"/>
              <a:t>3</a:t>
            </a:r>
            <a:r>
              <a:rPr lang="ko-KR" dirty="0"/>
              <a:t>가지</a:t>
            </a:r>
            <a:br>
              <a:rPr lang="ko-KR" dirty="0"/>
            </a:br>
            <a:r>
              <a:rPr lang="ko-KR" dirty="0"/>
              <a:t>- 상시 의뢰서</a:t>
            </a:r>
            <a:r>
              <a:rPr lang="en-US" altLang="ko-KR" dirty="0"/>
              <a:t> 1</a:t>
            </a:r>
            <a:r>
              <a:rPr lang="ko-KR" altLang="en-US" dirty="0"/>
              <a:t>가지</a:t>
            </a:r>
            <a:br>
              <a:rPr lang="ko-KR" dirty="0"/>
            </a:br>
            <a:r>
              <a:rPr lang="ko-KR" dirty="0"/>
              <a:t>- 지정 의뢰서 </a:t>
            </a:r>
            <a:r>
              <a:rPr lang="en-US" altLang="ko-KR" dirty="0"/>
              <a:t>1</a:t>
            </a:r>
            <a:r>
              <a:rPr lang="ko-KR" altLang="en-US" dirty="0"/>
              <a:t>가지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dirty="0"/>
              <a:t> </a:t>
            </a:r>
            <a:r>
              <a:rPr lang="ko-KR" altLang="en-US" dirty="0"/>
              <a:t>취급불가 서류 </a:t>
            </a:r>
            <a:r>
              <a:rPr lang="en-US" altLang="ko-KR" dirty="0"/>
              <a:t>1</a:t>
            </a:r>
            <a:r>
              <a:rPr lang="ko-KR" altLang="en-US" dirty="0"/>
              <a:t>가지</a:t>
            </a:r>
            <a:r>
              <a:rPr lang="en-US" altLang="ko-KR" dirty="0"/>
              <a:t> </a:t>
            </a: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일반</a:t>
            </a:r>
            <a:r>
              <a:rPr lang="en-US" altLang="ko-KR" dirty="0"/>
              <a:t> </a:t>
            </a:r>
            <a:r>
              <a:rPr lang="ko-KR" altLang="en-US" dirty="0"/>
              <a:t>퀘스트</a:t>
            </a:r>
            <a:r>
              <a:rPr lang="ko-KR" dirty="0"/>
              <a:t> 의뢰서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종료 조건이 있는 </a:t>
            </a:r>
            <a:r>
              <a:rPr lang="ko-KR" dirty="0"/>
              <a:t>일반 </a:t>
            </a:r>
            <a:r>
              <a:rPr lang="ko-KR" altLang="en-US" dirty="0"/>
              <a:t>퀘스트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장시간 남아 있으면 취급불가 서류가 됨</a:t>
            </a:r>
            <a:br>
              <a:rPr lang="ko-KR" dirty="0"/>
            </a:br>
            <a:r>
              <a:rPr lang="ko-KR" dirty="0"/>
              <a:t>- 의뢰</a:t>
            </a:r>
            <a:r>
              <a:rPr lang="ko-KR" altLang="en-US" dirty="0"/>
              <a:t>서가 사라질 때</a:t>
            </a:r>
            <a:r>
              <a:rPr lang="ko-KR" dirty="0"/>
              <a:t> 획득 수수료가 각각 다름.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9647DC-3737-47E8-8BB4-35DBC2EDE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20" t="1958" r="-1298" b="2326"/>
          <a:stretch/>
        </p:blipFill>
        <p:spPr>
          <a:xfrm>
            <a:off x="7982267" y="1923422"/>
            <a:ext cx="1475241" cy="36837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altLang="en-US" dirty="0"/>
              <a:t>퀘스트와 취급불허 서류들 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286" name="Google Shape;286;p24"/>
          <p:cNvSpPr txBox="1">
            <a:spLocks noGrp="1"/>
          </p:cNvSpPr>
          <p:nvPr>
            <p:ph idx="1"/>
          </p:nvPr>
        </p:nvSpPr>
        <p:spPr>
          <a:xfrm>
            <a:off x="1899062" y="1717699"/>
            <a:ext cx="6591796" cy="456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SzPts val="2000"/>
            </a:pPr>
            <a:r>
              <a:rPr lang="ko-KR" altLang="en-US" dirty="0"/>
              <a:t>상시 퀘스트 의뢰서 </a:t>
            </a:r>
            <a:r>
              <a:rPr lang="en-US" altLang="ko-KR" dirty="0"/>
              <a:t>(</a:t>
            </a:r>
            <a:r>
              <a:rPr lang="ko-KR" altLang="en-US" dirty="0"/>
              <a:t>노랑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사라지지 않고</a:t>
            </a:r>
            <a:r>
              <a:rPr lang="en-US" altLang="ko-KR" dirty="0"/>
              <a:t>, </a:t>
            </a:r>
            <a:r>
              <a:rPr lang="ko-KR" altLang="en-US" dirty="0"/>
              <a:t>변하지 않는 고정 퀘스트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게임 후반에 고액 수수료 교체 가능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타 부서에 부착하여 제거 가능</a:t>
            </a:r>
          </a:p>
          <a:p>
            <a:pPr lvl="0">
              <a:buSzPts val="2000"/>
            </a:pPr>
            <a:r>
              <a:rPr lang="ko-KR" altLang="en-US" dirty="0"/>
              <a:t>지정 퀘스트 의뢰서 </a:t>
            </a:r>
            <a:r>
              <a:rPr lang="en-US" altLang="ko-KR" dirty="0"/>
              <a:t>(</a:t>
            </a:r>
            <a:r>
              <a:rPr lang="ko-KR" altLang="en-US" dirty="0"/>
              <a:t>남색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타 부서 전용 퀘스트 서류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사용하면 벌금이 있음</a:t>
            </a:r>
            <a:endParaRPr lang="en-US" altLang="ko-KR" dirty="0"/>
          </a:p>
          <a:p>
            <a:pPr lvl="0">
              <a:buSzPts val="2000"/>
            </a:pPr>
            <a:r>
              <a:rPr lang="ko-KR" altLang="en-US" dirty="0"/>
              <a:t> 불법 게시물 또는 게시만료 의뢰서 </a:t>
            </a:r>
            <a:r>
              <a:rPr lang="en-US" altLang="ko-KR" dirty="0"/>
              <a:t>(</a:t>
            </a:r>
            <a:r>
              <a:rPr lang="ko-KR" altLang="en-US" dirty="0"/>
              <a:t>주황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취급불허 서류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수거해서 타 부서에 전달해야 함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사용하면 벌금과 관련 이벤트 있음 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9647DC-3737-47E8-8BB4-35DBC2EDE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5" t="2142" r="47437" b="2142"/>
          <a:stretch/>
        </p:blipFill>
        <p:spPr>
          <a:xfrm>
            <a:off x="7982267" y="1923422"/>
            <a:ext cx="1475241" cy="368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30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의뢰 게시판 미침? - 툴리우스 채널">
            <a:extLst>
              <a:ext uri="{FF2B5EF4-FFF2-40B4-BE49-F238E27FC236}">
                <a16:creationId xmlns:a16="http://schemas.microsoft.com/office/drawing/2014/main" id="{A9F466F9-6B2E-494C-8BBD-8A7A12F30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r="44019"/>
          <a:stretch/>
        </p:blipFill>
        <p:spPr bwMode="auto">
          <a:xfrm>
            <a:off x="6745610" y="1857294"/>
            <a:ext cx="3617051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5" name="Google Shape;305;p27"/>
          <p:cNvSpPr txBox="1">
            <a:spLocks noGrp="1"/>
          </p:cNvSpPr>
          <p:nvPr>
            <p:ph type="title"/>
          </p:nvPr>
        </p:nvSpPr>
        <p:spPr>
          <a:xfrm>
            <a:off x="1143001" y="55551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altLang="en-US" dirty="0"/>
              <a:t>최종</a:t>
            </a:r>
            <a:r>
              <a:rPr lang="en-US" altLang="ko-KR" dirty="0"/>
              <a:t> </a:t>
            </a:r>
            <a:r>
              <a:rPr lang="ko-KR" dirty="0"/>
              <a:t>근무일 </a:t>
            </a:r>
            <a:r>
              <a:rPr lang="en-US" altLang="ko-KR" dirty="0"/>
              <a:t>(</a:t>
            </a:r>
            <a:r>
              <a:rPr lang="ko-KR" dirty="0"/>
              <a:t>예시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307" name="Google Shape;307;p27"/>
          <p:cNvSpPr txBox="1"/>
          <p:nvPr/>
        </p:nvSpPr>
        <p:spPr>
          <a:xfrm>
            <a:off x="1829339" y="1961605"/>
            <a:ext cx="4702091" cy="348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b="1" cap="small" dirty="0">
                <a:solidFill>
                  <a:srgbClr val="00B0F0"/>
                </a:solidFill>
                <a:latin typeface="+mn-ea"/>
                <a:cs typeface="Rockwell"/>
                <a:sym typeface="Rockwell"/>
              </a:rPr>
              <a:t>후임자 : 인수인계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과정에서 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“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퀘스트 보드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”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가 엉망진창이 된다</a:t>
            </a:r>
            <a:endParaRPr lang="en-US" altLang="ko-KR"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endParaRPr lang="en-US" altLang="ko-KR"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뒷수습을 하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기 위해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아이템을 강제</a:t>
            </a:r>
            <a:r>
              <a:rPr lang="en-US" alt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사용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하게 되고 </a:t>
            </a:r>
            <a:endParaRPr lang="en-US" altLang="ko-KR"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endParaRPr lang="en-US" altLang="ko-KR"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사용한 금액과 벌금 때문에 후임자 대신 계속 근무한다는 설정</a:t>
            </a:r>
            <a:endParaRPr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>
            <a:spLocks noGrp="1"/>
          </p:cNvSpPr>
          <p:nvPr>
            <p:ph type="title"/>
          </p:nvPr>
        </p:nvSpPr>
        <p:spPr>
          <a:xfrm>
            <a:off x="1141413" y="-27964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게임오버와 이어하기 그리고 엔딩</a:t>
            </a:r>
            <a:endParaRPr/>
          </a:p>
        </p:txBody>
      </p:sp>
      <p:sp>
        <p:nvSpPr>
          <p:cNvPr id="313" name="Google Shape;313;p28"/>
          <p:cNvSpPr txBox="1"/>
          <p:nvPr/>
        </p:nvSpPr>
        <p:spPr>
          <a:xfrm>
            <a:off x="1860638" y="4930628"/>
            <a:ext cx="8055150" cy="104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돈을 다 쓰면 </a:t>
            </a:r>
            <a:r>
              <a:rPr lang="ko-KR" sz="2000" b="1" cap="small" dirty="0">
                <a:solidFill>
                  <a:srgbClr val="00B0F0"/>
                </a:solidFill>
                <a:latin typeface="+mn-ea"/>
                <a:cs typeface="Rockwell"/>
                <a:sym typeface="Rockwell"/>
              </a:rPr>
              <a:t>게임오버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. 그리고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광고를 보면</a:t>
            </a:r>
            <a:r>
              <a:rPr lang="ko-KR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sz="2000" b="1" cap="small" dirty="0">
                <a:solidFill>
                  <a:srgbClr val="00B0F0"/>
                </a:solidFill>
                <a:latin typeface="+mn-ea"/>
                <a:cs typeface="Rockwell"/>
                <a:sym typeface="Rockwell"/>
              </a:rPr>
              <a:t>이어하기</a:t>
            </a:r>
            <a:r>
              <a:rPr lang="en-US" altLang="ko-KR" sz="2000" b="1" cap="small" dirty="0">
                <a:solidFill>
                  <a:srgbClr val="00B0F0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가능함</a:t>
            </a:r>
            <a:endParaRPr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ko-KR" sz="2000" b="1" cap="small" dirty="0">
                <a:solidFill>
                  <a:srgbClr val="00B0F0"/>
                </a:solidFill>
                <a:latin typeface="+mn-ea"/>
                <a:cs typeface="Rockwell"/>
                <a:sym typeface="Rockwell"/>
              </a:rPr>
              <a:t>게임 엔딩</a:t>
            </a:r>
            <a:r>
              <a:rPr lang="ko-KR" sz="2000" b="1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조건</a:t>
            </a:r>
            <a:r>
              <a:rPr lang="en-US" altLang="ko-KR" sz="2000" b="1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:</a:t>
            </a:r>
            <a:r>
              <a:rPr lang="ko-KR" sz="2000" b="1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모든 </a:t>
            </a:r>
            <a:r>
              <a:rPr lang="ko-KR" altLang="en-US" sz="2000" cap="small" dirty="0" err="1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아이템를</a:t>
            </a:r>
            <a:r>
              <a:rPr lang="ko-KR" altLang="en-US" sz="2000" cap="small" dirty="0">
                <a:solidFill>
                  <a:schemeClr val="lt1"/>
                </a:solidFill>
                <a:latin typeface="+mn-ea"/>
                <a:cs typeface="Rockwell"/>
                <a:sym typeface="Rockwell"/>
              </a:rPr>
              <a:t> 구매 후 최종 근무일 이벤트 확인</a:t>
            </a:r>
            <a:endParaRPr sz="2000" cap="small" dirty="0">
              <a:solidFill>
                <a:schemeClr val="lt1"/>
              </a:solidFill>
              <a:latin typeface="+mn-ea"/>
              <a:cs typeface="Rockwell"/>
              <a:sym typeface="Rockwell"/>
            </a:endParaRPr>
          </a:p>
        </p:txBody>
      </p:sp>
      <p:pic>
        <p:nvPicPr>
          <p:cNvPr id="315" name="Google Shape;315;p28"/>
          <p:cNvPicPr preferRelativeResize="0"/>
          <p:nvPr/>
        </p:nvPicPr>
        <p:blipFill rotWithShape="1">
          <a:blip r:embed="rId3">
            <a:alphaModFix/>
          </a:blip>
          <a:srcRect t="9417" b="23913"/>
          <a:stretch/>
        </p:blipFill>
        <p:spPr>
          <a:xfrm>
            <a:off x="5152133" y="1405220"/>
            <a:ext cx="2357013" cy="349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8"/>
          <p:cNvPicPr preferRelativeResize="0"/>
          <p:nvPr/>
        </p:nvPicPr>
        <p:blipFill rotWithShape="1">
          <a:blip r:embed="rId4">
            <a:alphaModFix/>
          </a:blip>
          <a:srcRect t="10314" b="30603"/>
          <a:stretch/>
        </p:blipFill>
        <p:spPr>
          <a:xfrm>
            <a:off x="1115709" y="1500102"/>
            <a:ext cx="2561758" cy="336345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8"/>
          <p:cNvSpPr/>
          <p:nvPr/>
        </p:nvSpPr>
        <p:spPr>
          <a:xfrm>
            <a:off x="3815476" y="2869907"/>
            <a:ext cx="1184364" cy="62384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B76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9" name="Google Shape;224;p18">
            <a:extLst>
              <a:ext uri="{FF2B5EF4-FFF2-40B4-BE49-F238E27FC236}">
                <a16:creationId xmlns:a16="http://schemas.microsoft.com/office/drawing/2014/main" id="{B44BA799-46E0-446D-B691-C238A617723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5953" b="43717"/>
          <a:stretch/>
        </p:blipFill>
        <p:spPr>
          <a:xfrm>
            <a:off x="1303397" y="1877036"/>
            <a:ext cx="2186381" cy="1175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Download Koala Bear Cartoon Crying - Full Size PNG Image - PNGkit">
            <a:extLst>
              <a:ext uri="{FF2B5EF4-FFF2-40B4-BE49-F238E27FC236}">
                <a16:creationId xmlns:a16="http://schemas.microsoft.com/office/drawing/2014/main" id="{77C6371B-59BA-4D16-800F-02E2918A7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896" y="3429000"/>
            <a:ext cx="1703890" cy="160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안경과 배낭을 멘 코알라가 책을 들고 있습니다. | 프리미엄 사진">
            <a:extLst>
              <a:ext uri="{FF2B5EF4-FFF2-40B4-BE49-F238E27FC236}">
                <a16:creationId xmlns:a16="http://schemas.microsoft.com/office/drawing/2014/main" id="{6402413E-BEA5-4D37-97CF-39C2EFA8B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9727" r="18307" b="9652"/>
          <a:stretch/>
        </p:blipFill>
        <p:spPr bwMode="auto">
          <a:xfrm>
            <a:off x="8423609" y="1946816"/>
            <a:ext cx="2357013" cy="295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D258837-6B9D-426C-B5C8-E664DC307D48}"/>
              </a:ext>
            </a:extLst>
          </p:cNvPr>
          <p:cNvSpPr/>
          <p:nvPr/>
        </p:nvSpPr>
        <p:spPr>
          <a:xfrm>
            <a:off x="8423609" y="1405220"/>
            <a:ext cx="2357013" cy="53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결국 저주는 어떻게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dirty="0"/>
              <a:t>퀘스트 보드 기획</a:t>
            </a:r>
            <a:r>
              <a:rPr lang="ko-KR" altLang="en-US" dirty="0"/>
              <a:t>서</a:t>
            </a:r>
            <a:r>
              <a:rPr lang="ko-KR" dirty="0"/>
              <a:t> 요약</a:t>
            </a:r>
            <a:endParaRPr dirty="0"/>
          </a:p>
        </p:txBody>
      </p:sp>
      <p:sp>
        <p:nvSpPr>
          <p:cNvPr id="323" name="Google Shape;323;p29"/>
          <p:cNvSpPr txBox="1">
            <a:spLocks noGrp="1"/>
          </p:cNvSpPr>
          <p:nvPr>
            <p:ph idx="1"/>
          </p:nvPr>
        </p:nvSpPr>
        <p:spPr>
          <a:xfrm>
            <a:off x="1141413" y="1837189"/>
            <a:ext cx="9905998" cy="460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1. 제목 :  </a:t>
            </a:r>
            <a:r>
              <a:rPr lang="ko-KR" b="1" dirty="0"/>
              <a:t>“퀘스트 보드”</a:t>
            </a:r>
            <a:r>
              <a:rPr lang="ko-KR" dirty="0"/>
              <a:t>(</a:t>
            </a:r>
            <a:r>
              <a:rPr lang="ko-KR" altLang="en-US" dirty="0"/>
              <a:t>인벤토리 </a:t>
            </a:r>
            <a:r>
              <a:rPr lang="ko-KR" dirty="0"/>
              <a:t>경영 </a:t>
            </a:r>
            <a:r>
              <a:rPr lang="ko-KR" b="1" dirty="0" err="1">
                <a:solidFill>
                  <a:srgbClr val="00B0F0"/>
                </a:solidFill>
              </a:rPr>
              <a:t>타이쿤</a:t>
            </a:r>
            <a:r>
              <a:rPr lang="ko-KR" dirty="0"/>
              <a:t>)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2. 플랫폼 : </a:t>
            </a:r>
            <a:r>
              <a:rPr lang="ko-KR" altLang="en-US" dirty="0"/>
              <a:t>터치기반의 </a:t>
            </a:r>
            <a:r>
              <a:rPr lang="ko-KR" b="1" dirty="0"/>
              <a:t>스마트폰</a:t>
            </a:r>
            <a:r>
              <a:rPr lang="ko-KR" dirty="0"/>
              <a:t> 및 </a:t>
            </a:r>
            <a:r>
              <a:rPr lang="ko-KR" altLang="en-US" dirty="0" err="1"/>
              <a:t>테블릿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3. 대상 </a:t>
            </a:r>
            <a:r>
              <a:rPr lang="ko-KR" dirty="0" err="1"/>
              <a:t>타켓팅</a:t>
            </a:r>
            <a:r>
              <a:rPr lang="ko-KR" dirty="0"/>
              <a:t> : 전체 </a:t>
            </a:r>
            <a:r>
              <a:rPr lang="ko-KR" dirty="0" err="1"/>
              <a:t>이용가</a:t>
            </a:r>
            <a:r>
              <a:rPr lang="ko-KR" dirty="0"/>
              <a:t> (</a:t>
            </a:r>
            <a:r>
              <a:rPr lang="ko-KR" dirty="0" err="1"/>
              <a:t>타이쿤</a:t>
            </a:r>
            <a:r>
              <a:rPr lang="ko-KR" dirty="0"/>
              <a:t> 매니아, </a:t>
            </a:r>
            <a:r>
              <a:rPr lang="ko-KR" altLang="en-US" dirty="0"/>
              <a:t>터치 게임 애호가</a:t>
            </a:r>
            <a:r>
              <a:rPr lang="ko-KR" dirty="0"/>
              <a:t>)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4. 기획 의도 : </a:t>
            </a:r>
            <a:r>
              <a:rPr lang="ko-KR" altLang="en-US" dirty="0"/>
              <a:t>인벤토리 시스템 모듈화 후 게임 확장성을 고려함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5. 비즈니스 모델 : </a:t>
            </a:r>
            <a:r>
              <a:rPr lang="ko-KR" dirty="0" err="1"/>
              <a:t>애드웨어</a:t>
            </a:r>
            <a:r>
              <a:rPr lang="ko-KR" dirty="0"/>
              <a:t> 방식의 광고 노출 및 </a:t>
            </a:r>
            <a:r>
              <a:rPr lang="ko-KR" altLang="en-US" dirty="0"/>
              <a:t>게임 후원사와 </a:t>
            </a:r>
            <a:r>
              <a:rPr lang="ko-KR" altLang="en-US" dirty="0" err="1"/>
              <a:t>콜라보</a:t>
            </a:r>
            <a:r>
              <a:rPr lang="ko-KR" altLang="en-US" dirty="0"/>
              <a:t> 콘텐츠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6. 개발계획 : 주간</a:t>
            </a:r>
            <a:r>
              <a:rPr lang="ko-KR" altLang="en-US" dirty="0"/>
              <a:t>점검</a:t>
            </a:r>
            <a:r>
              <a:rPr lang="ko-KR" dirty="0"/>
              <a:t> 및 일정 </a:t>
            </a:r>
            <a:r>
              <a:rPr lang="ko-KR" dirty="0" err="1"/>
              <a:t>작성표</a:t>
            </a:r>
            <a:r>
              <a:rPr lang="ko-KR" dirty="0"/>
              <a:t> 확인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7. </a:t>
            </a:r>
            <a:r>
              <a:rPr lang="ko-KR" dirty="0" err="1"/>
              <a:t>How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Play</a:t>
            </a:r>
            <a:r>
              <a:rPr lang="ko-KR" dirty="0"/>
              <a:t> </a:t>
            </a:r>
            <a:br>
              <a:rPr lang="ko-KR" dirty="0"/>
            </a:br>
            <a:r>
              <a:rPr lang="ko-KR" dirty="0"/>
              <a:t> </a:t>
            </a:r>
            <a:r>
              <a:rPr lang="ko-KR"/>
              <a:t>- </a:t>
            </a:r>
            <a:r>
              <a:rPr lang="ko-KR" altLang="en-US"/>
              <a:t>인벤토리 정리 </a:t>
            </a:r>
            <a:r>
              <a:rPr lang="ko-KR"/>
              <a:t>콘텐츠를 </a:t>
            </a:r>
            <a:r>
              <a:rPr lang="ko-KR" dirty="0"/>
              <a:t>터치 방식으로 즐길 수 있는 게임</a:t>
            </a:r>
            <a:br>
              <a:rPr lang="ko-KR" dirty="0"/>
            </a:br>
            <a:r>
              <a:rPr lang="ko-KR" dirty="0"/>
              <a:t> - 조건에 맞춰 </a:t>
            </a:r>
            <a:r>
              <a:rPr lang="ko-KR" altLang="en-US" dirty="0"/>
              <a:t>퀘스트 보드에 서류를 </a:t>
            </a:r>
            <a:r>
              <a:rPr lang="ko-KR" dirty="0"/>
              <a:t>정리하는 게임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8. 질문?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 b="1" dirty="0"/>
              <a:t>퀘스트 보드</a:t>
            </a:r>
            <a:r>
              <a:rPr lang="ko-KR" sz="3200" dirty="0"/>
              <a:t>(의뢰 게시판)</a:t>
            </a:r>
            <a:endParaRPr dirty="0"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dirty="0"/>
              <a:t>장르 : </a:t>
            </a:r>
            <a:r>
              <a:rPr lang="ko-KR" altLang="en-US" dirty="0"/>
              <a:t>인벤토리형 </a:t>
            </a:r>
            <a:r>
              <a:rPr lang="ko-KR" dirty="0"/>
              <a:t>경영 </a:t>
            </a:r>
            <a:r>
              <a:rPr lang="ko-KR" dirty="0" err="1"/>
              <a:t>타이쿤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sz="3600" b="1" dirty="0"/>
              <a:t>퀘스트 보드 </a:t>
            </a:r>
            <a:r>
              <a:rPr lang="ko-KR" dirty="0"/>
              <a:t>(의뢰 게시판)</a:t>
            </a:r>
            <a:endParaRPr sz="3600" dirty="0"/>
          </a:p>
        </p:txBody>
      </p:sp>
      <p:sp>
        <p:nvSpPr>
          <p:cNvPr id="111" name="Google Shape;111;p4"/>
          <p:cNvSpPr txBox="1">
            <a:spLocks noGrp="1"/>
          </p:cNvSpPr>
          <p:nvPr>
            <p:ph idx="1"/>
          </p:nvPr>
        </p:nvSpPr>
        <p:spPr>
          <a:xfrm>
            <a:off x="1141413" y="2080470"/>
            <a:ext cx="9905998" cy="416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장르 :</a:t>
            </a:r>
            <a:r>
              <a:rPr lang="en-US" altLang="ko-KR" dirty="0"/>
              <a:t> </a:t>
            </a:r>
            <a:r>
              <a:rPr lang="ko-KR" altLang="en-US" dirty="0"/>
              <a:t>인벤토리형</a:t>
            </a:r>
            <a:r>
              <a:rPr lang="ko-KR" dirty="0"/>
              <a:t> 경영 </a:t>
            </a:r>
            <a:r>
              <a:rPr lang="ko-KR" dirty="0" err="1"/>
              <a:t>타이쿤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인벤토리형 퀘스트 보드 관리</a:t>
            </a:r>
            <a:br>
              <a:rPr lang="ko-KR" dirty="0"/>
            </a:br>
            <a:r>
              <a:rPr lang="ko-KR" dirty="0"/>
              <a:t>- 조건에 맞춰 </a:t>
            </a:r>
            <a:r>
              <a:rPr lang="ko-KR" altLang="en-US" dirty="0"/>
              <a:t>퀘스트 서류 정리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퀘스트 보드 부서의 고유임무</a:t>
            </a:r>
            <a:endParaRPr lang="en-US" altLang="ko-KR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“퀘스트 보드” </a:t>
            </a:r>
            <a:r>
              <a:rPr lang="ko-KR" altLang="en-US" dirty="0"/>
              <a:t>게임 </a:t>
            </a:r>
            <a:r>
              <a:rPr lang="ko-KR" dirty="0"/>
              <a:t>배경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주인공 코알라의</a:t>
            </a:r>
            <a:r>
              <a:rPr lang="en-US" altLang="ko-KR" dirty="0"/>
              <a:t> </a:t>
            </a:r>
            <a:r>
              <a:rPr lang="ko-KR" altLang="en-US" dirty="0"/>
              <a:t>저주를 풀려면 돈이 되는 일자리가 필요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퀘스트 보드 구석에 급구 서류를 보고</a:t>
            </a:r>
            <a:r>
              <a:rPr lang="en-US" altLang="ko-KR" dirty="0"/>
              <a:t>, </a:t>
            </a:r>
            <a:r>
              <a:rPr lang="ko-KR" altLang="en-US" dirty="0"/>
              <a:t>관리자가 되었다</a:t>
            </a:r>
            <a:r>
              <a:rPr lang="en-US" altLang="ko-KR" dirty="0"/>
              <a:t>.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과연 코알라는</a:t>
            </a:r>
            <a:r>
              <a:rPr lang="en-US" altLang="ko-KR" dirty="0"/>
              <a:t> </a:t>
            </a:r>
            <a:r>
              <a:rPr lang="ko-KR" altLang="en-US" dirty="0"/>
              <a:t>돈을 벌고</a:t>
            </a:r>
            <a:r>
              <a:rPr lang="en-US" altLang="ko-KR" dirty="0"/>
              <a:t>, </a:t>
            </a:r>
            <a:r>
              <a:rPr lang="ko-KR" altLang="en-US" dirty="0"/>
              <a:t>저주도 풀 수 있을까</a:t>
            </a:r>
            <a:r>
              <a:rPr lang="en-US" altLang="ko-KR" dirty="0"/>
              <a:t>?</a:t>
            </a:r>
            <a:endParaRPr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0EC43AB-C9A9-4C50-A703-9E947ED23294}"/>
              </a:ext>
            </a:extLst>
          </p:cNvPr>
          <p:cNvGrpSpPr/>
          <p:nvPr/>
        </p:nvGrpSpPr>
        <p:grpSpPr>
          <a:xfrm>
            <a:off x="5185776" y="1853754"/>
            <a:ext cx="5554645" cy="3260451"/>
            <a:chOff x="6447962" y="1798774"/>
            <a:chExt cx="5554645" cy="3260451"/>
          </a:xfrm>
        </p:grpSpPr>
        <p:pic>
          <p:nvPicPr>
            <p:cNvPr id="4" name="Google Shape;90;p1">
              <a:extLst>
                <a:ext uri="{FF2B5EF4-FFF2-40B4-BE49-F238E27FC236}">
                  <a16:creationId xmlns:a16="http://schemas.microsoft.com/office/drawing/2014/main" id="{3DB0F5E1-4D09-4DC1-A3E7-BC286A4F2E7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820" t="12478" r="3313" b="933"/>
            <a:stretch/>
          </p:blipFill>
          <p:spPr>
            <a:xfrm>
              <a:off x="6447962" y="1798774"/>
              <a:ext cx="5554645" cy="32604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BE05823-7903-4A10-9D64-3910FA6D0454}"/>
                </a:ext>
              </a:extLst>
            </p:cNvPr>
            <p:cNvSpPr/>
            <p:nvPr/>
          </p:nvSpPr>
          <p:spPr>
            <a:xfrm>
              <a:off x="7614911" y="2312178"/>
              <a:ext cx="3220753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ko-KR" sz="2800" b="1" dirty="0">
                  <a:solidFill>
                    <a:srgbClr val="FF0000"/>
                  </a:solidFill>
                </a:rPr>
                <a:t>급</a:t>
              </a:r>
              <a:r>
                <a:rPr lang="en-US" altLang="ko-KR" sz="2800" b="1" dirty="0">
                  <a:solidFill>
                    <a:srgbClr val="FF0000"/>
                  </a:solidFill>
                </a:rPr>
                <a:t> </a:t>
              </a:r>
              <a:r>
                <a:rPr lang="ko-KR" altLang="ko-KR" sz="2800" b="1" dirty="0">
                  <a:solidFill>
                    <a:srgbClr val="FF0000"/>
                  </a:solidFill>
                </a:rPr>
                <a:t>구</a:t>
              </a:r>
              <a:br>
                <a:rPr lang="en-US" altLang="ko-KR" sz="2800" b="1" dirty="0">
                  <a:solidFill>
                    <a:srgbClr val="FF0000"/>
                  </a:solidFill>
                </a:rPr>
              </a:br>
              <a:r>
                <a:rPr lang="ko-KR" altLang="en-US" sz="2800" b="1" dirty="0">
                  <a:solidFill>
                    <a:srgbClr val="FF0000"/>
                  </a:solidFill>
                </a:rPr>
                <a:t>퀘스트 보드 관리자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A4ED7E2-463F-4A66-9614-F0B38B87D6AB}"/>
                </a:ext>
              </a:extLst>
            </p:cNvPr>
            <p:cNvSpPr/>
            <p:nvPr/>
          </p:nvSpPr>
          <p:spPr>
            <a:xfrm>
              <a:off x="7497888" y="3337210"/>
              <a:ext cx="341952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퀘스트 보드</a:t>
              </a:r>
              <a:r>
                <a:rPr lang="ko-KR" altLang="ko-KR" dirty="0">
                  <a:solidFill>
                    <a:schemeClr val="bg1"/>
                  </a:solidFill>
                </a:rPr>
                <a:t> 관리자를 </a:t>
              </a:r>
              <a:r>
                <a:rPr lang="ko-KR" altLang="en-US" dirty="0">
                  <a:solidFill>
                    <a:schemeClr val="bg1"/>
                  </a:solidFill>
                </a:rPr>
                <a:t>구합니다</a:t>
              </a:r>
              <a:r>
                <a:rPr lang="en-US" altLang="ko-KR" dirty="0">
                  <a:solidFill>
                    <a:schemeClr val="bg1"/>
                  </a:solidFill>
                </a:rPr>
                <a:t>!</a:t>
              </a:r>
              <a:br>
                <a:rPr lang="en-US" altLang="ko-KR" dirty="0">
                  <a:solidFill>
                    <a:schemeClr val="bg1"/>
                  </a:solidFill>
                </a:rPr>
              </a:br>
              <a:r>
                <a:rPr lang="ko-KR" altLang="en-US" dirty="0">
                  <a:solidFill>
                    <a:schemeClr val="bg1"/>
                  </a:solidFill>
                </a:rPr>
                <a:t>보수 </a:t>
              </a:r>
              <a:r>
                <a:rPr lang="en-US" altLang="ko-KR" dirty="0">
                  <a:solidFill>
                    <a:schemeClr val="bg1"/>
                  </a:solidFill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</a:rPr>
                <a:t>퀘스트 수수료 일부지급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br>
                <a:rPr lang="en-US" altLang="ko-KR" dirty="0">
                  <a:solidFill>
                    <a:schemeClr val="bg1"/>
                  </a:solidFill>
                </a:rPr>
              </a:br>
              <a:r>
                <a:rPr lang="ko-KR" altLang="en-US" dirty="0">
                  <a:solidFill>
                    <a:schemeClr val="bg1"/>
                  </a:solidFill>
                </a:rPr>
                <a:t>단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관련 없는 서류 </a:t>
              </a:r>
              <a:r>
                <a:rPr lang="ko-KR" altLang="en-US" dirty="0" err="1">
                  <a:solidFill>
                    <a:schemeClr val="bg1"/>
                  </a:solidFill>
                </a:rPr>
                <a:t>취급시</a:t>
              </a:r>
              <a:r>
                <a:rPr lang="ko-KR" altLang="en-US" dirty="0">
                  <a:solidFill>
                    <a:schemeClr val="bg1"/>
                  </a:solidFill>
                </a:rPr>
                <a:t> 벌금</a:t>
              </a:r>
              <a:r>
                <a:rPr lang="en-US" altLang="ko-KR" dirty="0">
                  <a:solidFill>
                    <a:schemeClr val="bg1"/>
                  </a:solidFill>
                </a:rPr>
                <a:t>!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주요 플랫폼 및 작동 환경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어디서 작동하는가?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6" descr="Html5 Logo Icon - Html5 Icons - SoftIcons.c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8127" y="1879834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 dirty="0" err="1"/>
              <a:t>메인은</a:t>
            </a:r>
            <a:r>
              <a:rPr lang="ko-KR" dirty="0"/>
              <a:t> “스마트폰” </a:t>
            </a:r>
            <a:r>
              <a:rPr lang="ko-KR" altLang="en-US" dirty="0"/>
              <a:t>그리고 터치 단말기</a:t>
            </a:r>
            <a:endParaRPr dirty="0"/>
          </a:p>
        </p:txBody>
      </p:sp>
      <p:sp>
        <p:nvSpPr>
          <p:cNvPr id="124" name="Google Shape;124;p6"/>
          <p:cNvSpPr txBox="1">
            <a:spLocks noGrp="1"/>
          </p:cNvSpPr>
          <p:nvPr>
            <p:ph idx="1"/>
          </p:nvPr>
        </p:nvSpPr>
        <p:spPr>
          <a:xfrm>
            <a:off x="1141413" y="1988191"/>
            <a:ext cx="9905998" cy="437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iOS , 안드로이드 등의 스마트폰</a:t>
            </a:r>
            <a:br>
              <a:rPr lang="ko-KR" dirty="0"/>
            </a:br>
            <a:r>
              <a:rPr lang="ko-KR" dirty="0"/>
              <a:t>- 접근성 좋은 스마트폰 게임</a:t>
            </a:r>
            <a:br>
              <a:rPr lang="ko-KR" dirty="0"/>
            </a:br>
            <a:r>
              <a:rPr lang="ko-KR" dirty="0"/>
              <a:t>- 터치 방식 컨트롤러 지원</a:t>
            </a:r>
            <a:br>
              <a:rPr lang="ko-KR" dirty="0"/>
            </a:br>
            <a:r>
              <a:rPr lang="ko-KR" dirty="0"/>
              <a:t>- 앱스토어 설치 방식 (1안)</a:t>
            </a: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터치형 단말기 호환</a:t>
            </a:r>
            <a:r>
              <a:rPr lang="ko-KR" dirty="0"/>
              <a:t> (2안)</a:t>
            </a:r>
            <a:br>
              <a:rPr lang="ko-KR" dirty="0"/>
            </a:br>
            <a:r>
              <a:rPr lang="ko-KR" dirty="0"/>
              <a:t>- HTML5 지원하는 </a:t>
            </a:r>
            <a:r>
              <a:rPr lang="ko-KR" altLang="en-US" dirty="0"/>
              <a:t>터치</a:t>
            </a:r>
            <a:r>
              <a:rPr lang="ko-KR" dirty="0"/>
              <a:t> 기기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터치기반 디스플레이의 </a:t>
            </a:r>
            <a:r>
              <a:rPr lang="ko-KR" altLang="en-US" dirty="0" err="1"/>
              <a:t>테블릿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게임 이용 등급</a:t>
            </a:r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주요 예상 고객?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8" descr="파일:GRAC All (전체이용가).png - 위키백과, 우리 모두의 백과사전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7247" y="1868648"/>
            <a:ext cx="3683847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ko-KR"/>
              <a:t>경영 타이쿤 매니아를 위한 건전한 게임</a:t>
            </a:r>
            <a:endParaRPr/>
          </a:p>
        </p:txBody>
      </p:sp>
      <p:sp>
        <p:nvSpPr>
          <p:cNvPr id="137" name="Google Shape;137;p8"/>
          <p:cNvSpPr txBox="1">
            <a:spLocks noGrp="1"/>
          </p:cNvSpPr>
          <p:nvPr>
            <p:ph idx="1"/>
          </p:nvPr>
        </p:nvSpPr>
        <p:spPr>
          <a:xfrm>
            <a:off x="1141413" y="2214694"/>
            <a:ext cx="9905998" cy="3863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이용 등급 : </a:t>
            </a:r>
            <a:r>
              <a:rPr lang="ko-KR" dirty="0" err="1"/>
              <a:t>전체이용가</a:t>
            </a:r>
            <a:r>
              <a:rPr lang="ko-KR" dirty="0"/>
              <a:t> 등급</a:t>
            </a: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주요 </a:t>
            </a:r>
            <a:r>
              <a:rPr lang="ko-KR" altLang="en-US" dirty="0"/>
              <a:t>예상 고객</a:t>
            </a:r>
            <a:br>
              <a:rPr lang="ko-KR" dirty="0"/>
            </a:br>
            <a:r>
              <a:rPr lang="ko-KR" dirty="0"/>
              <a:t>- 경영 </a:t>
            </a:r>
            <a:r>
              <a:rPr lang="ko-KR" dirty="0" err="1"/>
              <a:t>타이쿤</a:t>
            </a:r>
            <a:r>
              <a:rPr lang="ko-KR" dirty="0"/>
              <a:t> </a:t>
            </a:r>
            <a:r>
              <a:rPr lang="ko-KR" altLang="en-US" dirty="0"/>
              <a:t>매니아</a:t>
            </a:r>
            <a:br>
              <a:rPr lang="ko-KR" dirty="0"/>
            </a:br>
            <a:r>
              <a:rPr lang="ko-KR" dirty="0"/>
              <a:t>- 무의식 </a:t>
            </a:r>
            <a:r>
              <a:rPr lang="ko-KR" altLang="en-US" dirty="0"/>
              <a:t>터치</a:t>
            </a:r>
            <a:r>
              <a:rPr lang="ko-KR" dirty="0"/>
              <a:t> 중독자</a:t>
            </a:r>
            <a:br>
              <a:rPr lang="ko-KR" dirty="0"/>
            </a:br>
            <a:r>
              <a:rPr lang="ko-KR" dirty="0"/>
              <a:t>- </a:t>
            </a:r>
            <a:r>
              <a:rPr lang="ko-KR" altLang="en-US" dirty="0"/>
              <a:t>인벤토리 디자이너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ko-KR"/>
              <a:t>퀘스트 보드 기획 배경</a:t>
            </a: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altLang="en-US" dirty="0"/>
              <a:t>인벤토리 </a:t>
            </a:r>
            <a:r>
              <a:rPr lang="ko-KR" dirty="0"/>
              <a:t>경영 </a:t>
            </a:r>
            <a:r>
              <a:rPr lang="ko-KR" dirty="0" err="1"/>
              <a:t>타이쿤</a:t>
            </a:r>
            <a:r>
              <a:rPr lang="ko-KR" dirty="0"/>
              <a:t> 할</a:t>
            </a:r>
            <a:r>
              <a:rPr lang="en-US" altLang="ko-KR" dirty="0"/>
              <a:t> </a:t>
            </a:r>
            <a:r>
              <a:rPr lang="ko-KR" dirty="0"/>
              <a:t>만 한가?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708</TotalTime>
  <Words>1370</Words>
  <Application>Microsoft Office PowerPoint</Application>
  <PresentationFormat>와이드스크린</PresentationFormat>
  <Paragraphs>177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맑은 고딕 Semilight</vt:lpstr>
      <vt:lpstr>Arial</vt:lpstr>
      <vt:lpstr>Calibri</vt:lpstr>
      <vt:lpstr>Rockwell</vt:lpstr>
      <vt:lpstr>갤러리</vt:lpstr>
      <vt:lpstr>퀘스트보드 기획서</vt:lpstr>
      <vt:lpstr>퀘스트 보드 기획서 목차</vt:lpstr>
      <vt:lpstr>퀘스트 보드(의뢰 게시판)</vt:lpstr>
      <vt:lpstr>퀘스트 보드 (의뢰 게시판)</vt:lpstr>
      <vt:lpstr>주요 플랫폼 및 작동 환경</vt:lpstr>
      <vt:lpstr>메인은 “스마트폰” 그리고 터치 단말기</vt:lpstr>
      <vt:lpstr>게임 이용 등급</vt:lpstr>
      <vt:lpstr>경영 타이쿤 매니아를 위한 건전한 게임</vt:lpstr>
      <vt:lpstr>퀘스트 보드 기획 배경</vt:lpstr>
      <vt:lpstr>가볍게 즐겨보고! 다시 해보고 싶도록!!</vt:lpstr>
      <vt:lpstr>“퀘스트 보드” 수익 구조</vt:lpstr>
      <vt:lpstr>“퀘스트 보드” 수익 구조</vt:lpstr>
      <vt:lpstr>4주간 개발기간(예정)</vt:lpstr>
      <vt:lpstr>개발계획표(예정)</vt:lpstr>
      <vt:lpstr>“퀘스트 보드”를 즐기려면?</vt:lpstr>
      <vt:lpstr>“퀘스트 보드”를 즐기려면?</vt:lpstr>
      <vt:lpstr>게임 미리보기와 시작화면 전환과정</vt:lpstr>
      <vt:lpstr>게임 시작화면과 플레이 화면 구성</vt:lpstr>
      <vt:lpstr>게임 플레이 화면 설명</vt:lpstr>
      <vt:lpstr>퀘스트(서류) 취급 방법</vt:lpstr>
      <vt:lpstr>퀘스트 보드 관리자 코알라(플레이어)</vt:lpstr>
      <vt:lpstr>그것이 알고싶다 코알라편 </vt:lpstr>
      <vt:lpstr>아이템 샵 (모은 잔고로 1번씩 구매할 수 있다는 설정)</vt:lpstr>
      <vt:lpstr>퀘스트와 취급불허 서류들 1</vt:lpstr>
      <vt:lpstr>퀘스트와 취급불허 서류들 2</vt:lpstr>
      <vt:lpstr>최종 근무일 (예시)</vt:lpstr>
      <vt:lpstr>게임오버와 이어하기 그리고 엔딩</vt:lpstr>
      <vt:lpstr>퀘스트 보드 기획서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퀘스트 보드</dc:title>
  <dc:creator>user</dc:creator>
  <cp:lastModifiedBy>user</cp:lastModifiedBy>
  <cp:revision>93</cp:revision>
  <dcterms:created xsi:type="dcterms:W3CDTF">2024-03-13T07:25:47Z</dcterms:created>
  <dcterms:modified xsi:type="dcterms:W3CDTF">2024-03-20T09:41:55Z</dcterms:modified>
</cp:coreProperties>
</file>