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4.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7.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8.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9.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1.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3.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4.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15.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16.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17.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40"/>
  </p:notesMasterIdLst>
  <p:sldIdLst>
    <p:sldId id="257" r:id="rId2"/>
    <p:sldId id="312" r:id="rId3"/>
    <p:sldId id="356" r:id="rId4"/>
    <p:sldId id="357" r:id="rId5"/>
    <p:sldId id="310" r:id="rId6"/>
    <p:sldId id="358" r:id="rId7"/>
    <p:sldId id="359" r:id="rId8"/>
    <p:sldId id="337" r:id="rId9"/>
    <p:sldId id="360" r:id="rId10"/>
    <p:sldId id="361" r:id="rId11"/>
    <p:sldId id="362" r:id="rId12"/>
    <p:sldId id="363" r:id="rId13"/>
    <p:sldId id="309" r:id="rId14"/>
    <p:sldId id="364" r:id="rId15"/>
    <p:sldId id="365" r:id="rId16"/>
    <p:sldId id="366" r:id="rId17"/>
    <p:sldId id="367" r:id="rId18"/>
    <p:sldId id="368" r:id="rId19"/>
    <p:sldId id="369" r:id="rId20"/>
    <p:sldId id="371" r:id="rId21"/>
    <p:sldId id="372" r:id="rId22"/>
    <p:sldId id="373" r:id="rId23"/>
    <p:sldId id="341" r:id="rId24"/>
    <p:sldId id="342" r:id="rId25"/>
    <p:sldId id="343" r:id="rId26"/>
    <p:sldId id="344" r:id="rId27"/>
    <p:sldId id="345" r:id="rId28"/>
    <p:sldId id="346" r:id="rId29"/>
    <p:sldId id="347" r:id="rId30"/>
    <p:sldId id="348" r:id="rId31"/>
    <p:sldId id="349" r:id="rId32"/>
    <p:sldId id="355" r:id="rId33"/>
    <p:sldId id="350" r:id="rId34"/>
    <p:sldId id="351" r:id="rId35"/>
    <p:sldId id="352" r:id="rId36"/>
    <p:sldId id="353" r:id="rId37"/>
    <p:sldId id="354" r:id="rId38"/>
    <p:sldId id="370"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010"/>
    <a:srgbClr val="EA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40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2019/9/27</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31</a:t>
            </a:fld>
            <a:endParaRPr lang="en-US" altLang="zh-CN" smtClean="0">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EE4E5A-EC48-4227-B0B7-A745782E9181}" type="slidenum">
              <a:rPr lang="zh-CN" altLang="en-US" smtClean="0"/>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4D65F-DA91-49D0-9671-E84EE404A5C7}" type="slidenum">
              <a:rPr lang="zh-CN" altLang="en-US" smtClean="0"/>
              <a:t>35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4D65F-DA91-49D0-9671-E84EE404A5C7}" type="slidenum">
              <a:rPr lang="zh-CN" altLang="en-US" smtClean="0"/>
              <a:t>36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4D65F-DA91-49D0-9671-E84EE404A5C7}" type="slidenum">
              <a:rPr lang="zh-CN" altLang="en-US" smtClean="0"/>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13</a:t>
            </a:fld>
            <a:endParaRPr lang="en-US" altLang="zh-CN" smtClean="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26</a:t>
            </a:fld>
            <a:endParaRPr lang="en-US" altLang="zh-CN" smtClean="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0585"/>
            <a:ext cx="9144000" cy="289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4855"/>
            <a:ext cx="9144000" cy="338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96987" y="710263"/>
            <a:ext cx="5750027" cy="988852"/>
          </a:xfrm>
          <a:blipFill>
            <a:blip r:embed="rId4"/>
            <a:stretch>
              <a:fillRect/>
            </a:stretch>
          </a:blipFill>
        </p:spPr>
        <p:txBody>
          <a:bodyPr anchor="b">
            <a:normAutofit/>
          </a:bodyPr>
          <a:lstStyle>
            <a:lvl1pPr algn="ctr">
              <a:defRPr sz="315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696987" y="1735127"/>
            <a:ext cx="5750027" cy="476177"/>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7069738" y="3192604"/>
            <a:ext cx="661988" cy="87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369" y="3373601"/>
            <a:ext cx="758429" cy="68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6325" y="2617462"/>
            <a:ext cx="802481" cy="123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4654" y="3523639"/>
            <a:ext cx="1295400" cy="17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306544"/>
            <a:ext cx="7887600" cy="4358338"/>
          </a:xfrm>
        </p:spPr>
        <p:txBody>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767853"/>
            <a:ext cx="2057400" cy="273878"/>
          </a:xfrm>
          <a:prstGeom prst="rect">
            <a:avLst/>
          </a:prstGeom>
        </p:spPr>
        <p:txBody>
          <a:bodyPr/>
          <a:lstStyle/>
          <a:p>
            <a:fld id="{6EF2F5ED-D19D-4097-92A9-D6092B3D6E68}" type="datetimeFigureOut">
              <a:rPr lang="zh-CN" altLang="en-US" smtClean="0"/>
              <a:t>2019/9/27</a:t>
            </a:fld>
            <a:endParaRPr lang="zh-CN" altLang="en-US"/>
          </a:p>
        </p:txBody>
      </p:sp>
      <p:sp>
        <p:nvSpPr>
          <p:cNvPr id="5" name="页脚占位符 4"/>
          <p:cNvSpPr>
            <a:spLocks noGrp="1"/>
          </p:cNvSpPr>
          <p:nvPr>
            <p:ph type="ftr" sz="quarter" idx="11"/>
          </p:nvPr>
        </p:nvSpPr>
        <p:spPr>
          <a:xfrm>
            <a:off x="3028950" y="4767853"/>
            <a:ext cx="3086100" cy="27387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853"/>
            <a:ext cx="2057400" cy="273878"/>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5" name="任意多边形 9"/>
          <p:cNvSpPr/>
          <p:nvPr/>
        </p:nvSpPr>
        <p:spPr bwMode="auto">
          <a:xfrm>
            <a:off x="1706563" y="3146020"/>
            <a:ext cx="720725" cy="563236"/>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6" name="任意多边形 10"/>
          <p:cNvSpPr/>
          <p:nvPr/>
        </p:nvSpPr>
        <p:spPr bwMode="auto">
          <a:xfrm>
            <a:off x="1670050" y="1426545"/>
            <a:ext cx="5397500" cy="2181494"/>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350"/>
          </a:p>
        </p:txBody>
      </p:sp>
      <p:sp>
        <p:nvSpPr>
          <p:cNvPr id="17" name="任意多边形 11"/>
          <p:cNvSpPr/>
          <p:nvPr/>
        </p:nvSpPr>
        <p:spPr bwMode="auto">
          <a:xfrm>
            <a:off x="2114550" y="1369388"/>
            <a:ext cx="5202238" cy="210528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350"/>
          </a:p>
        </p:txBody>
      </p:sp>
      <p:sp>
        <p:nvSpPr>
          <p:cNvPr id="18" name="任意多边形 12"/>
          <p:cNvSpPr/>
          <p:nvPr/>
        </p:nvSpPr>
        <p:spPr bwMode="auto">
          <a:xfrm>
            <a:off x="6873875" y="3007890"/>
            <a:ext cx="442913" cy="419152"/>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9" name="任意多边形 13"/>
          <p:cNvSpPr/>
          <p:nvPr/>
        </p:nvSpPr>
        <p:spPr bwMode="auto">
          <a:xfrm>
            <a:off x="6153150" y="3503251"/>
            <a:ext cx="809625" cy="214339"/>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77500" lnSpcReduction="20000"/>
          </a:bodyPr>
          <a:lstStyle/>
          <a:p>
            <a:pPr>
              <a:defRPr/>
            </a:pPr>
            <a:endParaRPr lang="zh-CN" altLang="en-US" sz="1350"/>
          </a:p>
        </p:txBody>
      </p:sp>
      <p:sp>
        <p:nvSpPr>
          <p:cNvPr id="21" name="任意多边形 15"/>
          <p:cNvSpPr/>
          <p:nvPr/>
        </p:nvSpPr>
        <p:spPr bwMode="auto">
          <a:xfrm>
            <a:off x="2786063" y="2198642"/>
            <a:ext cx="3571875" cy="316302"/>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54000" rIns="0" bIns="27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350" dirty="0">
              <a:solidFill>
                <a:srgbClr val="FFFFFF"/>
              </a:solidFill>
              <a:latin typeface="+mn-lt"/>
            </a:endParaRPr>
          </a:p>
        </p:txBody>
      </p:sp>
      <p:sp>
        <p:nvSpPr>
          <p:cNvPr id="2" name="KSO_ST1"/>
          <p:cNvSpPr>
            <a:spLocks noGrp="1"/>
          </p:cNvSpPr>
          <p:nvPr>
            <p:ph type="title" hasCustomPrompt="1"/>
          </p:nvPr>
        </p:nvSpPr>
        <p:spPr>
          <a:xfrm>
            <a:off x="2786400" y="2153678"/>
            <a:ext cx="3571200" cy="405050"/>
          </a:xfrm>
        </p:spPr>
        <p:txBody>
          <a:bodyPr lIns="0" tIns="72000" rIns="0" bIns="36000" anchor="ctr" anchorCtr="0">
            <a:normAutofit/>
          </a:bodyPr>
          <a:lstStyle>
            <a:lvl1pPr algn="ctr">
              <a:defRPr sz="15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2786064" y="2605822"/>
            <a:ext cx="3571537" cy="324040"/>
          </a:xfrm>
          <a:noFill/>
        </p:spPr>
        <p:txBody>
          <a:bodyPr lIns="0">
            <a:normAutofit/>
          </a:bodyPr>
          <a:lstStyle>
            <a:lvl1pPr marL="0" indent="0" algn="ctr">
              <a:buNone/>
              <a:defRPr sz="135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306544"/>
            <a:ext cx="7887600" cy="4358338"/>
          </a:xfrm>
        </p:spPr>
        <p:txBody>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767853"/>
            <a:ext cx="2057400" cy="273878"/>
          </a:xfrm>
          <a:prstGeom prst="rect">
            <a:avLst/>
          </a:prstGeom>
        </p:spPr>
        <p:txBody>
          <a:bodyPr/>
          <a:lstStyle/>
          <a:p>
            <a:fld id="{6EF2F5ED-D19D-4097-92A9-D6092B3D6E68}" type="datetimeFigureOut">
              <a:rPr lang="zh-CN" altLang="en-US" smtClean="0"/>
              <a:t>2019/9/27</a:t>
            </a:fld>
            <a:endParaRPr lang="zh-CN" altLang="en-US"/>
          </a:p>
        </p:txBody>
      </p:sp>
      <p:sp>
        <p:nvSpPr>
          <p:cNvPr id="5" name="页脚占位符 4"/>
          <p:cNvSpPr>
            <a:spLocks noGrp="1"/>
          </p:cNvSpPr>
          <p:nvPr>
            <p:ph type="ftr" sz="quarter" idx="11"/>
          </p:nvPr>
        </p:nvSpPr>
        <p:spPr>
          <a:xfrm>
            <a:off x="3028950" y="4767853"/>
            <a:ext cx="3086100" cy="27387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853"/>
            <a:ext cx="2057400" cy="273878"/>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15" name="任意多边形 9"/>
          <p:cNvSpPr/>
          <p:nvPr/>
        </p:nvSpPr>
        <p:spPr bwMode="auto">
          <a:xfrm>
            <a:off x="1706563" y="3146020"/>
            <a:ext cx="720725" cy="563236"/>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6" name="任意多边形 10"/>
          <p:cNvSpPr/>
          <p:nvPr/>
        </p:nvSpPr>
        <p:spPr bwMode="auto">
          <a:xfrm>
            <a:off x="1670050" y="1426545"/>
            <a:ext cx="5397500" cy="2181494"/>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350"/>
          </a:p>
        </p:txBody>
      </p:sp>
      <p:sp>
        <p:nvSpPr>
          <p:cNvPr id="17" name="任意多边形 11"/>
          <p:cNvSpPr/>
          <p:nvPr/>
        </p:nvSpPr>
        <p:spPr bwMode="auto">
          <a:xfrm>
            <a:off x="2114550" y="1369388"/>
            <a:ext cx="5202238" cy="210528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350"/>
          </a:p>
        </p:txBody>
      </p:sp>
      <p:sp>
        <p:nvSpPr>
          <p:cNvPr id="18" name="任意多边形 12"/>
          <p:cNvSpPr/>
          <p:nvPr/>
        </p:nvSpPr>
        <p:spPr bwMode="auto">
          <a:xfrm>
            <a:off x="6873875" y="3007890"/>
            <a:ext cx="442913" cy="419152"/>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9" name="任意多边形 13"/>
          <p:cNvSpPr/>
          <p:nvPr/>
        </p:nvSpPr>
        <p:spPr bwMode="auto">
          <a:xfrm>
            <a:off x="6153150" y="3503251"/>
            <a:ext cx="809625" cy="214339"/>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77500" lnSpcReduction="20000"/>
          </a:bodyPr>
          <a:lstStyle/>
          <a:p>
            <a:pPr>
              <a:defRPr/>
            </a:pPr>
            <a:endParaRPr lang="zh-CN" altLang="en-US" sz="1350"/>
          </a:p>
        </p:txBody>
      </p:sp>
      <p:sp>
        <p:nvSpPr>
          <p:cNvPr id="21" name="任意多边形 15"/>
          <p:cNvSpPr/>
          <p:nvPr/>
        </p:nvSpPr>
        <p:spPr bwMode="auto">
          <a:xfrm>
            <a:off x="2786063" y="2198642"/>
            <a:ext cx="3571875" cy="316302"/>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54000" rIns="0" bIns="27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350" dirty="0">
              <a:solidFill>
                <a:srgbClr val="FFFFFF"/>
              </a:solidFill>
              <a:latin typeface="+mn-lt"/>
            </a:endParaRPr>
          </a:p>
        </p:txBody>
      </p:sp>
      <p:sp>
        <p:nvSpPr>
          <p:cNvPr id="2" name="KSO_ST1"/>
          <p:cNvSpPr>
            <a:spLocks noGrp="1"/>
          </p:cNvSpPr>
          <p:nvPr>
            <p:ph type="title" hasCustomPrompt="1"/>
          </p:nvPr>
        </p:nvSpPr>
        <p:spPr>
          <a:xfrm>
            <a:off x="2786400" y="2153678"/>
            <a:ext cx="3571200" cy="405050"/>
          </a:xfrm>
        </p:spPr>
        <p:txBody>
          <a:bodyPr lIns="0" tIns="72000" rIns="0" bIns="36000" anchor="ctr" anchorCtr="0">
            <a:normAutofit/>
          </a:bodyPr>
          <a:lstStyle>
            <a:lvl1pPr algn="ctr">
              <a:defRPr sz="15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2786064" y="2605822"/>
            <a:ext cx="3571537" cy="324040"/>
          </a:xfrm>
          <a:noFill/>
        </p:spPr>
        <p:txBody>
          <a:bodyPr lIns="0">
            <a:normAutofit/>
          </a:bodyPr>
          <a:lstStyle>
            <a:lvl1pPr marL="0" indent="0" algn="ctr">
              <a:buNone/>
              <a:defRPr sz="135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306544"/>
            <a:ext cx="7887600" cy="4358338"/>
          </a:xfrm>
        </p:spPr>
        <p:txBody>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767853"/>
            <a:ext cx="2057400" cy="273878"/>
          </a:xfrm>
          <a:prstGeom prst="rect">
            <a:avLst/>
          </a:prstGeom>
        </p:spPr>
        <p:txBody>
          <a:bodyPr/>
          <a:lstStyle/>
          <a:p>
            <a:fld id="{6EF2F5ED-D19D-4097-92A9-D6092B3D6E68}" type="datetimeFigureOut">
              <a:rPr lang="zh-CN" altLang="en-US" smtClean="0"/>
              <a:t>2019/9/27</a:t>
            </a:fld>
            <a:endParaRPr lang="zh-CN" altLang="en-US"/>
          </a:p>
        </p:txBody>
      </p:sp>
      <p:sp>
        <p:nvSpPr>
          <p:cNvPr id="5" name="页脚占位符 4"/>
          <p:cNvSpPr>
            <a:spLocks noGrp="1"/>
          </p:cNvSpPr>
          <p:nvPr>
            <p:ph type="ftr" sz="quarter" idx="11"/>
          </p:nvPr>
        </p:nvSpPr>
        <p:spPr>
          <a:xfrm>
            <a:off x="3028950" y="4767853"/>
            <a:ext cx="3086100" cy="27387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853"/>
            <a:ext cx="2057400" cy="273878"/>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15" name="任意多边形 9"/>
          <p:cNvSpPr/>
          <p:nvPr/>
        </p:nvSpPr>
        <p:spPr bwMode="auto">
          <a:xfrm>
            <a:off x="1706563" y="3146020"/>
            <a:ext cx="720725" cy="563236"/>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6" name="任意多边形 10"/>
          <p:cNvSpPr/>
          <p:nvPr/>
        </p:nvSpPr>
        <p:spPr bwMode="auto">
          <a:xfrm>
            <a:off x="1670050" y="1426545"/>
            <a:ext cx="5397500" cy="2181494"/>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350"/>
          </a:p>
        </p:txBody>
      </p:sp>
      <p:sp>
        <p:nvSpPr>
          <p:cNvPr id="17" name="任意多边形 11"/>
          <p:cNvSpPr/>
          <p:nvPr/>
        </p:nvSpPr>
        <p:spPr bwMode="auto">
          <a:xfrm>
            <a:off x="2114550" y="1369388"/>
            <a:ext cx="5202238" cy="210528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350"/>
          </a:p>
        </p:txBody>
      </p:sp>
      <p:sp>
        <p:nvSpPr>
          <p:cNvPr id="18" name="任意多边形 12"/>
          <p:cNvSpPr/>
          <p:nvPr/>
        </p:nvSpPr>
        <p:spPr bwMode="auto">
          <a:xfrm>
            <a:off x="6873875" y="3007890"/>
            <a:ext cx="442913" cy="419152"/>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9" name="任意多边形 13"/>
          <p:cNvSpPr/>
          <p:nvPr/>
        </p:nvSpPr>
        <p:spPr bwMode="auto">
          <a:xfrm>
            <a:off x="6153150" y="3503251"/>
            <a:ext cx="809625" cy="214339"/>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77500" lnSpcReduction="20000"/>
          </a:bodyPr>
          <a:lstStyle/>
          <a:p>
            <a:pPr>
              <a:defRPr/>
            </a:pPr>
            <a:endParaRPr lang="zh-CN" altLang="en-US" sz="1350"/>
          </a:p>
        </p:txBody>
      </p:sp>
      <p:sp>
        <p:nvSpPr>
          <p:cNvPr id="21" name="任意多边形 15"/>
          <p:cNvSpPr/>
          <p:nvPr/>
        </p:nvSpPr>
        <p:spPr bwMode="auto">
          <a:xfrm>
            <a:off x="2786063" y="2198642"/>
            <a:ext cx="3571875" cy="316302"/>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54000" rIns="0" bIns="27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350" dirty="0">
              <a:solidFill>
                <a:srgbClr val="FFFFFF"/>
              </a:solidFill>
              <a:latin typeface="+mn-lt"/>
            </a:endParaRPr>
          </a:p>
        </p:txBody>
      </p:sp>
      <p:sp>
        <p:nvSpPr>
          <p:cNvPr id="2" name="KSO_ST1"/>
          <p:cNvSpPr>
            <a:spLocks noGrp="1"/>
          </p:cNvSpPr>
          <p:nvPr>
            <p:ph type="title" hasCustomPrompt="1"/>
          </p:nvPr>
        </p:nvSpPr>
        <p:spPr>
          <a:xfrm>
            <a:off x="2786400" y="2153678"/>
            <a:ext cx="3571200" cy="405050"/>
          </a:xfrm>
        </p:spPr>
        <p:txBody>
          <a:bodyPr lIns="0" tIns="72000" rIns="0" bIns="36000" anchor="ctr" anchorCtr="0">
            <a:normAutofit/>
          </a:bodyPr>
          <a:lstStyle>
            <a:lvl1pPr algn="ctr">
              <a:defRPr sz="15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2786064" y="2605822"/>
            <a:ext cx="3571537" cy="324040"/>
          </a:xfrm>
          <a:noFill/>
        </p:spPr>
        <p:txBody>
          <a:bodyPr lIns="0">
            <a:normAutofit/>
          </a:bodyPr>
          <a:lstStyle>
            <a:lvl1pPr marL="0" indent="0" algn="ctr">
              <a:buNone/>
              <a:defRPr sz="135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306544"/>
            <a:ext cx="7887600" cy="4358338"/>
          </a:xfrm>
        </p:spPr>
        <p:txBody>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767853"/>
            <a:ext cx="2057400" cy="273878"/>
          </a:xfrm>
          <a:prstGeom prst="rect">
            <a:avLst/>
          </a:prstGeom>
        </p:spPr>
        <p:txBody>
          <a:bodyPr/>
          <a:lstStyle/>
          <a:p>
            <a:fld id="{6EF2F5ED-D19D-4097-92A9-D6092B3D6E68}" type="datetimeFigureOut">
              <a:rPr lang="zh-CN" altLang="en-US" smtClean="0"/>
              <a:t>2019/9/27</a:t>
            </a:fld>
            <a:endParaRPr lang="zh-CN" altLang="en-US"/>
          </a:p>
        </p:txBody>
      </p:sp>
      <p:sp>
        <p:nvSpPr>
          <p:cNvPr id="5" name="页脚占位符 4"/>
          <p:cNvSpPr>
            <a:spLocks noGrp="1"/>
          </p:cNvSpPr>
          <p:nvPr>
            <p:ph type="ftr" sz="quarter" idx="11"/>
          </p:nvPr>
        </p:nvSpPr>
        <p:spPr>
          <a:xfrm>
            <a:off x="3028950" y="4767853"/>
            <a:ext cx="3086100" cy="27387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853"/>
            <a:ext cx="2057400" cy="273878"/>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1706563" y="3146020"/>
            <a:ext cx="720725" cy="563236"/>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6" name="任意多边形 10"/>
          <p:cNvSpPr/>
          <p:nvPr/>
        </p:nvSpPr>
        <p:spPr bwMode="auto">
          <a:xfrm>
            <a:off x="1670050" y="1426545"/>
            <a:ext cx="5397500" cy="2181494"/>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350"/>
          </a:p>
        </p:txBody>
      </p:sp>
      <p:sp>
        <p:nvSpPr>
          <p:cNvPr id="17" name="任意多边形 11"/>
          <p:cNvSpPr/>
          <p:nvPr/>
        </p:nvSpPr>
        <p:spPr bwMode="auto">
          <a:xfrm>
            <a:off x="2114550" y="1369388"/>
            <a:ext cx="5202238" cy="210528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350"/>
          </a:p>
        </p:txBody>
      </p:sp>
      <p:sp>
        <p:nvSpPr>
          <p:cNvPr id="18" name="任意多边形 12"/>
          <p:cNvSpPr/>
          <p:nvPr/>
        </p:nvSpPr>
        <p:spPr bwMode="auto">
          <a:xfrm>
            <a:off x="6873875" y="3007890"/>
            <a:ext cx="442913" cy="419152"/>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350"/>
          </a:p>
        </p:txBody>
      </p:sp>
      <p:sp>
        <p:nvSpPr>
          <p:cNvPr id="19" name="任意多边形 13"/>
          <p:cNvSpPr/>
          <p:nvPr/>
        </p:nvSpPr>
        <p:spPr bwMode="auto">
          <a:xfrm>
            <a:off x="6153150" y="3503251"/>
            <a:ext cx="809625" cy="214339"/>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77500" lnSpcReduction="20000"/>
          </a:bodyPr>
          <a:lstStyle/>
          <a:p>
            <a:pPr>
              <a:defRPr/>
            </a:pPr>
            <a:endParaRPr lang="zh-CN" altLang="en-US" sz="1350"/>
          </a:p>
        </p:txBody>
      </p:sp>
      <p:sp>
        <p:nvSpPr>
          <p:cNvPr id="21" name="任意多边形 15"/>
          <p:cNvSpPr/>
          <p:nvPr/>
        </p:nvSpPr>
        <p:spPr bwMode="auto">
          <a:xfrm>
            <a:off x="2786063" y="2198642"/>
            <a:ext cx="3571875" cy="316302"/>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54000" rIns="0" bIns="27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350" dirty="0">
              <a:solidFill>
                <a:srgbClr val="FFFFFF"/>
              </a:solidFill>
              <a:latin typeface="+mn-lt"/>
            </a:endParaRPr>
          </a:p>
        </p:txBody>
      </p:sp>
      <p:sp>
        <p:nvSpPr>
          <p:cNvPr id="2" name="KSO_ST1"/>
          <p:cNvSpPr>
            <a:spLocks noGrp="1"/>
          </p:cNvSpPr>
          <p:nvPr>
            <p:ph type="title" hasCustomPrompt="1"/>
          </p:nvPr>
        </p:nvSpPr>
        <p:spPr>
          <a:xfrm>
            <a:off x="2786400" y="2153678"/>
            <a:ext cx="3571200" cy="405050"/>
          </a:xfrm>
        </p:spPr>
        <p:txBody>
          <a:bodyPr lIns="0" tIns="72000" rIns="0" bIns="36000" anchor="ctr" anchorCtr="0">
            <a:normAutofit/>
          </a:bodyPr>
          <a:lstStyle>
            <a:lvl1pPr algn="ctr">
              <a:defRPr sz="15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2786064" y="2605822"/>
            <a:ext cx="3571537" cy="324040"/>
          </a:xfrm>
          <a:noFill/>
        </p:spPr>
        <p:txBody>
          <a:bodyPr lIns="0">
            <a:normAutofit/>
          </a:bodyPr>
          <a:lstStyle>
            <a:lvl1pPr marL="0" indent="0" algn="ctr">
              <a:buNone/>
              <a:defRPr sz="135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040258"/>
            <a:ext cx="3886200" cy="359303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040258"/>
            <a:ext cx="3886200" cy="35930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78"/>
            <a:ext cx="7886700" cy="73208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1" y="1261028"/>
            <a:ext cx="3868340"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1" y="1879038"/>
            <a:ext cx="3868340" cy="276378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1028"/>
            <a:ext cx="3887391"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9038"/>
            <a:ext cx="3887391" cy="276378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2892624" y="2202928"/>
            <a:ext cx="1734740" cy="1733764"/>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350"/>
          </a:p>
        </p:txBody>
      </p:sp>
      <p:sp>
        <p:nvSpPr>
          <p:cNvPr id="11" name="椭圆 10"/>
          <p:cNvSpPr/>
          <p:nvPr/>
        </p:nvSpPr>
        <p:spPr>
          <a:xfrm>
            <a:off x="5084564" y="2930490"/>
            <a:ext cx="988219" cy="988341"/>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350"/>
          </a:p>
        </p:txBody>
      </p:sp>
      <p:sp>
        <p:nvSpPr>
          <p:cNvPr id="12" name="椭圆 11"/>
          <p:cNvSpPr/>
          <p:nvPr/>
        </p:nvSpPr>
        <p:spPr>
          <a:xfrm>
            <a:off x="5585818" y="2718533"/>
            <a:ext cx="665559" cy="666832"/>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350"/>
          </a:p>
        </p:txBody>
      </p:sp>
      <p:sp>
        <p:nvSpPr>
          <p:cNvPr id="13" name="椭圆 12"/>
          <p:cNvSpPr/>
          <p:nvPr/>
        </p:nvSpPr>
        <p:spPr>
          <a:xfrm>
            <a:off x="3134321" y="951427"/>
            <a:ext cx="3039666" cy="3040041"/>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3600"/>
          </a:p>
        </p:txBody>
      </p:sp>
      <p:sp>
        <p:nvSpPr>
          <p:cNvPr id="2" name="Title 1"/>
          <p:cNvSpPr>
            <a:spLocks noGrp="1"/>
          </p:cNvSpPr>
          <p:nvPr>
            <p:ph type="title" hasCustomPrompt="1"/>
          </p:nvPr>
        </p:nvSpPr>
        <p:spPr>
          <a:xfrm>
            <a:off x="3465910" y="1577535"/>
            <a:ext cx="2431970" cy="1773536"/>
          </a:xfrm>
        </p:spPr>
        <p:txBody>
          <a:bodyPr>
            <a:noAutofit/>
          </a:bodyPr>
          <a:lstStyle>
            <a:lvl1pPr algn="ctr">
              <a:defRPr sz="45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59036" y="261289"/>
            <a:ext cx="6625928" cy="582118"/>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411980" y="1210634"/>
            <a:ext cx="3339193" cy="301860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51173" y="1210634"/>
            <a:ext cx="2988571" cy="3018607"/>
          </a:xfrm>
          <a:solidFill>
            <a:schemeClr val="accent1"/>
          </a:solidFill>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835"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61515" y="273878"/>
            <a:ext cx="753835" cy="4359417"/>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49" y="273878"/>
            <a:ext cx="7045778" cy="43594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a:off x="-3" y="4280428"/>
            <a:ext cx="9144002" cy="9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8"/>
            </p:custDataLst>
          </p:nvPr>
        </p:nvSpPr>
        <p:spPr>
          <a:xfrm>
            <a:off x="628650" y="273878"/>
            <a:ext cx="7886700" cy="640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9"/>
            </p:custDataLst>
          </p:nvPr>
        </p:nvSpPr>
        <p:spPr>
          <a:xfrm>
            <a:off x="628650" y="1028827"/>
            <a:ext cx="7886700" cy="360446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4767851"/>
            <a:ext cx="2057400" cy="273878"/>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9/27/2019</a:t>
            </a:fld>
            <a:endParaRPr lang="en-US" dirty="0"/>
          </a:p>
        </p:txBody>
      </p:sp>
      <p:sp>
        <p:nvSpPr>
          <p:cNvPr id="5" name="Footer Placeholder 4"/>
          <p:cNvSpPr>
            <a:spLocks noGrp="1"/>
          </p:cNvSpPr>
          <p:nvPr>
            <p:ph type="ftr" sz="quarter" idx="3"/>
          </p:nvPr>
        </p:nvSpPr>
        <p:spPr>
          <a:xfrm>
            <a:off x="3028950" y="4767851"/>
            <a:ext cx="3086100" cy="27387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851"/>
            <a:ext cx="2057400" cy="273878"/>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21" cstate="print">
            <a:extLst>
              <a:ext uri="{BEBA8EAE-BF5A-486C-A8C5-ECC9F3942E4B}">
                <a14:imgProps xmlns:a14="http://schemas.microsoft.com/office/drawing/2010/main">
                  <a14:imgLayer r:embed="rId22">
                    <a14:imgEffect>
                      <a14:artisticPhotocopy detail="2"/>
                    </a14:imgEffect>
                  </a14:imgLayer>
                </a14:imgProps>
              </a:ext>
              <a:ext uri="{28A0092B-C50C-407E-A947-70E740481C1C}">
                <a14:useLocalDpi xmlns:a14="http://schemas.microsoft.com/office/drawing/2010/main" val="0"/>
              </a:ext>
            </a:extLst>
          </a:blip>
          <a:stretch>
            <a:fillRect/>
          </a:stretch>
        </p:blipFill>
        <p:spPr>
          <a:xfrm>
            <a:off x="0" y="4712282"/>
            <a:ext cx="419205" cy="431853"/>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51" r:id="rId11"/>
    <p:sldLayoutId id="2147483658" r:id="rId12"/>
    <p:sldLayoutId id="2147483682" r:id="rId13"/>
    <p:sldLayoutId id="2147483683" r:id="rId14"/>
    <p:sldLayoutId id="2147483684" r:id="rId15"/>
    <p:sldLayoutId id="2147483685" r:id="rId16"/>
  </p:sldLayoutIdLst>
  <p:txStyles>
    <p:title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ct val="90000"/>
        </a:lnSpc>
        <a:spcBef>
          <a:spcPts val="750"/>
        </a:spcBef>
        <a:buFontTx/>
        <a:buBlip>
          <a:blip r:embed="rId23"/>
        </a:buBlip>
        <a:defRPr sz="1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9.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85.xml"/><Relationship Id="rId7"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3.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koumingwen@th.btbu.edu.cn"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slideLayout" Target="../slideLayouts/slideLayout2.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26.jpe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slideLayout" Target="../slideLayouts/slideLayout2.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tags" Target="../tags/tag13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3" Type="http://schemas.openxmlformats.org/officeDocument/2006/relationships/tags" Target="../tags/tag140.xml"/><Relationship Id="rId21" Type="http://schemas.openxmlformats.org/officeDocument/2006/relationships/slideLayout" Target="../slideLayouts/slideLayout2.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image" Target="../media/image27.jpeg"/><Relationship Id="rId10" Type="http://schemas.openxmlformats.org/officeDocument/2006/relationships/tags" Target="../tags/tag147.xml"/><Relationship Id="rId19" Type="http://schemas.openxmlformats.org/officeDocument/2006/relationships/tags" Target="../tags/tag15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notesSlide" Target="../notesSlides/notesSlide7.xml"/><Relationship Id="rId2" Type="http://schemas.openxmlformats.org/officeDocument/2006/relationships/tags" Target="../tags/tag162.xml"/><Relationship Id="rId16" Type="http://schemas.openxmlformats.org/officeDocument/2006/relationships/slideLayout" Target="../slideLayouts/slideLayout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28.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28.jpe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29.jpe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30.jpe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31.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tags" Target="../tags/tag203.xml"/><Relationship Id="rId18" Type="http://schemas.openxmlformats.org/officeDocument/2006/relationships/notesSlide" Target="../notesSlides/notesSlide13.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tags" Target="../tags/tag202.xml"/><Relationship Id="rId17" Type="http://schemas.openxmlformats.org/officeDocument/2006/relationships/slideLayout" Target="../slideLayouts/slideLayout2.xml"/><Relationship Id="rId2" Type="http://schemas.openxmlformats.org/officeDocument/2006/relationships/tags" Target="../tags/tag192.xml"/><Relationship Id="rId16" Type="http://schemas.openxmlformats.org/officeDocument/2006/relationships/tags" Target="../tags/tag206.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tags" Target="../tags/tag205.xml"/><Relationship Id="rId10" Type="http://schemas.openxmlformats.org/officeDocument/2006/relationships/tags" Target="../tags/tag200.xml"/><Relationship Id="rId19" Type="http://schemas.openxmlformats.org/officeDocument/2006/relationships/image" Target="NUL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tags" Target="../tags/tag204.xml"/></Relationships>
</file>

<file path=ppt/slides/_rels/slide34.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slideLayout" Target="../slideLayouts/slideLayout7.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tags" Target="../tags/tag218.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0" Type="http://schemas.openxmlformats.org/officeDocument/2006/relationships/tags" Target="../tags/tag216.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tags" Target="../tags/tag23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 Type="http://schemas.openxmlformats.org/officeDocument/2006/relationships/tags" Target="../tags/tag220.xml"/><Relationship Id="rId16" Type="http://schemas.openxmlformats.org/officeDocument/2006/relationships/tags" Target="../tags/tag234.xml"/><Relationship Id="rId20" Type="http://schemas.openxmlformats.org/officeDocument/2006/relationships/notesSlide" Target="../notesSlides/notesSlide15.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5" Type="http://schemas.openxmlformats.org/officeDocument/2006/relationships/tags" Target="../tags/tag233.xml"/><Relationship Id="rId10" Type="http://schemas.openxmlformats.org/officeDocument/2006/relationships/tags" Target="../tags/tag228.xml"/><Relationship Id="rId19" Type="http://schemas.openxmlformats.org/officeDocument/2006/relationships/slideLayout" Target="../slideLayouts/slideLayout7.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s>
</file>

<file path=ppt/slides/_rels/slide36.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10" Type="http://schemas.openxmlformats.org/officeDocument/2006/relationships/notesSlide" Target="../notesSlides/notesSlide16.xml"/><Relationship Id="rId4" Type="http://schemas.openxmlformats.org/officeDocument/2006/relationships/tags" Target="../tags/tag240.xml"/><Relationship Id="rId9"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3" Type="http://schemas.openxmlformats.org/officeDocument/2006/relationships/tags" Target="../tags/tag247.xml"/><Relationship Id="rId7" Type="http://schemas.openxmlformats.org/officeDocument/2006/relationships/tags" Target="../tags/tag251.xml"/><Relationship Id="rId12" Type="http://schemas.openxmlformats.org/officeDocument/2006/relationships/tags" Target="../tags/tag256.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5" Type="http://schemas.openxmlformats.org/officeDocument/2006/relationships/tags" Target="../tags/tag249.xml"/><Relationship Id="rId15" Type="http://schemas.openxmlformats.org/officeDocument/2006/relationships/notesSlide" Target="../notesSlides/notesSlide17.xml"/><Relationship Id="rId10" Type="http://schemas.openxmlformats.org/officeDocument/2006/relationships/tags" Target="../tags/tag254.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tags" Target="../tags/tag265.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image" Target="../media/image18.png"/><Relationship Id="rId5" Type="http://schemas.openxmlformats.org/officeDocument/2006/relationships/tags" Target="../tags/tag262.xml"/><Relationship Id="rId10" Type="http://schemas.openxmlformats.org/officeDocument/2006/relationships/slideLayout" Target="../slideLayouts/slideLayout2.xml"/><Relationship Id="rId4" Type="http://schemas.openxmlformats.org/officeDocument/2006/relationships/tags" Target="../tags/tag261.xml"/><Relationship Id="rId9" Type="http://schemas.openxmlformats.org/officeDocument/2006/relationships/tags" Target="../tags/tag2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8.png"/><Relationship Id="rId5" Type="http://schemas.openxmlformats.org/officeDocument/2006/relationships/tags" Target="../tags/tag10.xml"/><Relationship Id="rId10"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tags" Target="../tags/tag14.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147" y="224115"/>
            <a:ext cx="1789044" cy="2031325"/>
          </a:xfrm>
          <a:prstGeom prst="rect">
            <a:avLst/>
          </a:prstGeom>
        </p:spPr>
        <p:txBody>
          <a:bodyPr wrap="square">
            <a:spAutoFit/>
          </a:bodyPr>
          <a:lstStyle/>
          <a:p>
            <a:r>
              <a:rPr lang="zh-CN" altLang="en-US" dirty="0">
                <a:solidFill>
                  <a:schemeClr val="bg1"/>
                </a:solidFill>
                <a:latin typeface="华文彩云" panose="02010800040101010101" pitchFamily="2" charset="-122"/>
                <a:ea typeface="华文彩云" panose="02010800040101010101" pitchFamily="2" charset="-122"/>
              </a:rPr>
              <a:t>我是小妖怪，逍遥又自在，杀人不眨眼，吃人不放盐，一吃七八个，吃完就拉屎，拉屎上茅房，发现没有纸。</a:t>
            </a:r>
          </a:p>
        </p:txBody>
      </p:sp>
      <p:sp>
        <p:nvSpPr>
          <p:cNvPr id="5" name="矩形 4"/>
          <p:cNvSpPr/>
          <p:nvPr/>
        </p:nvSpPr>
        <p:spPr>
          <a:xfrm>
            <a:off x="3985591" y="4266228"/>
            <a:ext cx="4572000" cy="646331"/>
          </a:xfrm>
          <a:prstGeom prst="rect">
            <a:avLst/>
          </a:prstGeom>
        </p:spPr>
        <p:txBody>
          <a:bodyPr>
            <a:spAutoFit/>
          </a:bodyPr>
          <a:lstStyle/>
          <a:p>
            <a:r>
              <a:rPr lang="zh-CN" altLang="en-US" dirty="0">
                <a:solidFill>
                  <a:schemeClr val="bg1"/>
                </a:solidFill>
                <a:latin typeface="华文彩云" panose="02010800040101010101" pitchFamily="2" charset="-122"/>
                <a:ea typeface="华文彩云" panose="02010800040101010101" pitchFamily="2" charset="-122"/>
              </a:rPr>
              <a:t>去他个鸟命！我命由我，不由天！是魔是仙，我自己决定！</a:t>
            </a:r>
          </a:p>
        </p:txBody>
      </p:sp>
      <p:sp>
        <p:nvSpPr>
          <p:cNvPr id="2" name="标题 1"/>
          <p:cNvSpPr>
            <a:spLocks noGrp="1"/>
          </p:cNvSpPr>
          <p:nvPr>
            <p:ph type="ctrTitle"/>
            <p:custDataLst>
              <p:tags r:id="rId2"/>
            </p:custDataLst>
          </p:nvPr>
        </p:nvSpPr>
        <p:spPr>
          <a:xfrm>
            <a:off x="1617345" y="1147445"/>
            <a:ext cx="5749925" cy="1353185"/>
          </a:xfrm>
        </p:spPr>
        <p:txBody>
          <a:bodyPr>
            <a:normAutofit fontScale="90000"/>
            <a:scene3d>
              <a:camera prst="orthographicFront"/>
              <a:lightRig rig="threePt" dir="t"/>
            </a:scene3d>
          </a:bodyPr>
          <a:lstStyle/>
          <a:p>
            <a:r>
              <a:rPr lang="zh-CN" altLang="en-US" sz="3600" dirty="0" smtClean="0">
                <a:solidFill>
                  <a:schemeClr val="accent1">
                    <a:lumMod val="75000"/>
                  </a:schemeClr>
                </a:solidFill>
                <a:latin typeface="微软雅黑" panose="020B0503020204020204" charset="-122"/>
                <a:ea typeface="微软雅黑" panose="020B0503020204020204" charset="-122"/>
              </a:rPr>
              <a:t/>
            </a:r>
            <a:br>
              <a:rPr lang="zh-CN" altLang="en-US" sz="3600" dirty="0" smtClean="0">
                <a:solidFill>
                  <a:schemeClr val="accent1">
                    <a:lumMod val="75000"/>
                  </a:schemeClr>
                </a:solidFill>
                <a:latin typeface="微软雅黑" panose="020B0503020204020204" charset="-122"/>
                <a:ea typeface="微软雅黑" panose="020B0503020204020204" charset="-122"/>
              </a:rPr>
            </a:br>
            <a:r>
              <a:rPr lang="zh-CN" altLang="en-US" sz="3600" dirty="0" smtClean="0">
                <a:solidFill>
                  <a:schemeClr val="accent1">
                    <a:lumMod val="75000"/>
                  </a:schemeClr>
                </a:solidFill>
                <a:latin typeface="微软雅黑" panose="020B0503020204020204" charset="-122"/>
                <a:ea typeface="微软雅黑" panose="020B0503020204020204" charset="-122"/>
              </a:rPr>
              <a:t/>
            </a:r>
            <a:br>
              <a:rPr lang="zh-CN" altLang="en-US" sz="3600" dirty="0" smtClean="0">
                <a:solidFill>
                  <a:schemeClr val="accent1">
                    <a:lumMod val="75000"/>
                  </a:schemeClr>
                </a:solidFill>
                <a:latin typeface="微软雅黑" panose="020B0503020204020204" charset="-122"/>
                <a:ea typeface="微软雅黑" panose="020B0503020204020204" charset="-122"/>
              </a:rPr>
            </a:br>
            <a:r>
              <a:rPr lang="zh-CN" altLang="en-US" sz="3600" dirty="0" smtClean="0">
                <a:solidFill>
                  <a:schemeClr val="accent1">
                    <a:lumMod val="75000"/>
                  </a:schemeClr>
                </a:solidFill>
                <a:latin typeface="微软雅黑" panose="020B0503020204020204" charset="-122"/>
                <a:ea typeface="微软雅黑" panose="020B0503020204020204" charset="-122"/>
              </a:rPr>
              <a:t>第一</a:t>
            </a:r>
            <a:r>
              <a:rPr lang="zh-CN" altLang="en-US" sz="3600" dirty="0">
                <a:solidFill>
                  <a:schemeClr val="accent1">
                    <a:lumMod val="75000"/>
                  </a:schemeClr>
                </a:solidFill>
                <a:latin typeface="微软雅黑" panose="020B0503020204020204" charset="-122"/>
                <a:ea typeface="微软雅黑" panose="020B0503020204020204" charset="-122"/>
              </a:rPr>
              <a:t>讲</a:t>
            </a:r>
            <a:r>
              <a:rPr lang="zh-CN" altLang="en-US" sz="3600" dirty="0" smtClean="0">
                <a:solidFill>
                  <a:schemeClr val="accent1">
                    <a:lumMod val="75000"/>
                  </a:schemeClr>
                </a:solidFill>
                <a:latin typeface="微软雅黑" panose="020B0503020204020204" charset="-122"/>
                <a:ea typeface="微软雅黑" panose="020B0503020204020204" charset="-122"/>
              </a:rPr>
              <a:t>    </a:t>
            </a:r>
            <a:r>
              <a:rPr lang="zh-CN" altLang="en-US" sz="3600" dirty="0">
                <a:solidFill>
                  <a:schemeClr val="accent1">
                    <a:lumMod val="75000"/>
                  </a:schemeClr>
                </a:solidFill>
                <a:latin typeface="微软雅黑" panose="020B0503020204020204" charset="-122"/>
                <a:ea typeface="微软雅黑" panose="020B0503020204020204" charset="-122"/>
              </a:rPr>
              <a:t/>
            </a:r>
            <a:br>
              <a:rPr lang="zh-CN" altLang="en-US" sz="3600" dirty="0">
                <a:solidFill>
                  <a:schemeClr val="accent1">
                    <a:lumMod val="75000"/>
                  </a:schemeClr>
                </a:solidFill>
                <a:latin typeface="微软雅黑" panose="020B0503020204020204" charset="-122"/>
                <a:ea typeface="微软雅黑" panose="020B0503020204020204" charset="-122"/>
              </a:rPr>
            </a:br>
            <a:r>
              <a:rPr lang="zh-CN" altLang="en-US" sz="3600" dirty="0">
                <a:solidFill>
                  <a:schemeClr val="accent1">
                    <a:lumMod val="75000"/>
                  </a:schemeClr>
                </a:solidFill>
                <a:latin typeface="微软雅黑" panose="020B0503020204020204" charset="-122"/>
                <a:ea typeface="微软雅黑" panose="020B0503020204020204" charset="-122"/>
              </a:rPr>
              <a:t/>
            </a:r>
            <a:br>
              <a:rPr lang="zh-CN" altLang="en-US" sz="3600" dirty="0">
                <a:solidFill>
                  <a:schemeClr val="accent1">
                    <a:lumMod val="75000"/>
                  </a:schemeClr>
                </a:solidFill>
                <a:latin typeface="微软雅黑" panose="020B0503020204020204" charset="-122"/>
                <a:ea typeface="微软雅黑" panose="020B0503020204020204" charset="-122"/>
              </a:rPr>
            </a:br>
            <a:r>
              <a:rPr lang="zh-CN" altLang="en-US" sz="3600" dirty="0">
                <a:solidFill>
                  <a:schemeClr val="accent1">
                    <a:lumMod val="75000"/>
                  </a:schemeClr>
                </a:solidFill>
                <a:latin typeface="微软雅黑" panose="020B0503020204020204" charset="-122"/>
                <a:ea typeface="微软雅黑" panose="020B0503020204020204" charset="-122"/>
              </a:rPr>
              <a:t/>
            </a:r>
            <a:br>
              <a:rPr lang="zh-CN" altLang="en-US" sz="3600" dirty="0">
                <a:solidFill>
                  <a:schemeClr val="accent1">
                    <a:lumMod val="75000"/>
                  </a:schemeClr>
                </a:solidFill>
                <a:latin typeface="微软雅黑" panose="020B0503020204020204" charset="-122"/>
                <a:ea typeface="微软雅黑" panose="020B0503020204020204" charset="-122"/>
              </a:rPr>
            </a:br>
            <a:r>
              <a:rPr lang="zh-CN" altLang="en-US" sz="3600" dirty="0" smtClean="0">
                <a:solidFill>
                  <a:schemeClr val="accent1">
                    <a:lumMod val="75000"/>
                  </a:schemeClr>
                </a:solidFill>
                <a:latin typeface="微软雅黑" panose="020B0503020204020204" charset="-122"/>
                <a:ea typeface="微软雅黑" panose="020B0503020204020204" charset="-122"/>
              </a:rPr>
              <a:t>生活盘点，我命由我不由天</a:t>
            </a:r>
            <a:endParaRPr lang="zh-CN" altLang="en-US" sz="3200" dirty="0">
              <a:solidFill>
                <a:schemeClr val="accent1">
                  <a:lumMod val="75000"/>
                </a:schemeClr>
              </a:solidFill>
              <a:latin typeface="微软雅黑" panose="020B0503020204020204" charset="-122"/>
              <a:ea typeface="微软雅黑" panose="020B0503020204020204" charset="-122"/>
            </a:endParaRPr>
          </a:p>
        </p:txBody>
      </p:sp>
      <p:pic>
        <p:nvPicPr>
          <p:cNvPr id="3" name="Picture 4" descr="https://timgsa.baidu.com/timg?image&amp;quality=80&amp;size=b9999_10000&amp;sec=1569495261225&amp;di=34149a45871edcc9cedd75a3f23c36fb&amp;imgtype=0&amp;src=http%3A%2F%2Finews.gtimg.com%2Fnewsapp_bt%2F0%2F10057756484%2F10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51480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61010" y="1148080"/>
            <a:ext cx="3041015" cy="1705610"/>
          </a:xfrm>
          <a:prstGeom prst="rect">
            <a:avLst/>
          </a:prstGeom>
          <a:noFill/>
        </p:spPr>
        <p:txBody>
          <a:bodyPr/>
          <a:lstStyle>
            <a:defPPr>
              <a:defRPr lang="zh-CN"/>
            </a:defPPr>
            <a:lvl1pPr algn="just">
              <a:lnSpc>
                <a:spcPct val="150000"/>
              </a:lnSpc>
              <a:defRPr sz="1600"/>
            </a:lvl1pPr>
          </a:lstStyle>
          <a:p>
            <a:pPr>
              <a:lnSpc>
                <a:spcPct val="180000"/>
              </a:lnSpc>
            </a:pPr>
            <a:r>
              <a:rPr lang="en-US" altLang="zh-CN" sz="1400" b="1" dirty="0">
                <a:latin typeface="微软雅黑" panose="020B0503020204020204" charset="-122"/>
                <a:ea typeface="微软雅黑" panose="020B0503020204020204" charset="-122"/>
              </a:rPr>
              <a:t>      </a:t>
            </a:r>
            <a:r>
              <a:rPr lang="en-US" altLang="zh-CN" b="1" dirty="0">
                <a:solidFill>
                  <a:schemeClr val="tx1">
                    <a:lumMod val="50000"/>
                  </a:schemeClr>
                </a:solidFill>
                <a:latin typeface="微软雅黑" panose="020B0503020204020204" charset="-122"/>
                <a:ea typeface="微软雅黑" panose="020B0503020204020204" charset="-122"/>
              </a:rPr>
              <a:t>美国著名的生涯研究专家舒伯（Super）提出了人一生的完整的生涯发展阶段模式，从人的终生发展角度出发，把整个人生分为成长阶段、探索阶段、建立阶段、维持阶段和衰退阶段五个阶段。</a:t>
            </a:r>
            <a:r>
              <a:rPr lang="en-US" altLang="zh-CN" b="1" dirty="0" smtClean="0">
                <a:solidFill>
                  <a:schemeClr val="tx1">
                    <a:lumMod val="50000"/>
                  </a:schemeClr>
                </a:solidFill>
                <a:latin typeface="微软雅黑" panose="020B0503020204020204" charset="-122"/>
                <a:ea typeface="微软雅黑" panose="020B0503020204020204" charset="-122"/>
              </a:rPr>
              <a:t>如表所示</a:t>
            </a:r>
            <a:r>
              <a:rPr lang="en-US" altLang="zh-CN" b="1" dirty="0">
                <a:solidFill>
                  <a:schemeClr val="tx1">
                    <a:lumMod val="50000"/>
                  </a:schemeClr>
                </a:solidFill>
                <a:latin typeface="微软雅黑" panose="020B0503020204020204" charset="-122"/>
                <a:ea typeface="微软雅黑" panose="020B0503020204020204" charset="-122"/>
              </a:rPr>
              <a:t>：</a:t>
            </a:r>
          </a:p>
        </p:txBody>
      </p:sp>
      <p:cxnSp>
        <p:nvCxnSpPr>
          <p:cNvPr id="3" name="直接连接符 2"/>
          <p:cNvCxnSpPr/>
          <p:nvPr>
            <p:custDataLst>
              <p:tags r:id="rId2"/>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标题 2"/>
          <p:cNvSpPr>
            <a:spLocks noGrp="1"/>
          </p:cNvSpPr>
          <p:nvPr>
            <p:custDataLst>
              <p:tags r:id="rId3"/>
            </p:custDataLst>
          </p:nvPr>
        </p:nvSpPr>
        <p:spPr>
          <a:xfrm>
            <a:off x="544195" y="442595"/>
            <a:ext cx="7809230"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1.3 </a:t>
            </a:r>
            <a:r>
              <a:rPr lang="zh-CN" altLang="en-US" sz="2800" dirty="0" smtClean="0">
                <a:latin typeface="微软雅黑" panose="020B0503020204020204" charset="-122"/>
                <a:ea typeface="微软雅黑" panose="020B0503020204020204" charset="-122"/>
                <a:sym typeface="+mn-ea"/>
              </a:rPr>
              <a:t>舒伯的生涯发展理论</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3744595" y="1024890"/>
            <a:ext cx="4608830" cy="3749040"/>
          </a:xfrm>
          <a:prstGeom prst="rect">
            <a:avLst/>
          </a:prstGeom>
        </p:spPr>
      </p:pic>
    </p:spTree>
    <p:extLst>
      <p:ext uri="{BB962C8B-B14F-4D97-AF65-F5344CB8AC3E}">
        <p14:creationId xmlns:p14="http://schemas.microsoft.com/office/powerpoint/2010/main" val="3562122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2"/>
            </p:custDataLst>
          </p:nvPr>
        </p:nvSpPr>
        <p:spPr>
          <a:xfrm>
            <a:off x="544195" y="442595"/>
            <a:ext cx="7809230"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1.3 </a:t>
            </a:r>
            <a:r>
              <a:rPr lang="zh-CN" altLang="en-US" sz="2800" dirty="0" smtClean="0">
                <a:latin typeface="微软雅黑" panose="020B0503020204020204" charset="-122"/>
                <a:ea typeface="微软雅黑" panose="020B0503020204020204" charset="-122"/>
                <a:sym typeface="+mn-ea"/>
              </a:rPr>
              <a:t>舒伯的生涯发展理论</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
        <p:nvSpPr>
          <p:cNvPr id="4" name="矩形 3"/>
          <p:cNvSpPr/>
          <p:nvPr/>
        </p:nvSpPr>
        <p:spPr>
          <a:xfrm>
            <a:off x="175260" y="1525905"/>
            <a:ext cx="3605530" cy="2584450"/>
          </a:xfrm>
          <a:prstGeom prst="rect">
            <a:avLst/>
          </a:prstGeom>
        </p:spPr>
        <p:txBody>
          <a:bodyPr wrap="square">
            <a:spAutoFit/>
          </a:bodyPr>
          <a:lstStyle/>
          <a:p>
            <a:pPr>
              <a:lnSpc>
                <a:spcPct val="150000"/>
              </a:lnSpc>
            </a:pPr>
            <a:r>
              <a:rPr lang="en-US" altLang="zh-CN"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综合生涯发展阶段与角色彼此间的相互影响，舒伯提出“生涯彩虹图（</a:t>
            </a:r>
            <a:r>
              <a:rPr 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life-career rainbow</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）理论”，引入</a:t>
            </a:r>
            <a:r>
              <a:rPr lang="zh-CN" altLang="en-US" b="1" dirty="0" smtClean="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生命广度</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life-span</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US" b="1" dirty="0" smtClean="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生命空间</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life-space</a:t>
            </a:r>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）的概念。</a:t>
            </a:r>
            <a:endParaRPr lang="en-US" altLang="zh-CN"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5" name="Picture 40" descr="20070917e764d316-2ba9-4045-9cb7-f0ebebd80ea7"/>
          <p:cNvPicPr>
            <a:picLocks noChangeAspect="1" noChangeArrowheads="1"/>
          </p:cNvPicPr>
          <p:nvPr/>
        </p:nvPicPr>
        <p:blipFill>
          <a:blip r:embed="rId4">
            <a:clrChange>
              <a:clrFrom>
                <a:srgbClr val="FFFFFF">
                  <a:alpha val="100000"/>
                </a:srgbClr>
              </a:clrFrom>
              <a:clrTo>
                <a:srgbClr val="FFFFFF">
                  <a:alpha val="100000"/>
                  <a:alpha val="0"/>
                </a:srgbClr>
              </a:clrTo>
            </a:clrChange>
          </a:blip>
          <a:srcRect/>
          <a:stretch>
            <a:fillRect/>
          </a:stretch>
        </p:blipFill>
        <p:spPr bwMode="auto">
          <a:xfrm>
            <a:off x="3605530" y="1363345"/>
            <a:ext cx="5457825" cy="2741930"/>
          </a:xfrm>
          <a:prstGeom prst="rect">
            <a:avLst/>
          </a:prstGeom>
          <a:noFill/>
        </p:spPr>
      </p:pic>
    </p:spTree>
    <p:extLst>
      <p:ext uri="{BB962C8B-B14F-4D97-AF65-F5344CB8AC3E}">
        <p14:creationId xmlns:p14="http://schemas.microsoft.com/office/powerpoint/2010/main" val="4045515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bwMode="auto">
          <a:xfrm>
            <a:off x="461010" y="745490"/>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2"/>
            </p:custDataLst>
          </p:nvPr>
        </p:nvSpPr>
        <p:spPr>
          <a:xfrm>
            <a:off x="559435" y="229870"/>
            <a:ext cx="7809230"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1.3 </a:t>
            </a:r>
            <a:r>
              <a:rPr lang="zh-CN" altLang="en-US" sz="2800" dirty="0" smtClean="0">
                <a:latin typeface="微软雅黑" panose="020B0503020204020204" charset="-122"/>
                <a:ea typeface="微软雅黑" panose="020B0503020204020204" charset="-122"/>
              </a:rPr>
              <a:t>生涯彩虹案例解读</a:t>
            </a:r>
            <a:endParaRPr lang="zh-CN" sz="2800" dirty="0">
              <a:latin typeface="微软雅黑" panose="020B0503020204020204" charset="-122"/>
              <a:ea typeface="微软雅黑" panose="020B0503020204020204" charset="-122"/>
            </a:endParaRPr>
          </a:p>
        </p:txBody>
      </p:sp>
      <p:grpSp>
        <p:nvGrpSpPr>
          <p:cNvPr id="4" name="组合 3"/>
          <p:cNvGrpSpPr/>
          <p:nvPr/>
        </p:nvGrpSpPr>
        <p:grpSpPr>
          <a:xfrm>
            <a:off x="1284793" y="1523427"/>
            <a:ext cx="6962276" cy="2759814"/>
            <a:chOff x="388" y="1295"/>
            <a:chExt cx="14692" cy="5996"/>
          </a:xfrm>
        </p:grpSpPr>
        <p:grpSp>
          <p:nvGrpSpPr>
            <p:cNvPr id="5" name="组合 4"/>
            <p:cNvGrpSpPr/>
            <p:nvPr>
              <p:custDataLst>
                <p:tags r:id="rId3"/>
              </p:custDataLst>
            </p:nvPr>
          </p:nvGrpSpPr>
          <p:grpSpPr>
            <a:xfrm rot="900000">
              <a:off x="2364" y="2919"/>
              <a:ext cx="9414" cy="2774"/>
              <a:chOff x="919480" y="2870201"/>
              <a:chExt cx="9481817" cy="2794000"/>
            </a:xfrm>
          </p:grpSpPr>
          <p:sp>
            <p:nvSpPr>
              <p:cNvPr id="12" name="任意多边形 11"/>
              <p:cNvSpPr/>
              <p:nvPr>
                <p:custDataLst>
                  <p:tags r:id="rId10"/>
                </p:custDataLst>
              </p:nvPr>
            </p:nvSpPr>
            <p:spPr>
              <a:xfrm rot="5400000">
                <a:off x="2905759" y="2603501"/>
                <a:ext cx="1397000" cy="1930400"/>
              </a:xfrm>
              <a:custGeom>
                <a:avLst/>
                <a:gdLst>
                  <a:gd name="connsiteX0" fmla="*/ 0 w 1397000"/>
                  <a:gd name="connsiteY0" fmla="*/ 965200 h 1930400"/>
                  <a:gd name="connsiteX1" fmla="*/ 965200 w 1397000"/>
                  <a:gd name="connsiteY1" fmla="*/ 0 h 1930400"/>
                  <a:gd name="connsiteX2" fmla="*/ 1397000 w 1397000"/>
                  <a:gd name="connsiteY2" fmla="*/ 0 h 1930400"/>
                  <a:gd name="connsiteX3" fmla="*/ 1397000 w 1397000"/>
                  <a:gd name="connsiteY3" fmla="*/ 475654 h 1930400"/>
                  <a:gd name="connsiteX4" fmla="*/ 963680 w 1397000"/>
                  <a:gd name="connsiteY4" fmla="*/ 475654 h 1930400"/>
                  <a:gd name="connsiteX5" fmla="*/ 484079 w 1397000"/>
                  <a:gd name="connsiteY5" fmla="*/ 866540 h 1930400"/>
                  <a:gd name="connsiteX6" fmla="*/ 474133 w 1397000"/>
                  <a:gd name="connsiteY6" fmla="*/ 965200 h 1930400"/>
                  <a:gd name="connsiteX7" fmla="*/ 484079 w 1397000"/>
                  <a:gd name="connsiteY7" fmla="*/ 1063860 h 1930400"/>
                  <a:gd name="connsiteX8" fmla="*/ 963680 w 1397000"/>
                  <a:gd name="connsiteY8" fmla="*/ 1454747 h 1930400"/>
                  <a:gd name="connsiteX9" fmla="*/ 1397000 w 1397000"/>
                  <a:gd name="connsiteY9" fmla="*/ 1454747 h 1930400"/>
                  <a:gd name="connsiteX10" fmla="*/ 1397000 w 1397000"/>
                  <a:gd name="connsiteY10" fmla="*/ 1930400 h 1930400"/>
                  <a:gd name="connsiteX11" fmla="*/ 965200 w 1397000"/>
                  <a:gd name="connsiteY11" fmla="*/ 1930400 h 1930400"/>
                  <a:gd name="connsiteX12" fmla="*/ 0 w 1397000"/>
                  <a:gd name="connsiteY12" fmla="*/ 9652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930400">
                    <a:moveTo>
                      <a:pt x="0" y="965200"/>
                    </a:moveTo>
                    <a:cubicBezTo>
                      <a:pt x="0" y="432135"/>
                      <a:pt x="432135" y="0"/>
                      <a:pt x="965200" y="0"/>
                    </a:cubicBezTo>
                    <a:lnTo>
                      <a:pt x="1397000" y="0"/>
                    </a:lnTo>
                    <a:lnTo>
                      <a:pt x="1397000" y="475654"/>
                    </a:lnTo>
                    <a:lnTo>
                      <a:pt x="963680" y="475654"/>
                    </a:lnTo>
                    <a:cubicBezTo>
                      <a:pt x="727107" y="475654"/>
                      <a:pt x="529727" y="643462"/>
                      <a:pt x="484079" y="866540"/>
                    </a:cubicBezTo>
                    <a:lnTo>
                      <a:pt x="474133" y="965200"/>
                    </a:lnTo>
                    <a:lnTo>
                      <a:pt x="484079" y="1063860"/>
                    </a:lnTo>
                    <a:cubicBezTo>
                      <a:pt x="529727" y="1286938"/>
                      <a:pt x="727107" y="1454747"/>
                      <a:pt x="963680" y="1454747"/>
                    </a:cubicBezTo>
                    <a:lnTo>
                      <a:pt x="1397000" y="1454747"/>
                    </a:lnTo>
                    <a:lnTo>
                      <a:pt x="1397000" y="1930400"/>
                    </a:lnTo>
                    <a:lnTo>
                      <a:pt x="965200" y="1930400"/>
                    </a:lnTo>
                    <a:cubicBezTo>
                      <a:pt x="432135" y="1930400"/>
                      <a:pt x="0" y="1498265"/>
                      <a:pt x="0" y="965200"/>
                    </a:cubicBezTo>
                    <a:close/>
                  </a:path>
                </a:pathLst>
              </a:custGeom>
              <a:solidFill>
                <a:schemeClr val="accent2"/>
              </a:solidFill>
            </p:spPr>
            <p:txBody>
              <a:bodyPr rot="0" spcFirstLastPara="0" vertOverflow="overflow" horzOverflow="overflow" vert="vert270" wrap="square" lIns="270000" tIns="34290" rIns="68580" bIns="34290" numCol="1" spcCol="0" rtlCol="0" fromWordArt="0" anchor="ctr" anchorCtr="0" forceAA="0" compatLnSpc="1">
                <a:normAutofit fontScale="90000" lnSpcReduction="10000"/>
              </a:bodyPr>
              <a:lstStyle/>
              <a:p>
                <a:pPr algn="ctr">
                  <a:lnSpc>
                    <a:spcPct val="130000"/>
                  </a:lnSpc>
                </a:pPr>
                <a:r>
                  <a:rPr lang="en-US" altLang="zh-CN" b="1" kern="0" dirty="0" smtClean="0">
                    <a:sym typeface="Arial" panose="020B0604020202020204" pitchFamily="34" charset="0"/>
                  </a:rPr>
                  <a:t>02</a:t>
                </a:r>
                <a:endParaRPr lang="zh-CN" altLang="en-US" b="1" kern="0" dirty="0">
                  <a:sym typeface="Arial" panose="020B0604020202020204" pitchFamily="34" charset="0"/>
                </a:endParaRPr>
              </a:p>
            </p:txBody>
          </p:sp>
          <p:sp>
            <p:nvSpPr>
              <p:cNvPr id="13" name="任意多边形 12"/>
              <p:cNvSpPr/>
              <p:nvPr>
                <p:custDataLst>
                  <p:tags r:id="rId11"/>
                </p:custDataLst>
              </p:nvPr>
            </p:nvSpPr>
            <p:spPr>
              <a:xfrm rot="16200000" flipV="1">
                <a:off x="4363718" y="4000501"/>
                <a:ext cx="1397000" cy="1930400"/>
              </a:xfrm>
              <a:custGeom>
                <a:avLst/>
                <a:gdLst>
                  <a:gd name="connsiteX0" fmla="*/ 0 w 1397000"/>
                  <a:gd name="connsiteY0" fmla="*/ 965200 h 1930400"/>
                  <a:gd name="connsiteX1" fmla="*/ 965200 w 1397000"/>
                  <a:gd name="connsiteY1" fmla="*/ 0 h 1930400"/>
                  <a:gd name="connsiteX2" fmla="*/ 1397000 w 1397000"/>
                  <a:gd name="connsiteY2" fmla="*/ 0 h 1930400"/>
                  <a:gd name="connsiteX3" fmla="*/ 1397000 w 1397000"/>
                  <a:gd name="connsiteY3" fmla="*/ 475654 h 1930400"/>
                  <a:gd name="connsiteX4" fmla="*/ 963680 w 1397000"/>
                  <a:gd name="connsiteY4" fmla="*/ 475654 h 1930400"/>
                  <a:gd name="connsiteX5" fmla="*/ 484079 w 1397000"/>
                  <a:gd name="connsiteY5" fmla="*/ 866540 h 1930400"/>
                  <a:gd name="connsiteX6" fmla="*/ 474133 w 1397000"/>
                  <a:gd name="connsiteY6" fmla="*/ 965200 h 1930400"/>
                  <a:gd name="connsiteX7" fmla="*/ 484079 w 1397000"/>
                  <a:gd name="connsiteY7" fmla="*/ 1063860 h 1930400"/>
                  <a:gd name="connsiteX8" fmla="*/ 963680 w 1397000"/>
                  <a:gd name="connsiteY8" fmla="*/ 1454747 h 1930400"/>
                  <a:gd name="connsiteX9" fmla="*/ 1397000 w 1397000"/>
                  <a:gd name="connsiteY9" fmla="*/ 1454747 h 1930400"/>
                  <a:gd name="connsiteX10" fmla="*/ 1397000 w 1397000"/>
                  <a:gd name="connsiteY10" fmla="*/ 1930400 h 1930400"/>
                  <a:gd name="connsiteX11" fmla="*/ 965200 w 1397000"/>
                  <a:gd name="connsiteY11" fmla="*/ 1930400 h 1930400"/>
                  <a:gd name="connsiteX12" fmla="*/ 0 w 1397000"/>
                  <a:gd name="connsiteY12" fmla="*/ 9652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930400">
                    <a:moveTo>
                      <a:pt x="0" y="965200"/>
                    </a:moveTo>
                    <a:cubicBezTo>
                      <a:pt x="0" y="432135"/>
                      <a:pt x="432135" y="0"/>
                      <a:pt x="965200" y="0"/>
                    </a:cubicBezTo>
                    <a:lnTo>
                      <a:pt x="1397000" y="0"/>
                    </a:lnTo>
                    <a:lnTo>
                      <a:pt x="1397000" y="475654"/>
                    </a:lnTo>
                    <a:lnTo>
                      <a:pt x="963680" y="475654"/>
                    </a:lnTo>
                    <a:cubicBezTo>
                      <a:pt x="727107" y="475654"/>
                      <a:pt x="529727" y="643462"/>
                      <a:pt x="484079" y="866540"/>
                    </a:cubicBezTo>
                    <a:lnTo>
                      <a:pt x="474133" y="965200"/>
                    </a:lnTo>
                    <a:lnTo>
                      <a:pt x="484079" y="1063860"/>
                    </a:lnTo>
                    <a:cubicBezTo>
                      <a:pt x="529727" y="1286938"/>
                      <a:pt x="727107" y="1454747"/>
                      <a:pt x="963680" y="1454747"/>
                    </a:cubicBezTo>
                    <a:lnTo>
                      <a:pt x="1397000" y="1454747"/>
                    </a:lnTo>
                    <a:lnTo>
                      <a:pt x="1397000" y="1930400"/>
                    </a:lnTo>
                    <a:lnTo>
                      <a:pt x="965200" y="1930400"/>
                    </a:lnTo>
                    <a:cubicBezTo>
                      <a:pt x="432135" y="1930400"/>
                      <a:pt x="0" y="1498265"/>
                      <a:pt x="0" y="965200"/>
                    </a:cubicBezTo>
                    <a:close/>
                  </a:path>
                </a:pathLst>
              </a:custGeom>
              <a:solidFill>
                <a:schemeClr val="accent1"/>
              </a:solidFill>
            </p:spPr>
            <p:txBody>
              <a:bodyPr rot="0" spcFirstLastPara="0" vertOverflow="overflow" horzOverflow="overflow" vert="vert270" wrap="square" lIns="68580" tIns="34290" rIns="270000" bIns="34290" numCol="1" spcCol="0" rtlCol="0" fromWordArt="0" anchor="ctr" anchorCtr="0" forceAA="0" compatLnSpc="1">
                <a:normAutofit fontScale="90000" lnSpcReduction="10000"/>
              </a:bodyPr>
              <a:lstStyle/>
              <a:p>
                <a:pPr algn="ctr">
                  <a:lnSpc>
                    <a:spcPct val="130000"/>
                  </a:lnSpc>
                </a:pPr>
                <a:r>
                  <a:rPr lang="en-US" altLang="zh-CN" b="1" kern="0" dirty="0" smtClean="0">
                    <a:sym typeface="Arial" panose="020B0604020202020204" pitchFamily="34" charset="0"/>
                  </a:rPr>
                  <a:t>03</a:t>
                </a:r>
                <a:endParaRPr lang="zh-CN" altLang="en-US" b="1" kern="0" dirty="0">
                  <a:sym typeface="Arial" panose="020B0604020202020204" pitchFamily="34" charset="0"/>
                </a:endParaRPr>
              </a:p>
            </p:txBody>
          </p:sp>
          <p:sp>
            <p:nvSpPr>
              <p:cNvPr id="14" name="任意多边形 13"/>
              <p:cNvSpPr/>
              <p:nvPr>
                <p:custDataLst>
                  <p:tags r:id="rId12"/>
                </p:custDataLst>
              </p:nvPr>
            </p:nvSpPr>
            <p:spPr>
              <a:xfrm rot="5400000">
                <a:off x="5821677" y="2603501"/>
                <a:ext cx="1397000" cy="1930400"/>
              </a:xfrm>
              <a:custGeom>
                <a:avLst/>
                <a:gdLst>
                  <a:gd name="connsiteX0" fmla="*/ 0 w 1397000"/>
                  <a:gd name="connsiteY0" fmla="*/ 965200 h 1930400"/>
                  <a:gd name="connsiteX1" fmla="*/ 965200 w 1397000"/>
                  <a:gd name="connsiteY1" fmla="*/ 0 h 1930400"/>
                  <a:gd name="connsiteX2" fmla="*/ 1397000 w 1397000"/>
                  <a:gd name="connsiteY2" fmla="*/ 0 h 1930400"/>
                  <a:gd name="connsiteX3" fmla="*/ 1397000 w 1397000"/>
                  <a:gd name="connsiteY3" fmla="*/ 475654 h 1930400"/>
                  <a:gd name="connsiteX4" fmla="*/ 963680 w 1397000"/>
                  <a:gd name="connsiteY4" fmla="*/ 475654 h 1930400"/>
                  <a:gd name="connsiteX5" fmla="*/ 484079 w 1397000"/>
                  <a:gd name="connsiteY5" fmla="*/ 866540 h 1930400"/>
                  <a:gd name="connsiteX6" fmla="*/ 474133 w 1397000"/>
                  <a:gd name="connsiteY6" fmla="*/ 965200 h 1930400"/>
                  <a:gd name="connsiteX7" fmla="*/ 484079 w 1397000"/>
                  <a:gd name="connsiteY7" fmla="*/ 1063860 h 1930400"/>
                  <a:gd name="connsiteX8" fmla="*/ 963680 w 1397000"/>
                  <a:gd name="connsiteY8" fmla="*/ 1454747 h 1930400"/>
                  <a:gd name="connsiteX9" fmla="*/ 1397000 w 1397000"/>
                  <a:gd name="connsiteY9" fmla="*/ 1454747 h 1930400"/>
                  <a:gd name="connsiteX10" fmla="*/ 1397000 w 1397000"/>
                  <a:gd name="connsiteY10" fmla="*/ 1930400 h 1930400"/>
                  <a:gd name="connsiteX11" fmla="*/ 965200 w 1397000"/>
                  <a:gd name="connsiteY11" fmla="*/ 1930400 h 1930400"/>
                  <a:gd name="connsiteX12" fmla="*/ 0 w 1397000"/>
                  <a:gd name="connsiteY12" fmla="*/ 9652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930400">
                    <a:moveTo>
                      <a:pt x="0" y="965200"/>
                    </a:moveTo>
                    <a:cubicBezTo>
                      <a:pt x="0" y="432135"/>
                      <a:pt x="432135" y="0"/>
                      <a:pt x="965200" y="0"/>
                    </a:cubicBezTo>
                    <a:lnTo>
                      <a:pt x="1397000" y="0"/>
                    </a:lnTo>
                    <a:lnTo>
                      <a:pt x="1397000" y="475654"/>
                    </a:lnTo>
                    <a:lnTo>
                      <a:pt x="963680" y="475654"/>
                    </a:lnTo>
                    <a:cubicBezTo>
                      <a:pt x="727107" y="475654"/>
                      <a:pt x="529727" y="643462"/>
                      <a:pt x="484079" y="866540"/>
                    </a:cubicBezTo>
                    <a:lnTo>
                      <a:pt x="474133" y="965200"/>
                    </a:lnTo>
                    <a:lnTo>
                      <a:pt x="484079" y="1063860"/>
                    </a:lnTo>
                    <a:cubicBezTo>
                      <a:pt x="529727" y="1286938"/>
                      <a:pt x="727107" y="1454747"/>
                      <a:pt x="963680" y="1454747"/>
                    </a:cubicBezTo>
                    <a:lnTo>
                      <a:pt x="1397000" y="1454747"/>
                    </a:lnTo>
                    <a:lnTo>
                      <a:pt x="1397000" y="1930400"/>
                    </a:lnTo>
                    <a:lnTo>
                      <a:pt x="965200" y="1930400"/>
                    </a:lnTo>
                    <a:cubicBezTo>
                      <a:pt x="432135" y="1930400"/>
                      <a:pt x="0" y="1498265"/>
                      <a:pt x="0" y="965200"/>
                    </a:cubicBezTo>
                    <a:close/>
                  </a:path>
                </a:pathLst>
              </a:custGeom>
              <a:solidFill>
                <a:schemeClr val="accent2"/>
              </a:solidFill>
            </p:spPr>
            <p:txBody>
              <a:bodyPr rot="0" spcFirstLastPara="0" vertOverflow="overflow" horzOverflow="overflow" vert="vert270" wrap="square" lIns="270000" tIns="34290" rIns="68580" bIns="34290" numCol="1" spcCol="0" rtlCol="0" fromWordArt="0" anchor="ctr" anchorCtr="0" forceAA="0" compatLnSpc="1">
                <a:normAutofit fontScale="90000" lnSpcReduction="10000"/>
              </a:bodyPr>
              <a:lstStyle/>
              <a:p>
                <a:pPr algn="ctr">
                  <a:lnSpc>
                    <a:spcPct val="130000"/>
                  </a:lnSpc>
                </a:pPr>
                <a:r>
                  <a:rPr lang="en-US" altLang="zh-CN" b="1" kern="0" dirty="0">
                    <a:sym typeface="Arial" panose="020B0604020202020204" pitchFamily="34" charset="0"/>
                  </a:rPr>
                  <a:t>04</a:t>
                </a:r>
                <a:endParaRPr lang="zh-CN" altLang="en-US" b="1" kern="0" dirty="0">
                  <a:sym typeface="Arial" panose="020B0604020202020204" pitchFamily="34" charset="0"/>
                </a:endParaRPr>
              </a:p>
            </p:txBody>
          </p:sp>
          <p:sp>
            <p:nvSpPr>
              <p:cNvPr id="15" name="任意多边形 14"/>
              <p:cNvSpPr/>
              <p:nvPr>
                <p:custDataLst>
                  <p:tags r:id="rId13"/>
                </p:custDataLst>
              </p:nvPr>
            </p:nvSpPr>
            <p:spPr>
              <a:xfrm rot="16200000" flipV="1">
                <a:off x="7279636" y="4000501"/>
                <a:ext cx="1397000" cy="1930400"/>
              </a:xfrm>
              <a:custGeom>
                <a:avLst/>
                <a:gdLst>
                  <a:gd name="connsiteX0" fmla="*/ 0 w 1397000"/>
                  <a:gd name="connsiteY0" fmla="*/ 965200 h 1930400"/>
                  <a:gd name="connsiteX1" fmla="*/ 965200 w 1397000"/>
                  <a:gd name="connsiteY1" fmla="*/ 0 h 1930400"/>
                  <a:gd name="connsiteX2" fmla="*/ 1397000 w 1397000"/>
                  <a:gd name="connsiteY2" fmla="*/ 0 h 1930400"/>
                  <a:gd name="connsiteX3" fmla="*/ 1397000 w 1397000"/>
                  <a:gd name="connsiteY3" fmla="*/ 475654 h 1930400"/>
                  <a:gd name="connsiteX4" fmla="*/ 963680 w 1397000"/>
                  <a:gd name="connsiteY4" fmla="*/ 475654 h 1930400"/>
                  <a:gd name="connsiteX5" fmla="*/ 484079 w 1397000"/>
                  <a:gd name="connsiteY5" fmla="*/ 866540 h 1930400"/>
                  <a:gd name="connsiteX6" fmla="*/ 474133 w 1397000"/>
                  <a:gd name="connsiteY6" fmla="*/ 965200 h 1930400"/>
                  <a:gd name="connsiteX7" fmla="*/ 484079 w 1397000"/>
                  <a:gd name="connsiteY7" fmla="*/ 1063860 h 1930400"/>
                  <a:gd name="connsiteX8" fmla="*/ 963680 w 1397000"/>
                  <a:gd name="connsiteY8" fmla="*/ 1454747 h 1930400"/>
                  <a:gd name="connsiteX9" fmla="*/ 1397000 w 1397000"/>
                  <a:gd name="connsiteY9" fmla="*/ 1454747 h 1930400"/>
                  <a:gd name="connsiteX10" fmla="*/ 1397000 w 1397000"/>
                  <a:gd name="connsiteY10" fmla="*/ 1930400 h 1930400"/>
                  <a:gd name="connsiteX11" fmla="*/ 965200 w 1397000"/>
                  <a:gd name="connsiteY11" fmla="*/ 1930400 h 1930400"/>
                  <a:gd name="connsiteX12" fmla="*/ 0 w 1397000"/>
                  <a:gd name="connsiteY12" fmla="*/ 9652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930400">
                    <a:moveTo>
                      <a:pt x="0" y="965200"/>
                    </a:moveTo>
                    <a:cubicBezTo>
                      <a:pt x="0" y="432135"/>
                      <a:pt x="432135" y="0"/>
                      <a:pt x="965200" y="0"/>
                    </a:cubicBezTo>
                    <a:lnTo>
                      <a:pt x="1397000" y="0"/>
                    </a:lnTo>
                    <a:lnTo>
                      <a:pt x="1397000" y="475654"/>
                    </a:lnTo>
                    <a:lnTo>
                      <a:pt x="963680" y="475654"/>
                    </a:lnTo>
                    <a:cubicBezTo>
                      <a:pt x="727107" y="475654"/>
                      <a:pt x="529727" y="643462"/>
                      <a:pt x="484079" y="866540"/>
                    </a:cubicBezTo>
                    <a:lnTo>
                      <a:pt x="474133" y="965200"/>
                    </a:lnTo>
                    <a:lnTo>
                      <a:pt x="484079" y="1063860"/>
                    </a:lnTo>
                    <a:cubicBezTo>
                      <a:pt x="529727" y="1286938"/>
                      <a:pt x="727107" y="1454747"/>
                      <a:pt x="963680" y="1454747"/>
                    </a:cubicBezTo>
                    <a:lnTo>
                      <a:pt x="1397000" y="1454747"/>
                    </a:lnTo>
                    <a:lnTo>
                      <a:pt x="1397000" y="1930400"/>
                    </a:lnTo>
                    <a:lnTo>
                      <a:pt x="965200" y="1930400"/>
                    </a:lnTo>
                    <a:cubicBezTo>
                      <a:pt x="432135" y="1930400"/>
                      <a:pt x="0" y="1498265"/>
                      <a:pt x="0" y="965200"/>
                    </a:cubicBezTo>
                    <a:close/>
                  </a:path>
                </a:pathLst>
              </a:custGeom>
              <a:solidFill>
                <a:schemeClr val="accent1"/>
              </a:solidFill>
            </p:spPr>
            <p:txBody>
              <a:bodyPr rot="0" spcFirstLastPara="0" vertOverflow="overflow" horzOverflow="overflow" vert="vert270" wrap="square" lIns="68580" tIns="34290" rIns="270000" bIns="34290" numCol="1" spcCol="0" rtlCol="0" fromWordArt="0" anchor="ctr" anchorCtr="0" forceAA="0" compatLnSpc="1">
                <a:normAutofit fontScale="90000" lnSpcReduction="10000"/>
              </a:bodyPr>
              <a:lstStyle/>
              <a:p>
                <a:pPr algn="ctr">
                  <a:lnSpc>
                    <a:spcPct val="130000"/>
                  </a:lnSpc>
                </a:pPr>
                <a:r>
                  <a:rPr lang="en-US" altLang="zh-CN" b="1" kern="0" dirty="0">
                    <a:sym typeface="Arial" panose="020B0604020202020204" pitchFamily="34" charset="0"/>
                  </a:rPr>
                  <a:t>05</a:t>
                </a:r>
                <a:endParaRPr lang="zh-CN" altLang="en-US" b="1" kern="0" dirty="0">
                  <a:sym typeface="Arial" panose="020B0604020202020204" pitchFamily="34" charset="0"/>
                </a:endParaRPr>
              </a:p>
            </p:txBody>
          </p:sp>
          <p:sp>
            <p:nvSpPr>
              <p:cNvPr id="16" name="任意多边形 15"/>
              <p:cNvSpPr/>
              <p:nvPr>
                <p:custDataLst>
                  <p:tags r:id="rId14"/>
                </p:custDataLst>
              </p:nvPr>
            </p:nvSpPr>
            <p:spPr>
              <a:xfrm rot="5400000">
                <a:off x="8737597" y="2603501"/>
                <a:ext cx="1397000" cy="1930400"/>
              </a:xfrm>
              <a:custGeom>
                <a:avLst/>
                <a:gdLst>
                  <a:gd name="connsiteX0" fmla="*/ 0 w 1397000"/>
                  <a:gd name="connsiteY0" fmla="*/ 965200 h 1930400"/>
                  <a:gd name="connsiteX1" fmla="*/ 965200 w 1397000"/>
                  <a:gd name="connsiteY1" fmla="*/ 0 h 1930400"/>
                  <a:gd name="connsiteX2" fmla="*/ 1397000 w 1397000"/>
                  <a:gd name="connsiteY2" fmla="*/ 0 h 1930400"/>
                  <a:gd name="connsiteX3" fmla="*/ 1397000 w 1397000"/>
                  <a:gd name="connsiteY3" fmla="*/ 475654 h 1930400"/>
                  <a:gd name="connsiteX4" fmla="*/ 963680 w 1397000"/>
                  <a:gd name="connsiteY4" fmla="*/ 475654 h 1930400"/>
                  <a:gd name="connsiteX5" fmla="*/ 484079 w 1397000"/>
                  <a:gd name="connsiteY5" fmla="*/ 866540 h 1930400"/>
                  <a:gd name="connsiteX6" fmla="*/ 474133 w 1397000"/>
                  <a:gd name="connsiteY6" fmla="*/ 965200 h 1930400"/>
                  <a:gd name="connsiteX7" fmla="*/ 484079 w 1397000"/>
                  <a:gd name="connsiteY7" fmla="*/ 1063860 h 1930400"/>
                  <a:gd name="connsiteX8" fmla="*/ 963680 w 1397000"/>
                  <a:gd name="connsiteY8" fmla="*/ 1454747 h 1930400"/>
                  <a:gd name="connsiteX9" fmla="*/ 1397000 w 1397000"/>
                  <a:gd name="connsiteY9" fmla="*/ 1454747 h 1930400"/>
                  <a:gd name="connsiteX10" fmla="*/ 1397000 w 1397000"/>
                  <a:gd name="connsiteY10" fmla="*/ 1930400 h 1930400"/>
                  <a:gd name="connsiteX11" fmla="*/ 965200 w 1397000"/>
                  <a:gd name="connsiteY11" fmla="*/ 1930400 h 1930400"/>
                  <a:gd name="connsiteX12" fmla="*/ 0 w 1397000"/>
                  <a:gd name="connsiteY12" fmla="*/ 96520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930400">
                    <a:moveTo>
                      <a:pt x="0" y="965200"/>
                    </a:moveTo>
                    <a:cubicBezTo>
                      <a:pt x="0" y="432135"/>
                      <a:pt x="432135" y="0"/>
                      <a:pt x="965200" y="0"/>
                    </a:cubicBezTo>
                    <a:lnTo>
                      <a:pt x="1397000" y="0"/>
                    </a:lnTo>
                    <a:lnTo>
                      <a:pt x="1397000" y="475654"/>
                    </a:lnTo>
                    <a:lnTo>
                      <a:pt x="963680" y="475654"/>
                    </a:lnTo>
                    <a:cubicBezTo>
                      <a:pt x="727107" y="475654"/>
                      <a:pt x="529727" y="643462"/>
                      <a:pt x="484079" y="866540"/>
                    </a:cubicBezTo>
                    <a:lnTo>
                      <a:pt x="474133" y="965200"/>
                    </a:lnTo>
                    <a:lnTo>
                      <a:pt x="484079" y="1063860"/>
                    </a:lnTo>
                    <a:cubicBezTo>
                      <a:pt x="529727" y="1286938"/>
                      <a:pt x="727107" y="1454747"/>
                      <a:pt x="963680" y="1454747"/>
                    </a:cubicBezTo>
                    <a:lnTo>
                      <a:pt x="1397000" y="1454747"/>
                    </a:lnTo>
                    <a:lnTo>
                      <a:pt x="1397000" y="1930400"/>
                    </a:lnTo>
                    <a:lnTo>
                      <a:pt x="965200" y="1930400"/>
                    </a:lnTo>
                    <a:cubicBezTo>
                      <a:pt x="432135" y="1930400"/>
                      <a:pt x="0" y="1498265"/>
                      <a:pt x="0" y="965200"/>
                    </a:cubicBezTo>
                    <a:close/>
                  </a:path>
                </a:pathLst>
              </a:custGeom>
              <a:solidFill>
                <a:schemeClr val="accent2"/>
              </a:solidFill>
            </p:spPr>
            <p:txBody>
              <a:bodyPr rot="0" spcFirstLastPara="0" vertOverflow="overflow" horzOverflow="overflow" vert="vert270" wrap="square" lIns="270000" tIns="34290" rIns="68580" bIns="34290" numCol="1" spcCol="0" rtlCol="0" fromWordArt="0" anchor="ctr" anchorCtr="0" forceAA="0" compatLnSpc="1">
                <a:normAutofit fontScale="90000" lnSpcReduction="10000"/>
              </a:bodyPr>
              <a:lstStyle/>
              <a:p>
                <a:pPr algn="ctr">
                  <a:lnSpc>
                    <a:spcPct val="130000"/>
                  </a:lnSpc>
                </a:pPr>
                <a:r>
                  <a:rPr lang="en-US" altLang="zh-CN" b="1" kern="0" dirty="0">
                    <a:sym typeface="Arial" panose="020B0604020202020204" pitchFamily="34" charset="0"/>
                  </a:rPr>
                  <a:t>06</a:t>
                </a:r>
                <a:endParaRPr lang="zh-CN" altLang="en-US" b="1" kern="0" dirty="0">
                  <a:sym typeface="Arial" panose="020B0604020202020204" pitchFamily="34" charset="0"/>
                </a:endParaRPr>
              </a:p>
            </p:txBody>
          </p:sp>
          <p:sp>
            <p:nvSpPr>
              <p:cNvPr id="17" name="任意多边形 16"/>
              <p:cNvSpPr/>
              <p:nvPr>
                <p:custDataLst>
                  <p:tags r:id="rId15"/>
                </p:custDataLst>
              </p:nvPr>
            </p:nvSpPr>
            <p:spPr>
              <a:xfrm>
                <a:off x="919480" y="3835400"/>
                <a:ext cx="2192020" cy="1828800"/>
              </a:xfrm>
              <a:custGeom>
                <a:avLst/>
                <a:gdLst>
                  <a:gd name="connsiteX0" fmla="*/ 261620 w 2192020"/>
                  <a:gd name="connsiteY0" fmla="*/ 431800 h 1828800"/>
                  <a:gd name="connsiteX1" fmla="*/ 737273 w 2192020"/>
                  <a:gd name="connsiteY1" fmla="*/ 431800 h 1828800"/>
                  <a:gd name="connsiteX2" fmla="*/ 737273 w 2192020"/>
                  <a:gd name="connsiteY2" fmla="*/ 865120 h 1828800"/>
                  <a:gd name="connsiteX3" fmla="*/ 1128160 w 2192020"/>
                  <a:gd name="connsiteY3" fmla="*/ 1344721 h 1828800"/>
                  <a:gd name="connsiteX4" fmla="*/ 1226820 w 2192020"/>
                  <a:gd name="connsiteY4" fmla="*/ 1354667 h 1828800"/>
                  <a:gd name="connsiteX5" fmla="*/ 1325480 w 2192020"/>
                  <a:gd name="connsiteY5" fmla="*/ 1344721 h 1828800"/>
                  <a:gd name="connsiteX6" fmla="*/ 1716366 w 2192020"/>
                  <a:gd name="connsiteY6" fmla="*/ 865120 h 1828800"/>
                  <a:gd name="connsiteX7" fmla="*/ 1716366 w 2192020"/>
                  <a:gd name="connsiteY7" fmla="*/ 431800 h 1828800"/>
                  <a:gd name="connsiteX8" fmla="*/ 2192020 w 2192020"/>
                  <a:gd name="connsiteY8" fmla="*/ 431800 h 1828800"/>
                  <a:gd name="connsiteX9" fmla="*/ 2192020 w 2192020"/>
                  <a:gd name="connsiteY9" fmla="*/ 863600 h 1828800"/>
                  <a:gd name="connsiteX10" fmla="*/ 1226820 w 2192020"/>
                  <a:gd name="connsiteY10" fmla="*/ 1828800 h 1828800"/>
                  <a:gd name="connsiteX11" fmla="*/ 261620 w 2192020"/>
                  <a:gd name="connsiteY11" fmla="*/ 863600 h 1828800"/>
                  <a:gd name="connsiteX12" fmla="*/ 495300 w 2192020"/>
                  <a:gd name="connsiteY12" fmla="*/ 0 h 1828800"/>
                  <a:gd name="connsiteX13" fmla="*/ 990600 w 2192020"/>
                  <a:gd name="connsiteY13" fmla="*/ 431799 h 1828800"/>
                  <a:gd name="connsiteX14" fmla="*/ 0 w 2192020"/>
                  <a:gd name="connsiteY14" fmla="*/ 431799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020" h="1828800">
                    <a:moveTo>
                      <a:pt x="261620" y="431800"/>
                    </a:moveTo>
                    <a:lnTo>
                      <a:pt x="737273" y="431800"/>
                    </a:lnTo>
                    <a:lnTo>
                      <a:pt x="737273" y="865120"/>
                    </a:lnTo>
                    <a:cubicBezTo>
                      <a:pt x="737273" y="1101693"/>
                      <a:pt x="905082" y="1299073"/>
                      <a:pt x="1128160" y="1344721"/>
                    </a:cubicBezTo>
                    <a:lnTo>
                      <a:pt x="1226820" y="1354667"/>
                    </a:lnTo>
                    <a:lnTo>
                      <a:pt x="1325480" y="1344721"/>
                    </a:lnTo>
                    <a:cubicBezTo>
                      <a:pt x="1548558" y="1299073"/>
                      <a:pt x="1716366" y="1101693"/>
                      <a:pt x="1716366" y="865120"/>
                    </a:cubicBezTo>
                    <a:lnTo>
                      <a:pt x="1716366" y="431800"/>
                    </a:lnTo>
                    <a:lnTo>
                      <a:pt x="2192020" y="431800"/>
                    </a:lnTo>
                    <a:lnTo>
                      <a:pt x="2192020" y="863600"/>
                    </a:lnTo>
                    <a:cubicBezTo>
                      <a:pt x="2192020" y="1396665"/>
                      <a:pt x="1759885" y="1828800"/>
                      <a:pt x="1226820" y="1828800"/>
                    </a:cubicBezTo>
                    <a:cubicBezTo>
                      <a:pt x="693755" y="1828800"/>
                      <a:pt x="261620" y="1396665"/>
                      <a:pt x="261620" y="863600"/>
                    </a:cubicBezTo>
                    <a:close/>
                    <a:moveTo>
                      <a:pt x="495300" y="0"/>
                    </a:moveTo>
                    <a:lnTo>
                      <a:pt x="990600" y="431799"/>
                    </a:lnTo>
                    <a:lnTo>
                      <a:pt x="0" y="431799"/>
                    </a:lnTo>
                    <a:close/>
                  </a:path>
                </a:pathLst>
              </a:custGeom>
              <a:solidFill>
                <a:schemeClr val="accent1"/>
              </a:solidFill>
            </p:spPr>
            <p:txBody>
              <a:bodyPr rot="0" spcFirstLastPara="0" vertOverflow="overflow" horzOverflow="overflow" vert="horz" wrap="square" lIns="216000" tIns="34290" rIns="68580" bIns="34290" numCol="1" spcCol="0" rtlCol="0" fromWordArt="0" anchor="ctr" anchorCtr="0" forceAA="0" compatLnSpc="1">
                <a:normAutofit/>
              </a:bodyPr>
              <a:lstStyle/>
              <a:p>
                <a:pPr algn="ctr">
                  <a:lnSpc>
                    <a:spcPct val="130000"/>
                  </a:lnSpc>
                </a:pPr>
                <a:r>
                  <a:rPr lang="en-US" altLang="zh-CN" b="1" kern="0" dirty="0" smtClean="0">
                    <a:sym typeface="Arial" panose="020B0604020202020204" pitchFamily="34" charset="0"/>
                  </a:rPr>
                  <a:t>01</a:t>
                </a:r>
                <a:endParaRPr lang="zh-CN" altLang="en-US" b="1" kern="0" dirty="0">
                  <a:sym typeface="Arial" panose="020B0604020202020204" pitchFamily="34" charset="0"/>
                </a:endParaRPr>
              </a:p>
            </p:txBody>
          </p:sp>
        </p:grpSp>
        <p:sp>
          <p:nvSpPr>
            <p:cNvPr id="6" name="矩形 5"/>
            <p:cNvSpPr/>
            <p:nvPr>
              <p:custDataLst>
                <p:tags r:id="rId4"/>
              </p:custDataLst>
            </p:nvPr>
          </p:nvSpPr>
          <p:spPr>
            <a:xfrm>
              <a:off x="1301" y="1295"/>
              <a:ext cx="6122" cy="1106"/>
            </a:xfrm>
            <a:prstGeom prst="rect">
              <a:avLst/>
            </a:prstGeom>
          </p:spPr>
          <p:txBody>
            <a:bodyPr wrap="square" anchor="b"/>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第2</a:t>
              </a:r>
              <a:r>
                <a:rPr lang="zh-CN" altLang="en-US" sz="1200" b="1" dirty="0">
                  <a:latin typeface="微软雅黑" panose="020B0503020204020204" charset="-122"/>
                  <a:ea typeface="微软雅黑" panose="020B0503020204020204" charset="-122"/>
                  <a:sym typeface="Arial" panose="020B0604020202020204" pitchFamily="34" charset="0"/>
                </a:rPr>
                <a:t>层是学生角色，</a:t>
              </a:r>
              <a:r>
                <a:rPr lang="zh-CN" altLang="en-US" sz="1200" b="1" dirty="0">
                  <a:solidFill>
                    <a:srgbClr val="FF0000"/>
                  </a:solidFill>
                  <a:latin typeface="微软雅黑" panose="020B0503020204020204" charset="-122"/>
                  <a:ea typeface="微软雅黑" panose="020B0503020204020204" charset="-122"/>
                  <a:sym typeface="Arial" panose="020B0604020202020204" pitchFamily="34" charset="0"/>
                </a:rPr>
                <a:t>学生</a:t>
              </a:r>
              <a:r>
                <a:rPr lang="zh-CN" altLang="en-US" sz="1200" b="1" dirty="0">
                  <a:latin typeface="微软雅黑" panose="020B0503020204020204" charset="-122"/>
                  <a:ea typeface="微软雅黑" panose="020B0503020204020204" charset="-122"/>
                  <a:sym typeface="Arial" panose="020B0604020202020204" pitchFamily="34" charset="0"/>
                </a:rPr>
                <a:t>角色从4、5岁开始，10岁以后进一步增强，20岁之后大幅减少</a:t>
              </a:r>
              <a:r>
                <a:rPr lang="zh-CN" altLang="en-US" sz="1200" b="1" dirty="0" smtClean="0">
                  <a:latin typeface="微软雅黑" panose="020B0503020204020204" charset="-122"/>
                  <a:ea typeface="微软雅黑" panose="020B0503020204020204" charset="-122"/>
                  <a:sym typeface="Arial" panose="020B0604020202020204" pitchFamily="34" charset="0"/>
                </a:rPr>
                <a:t>，</a:t>
              </a:r>
              <a:r>
                <a:rPr lang="en-US" altLang="zh-CN" sz="1200" b="1" dirty="0" smtClean="0">
                  <a:latin typeface="微软雅黑" panose="020B0503020204020204" charset="-122"/>
                  <a:ea typeface="微软雅黑" panose="020B0503020204020204" charset="-122"/>
                  <a:sym typeface="Arial" panose="020B0604020202020204" pitchFamily="34" charset="0"/>
                </a:rPr>
                <a:t>30</a:t>
              </a:r>
              <a:r>
                <a:rPr lang="zh-CN" altLang="en-US" sz="1200" b="1" dirty="0" smtClean="0">
                  <a:latin typeface="微软雅黑" panose="020B0503020204020204" charset="-122"/>
                  <a:ea typeface="微软雅黑" panose="020B0503020204020204" charset="-122"/>
                  <a:sym typeface="Arial" panose="020B0604020202020204" pitchFamily="34" charset="0"/>
                </a:rPr>
                <a:t>岁、3</a:t>
              </a:r>
              <a:r>
                <a:rPr lang="en-US" altLang="zh-CN" sz="1200" b="1" dirty="0" smtClean="0">
                  <a:latin typeface="微软雅黑" panose="020B0503020204020204" charset="-122"/>
                  <a:ea typeface="微软雅黑" panose="020B0503020204020204" charset="-122"/>
                  <a:sym typeface="Arial" panose="020B0604020202020204" pitchFamily="34" charset="0"/>
                </a:rPr>
                <a:t>5</a:t>
              </a:r>
              <a:r>
                <a:rPr lang="zh-CN" altLang="en-US" sz="1200" b="1" dirty="0" smtClean="0">
                  <a:latin typeface="微软雅黑" panose="020B0503020204020204" charset="-122"/>
                  <a:ea typeface="微软雅黑" panose="020B0503020204020204" charset="-122"/>
                  <a:sym typeface="Arial" panose="020B0604020202020204" pitchFamily="34" charset="0"/>
                </a:rPr>
                <a:t>岁、</a:t>
              </a:r>
              <a:r>
                <a:rPr lang="en-US" altLang="zh-CN" sz="1200" b="1" dirty="0" smtClean="0">
                  <a:latin typeface="微软雅黑" panose="020B0503020204020204" charset="-122"/>
                  <a:ea typeface="微软雅黑" panose="020B0503020204020204" charset="-122"/>
                  <a:sym typeface="Arial" panose="020B0604020202020204" pitchFamily="34" charset="0"/>
                </a:rPr>
                <a:t>45</a:t>
              </a:r>
              <a:r>
                <a:rPr lang="zh-CN" altLang="en-US" sz="1200" b="1" dirty="0" smtClean="0">
                  <a:latin typeface="微软雅黑" panose="020B0503020204020204" charset="-122"/>
                  <a:ea typeface="微软雅黑" panose="020B0503020204020204" charset="-122"/>
                  <a:sym typeface="Arial" panose="020B0604020202020204" pitchFamily="34" charset="0"/>
                </a:rPr>
                <a:t>岁和</a:t>
              </a:r>
              <a:r>
                <a:rPr lang="en-US" altLang="zh-CN" sz="1200" b="1" dirty="0" smtClean="0">
                  <a:latin typeface="微软雅黑" panose="020B0503020204020204" charset="-122"/>
                  <a:ea typeface="微软雅黑" panose="020B0503020204020204" charset="-122"/>
                  <a:sym typeface="Arial" panose="020B0604020202020204" pitchFamily="34" charset="0"/>
                </a:rPr>
                <a:t>65</a:t>
              </a:r>
              <a:r>
                <a:rPr lang="zh-CN" altLang="en-US" sz="1200" b="1" dirty="0" smtClean="0">
                  <a:latin typeface="微软雅黑" panose="020B0503020204020204" charset="-122"/>
                  <a:ea typeface="微软雅黑" panose="020B0503020204020204" charset="-122"/>
                  <a:sym typeface="Arial" panose="020B0604020202020204" pitchFamily="34" charset="0"/>
                </a:rPr>
                <a:t>岁出现几个学习高峰，属</a:t>
              </a:r>
              <a:r>
                <a:rPr lang="zh-CN" altLang="en-US" sz="1200" b="1" dirty="0" smtClean="0">
                  <a:solidFill>
                    <a:srgbClr val="FF0000"/>
                  </a:solidFill>
                  <a:latin typeface="微软雅黑" panose="020B0503020204020204" charset="-122"/>
                  <a:ea typeface="微软雅黑" panose="020B0503020204020204" charset="-122"/>
                  <a:sym typeface="Arial" panose="020B0604020202020204" pitchFamily="34" charset="0"/>
                </a:rPr>
                <a:t>学业生涯</a:t>
              </a:r>
              <a:r>
                <a:rPr lang="zh-CN" altLang="en-US" sz="1200" b="1" dirty="0" smtClean="0">
                  <a:latin typeface="微软雅黑" panose="020B0503020204020204" charset="-122"/>
                  <a:ea typeface="微软雅黑" panose="020B0503020204020204" charset="-122"/>
                  <a:sym typeface="Arial" panose="020B0604020202020204" pitchFamily="34" charset="0"/>
                </a:rPr>
                <a:t>。</a:t>
              </a:r>
              <a:endParaRPr lang="zh-CN" altLang="en-US" sz="1200" b="1" dirty="0">
                <a:latin typeface="微软雅黑" panose="020B0503020204020204" charset="-122"/>
                <a:ea typeface="微软雅黑" panose="020B0503020204020204" charset="-122"/>
                <a:sym typeface="Arial" panose="020B0604020202020204" pitchFamily="34" charset="0"/>
              </a:endParaRPr>
            </a:p>
          </p:txBody>
        </p:sp>
        <p:sp>
          <p:nvSpPr>
            <p:cNvPr id="7" name="矩形 6"/>
            <p:cNvSpPr/>
            <p:nvPr>
              <p:custDataLst>
                <p:tags r:id="rId5"/>
              </p:custDataLst>
            </p:nvPr>
          </p:nvSpPr>
          <p:spPr>
            <a:xfrm>
              <a:off x="7691" y="1978"/>
              <a:ext cx="3623" cy="1105"/>
            </a:xfrm>
            <a:prstGeom prst="rect">
              <a:avLst/>
            </a:prstGeom>
          </p:spPr>
          <p:txBody>
            <a:bodyPr wrap="square" anchor="b"/>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第4</a:t>
              </a:r>
              <a:r>
                <a:rPr lang="zh-CN" altLang="en-US" sz="1200" b="1" dirty="0">
                  <a:latin typeface="微软雅黑" panose="020B0503020204020204" charset="-122"/>
                  <a:ea typeface="微软雅黑" panose="020B0503020204020204" charset="-122"/>
                  <a:sym typeface="Arial" panose="020B0604020202020204" pitchFamily="34" charset="0"/>
                </a:rPr>
                <a:t>层是</a:t>
              </a:r>
              <a:r>
                <a:rPr lang="zh-CN" altLang="en-US" sz="1200" b="1" dirty="0">
                  <a:solidFill>
                    <a:srgbClr val="FF0000"/>
                  </a:solidFill>
                  <a:latin typeface="微软雅黑" panose="020B0503020204020204" charset="-122"/>
                  <a:ea typeface="微软雅黑" panose="020B0503020204020204" charset="-122"/>
                  <a:sym typeface="Arial" panose="020B0604020202020204" pitchFamily="34" charset="0"/>
                </a:rPr>
                <a:t>公民</a:t>
              </a:r>
              <a:r>
                <a:rPr lang="zh-CN" altLang="en-US" sz="1200" b="1" dirty="0">
                  <a:latin typeface="微软雅黑" panose="020B0503020204020204" charset="-122"/>
                  <a:ea typeface="微软雅黑" panose="020B0503020204020204" charset="-122"/>
                  <a:sym typeface="Arial" panose="020B0604020202020204" pitchFamily="34" charset="0"/>
                </a:rPr>
                <a:t>角色</a:t>
              </a:r>
              <a:r>
                <a:rPr lang="zh-CN" altLang="en-US" sz="1200" b="1" dirty="0" smtClean="0">
                  <a:latin typeface="微软雅黑" panose="020B0503020204020204" charset="-122"/>
                  <a:ea typeface="微软雅黑" panose="020B0503020204020204" charset="-122"/>
                  <a:sym typeface="Arial" panose="020B0604020202020204" pitchFamily="34" charset="0"/>
                </a:rPr>
                <a:t>，从</a:t>
              </a:r>
              <a:r>
                <a:rPr lang="zh-CN" altLang="en-US" sz="1200" b="1" dirty="0">
                  <a:latin typeface="微软雅黑" panose="020B0503020204020204" charset="-122"/>
                  <a:ea typeface="微软雅黑" panose="020B0503020204020204" charset="-122"/>
                  <a:sym typeface="Arial" panose="020B0604020202020204" pitchFamily="34" charset="0"/>
                </a:rPr>
                <a:t>20岁开始，35岁</a:t>
              </a:r>
              <a:r>
                <a:rPr lang="zh-CN" altLang="en-US" sz="1200" b="1" dirty="0" smtClean="0">
                  <a:latin typeface="微软雅黑" panose="020B0503020204020204" charset="-122"/>
                  <a:ea typeface="微软雅黑" panose="020B0503020204020204" charset="-122"/>
                  <a:sym typeface="Arial" panose="020B0604020202020204" pitchFamily="34" charset="0"/>
                </a:rPr>
                <a:t>后逐渐加强</a:t>
              </a:r>
              <a:r>
                <a:rPr lang="zh-CN" altLang="en-US" sz="1200" b="1" dirty="0">
                  <a:latin typeface="微软雅黑" panose="020B0503020204020204" charset="-122"/>
                  <a:ea typeface="微软雅黑" panose="020B0503020204020204" charset="-122"/>
                  <a:sym typeface="Arial" panose="020B0604020202020204" pitchFamily="34" charset="0"/>
                </a:rPr>
                <a:t>，65～70岁之间达到顶峰，随后慢慢减退。</a:t>
              </a:r>
            </a:p>
          </p:txBody>
        </p:sp>
        <p:sp>
          <p:nvSpPr>
            <p:cNvPr id="8" name="矩形 7"/>
            <p:cNvSpPr/>
            <p:nvPr>
              <p:custDataLst>
                <p:tags r:id="rId6"/>
              </p:custDataLst>
            </p:nvPr>
          </p:nvSpPr>
          <p:spPr>
            <a:xfrm>
              <a:off x="11490" y="1524"/>
              <a:ext cx="3590" cy="2185"/>
            </a:xfrm>
            <a:prstGeom prst="rect">
              <a:avLst/>
            </a:prstGeom>
          </p:spPr>
          <p:txBody>
            <a:bodyPr wrap="square" anchor="b"/>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第6</a:t>
              </a:r>
              <a:r>
                <a:rPr lang="zh-CN" altLang="en-US" sz="1200" b="1" dirty="0">
                  <a:latin typeface="微软雅黑" panose="020B0503020204020204" charset="-122"/>
                  <a:ea typeface="微软雅黑" panose="020B0503020204020204" charset="-122"/>
                  <a:sym typeface="Arial" panose="020B0604020202020204" pitchFamily="34" charset="0"/>
                </a:rPr>
                <a:t>层是持家者角色</a:t>
              </a:r>
              <a:r>
                <a:rPr lang="zh-CN" altLang="en-US" sz="1200" b="1" dirty="0" smtClean="0">
                  <a:latin typeface="微软雅黑" panose="020B0503020204020204" charset="-122"/>
                  <a:ea typeface="微软雅黑" panose="020B0503020204020204" charset="-122"/>
                  <a:sym typeface="Arial" panose="020B0604020202020204" pitchFamily="34" charset="0"/>
                </a:rPr>
                <a:t>，约从</a:t>
              </a:r>
              <a:r>
                <a:rPr lang="zh-CN" altLang="en-US" sz="1200" b="1" dirty="0">
                  <a:latin typeface="微软雅黑" panose="020B0503020204020204" charset="-122"/>
                  <a:ea typeface="微软雅黑" panose="020B0503020204020204" charset="-122"/>
                  <a:sym typeface="Arial" panose="020B0604020202020204" pitchFamily="34" charset="0"/>
                </a:rPr>
                <a:t>30岁开始</a:t>
              </a:r>
              <a:r>
                <a:rPr lang="zh-CN" altLang="en-US" sz="1200" b="1" dirty="0" smtClean="0">
                  <a:latin typeface="微软雅黑" panose="020B0503020204020204" charset="-122"/>
                  <a:ea typeface="微软雅黑" panose="020B0503020204020204" charset="-122"/>
                  <a:sym typeface="Arial" panose="020B0604020202020204" pitchFamily="34" charset="0"/>
                </a:rPr>
                <a:t>，这是</a:t>
              </a:r>
              <a:r>
                <a:rPr lang="zh-CN" altLang="en-US" sz="1200" b="1" dirty="0" smtClean="0">
                  <a:solidFill>
                    <a:srgbClr val="FF0000"/>
                  </a:solidFill>
                  <a:latin typeface="微软雅黑" panose="020B0503020204020204" charset="-122"/>
                  <a:ea typeface="微软雅黑" panose="020B0503020204020204" charset="-122"/>
                  <a:sym typeface="Arial" panose="020B0604020202020204" pitchFamily="34" charset="0"/>
                </a:rPr>
                <a:t>家庭生活</a:t>
              </a:r>
              <a:r>
                <a:rPr lang="zh-CN" altLang="en-US" sz="1200" b="1" dirty="0" smtClean="0">
                  <a:latin typeface="微软雅黑" panose="020B0503020204020204" charset="-122"/>
                  <a:ea typeface="微软雅黑" panose="020B0503020204020204" charset="-122"/>
                  <a:sym typeface="Arial" panose="020B0604020202020204" pitchFamily="34" charset="0"/>
                </a:rPr>
                <a:t>。</a:t>
              </a:r>
              <a:endParaRPr lang="zh-CN" altLang="en-US" sz="1200" b="1" dirty="0">
                <a:latin typeface="微软雅黑" panose="020B0503020204020204" charset="-122"/>
                <a:ea typeface="微软雅黑" panose="020B0503020204020204" charset="-122"/>
                <a:sym typeface="Arial" panose="020B0604020202020204" pitchFamily="34" charset="0"/>
              </a:endParaRPr>
            </a:p>
          </p:txBody>
        </p:sp>
        <p:sp>
          <p:nvSpPr>
            <p:cNvPr id="9" name="矩形 8"/>
            <p:cNvSpPr/>
            <p:nvPr>
              <p:custDataLst>
                <p:tags r:id="rId7"/>
              </p:custDataLst>
            </p:nvPr>
          </p:nvSpPr>
          <p:spPr>
            <a:xfrm>
              <a:off x="388" y="4773"/>
              <a:ext cx="4508" cy="1954"/>
            </a:xfrm>
            <a:prstGeom prst="rect">
              <a:avLst/>
            </a:prstGeom>
          </p:spPr>
          <p:txBody>
            <a:bodyPr wrap="square" anchor="t"/>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最</a:t>
              </a:r>
              <a:r>
                <a:rPr lang="zh-CN" altLang="en-US" sz="1200" b="1" dirty="0">
                  <a:latin typeface="微软雅黑" panose="020B0503020204020204" charset="-122"/>
                  <a:ea typeface="微软雅黑" panose="020B0503020204020204" charset="-122"/>
                  <a:sym typeface="Arial" panose="020B0604020202020204" pitchFamily="34" charset="0"/>
                </a:rPr>
                <a:t>里层</a:t>
              </a:r>
              <a:r>
                <a:rPr lang="zh-CN" altLang="en-US" sz="1200" b="1" dirty="0">
                  <a:solidFill>
                    <a:srgbClr val="FF0000"/>
                  </a:solidFill>
                  <a:latin typeface="微软雅黑" panose="020B0503020204020204" charset="-122"/>
                  <a:ea typeface="微软雅黑" panose="020B0503020204020204" charset="-122"/>
                  <a:sym typeface="Arial" panose="020B0604020202020204" pitchFamily="34" charset="0"/>
                </a:rPr>
                <a:t>子女</a:t>
              </a:r>
              <a:r>
                <a:rPr lang="zh-CN" altLang="en-US" sz="1200" b="1" dirty="0">
                  <a:latin typeface="微软雅黑" panose="020B0503020204020204" charset="-122"/>
                  <a:ea typeface="微软雅黑" panose="020B0503020204020204" charset="-122"/>
                  <a:sym typeface="Arial" panose="020B0604020202020204" pitchFamily="34" charset="0"/>
                </a:rPr>
                <a:t>的</a:t>
              </a:r>
              <a:r>
                <a:rPr lang="zh-CN" altLang="en-US" sz="1200" b="1" dirty="0" smtClean="0">
                  <a:latin typeface="微软雅黑" panose="020B0503020204020204" charset="-122"/>
                  <a:ea typeface="微软雅黑" panose="020B0503020204020204" charset="-122"/>
                  <a:sym typeface="Arial" panose="020B0604020202020204" pitchFamily="34" charset="0"/>
                </a:rPr>
                <a:t>角色在</a:t>
              </a:r>
              <a:r>
                <a:rPr lang="zh-CN" altLang="en-US" sz="1200" b="1" dirty="0">
                  <a:latin typeface="微软雅黑" panose="020B0503020204020204" charset="-122"/>
                  <a:ea typeface="微软雅黑" panose="020B0503020204020204" charset="-122"/>
                  <a:sym typeface="Arial" panose="020B0604020202020204" pitchFamily="34" charset="0"/>
                </a:rPr>
                <a:t>5岁以前是涂满颜色的，之后逐渐减少</a:t>
              </a:r>
              <a:r>
                <a:rPr lang="zh-CN" altLang="en-US" sz="1200" b="1" dirty="0" smtClean="0">
                  <a:latin typeface="微软雅黑" panose="020B0503020204020204" charset="-122"/>
                  <a:ea typeface="微软雅黑" panose="020B0503020204020204" charset="-122"/>
                  <a:sym typeface="Arial" panose="020B0604020202020204" pitchFamily="34" charset="0"/>
                </a:rPr>
                <a:t>，</a:t>
              </a:r>
              <a:r>
                <a:rPr lang="en-US" altLang="zh-CN" sz="1200" b="1" dirty="0" smtClean="0">
                  <a:latin typeface="微软雅黑" panose="020B0503020204020204" charset="-122"/>
                  <a:ea typeface="微软雅黑" panose="020B0503020204020204" charset="-122"/>
                  <a:sym typeface="Arial" panose="020B0604020202020204" pitchFamily="34" charset="0"/>
                </a:rPr>
                <a:t>23</a:t>
              </a:r>
              <a:r>
                <a:rPr lang="zh-CN" altLang="en-US" sz="1200" b="1" dirty="0" smtClean="0">
                  <a:latin typeface="微软雅黑" panose="020B0503020204020204" charset="-122"/>
                  <a:ea typeface="微软雅黑" panose="020B0503020204020204" charset="-122"/>
                  <a:sym typeface="Arial" panose="020B0604020202020204" pitchFamily="34" charset="0"/>
                </a:rPr>
                <a:t>岁左右大幅</a:t>
              </a:r>
              <a:r>
                <a:rPr lang="zh-CN" altLang="en-US" sz="1200" b="1" dirty="0">
                  <a:latin typeface="微软雅黑" panose="020B0503020204020204" charset="-122"/>
                  <a:ea typeface="微软雅黑" panose="020B0503020204020204" charset="-122"/>
                  <a:sym typeface="Arial" panose="020B0604020202020204" pitchFamily="34" charset="0"/>
                </a:rPr>
                <a:t>减少，到50岁时开始</a:t>
              </a:r>
              <a:r>
                <a:rPr lang="zh-CN" altLang="en-US" sz="1200" b="1" dirty="0" smtClean="0">
                  <a:latin typeface="微软雅黑" panose="020B0503020204020204" charset="-122"/>
                  <a:ea typeface="微软雅黑" panose="020B0503020204020204" charset="-122"/>
                  <a:sym typeface="Arial" panose="020B0604020202020204" pitchFamily="34" charset="0"/>
                </a:rPr>
                <a:t>增加，</a:t>
              </a:r>
              <a:r>
                <a:rPr lang="en-US" altLang="zh-CN" sz="1200" b="1" dirty="0" smtClean="0">
                  <a:latin typeface="微软雅黑" panose="020B0503020204020204" charset="-122"/>
                  <a:ea typeface="微软雅黑" panose="020B0503020204020204" charset="-122"/>
                  <a:sym typeface="Arial" panose="020B0604020202020204" pitchFamily="34" charset="0"/>
                </a:rPr>
                <a:t>65</a:t>
              </a:r>
              <a:r>
                <a:rPr lang="zh-CN" altLang="en-US" sz="1200" b="1" dirty="0" smtClean="0">
                  <a:latin typeface="微软雅黑" panose="020B0503020204020204" charset="-122"/>
                  <a:ea typeface="微软雅黑" panose="020B0503020204020204" charset="-122"/>
                  <a:sym typeface="Arial" panose="020B0604020202020204" pitchFamily="34" charset="0"/>
                </a:rPr>
                <a:t>岁结束。</a:t>
              </a:r>
              <a:endParaRPr lang="zh-CN" altLang="en-US" sz="1200" b="1" dirty="0">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8"/>
              </p:custDataLst>
            </p:nvPr>
          </p:nvSpPr>
          <p:spPr>
            <a:xfrm>
              <a:off x="4901" y="5559"/>
              <a:ext cx="3404" cy="1105"/>
            </a:xfrm>
            <a:prstGeom prst="rect">
              <a:avLst/>
            </a:prstGeom>
          </p:spPr>
          <p:txBody>
            <a:bodyPr wrap="square" anchor="t"/>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第3</a:t>
              </a:r>
              <a:r>
                <a:rPr lang="zh-CN" altLang="en-US" sz="1200" b="1" dirty="0">
                  <a:latin typeface="微软雅黑" panose="020B0503020204020204" charset="-122"/>
                  <a:ea typeface="微软雅黑" panose="020B0503020204020204" charset="-122"/>
                  <a:sym typeface="Arial" panose="020B0604020202020204" pitchFamily="34" charset="0"/>
                </a:rPr>
                <a:t>层是</a:t>
              </a:r>
              <a:r>
                <a:rPr lang="zh-CN" altLang="en-US" sz="1200" b="1" dirty="0">
                  <a:solidFill>
                    <a:srgbClr val="FF0000"/>
                  </a:solidFill>
                  <a:latin typeface="微软雅黑" panose="020B0503020204020204" charset="-122"/>
                  <a:ea typeface="微软雅黑" panose="020B0503020204020204" charset="-122"/>
                  <a:sym typeface="Arial" panose="020B0604020202020204" pitchFamily="34" charset="0"/>
                </a:rPr>
                <a:t>休闲者</a:t>
              </a:r>
              <a:r>
                <a:rPr lang="zh-CN" altLang="en-US" sz="1200" b="1" dirty="0">
                  <a:latin typeface="微软雅黑" panose="020B0503020204020204" charset="-122"/>
                  <a:ea typeface="微软雅黑" panose="020B0503020204020204" charset="-122"/>
                  <a:sym typeface="Arial" panose="020B0604020202020204" pitchFamily="34" charset="0"/>
                </a:rPr>
                <a:t>角色，这一角色从5岁之后</a:t>
              </a:r>
              <a:r>
                <a:rPr lang="zh-CN" altLang="en-US" sz="1200" b="1" dirty="0" smtClean="0">
                  <a:latin typeface="微软雅黑" panose="020B0503020204020204" charset="-122"/>
                  <a:ea typeface="微软雅黑" panose="020B0503020204020204" charset="-122"/>
                  <a:sym typeface="Arial" panose="020B0604020202020204" pitchFamily="34" charset="0"/>
                </a:rPr>
                <a:t>一直平稳发展，55岁后显著</a:t>
              </a:r>
              <a:r>
                <a:rPr lang="zh-CN" altLang="en-US" sz="1200" b="1" dirty="0">
                  <a:latin typeface="微软雅黑" panose="020B0503020204020204" charset="-122"/>
                  <a:ea typeface="微软雅黑" panose="020B0503020204020204" charset="-122"/>
                  <a:sym typeface="Arial" panose="020B0604020202020204" pitchFamily="34" charset="0"/>
                </a:rPr>
                <a:t>增加。</a:t>
              </a:r>
            </a:p>
          </p:txBody>
        </p:sp>
        <p:sp>
          <p:nvSpPr>
            <p:cNvPr id="11" name="矩形 10"/>
            <p:cNvSpPr/>
            <p:nvPr>
              <p:custDataLst>
                <p:tags r:id="rId9"/>
              </p:custDataLst>
            </p:nvPr>
          </p:nvSpPr>
          <p:spPr>
            <a:xfrm>
              <a:off x="8701" y="6185"/>
              <a:ext cx="4332" cy="1106"/>
            </a:xfrm>
            <a:prstGeom prst="rect">
              <a:avLst/>
            </a:prstGeom>
          </p:spPr>
          <p:txBody>
            <a:bodyPr wrap="square" anchor="t"/>
            <a:lstStyle/>
            <a:p>
              <a:pPr algn="l">
                <a:lnSpc>
                  <a:spcPct val="130000"/>
                </a:lnSpc>
              </a:pPr>
              <a:r>
                <a:rPr lang="zh-CN" altLang="en-US" sz="1200" b="1" dirty="0" smtClean="0">
                  <a:latin typeface="微软雅黑" panose="020B0503020204020204" charset="-122"/>
                  <a:ea typeface="微软雅黑" panose="020B0503020204020204" charset="-122"/>
                  <a:sym typeface="Arial" panose="020B0604020202020204" pitchFamily="34" charset="0"/>
                </a:rPr>
                <a:t>第5</a:t>
              </a:r>
              <a:r>
                <a:rPr lang="zh-CN" altLang="en-US" sz="1200" b="1" dirty="0">
                  <a:latin typeface="微软雅黑" panose="020B0503020204020204" charset="-122"/>
                  <a:ea typeface="微软雅黑" panose="020B0503020204020204" charset="-122"/>
                  <a:sym typeface="Arial" panose="020B0604020202020204" pitchFamily="34" charset="0"/>
                </a:rPr>
                <a:t>层是工作者角色</a:t>
              </a:r>
              <a:r>
                <a:rPr lang="zh-CN" altLang="en-US" sz="1200" b="1" dirty="0" smtClean="0">
                  <a:latin typeface="微软雅黑" panose="020B0503020204020204" charset="-122"/>
                  <a:ea typeface="微软雅黑" panose="020B0503020204020204" charset="-122"/>
                  <a:sym typeface="Arial" panose="020B0604020202020204" pitchFamily="34" charset="0"/>
                </a:rPr>
                <a:t>，约从</a:t>
              </a:r>
              <a:r>
                <a:rPr lang="zh-CN" altLang="en-US" sz="1200" b="1" dirty="0">
                  <a:latin typeface="微软雅黑" panose="020B0503020204020204" charset="-122"/>
                  <a:ea typeface="微软雅黑" panose="020B0503020204020204" charset="-122"/>
                  <a:sym typeface="Arial" panose="020B0604020202020204" pitchFamily="34" charset="0"/>
                </a:rPr>
                <a:t>25</a:t>
              </a:r>
              <a:r>
                <a:rPr lang="zh-CN" altLang="en-US" sz="1200" b="1" dirty="0" smtClean="0">
                  <a:latin typeface="微软雅黑" panose="020B0503020204020204" charset="-122"/>
                  <a:ea typeface="微软雅黑" panose="020B0503020204020204" charset="-122"/>
                  <a:sym typeface="Arial" panose="020B0604020202020204" pitchFamily="34" charset="0"/>
                </a:rPr>
                <a:t>岁至</a:t>
              </a:r>
              <a:r>
                <a:rPr lang="en-US" altLang="zh-CN" sz="1200" b="1" dirty="0" smtClean="0">
                  <a:latin typeface="微软雅黑" panose="020B0503020204020204" charset="-122"/>
                  <a:ea typeface="微软雅黑" panose="020B0503020204020204" charset="-122"/>
                  <a:sym typeface="Arial" panose="020B0604020202020204" pitchFamily="34" charset="0"/>
                </a:rPr>
                <a:t>65</a:t>
              </a:r>
              <a:r>
                <a:rPr lang="zh-CN" altLang="en-US" sz="1200" b="1" dirty="0" smtClean="0">
                  <a:latin typeface="微软雅黑" panose="020B0503020204020204" charset="-122"/>
                  <a:ea typeface="微软雅黑" panose="020B0503020204020204" charset="-122"/>
                  <a:sym typeface="Arial" panose="020B0604020202020204" pitchFamily="34" charset="0"/>
                </a:rPr>
                <a:t>岁，属</a:t>
              </a:r>
              <a:r>
                <a:rPr lang="zh-CN" altLang="en-US" sz="1200" b="1" dirty="0" smtClean="0">
                  <a:solidFill>
                    <a:srgbClr val="FF0000"/>
                  </a:solidFill>
                  <a:latin typeface="微软雅黑" panose="020B0503020204020204" charset="-122"/>
                  <a:ea typeface="微软雅黑" panose="020B0503020204020204" charset="-122"/>
                  <a:sym typeface="Arial" panose="020B0604020202020204" pitchFamily="34" charset="0"/>
                </a:rPr>
                <a:t>职业生涯</a:t>
              </a:r>
              <a:r>
                <a:rPr lang="zh-CN" altLang="en-US" sz="1200" b="1" dirty="0" smtClean="0">
                  <a:latin typeface="微软雅黑" panose="020B0503020204020204" charset="-122"/>
                  <a:ea typeface="微软雅黑" panose="020B0503020204020204" charset="-122"/>
                  <a:sym typeface="Arial" panose="020B0604020202020204" pitchFamily="34" charset="0"/>
                </a:rPr>
                <a:t>阶段。</a:t>
              </a:r>
              <a:endParaRPr lang="zh-CN" altLang="en-US" sz="1200" b="1" dirty="0">
                <a:latin typeface="微软雅黑" panose="020B0503020204020204" charset="-122"/>
                <a:ea typeface="微软雅黑" panose="020B0503020204020204" charset="-122"/>
                <a:sym typeface="Arial" panose="020B0604020202020204" pitchFamily="34" charset="0"/>
              </a:endParaRPr>
            </a:p>
          </p:txBody>
        </p:sp>
      </p:grpSp>
    </p:spTree>
    <p:extLst>
      <p:ext uri="{BB962C8B-B14F-4D97-AF65-F5344CB8AC3E}">
        <p14:creationId xmlns:p14="http://schemas.microsoft.com/office/powerpoint/2010/main" val="3837754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010" y="1073150"/>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3"/>
            </p:custDataLst>
          </p:nvPr>
        </p:nvSpPr>
        <p:spPr>
          <a:xfrm>
            <a:off x="361315" y="417830"/>
            <a:ext cx="8601075"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altLang="en-US" sz="2800" dirty="0">
                <a:latin typeface="微软雅黑" panose="020B0503020204020204" charset="-122"/>
                <a:ea typeface="微软雅黑" panose="020B0503020204020204" charset="-122"/>
              </a:rPr>
              <a:t>课堂练习</a:t>
            </a:r>
            <a:r>
              <a:rPr lang="en-US" altLang="zh-CN" sz="2800" dirty="0">
                <a:latin typeface="微软雅黑" panose="020B0503020204020204" charset="-122"/>
                <a:ea typeface="微软雅黑" panose="020B0503020204020204" charset="-122"/>
              </a:rPr>
              <a:t>1 </a:t>
            </a:r>
            <a:r>
              <a:rPr lang="zh-CN" sz="2800" dirty="0">
                <a:latin typeface="微软雅黑" panose="020B0503020204020204" charset="-122"/>
                <a:ea typeface="微软雅黑" panose="020B0503020204020204" charset="-122"/>
              </a:rPr>
              <a:t>生活角色饼图</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
        <p:nvSpPr>
          <p:cNvPr id="4" name="文本框 3"/>
          <p:cNvSpPr txBox="1"/>
          <p:nvPr/>
        </p:nvSpPr>
        <p:spPr>
          <a:xfrm>
            <a:off x="5069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grpSp>
        <p:nvGrpSpPr>
          <p:cNvPr id="12" name="组合 11"/>
          <p:cNvGrpSpPr/>
          <p:nvPr/>
        </p:nvGrpSpPr>
        <p:grpSpPr>
          <a:xfrm>
            <a:off x="4894029" y="1364615"/>
            <a:ext cx="4068584" cy="1916425"/>
            <a:chOff x="2822" y="1995"/>
            <a:chExt cx="9303" cy="4477"/>
          </a:xfrm>
        </p:grpSpPr>
        <p:sp>
          <p:nvSpPr>
            <p:cNvPr id="10" name="椭圆 2"/>
            <p:cNvSpPr/>
            <p:nvPr/>
          </p:nvSpPr>
          <p:spPr>
            <a:xfrm>
              <a:off x="3224" y="2096"/>
              <a:ext cx="3330" cy="333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sp>
        <p:sp>
          <p:nvSpPr>
            <p:cNvPr id="9" name="椭圆 3"/>
            <p:cNvSpPr/>
            <p:nvPr/>
          </p:nvSpPr>
          <p:spPr>
            <a:xfrm>
              <a:off x="8356" y="1995"/>
              <a:ext cx="3330" cy="333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sp>
        <p:sp>
          <p:nvSpPr>
            <p:cNvPr id="100" name="文本框 99"/>
            <p:cNvSpPr txBox="1"/>
            <p:nvPr/>
          </p:nvSpPr>
          <p:spPr>
            <a:xfrm>
              <a:off x="2822" y="5612"/>
              <a:ext cx="9303" cy="860"/>
            </a:xfrm>
            <a:prstGeom prst="rect">
              <a:avLst/>
            </a:prstGeom>
            <a:noFill/>
            <a:ln w="9525">
              <a:noFill/>
            </a:ln>
          </p:spPr>
          <p:txBody>
            <a:bodyPr wrap="square">
              <a:spAutoFit/>
            </a:bodyPr>
            <a:lstStyle/>
            <a:p>
              <a:pPr indent="304800" algn="l"/>
              <a:r>
                <a:rPr lang="zh-CN" altLang="en-US" b="1">
                  <a:latin typeface="微软雅黑" panose="020B0503020204020204" charset="-122"/>
                  <a:ea typeface="微软雅黑" panose="020B0503020204020204" charset="-122"/>
                  <a:cs typeface="宋体" panose="02010600030101010101" pitchFamily="2" charset="-122"/>
                </a:rPr>
                <a:t>现实的饼图               理想的饼图                </a:t>
              </a:r>
            </a:p>
          </p:txBody>
        </p:sp>
      </p:grpSp>
      <p:sp>
        <p:nvSpPr>
          <p:cNvPr id="14" name="矩形 13"/>
          <p:cNvSpPr/>
          <p:nvPr/>
        </p:nvSpPr>
        <p:spPr>
          <a:xfrm>
            <a:off x="5219700" y="3554730"/>
            <a:ext cx="3550920" cy="583565"/>
          </a:xfrm>
          <a:prstGeom prst="rect">
            <a:avLst/>
          </a:prstGeom>
          <a:noFill/>
          <a:ln>
            <a:noFill/>
          </a:ln>
        </p:spPr>
        <p:txBody>
          <a:bodyPr wrap="none" rtlCol="0" anchor="t">
            <a:spAutoFit/>
          </a:bodyPr>
          <a:lstStyle/>
          <a:p>
            <a:pPr algn="ct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写下你的感悟</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p>
        </p:txBody>
      </p:sp>
      <p:sp>
        <p:nvSpPr>
          <p:cNvPr id="15" name="文本框 14"/>
          <p:cNvSpPr txBox="1"/>
          <p:nvPr/>
        </p:nvSpPr>
        <p:spPr>
          <a:xfrm>
            <a:off x="461010" y="1285240"/>
            <a:ext cx="4293870" cy="3189605"/>
          </a:xfrm>
          <a:prstGeom prst="rect">
            <a:avLst/>
          </a:prstGeom>
          <a:noFill/>
          <a:ln w="9525">
            <a:noFill/>
          </a:ln>
        </p:spPr>
        <p:txBody>
          <a:bodyPr wrap="square">
            <a:spAutoFit/>
          </a:bodyPr>
          <a:lstStyle/>
          <a:p>
            <a:pPr marL="171450" indent="-171450">
              <a:lnSpc>
                <a:spcPct val="140000"/>
              </a:lnSpc>
              <a:buFont typeface="Wingdings" panose="05000000000000000000" charset="0"/>
              <a:buChar char=""/>
            </a:pPr>
            <a:r>
              <a:rPr lang="zh-CN" altLang="en-US" b="1">
                <a:latin typeface="微软雅黑" panose="020B0503020204020204" charset="-122"/>
                <a:ea typeface="微软雅黑" panose="020B0503020204020204" charset="-122"/>
                <a:cs typeface="宋体" panose="02010600030101010101" pitchFamily="2" charset="-122"/>
              </a:rPr>
              <a:t>写出你自己目前所扮演的全部生活角色，然后按照投入的大小画一个饼图。</a:t>
            </a:r>
          </a:p>
          <a:p>
            <a:pPr marL="171450" indent="-171450">
              <a:lnSpc>
                <a:spcPct val="140000"/>
              </a:lnSpc>
              <a:buFont typeface="Wingdings" panose="05000000000000000000" charset="0"/>
              <a:buChar char=""/>
            </a:pPr>
            <a:r>
              <a:rPr lang="zh-CN" altLang="en-US" b="1">
                <a:latin typeface="微软雅黑" panose="020B0503020204020204" charset="-122"/>
                <a:ea typeface="微软雅黑" panose="020B0503020204020204" charset="-122"/>
                <a:cs typeface="宋体" panose="02010600030101010101" pitchFamily="2" charset="-122"/>
              </a:rPr>
              <a:t>如果你的生活可以朝着你理想的方向发生改变，那么，你把你理想的角色分配画一个饼图。</a:t>
            </a:r>
          </a:p>
          <a:p>
            <a:pPr marL="171450" indent="-171450">
              <a:lnSpc>
                <a:spcPct val="140000"/>
              </a:lnSpc>
              <a:buFont typeface="Wingdings" panose="05000000000000000000" charset="0"/>
              <a:buChar char=""/>
            </a:pPr>
            <a:r>
              <a:rPr lang="zh-CN" altLang="en-US" b="1">
                <a:latin typeface="微软雅黑" panose="020B0503020204020204" charset="-122"/>
                <a:ea typeface="微软雅黑" panose="020B0503020204020204" charset="-122"/>
                <a:cs typeface="宋体" panose="02010600030101010101" pitchFamily="2" charset="-122"/>
              </a:rPr>
              <a:t>对照现实的饼图和理想的饼图，看看有什么因素妨碍了你的理想实现？或者你准备做什么可以让你的理想尽可能实现？</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1140936" y="1460383"/>
            <a:ext cx="7396834" cy="816162"/>
            <a:chOff x="1171575" y="1933575"/>
            <a:chExt cx="6934200" cy="1143000"/>
          </a:xfrm>
        </p:grpSpPr>
        <p:sp>
          <p:nvSpPr>
            <p:cNvPr id="3" name="矩形 6"/>
            <p:cNvSpPr/>
            <p:nvPr>
              <p:custDataLst>
                <p:tags r:id="rId11"/>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4" name="矩形 3"/>
            <p:cNvSpPr/>
            <p:nvPr>
              <p:custDataLst>
                <p:tags r:id="rId12"/>
              </p:custDataLst>
            </p:nvPr>
          </p:nvSpPr>
          <p:spPr>
            <a:xfrm>
              <a:off x="1171575" y="1933575"/>
              <a:ext cx="781050"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2.1</a:t>
              </a:r>
            </a:p>
          </p:txBody>
        </p:sp>
        <p:sp>
          <p:nvSpPr>
            <p:cNvPr id="5" name="矩形 4"/>
            <p:cNvSpPr/>
            <p:nvPr>
              <p:custDataLst>
                <p:tags r:id="rId13"/>
              </p:custDataLst>
            </p:nvPr>
          </p:nvSpPr>
          <p:spPr>
            <a:xfrm>
              <a:off x="1952625" y="1933575"/>
              <a:ext cx="5934075"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人生需求与价值</a:t>
              </a:r>
            </a:p>
          </p:txBody>
        </p:sp>
      </p:grpSp>
      <p:grpSp>
        <p:nvGrpSpPr>
          <p:cNvPr id="6" name="组合 5"/>
          <p:cNvGrpSpPr/>
          <p:nvPr>
            <p:custDataLst>
              <p:tags r:id="rId2"/>
            </p:custDataLst>
          </p:nvPr>
        </p:nvGrpSpPr>
        <p:grpSpPr>
          <a:xfrm>
            <a:off x="1140936" y="2377819"/>
            <a:ext cx="7396834" cy="816162"/>
            <a:chOff x="1171575" y="1933575"/>
            <a:chExt cx="6934200" cy="1143000"/>
          </a:xfrm>
        </p:grpSpPr>
        <p:sp>
          <p:nvSpPr>
            <p:cNvPr id="7" name="矩形 6"/>
            <p:cNvSpPr/>
            <p:nvPr>
              <p:custDataLst>
                <p:tags r:id="rId8"/>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8" name="矩形 7"/>
            <p:cNvSpPr/>
            <p:nvPr>
              <p:custDataLst>
                <p:tags r:id="rId9"/>
              </p:custDataLst>
            </p:nvPr>
          </p:nvSpPr>
          <p:spPr>
            <a:xfrm>
              <a:off x="1171575" y="1933575"/>
              <a:ext cx="781050"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2.2</a:t>
              </a:r>
            </a:p>
          </p:txBody>
        </p:sp>
        <p:sp>
          <p:nvSpPr>
            <p:cNvPr id="9" name="矩形 8"/>
            <p:cNvSpPr/>
            <p:nvPr>
              <p:custDataLst>
                <p:tags r:id="rId10"/>
              </p:custDataLst>
            </p:nvPr>
          </p:nvSpPr>
          <p:spPr>
            <a:xfrm>
              <a:off x="1952625" y="1933575"/>
              <a:ext cx="5934075"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成人的人生阶段</a:t>
              </a:r>
            </a:p>
          </p:txBody>
        </p:sp>
      </p:grpSp>
      <p:grpSp>
        <p:nvGrpSpPr>
          <p:cNvPr id="10" name="组合 9"/>
          <p:cNvGrpSpPr/>
          <p:nvPr>
            <p:custDataLst>
              <p:tags r:id="rId3"/>
            </p:custDataLst>
          </p:nvPr>
        </p:nvGrpSpPr>
        <p:grpSpPr>
          <a:xfrm>
            <a:off x="1140936" y="3295257"/>
            <a:ext cx="7396834" cy="816162"/>
            <a:chOff x="1171575" y="1933575"/>
            <a:chExt cx="6934200" cy="1143000"/>
          </a:xfrm>
        </p:grpSpPr>
        <p:sp>
          <p:nvSpPr>
            <p:cNvPr id="11" name="矩形 6"/>
            <p:cNvSpPr/>
            <p:nvPr>
              <p:custDataLst>
                <p:tags r:id="rId5"/>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12" name="矩形 11"/>
            <p:cNvSpPr/>
            <p:nvPr>
              <p:custDataLst>
                <p:tags r:id="rId6"/>
              </p:custDataLst>
            </p:nvPr>
          </p:nvSpPr>
          <p:spPr>
            <a:xfrm>
              <a:off x="1171575" y="1933575"/>
              <a:ext cx="781050"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2.3</a:t>
              </a:r>
            </a:p>
          </p:txBody>
        </p:sp>
        <p:sp>
          <p:nvSpPr>
            <p:cNvPr id="13" name="矩形 12"/>
            <p:cNvSpPr/>
            <p:nvPr>
              <p:custDataLst>
                <p:tags r:id="rId7"/>
              </p:custDataLst>
            </p:nvPr>
          </p:nvSpPr>
          <p:spPr>
            <a:xfrm>
              <a:off x="1952625" y="1933575"/>
              <a:ext cx="5934075"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目标管理</a:t>
              </a:r>
            </a:p>
          </p:txBody>
        </p:sp>
      </p:grpSp>
      <p:sp>
        <p:nvSpPr>
          <p:cNvPr id="14" name="矩形 13"/>
          <p:cNvSpPr/>
          <p:nvPr>
            <p:custDataLst>
              <p:tags r:id="rId4"/>
            </p:custDataLst>
          </p:nvPr>
        </p:nvSpPr>
        <p:spPr>
          <a:xfrm>
            <a:off x="2902585" y="562610"/>
            <a:ext cx="3183255"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第二节 需求与价值</a:t>
            </a:r>
          </a:p>
        </p:txBody>
      </p:sp>
    </p:spTree>
    <p:extLst>
      <p:ext uri="{BB962C8B-B14F-4D97-AF65-F5344CB8AC3E}">
        <p14:creationId xmlns:p14="http://schemas.microsoft.com/office/powerpoint/2010/main" val="3761083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bwMode="auto">
          <a:xfrm>
            <a:off x="461010" y="133413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159024"/>
            <a:ext cx="5600700" cy="3784600"/>
          </a:xfrm>
          <a:prstGeom prst="rect">
            <a:avLst/>
          </a:prstGeom>
        </p:spPr>
      </p:pic>
      <p:sp>
        <p:nvSpPr>
          <p:cNvPr id="4" name="矩形 3"/>
          <p:cNvSpPr/>
          <p:nvPr/>
        </p:nvSpPr>
        <p:spPr>
          <a:xfrm>
            <a:off x="461010" y="4096040"/>
            <a:ext cx="8235729" cy="646331"/>
          </a:xfrm>
          <a:prstGeom prst="rect">
            <a:avLst/>
          </a:prstGeom>
        </p:spPr>
        <p:txBody>
          <a:bodyPr wrap="square">
            <a:spAutoFit/>
          </a:bodyPr>
          <a:lstStyle/>
          <a:p>
            <a:r>
              <a:rPr lang="zh-CN" altLang="en-US" dirty="0">
                <a:latin typeface="华文彩云" panose="02010800040101010101" pitchFamily="2" charset="-122"/>
                <a:ea typeface="华文彩云" panose="02010800040101010101" pitchFamily="2" charset="-122"/>
              </a:rPr>
              <a:t>傅园慧在赛后采访时的那种发自内心的激动和欣喜正是对享受体育运动、超越自我的奥林匹克精神的最好</a:t>
            </a:r>
            <a:r>
              <a:rPr lang="zh-CN" altLang="en-US" dirty="0" smtClean="0">
                <a:latin typeface="华文彩云" panose="02010800040101010101" pitchFamily="2" charset="-122"/>
                <a:ea typeface="华文彩云" panose="02010800040101010101" pitchFamily="2" charset="-122"/>
              </a:rPr>
              <a:t>诠释。</a:t>
            </a:r>
            <a:endParaRPr lang="zh-CN" altLang="en-US" dirty="0">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1140161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标题 2"/>
          <p:cNvSpPr>
            <a:spLocks noGrp="1"/>
          </p:cNvSpPr>
          <p:nvPr>
            <p:ph type="title"/>
            <p:custDataLst>
              <p:tags r:id="rId2"/>
            </p:custDataLst>
          </p:nvPr>
        </p:nvSpPr>
        <p:spPr>
          <a:xfrm>
            <a:off x="544195" y="442595"/>
            <a:ext cx="7809230" cy="582295"/>
          </a:xfrm>
        </p:spPr>
        <p:txBody>
          <a:bodyPr>
            <a:noAutofit/>
          </a:bodyPr>
          <a:lstStyle/>
          <a:p>
            <a:r>
              <a:rPr lang="en-US" altLang="zh-CN" sz="2800" dirty="0">
                <a:latin typeface="微软雅黑" panose="020B0503020204020204" charset="-122"/>
                <a:ea typeface="微软雅黑" panose="020B0503020204020204" charset="-122"/>
              </a:rPr>
              <a:t>2.1 </a:t>
            </a:r>
            <a:r>
              <a:rPr lang="zh-CN" altLang="en-US" sz="2800" dirty="0" smtClean="0">
                <a:latin typeface="微软雅黑" panose="020B0503020204020204" charset="-122"/>
                <a:ea typeface="微软雅黑" panose="020B0503020204020204" charset="-122"/>
                <a:sym typeface="+mn-ea"/>
              </a:rPr>
              <a:t>人生需求与价值</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
        <p:nvSpPr>
          <p:cNvPr id="5" name="矩形 4"/>
          <p:cNvSpPr/>
          <p:nvPr>
            <p:custDataLst>
              <p:tags r:id="rId3"/>
            </p:custDataLst>
          </p:nvPr>
        </p:nvSpPr>
        <p:spPr>
          <a:xfrm>
            <a:off x="607695" y="1108075"/>
            <a:ext cx="2696210" cy="37020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（一）人生需求</a:t>
            </a:r>
          </a:p>
        </p:txBody>
      </p:sp>
      <p:pic>
        <p:nvPicPr>
          <p:cNvPr id="6" name="Picture 2" descr="C:\Users\win7\Desktop\马斯洛需求层次说.png"/>
          <p:cNvPicPr>
            <a:picLocks noChangeAspect="1" noChangeArrowheads="1"/>
          </p:cNvPicPr>
          <p:nvPr/>
        </p:nvPicPr>
        <p:blipFill>
          <a:blip r:embed="rId5">
            <a:clrChange>
              <a:clrFrom>
                <a:srgbClr val="FFFFFF">
                  <a:alpha val="100000"/>
                </a:srgbClr>
              </a:clrFrom>
              <a:clrTo>
                <a:srgbClr val="FFFFFF">
                  <a:alpha val="100000"/>
                  <a:alpha val="0"/>
                </a:srgbClr>
              </a:clrTo>
            </a:clrChange>
          </a:blip>
          <a:srcRect/>
          <a:stretch>
            <a:fillRect/>
          </a:stretch>
        </p:blipFill>
        <p:spPr bwMode="auto">
          <a:xfrm>
            <a:off x="607695" y="1713865"/>
            <a:ext cx="4971415" cy="2828290"/>
          </a:xfrm>
          <a:prstGeom prst="rect">
            <a:avLst/>
          </a:prstGeom>
          <a:noFill/>
        </p:spPr>
      </p:pic>
      <p:sp>
        <p:nvSpPr>
          <p:cNvPr id="7" name="文本框 6"/>
          <p:cNvSpPr txBox="1"/>
          <p:nvPr/>
        </p:nvSpPr>
        <p:spPr>
          <a:xfrm>
            <a:off x="5509260" y="1206500"/>
            <a:ext cx="3407410" cy="3335655"/>
          </a:xfrm>
          <a:prstGeom prst="rect">
            <a:avLst/>
          </a:prstGeom>
          <a:noFill/>
          <a:ln w="9525">
            <a:noFill/>
          </a:ln>
        </p:spPr>
        <p:txBody>
          <a:bodyPr wrap="square">
            <a:spAutoFit/>
          </a:bodyPr>
          <a:lstStyle/>
          <a:p>
            <a:pPr indent="0">
              <a:lnSpc>
                <a:spcPct val="120000"/>
              </a:lnSpc>
            </a:pPr>
            <a:r>
              <a:rPr lang="en-US" altLang="zh-CN" sz="1600" b="1" dirty="0">
                <a:latin typeface="微软雅黑" panose="020B0503020204020204" charset="-122"/>
                <a:ea typeface="微软雅黑" panose="020B0503020204020204" charset="-122"/>
                <a:cs typeface="宋体" panose="02010600030101010101" pitchFamily="2" charset="-122"/>
              </a:rPr>
              <a:t>      </a:t>
            </a:r>
            <a:r>
              <a:rPr lang="zh-CN" altLang="en-US" sz="1600" b="1" dirty="0">
                <a:latin typeface="微软雅黑" panose="020B0503020204020204" charset="-122"/>
                <a:ea typeface="微软雅黑" panose="020B0503020204020204" charset="-122"/>
                <a:cs typeface="宋体" panose="02010600030101010101" pitchFamily="2" charset="-122"/>
              </a:rPr>
              <a:t>美国著名人本心理学家马斯洛曾指出：“人是永远不能满足的动物。”他第一个提出了著名的人生需求理论，指出人的需求由低级层次向高级层次推进，即从生理需求（饮食与性）</a:t>
            </a:r>
            <a:r>
              <a:rPr lang="en-US" altLang="zh-CN" sz="1600" b="1" dirty="0">
                <a:latin typeface="微软雅黑" panose="020B0503020204020204" charset="-122"/>
                <a:ea typeface="微软雅黑" panose="020B0503020204020204" charset="-122"/>
                <a:cs typeface="宋体" panose="02010600030101010101" pitchFamily="2" charset="-122"/>
              </a:rPr>
              <a:t>——</a:t>
            </a:r>
            <a:r>
              <a:rPr lang="zh-CN" altLang="en-US" sz="1600" b="1" dirty="0">
                <a:latin typeface="微软雅黑" panose="020B0503020204020204" charset="-122"/>
                <a:ea typeface="微软雅黑" panose="020B0503020204020204" charset="-122"/>
                <a:cs typeface="宋体" panose="02010600030101010101" pitchFamily="2" charset="-122"/>
              </a:rPr>
              <a:t>安全需求（生命安全与生活保障）</a:t>
            </a:r>
            <a:r>
              <a:rPr lang="en-US" altLang="zh-CN" sz="1600" b="1" dirty="0">
                <a:latin typeface="微软雅黑" panose="020B0503020204020204" charset="-122"/>
                <a:ea typeface="微软雅黑" panose="020B0503020204020204" charset="-122"/>
                <a:cs typeface="宋体" panose="02010600030101010101" pitchFamily="2" charset="-122"/>
              </a:rPr>
              <a:t>——</a:t>
            </a:r>
            <a:r>
              <a:rPr lang="zh-CN" altLang="en-US" sz="1600" b="1" dirty="0">
                <a:latin typeface="微软雅黑" panose="020B0503020204020204" charset="-122"/>
                <a:ea typeface="微软雅黑" panose="020B0503020204020204" charset="-122"/>
                <a:cs typeface="宋体" panose="02010600030101010101" pitchFamily="2" charset="-122"/>
              </a:rPr>
              <a:t>友爱和归属的需求（受到接纳、关怀与爱）</a:t>
            </a:r>
            <a:r>
              <a:rPr lang="en-US" altLang="zh-CN" sz="1600" b="1" dirty="0">
                <a:latin typeface="微软雅黑" panose="020B0503020204020204" charset="-122"/>
                <a:ea typeface="微软雅黑" panose="020B0503020204020204" charset="-122"/>
                <a:cs typeface="宋体" panose="02010600030101010101" pitchFamily="2" charset="-122"/>
              </a:rPr>
              <a:t>——</a:t>
            </a:r>
            <a:r>
              <a:rPr lang="zh-CN" altLang="en-US" sz="1600" b="1" dirty="0">
                <a:latin typeface="微软雅黑" panose="020B0503020204020204" charset="-122"/>
                <a:ea typeface="微软雅黑" panose="020B0503020204020204" charset="-122"/>
                <a:cs typeface="宋体" panose="02010600030101010101" pitchFamily="2" charset="-122"/>
              </a:rPr>
              <a:t>受尊敬的需求（受到认可和赞扬）</a:t>
            </a:r>
            <a:r>
              <a:rPr lang="en-US" altLang="zh-CN" sz="1600" b="1" dirty="0">
                <a:latin typeface="微软雅黑" panose="020B0503020204020204" charset="-122"/>
                <a:ea typeface="微软雅黑" panose="020B0503020204020204" charset="-122"/>
                <a:cs typeface="宋体" panose="02010600030101010101" pitchFamily="2" charset="-122"/>
              </a:rPr>
              <a:t>——</a:t>
            </a:r>
            <a:r>
              <a:rPr lang="zh-CN" altLang="en-US" sz="1600" b="1" dirty="0">
                <a:latin typeface="微软雅黑" panose="020B0503020204020204" charset="-122"/>
                <a:ea typeface="微软雅黑" panose="020B0503020204020204" charset="-122"/>
                <a:cs typeface="宋体" panose="02010600030101010101" pitchFamily="2" charset="-122"/>
              </a:rPr>
              <a:t>自我实现的需求（实现个人潜能和创造力）</a:t>
            </a:r>
          </a:p>
        </p:txBody>
      </p:sp>
    </p:spTree>
    <p:extLst>
      <p:ext uri="{BB962C8B-B14F-4D97-AF65-F5344CB8AC3E}">
        <p14:creationId xmlns:p14="http://schemas.microsoft.com/office/powerpoint/2010/main" val="1297270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6" descr="C:\Users\DEll\Desktop\幸福密码课件V1.0\幸福密码配套图\56dcd333e4b0dfadae7ad6eb.jpg56dcd333e4b0dfadae7ad6eb"/>
          <p:cNvPicPr>
            <a:picLocks noChangeAspect="1"/>
          </p:cNvPicPr>
          <p:nvPr>
            <p:custDataLst>
              <p:tags r:id="rId1"/>
            </p:custDataLst>
          </p:nvPr>
        </p:nvPicPr>
        <p:blipFill>
          <a:blip r:embed="rId8">
            <a:clrChange>
              <a:clrFrom>
                <a:srgbClr val="FFFFFF">
                  <a:alpha val="100000"/>
                </a:srgbClr>
              </a:clrFrom>
              <a:clrTo>
                <a:srgbClr val="FFFFFF">
                  <a:alpha val="100000"/>
                  <a:alpha val="0"/>
                </a:srgbClr>
              </a:clrTo>
            </a:clrChange>
          </a:blip>
          <a:srcRect l="17817" t="10312" r="20042" b="11147"/>
          <a:stretch>
            <a:fillRect/>
          </a:stretch>
        </p:blipFill>
        <p:spPr>
          <a:xfrm>
            <a:off x="1360170" y="2016125"/>
            <a:ext cx="3383280" cy="2531745"/>
          </a:xfrm>
          <a:prstGeom prst="rect">
            <a:avLst/>
          </a:prstGeom>
        </p:spPr>
      </p:pic>
      <p:sp>
        <p:nvSpPr>
          <p:cNvPr id="3" name="文本占位符 5"/>
          <p:cNvSpPr txBox="1">
            <a:spLocks/>
          </p:cNvSpPr>
          <p:nvPr>
            <p:custDataLst>
              <p:tags r:id="rId2"/>
            </p:custDataLst>
          </p:nvPr>
        </p:nvSpPr>
        <p:spPr>
          <a:xfrm>
            <a:off x="4743450" y="1662430"/>
            <a:ext cx="3192145" cy="3018790"/>
          </a:xfrm>
          <a:prstGeom prst="rect">
            <a:avLst/>
          </a:prstGeom>
        </p:spPr>
        <p:txBody>
          <a:bodyPr anchor="ctr">
            <a:normAutofit/>
          </a:bodyPr>
          <a:lstStyle>
            <a:lvl1pPr marL="171450" indent="-171450" algn="l" defTabSz="685800" rtl="0" eaLnBrk="1" latinLnBrk="0" hangingPunct="1">
              <a:lnSpc>
                <a:spcPct val="90000"/>
              </a:lnSpc>
              <a:spcBef>
                <a:spcPts val="750"/>
              </a:spcBef>
              <a:buFontTx/>
              <a:buBlip>
                <a:blip r:embed="rId9"/>
              </a:buBlip>
              <a:defRPr sz="1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zh-CN" altLang="en-US" sz="1600" b="1" dirty="0" smtClean="0">
                <a:latin typeface="微软雅黑" panose="020B0503020204020204" charset="-122"/>
                <a:ea typeface="微软雅黑" panose="020B0503020204020204" charset="-122"/>
              </a:rPr>
              <a:t>生涯规划的目的是要突破障碍、激发潜能、实现自我，它提供了一些有效的方法或工具，可以养成一种能力，能在不同发展阶段都能对自己的过去、现在和未来有一个重新审视、评估的机会，并不断调整自己、修正可执行的计划，为自己的每一个人生阶段创造最大的成就感和满足感。</a:t>
            </a:r>
            <a:endParaRPr lang="zh-CN" altLang="en-US" sz="1600" b="1" dirty="0">
              <a:latin typeface="微软雅黑" panose="020B0503020204020204" charset="-122"/>
              <a:ea typeface="微软雅黑" panose="020B0503020204020204" charset="-122"/>
            </a:endParaRPr>
          </a:p>
        </p:txBody>
      </p:sp>
      <p:sp>
        <p:nvSpPr>
          <p:cNvPr id="4" name="矩形 1"/>
          <p:cNvSpPr>
            <a:spLocks noChangeArrowheads="1"/>
          </p:cNvSpPr>
          <p:nvPr>
            <p:custDataLst>
              <p:tags r:id="rId3"/>
            </p:custDataLst>
          </p:nvPr>
        </p:nvSpPr>
        <p:spPr bwMode="auto">
          <a:xfrm>
            <a:off x="1252441" y="1662130"/>
            <a:ext cx="159539" cy="302410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ctr" eaLnBrk="1" hangingPunct="1"/>
            <a:endParaRPr lang="zh-CN" altLang="en-US" sz="1350">
              <a:solidFill>
                <a:srgbClr val="FFFFFF"/>
              </a:solidFill>
            </a:endParaRPr>
          </a:p>
        </p:txBody>
      </p:sp>
      <p:cxnSp>
        <p:nvCxnSpPr>
          <p:cNvPr id="5" name="直接连接符 4"/>
          <p:cNvCxnSpPr/>
          <p:nvPr>
            <p:custDataLst>
              <p:tags r:id="rId4"/>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标题 9"/>
          <p:cNvSpPr>
            <a:spLocks noGrp="1"/>
          </p:cNvSpPr>
          <p:nvPr>
            <p:ph type="title"/>
            <p:custDataLst>
              <p:tags r:id="rId5"/>
            </p:custDataLst>
          </p:nvPr>
        </p:nvSpPr>
        <p:spPr>
          <a:xfrm>
            <a:off x="544195" y="442595"/>
            <a:ext cx="7809230" cy="582295"/>
          </a:xfrm>
        </p:spPr>
        <p:txBody>
          <a:bodyPr>
            <a:noAutofit/>
          </a:bodyPr>
          <a:lstStyle/>
          <a:p>
            <a:r>
              <a:rPr lang="en-US" altLang="zh-CN" sz="2800" dirty="0">
                <a:latin typeface="微软雅黑" panose="020B0503020204020204" charset="-122"/>
                <a:ea typeface="微软雅黑" panose="020B0503020204020204" charset="-122"/>
              </a:rPr>
              <a:t>2.1 </a:t>
            </a:r>
            <a:r>
              <a:rPr lang="zh-CN" altLang="en-US" sz="2800" dirty="0" smtClean="0">
                <a:latin typeface="微软雅黑" panose="020B0503020204020204" charset="-122"/>
                <a:ea typeface="微软雅黑" panose="020B0503020204020204" charset="-122"/>
                <a:sym typeface="+mn-ea"/>
              </a:rPr>
              <a:t>人生需求与价值</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
        <p:nvSpPr>
          <p:cNvPr id="7" name="矩形 6"/>
          <p:cNvSpPr/>
          <p:nvPr>
            <p:custDataLst>
              <p:tags r:id="rId6"/>
            </p:custDataLst>
          </p:nvPr>
        </p:nvSpPr>
        <p:spPr>
          <a:xfrm>
            <a:off x="607695" y="1108075"/>
            <a:ext cx="7467600" cy="37020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通过生涯规划提高生命质量，实现人生价值</a:t>
            </a:r>
          </a:p>
        </p:txBody>
      </p:sp>
    </p:spTree>
    <p:extLst>
      <p:ext uri="{BB962C8B-B14F-4D97-AF65-F5344CB8AC3E}">
        <p14:creationId xmlns:p14="http://schemas.microsoft.com/office/powerpoint/2010/main" val="1562811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5"/>
          <p:cNvSpPr txBox="1">
            <a:spLocks/>
          </p:cNvSpPr>
          <p:nvPr>
            <p:custDataLst>
              <p:tags r:id="rId1"/>
            </p:custDataLst>
          </p:nvPr>
        </p:nvSpPr>
        <p:spPr>
          <a:xfrm>
            <a:off x="1574165" y="1662430"/>
            <a:ext cx="6361430" cy="3018790"/>
          </a:xfrm>
          <a:prstGeom prst="rect">
            <a:avLst/>
          </a:prstGeom>
        </p:spPr>
        <p:txBody>
          <a:bodyPr anchor="ctr">
            <a:normAutofit fontScale="90000" lnSpcReduction="10000"/>
          </a:bodyPr>
          <a:lstStyle>
            <a:lvl1pPr marL="171450" indent="-171450" algn="l" defTabSz="685800" rtl="0" eaLnBrk="1" latinLnBrk="0" hangingPunct="1">
              <a:lnSpc>
                <a:spcPct val="90000"/>
              </a:lnSpc>
              <a:spcBef>
                <a:spcPts val="750"/>
              </a:spcBef>
              <a:buFontTx/>
              <a:buBlip>
                <a:blip r:embed="rId7"/>
              </a:buBlip>
              <a:defRPr sz="1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en-US" altLang="zh-CN" sz="1600" b="1" smtClean="0">
                <a:latin typeface="微软雅黑" panose="020B0503020204020204" charset="-122"/>
                <a:ea typeface="微软雅黑" panose="020B0503020204020204" charset="-122"/>
              </a:rPr>
              <a:t>16-22 </a:t>
            </a:r>
            <a:r>
              <a:rPr lang="zh-CN" altLang="en-US" sz="1600" b="1" smtClean="0">
                <a:latin typeface="微软雅黑" panose="020B0503020204020204" charset="-122"/>
                <a:ea typeface="微软雅黑" panose="020B0503020204020204" charset="-122"/>
              </a:rPr>
              <a:t>青春期后期</a:t>
            </a:r>
          </a:p>
          <a:p>
            <a:pPr>
              <a:lnSpc>
                <a:spcPct val="120000"/>
              </a:lnSpc>
            </a:pPr>
            <a:r>
              <a:rPr lang="en-US" altLang="zh-CN" sz="1600" b="1" smtClean="0">
                <a:latin typeface="微软雅黑" panose="020B0503020204020204" charset="-122"/>
                <a:ea typeface="微软雅黑" panose="020B0503020204020204" charset="-122"/>
              </a:rPr>
              <a:t>22-28 </a:t>
            </a:r>
            <a:r>
              <a:rPr lang="zh-CN" altLang="en-US" sz="1600" b="1" smtClean="0">
                <a:latin typeface="微软雅黑" panose="020B0503020204020204" charset="-122"/>
                <a:ea typeface="微软雅黑" panose="020B0503020204020204" charset="-122"/>
              </a:rPr>
              <a:t>尝试性的成人生活</a:t>
            </a:r>
          </a:p>
          <a:p>
            <a:pPr>
              <a:lnSpc>
                <a:spcPct val="120000"/>
              </a:lnSpc>
            </a:pPr>
            <a:r>
              <a:rPr lang="en-US" altLang="zh-CN" sz="1600" b="1" smtClean="0">
                <a:latin typeface="微软雅黑" panose="020B0503020204020204" charset="-122"/>
                <a:ea typeface="微软雅黑" panose="020B0503020204020204" charset="-122"/>
              </a:rPr>
              <a:t>28-32 </a:t>
            </a:r>
            <a:r>
              <a:rPr lang="zh-CN" altLang="en-US" sz="1600" b="1" smtClean="0">
                <a:latin typeface="微软雅黑" panose="020B0503020204020204" charset="-122"/>
                <a:ea typeface="微软雅黑" panose="020B0503020204020204" charset="-122"/>
              </a:rPr>
              <a:t>向而立之年的过渡</a:t>
            </a:r>
          </a:p>
          <a:p>
            <a:pPr>
              <a:lnSpc>
                <a:spcPct val="120000"/>
              </a:lnSpc>
            </a:pPr>
            <a:r>
              <a:rPr lang="en-US" altLang="zh-CN" sz="1600" b="1" smtClean="0">
                <a:latin typeface="微软雅黑" panose="020B0503020204020204" charset="-122"/>
                <a:ea typeface="微软雅黑" panose="020B0503020204020204" charset="-122"/>
              </a:rPr>
              <a:t>32-39 </a:t>
            </a:r>
            <a:r>
              <a:rPr lang="zh-CN" altLang="en-US" sz="1600" b="1" smtClean="0">
                <a:latin typeface="微软雅黑" panose="020B0503020204020204" charset="-122"/>
                <a:ea typeface="微软雅黑" panose="020B0503020204020204" charset="-122"/>
              </a:rPr>
              <a:t>扎下根的时期</a:t>
            </a:r>
          </a:p>
          <a:p>
            <a:pPr>
              <a:lnSpc>
                <a:spcPct val="120000"/>
              </a:lnSpc>
            </a:pPr>
            <a:r>
              <a:rPr lang="en-US" altLang="zh-CN" sz="1600" b="1" smtClean="0">
                <a:latin typeface="微软雅黑" panose="020B0503020204020204" charset="-122"/>
                <a:ea typeface="微软雅黑" panose="020B0503020204020204" charset="-122"/>
              </a:rPr>
              <a:t>39-43 </a:t>
            </a:r>
            <a:r>
              <a:rPr lang="zh-CN" altLang="en-US" sz="1600" b="1" smtClean="0">
                <a:latin typeface="微软雅黑" panose="020B0503020204020204" charset="-122"/>
                <a:ea typeface="微软雅黑" panose="020B0503020204020204" charset="-122"/>
              </a:rPr>
              <a:t>转折年代</a:t>
            </a:r>
          </a:p>
          <a:p>
            <a:pPr>
              <a:lnSpc>
                <a:spcPct val="120000"/>
              </a:lnSpc>
            </a:pPr>
            <a:r>
              <a:rPr lang="en-US" altLang="zh-CN" sz="1600" b="1" smtClean="0">
                <a:latin typeface="微软雅黑" panose="020B0503020204020204" charset="-122"/>
                <a:ea typeface="微软雅黑" panose="020B0503020204020204" charset="-122"/>
              </a:rPr>
              <a:t>43-50 </a:t>
            </a:r>
            <a:r>
              <a:rPr lang="zh-CN" altLang="en-US" sz="1600" b="1" smtClean="0">
                <a:latin typeface="微软雅黑" panose="020B0503020204020204" charset="-122"/>
                <a:ea typeface="微软雅黑" panose="020B0503020204020204" charset="-122"/>
              </a:rPr>
              <a:t>重新稳定或收获成果</a:t>
            </a:r>
          </a:p>
          <a:p>
            <a:pPr>
              <a:lnSpc>
                <a:spcPct val="120000"/>
              </a:lnSpc>
            </a:pPr>
            <a:r>
              <a:rPr lang="en-US" altLang="zh-CN" sz="1600" b="1" smtClean="0">
                <a:latin typeface="微软雅黑" panose="020B0503020204020204" charset="-122"/>
                <a:ea typeface="微软雅黑" panose="020B0503020204020204" charset="-122"/>
              </a:rPr>
              <a:t>50-65 </a:t>
            </a:r>
            <a:r>
              <a:rPr lang="zh-CN" altLang="en-US" sz="1600" b="1" smtClean="0">
                <a:latin typeface="微软雅黑" panose="020B0503020204020204" charset="-122"/>
                <a:ea typeface="微软雅黑" panose="020B0503020204020204" charset="-122"/>
              </a:rPr>
              <a:t>再生</a:t>
            </a:r>
          </a:p>
          <a:p>
            <a:pPr>
              <a:lnSpc>
                <a:spcPct val="120000"/>
              </a:lnSpc>
            </a:pPr>
            <a:r>
              <a:rPr lang="en-US" altLang="zh-CN" sz="1600" b="1" smtClean="0">
                <a:latin typeface="微软雅黑" panose="020B0503020204020204" charset="-122"/>
                <a:ea typeface="微软雅黑" panose="020B0503020204020204" charset="-122"/>
              </a:rPr>
              <a:t>65</a:t>
            </a:r>
            <a:r>
              <a:rPr lang="zh-CN" altLang="en-US" sz="1600" b="1" smtClean="0">
                <a:latin typeface="微软雅黑" panose="020B0503020204020204" charset="-122"/>
                <a:ea typeface="微软雅黑" panose="020B0503020204020204" charset="-122"/>
              </a:rPr>
              <a:t>岁以上 向退休过渡</a:t>
            </a:r>
          </a:p>
          <a:p>
            <a:pPr>
              <a:lnSpc>
                <a:spcPct val="120000"/>
              </a:lnSpc>
            </a:pPr>
            <a:r>
              <a:rPr lang="zh-CN" altLang="en-US" sz="1600" b="1" smtClean="0">
                <a:latin typeface="微软雅黑" panose="020B0503020204020204" charset="-122"/>
                <a:ea typeface="微软雅黑" panose="020B0503020204020204" charset="-122"/>
              </a:rPr>
              <a:t>退休</a:t>
            </a:r>
            <a:endParaRPr lang="zh-CN" altLang="en-US" sz="1600" b="1" dirty="0">
              <a:latin typeface="微软雅黑" panose="020B0503020204020204" charset="-122"/>
              <a:ea typeface="微软雅黑" panose="020B0503020204020204" charset="-122"/>
            </a:endParaRPr>
          </a:p>
        </p:txBody>
      </p:sp>
      <p:sp>
        <p:nvSpPr>
          <p:cNvPr id="3" name="矩形 1"/>
          <p:cNvSpPr>
            <a:spLocks noChangeArrowheads="1"/>
          </p:cNvSpPr>
          <p:nvPr>
            <p:custDataLst>
              <p:tags r:id="rId2"/>
            </p:custDataLst>
          </p:nvPr>
        </p:nvSpPr>
        <p:spPr bwMode="auto">
          <a:xfrm>
            <a:off x="1252441" y="1662130"/>
            <a:ext cx="159539" cy="302410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ctr" eaLnBrk="1" hangingPunct="1"/>
            <a:endParaRPr lang="zh-CN" altLang="en-US" sz="1350"/>
          </a:p>
        </p:txBody>
      </p:sp>
      <p:cxnSp>
        <p:nvCxnSpPr>
          <p:cNvPr id="4" name="直接连接符 3"/>
          <p:cNvCxnSpPr/>
          <p:nvPr>
            <p:custDataLst>
              <p:tags r:id="rId3"/>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标题 9"/>
          <p:cNvSpPr>
            <a:spLocks noGrp="1"/>
          </p:cNvSpPr>
          <p:nvPr>
            <p:ph type="title"/>
            <p:custDataLst>
              <p:tags r:id="rId4"/>
            </p:custDataLst>
          </p:nvPr>
        </p:nvSpPr>
        <p:spPr>
          <a:xfrm>
            <a:off x="544195" y="442595"/>
            <a:ext cx="7809230" cy="582295"/>
          </a:xfrm>
        </p:spPr>
        <p:txBody>
          <a:bodyPr>
            <a:noAutofit/>
          </a:bodyPr>
          <a:lstStyle/>
          <a:p>
            <a:r>
              <a:rPr lang="en-US" altLang="zh-CN" sz="2800" dirty="0">
                <a:solidFill>
                  <a:schemeClr val="tx1"/>
                </a:solidFill>
                <a:latin typeface="微软雅黑" panose="020B0503020204020204" charset="-122"/>
                <a:ea typeface="微软雅黑" panose="020B0503020204020204" charset="-122"/>
              </a:rPr>
              <a:t>2.2 </a:t>
            </a:r>
            <a:r>
              <a:rPr lang="zh-CN" altLang="en-US" sz="2800" dirty="0" smtClean="0">
                <a:solidFill>
                  <a:schemeClr val="tx1"/>
                </a:solidFill>
                <a:latin typeface="微软雅黑" panose="020B0503020204020204" charset="-122"/>
                <a:ea typeface="微软雅黑" panose="020B0503020204020204" charset="-122"/>
                <a:sym typeface="+mn-ea"/>
              </a:rPr>
              <a:t>成人的人生阶段</a:t>
            </a:r>
            <a:r>
              <a:rPr lang="en-US" altLang="zh-CN" sz="2800" dirty="0">
                <a:solidFill>
                  <a:schemeClr val="tx1"/>
                </a:solidFill>
                <a:latin typeface="微软雅黑" panose="020B0503020204020204" charset="-122"/>
                <a:ea typeface="微软雅黑" panose="020B0503020204020204" charset="-122"/>
              </a:rPr>
              <a:t>  </a:t>
            </a:r>
            <a:endParaRPr lang="zh-CN" sz="2800" dirty="0">
              <a:solidFill>
                <a:schemeClr val="tx1"/>
              </a:solidFill>
              <a:latin typeface="微软雅黑" panose="020B0503020204020204" charset="-122"/>
              <a:ea typeface="微软雅黑" panose="020B0503020204020204" charset="-122"/>
            </a:endParaRPr>
          </a:p>
        </p:txBody>
      </p:sp>
      <p:sp>
        <p:nvSpPr>
          <p:cNvPr id="6" name="矩形 5"/>
          <p:cNvSpPr/>
          <p:nvPr>
            <p:custDataLst>
              <p:tags r:id="rId5"/>
            </p:custDataLst>
          </p:nvPr>
        </p:nvSpPr>
        <p:spPr>
          <a:xfrm>
            <a:off x="607695" y="1108075"/>
            <a:ext cx="7467600" cy="37020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smtClean="0">
                <a:solidFill>
                  <a:schemeClr val="bg1"/>
                </a:solidFill>
                <a:latin typeface="微软雅黑" panose="020B0503020204020204" charset="-122"/>
                <a:ea typeface="微软雅黑" panose="020B0503020204020204" charset="-122"/>
                <a:cs typeface="+mj-cs"/>
              </a:rPr>
              <a:t>通过生涯规划提高生命质量，实现人生价值</a:t>
            </a:r>
          </a:p>
        </p:txBody>
      </p:sp>
    </p:spTree>
    <p:extLst>
      <p:ext uri="{BB962C8B-B14F-4D97-AF65-F5344CB8AC3E}">
        <p14:creationId xmlns:p14="http://schemas.microsoft.com/office/powerpoint/2010/main" val="3797090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bwMode="auto">
          <a:xfrm>
            <a:off x="461010" y="1073150"/>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2"/>
            </p:custDataLst>
          </p:nvPr>
        </p:nvSpPr>
        <p:spPr>
          <a:xfrm>
            <a:off x="559435" y="417830"/>
            <a:ext cx="8601075"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2800" dirty="0">
                <a:latin typeface="微软雅黑" panose="020B0503020204020204" charset="-122"/>
                <a:ea typeface="微软雅黑" panose="020B0503020204020204" charset="-122"/>
              </a:rPr>
              <a:t>课堂练习</a:t>
            </a:r>
            <a:r>
              <a:rPr lang="en-US" altLang="zh-CN" sz="2800" dirty="0">
                <a:latin typeface="微软雅黑" panose="020B0503020204020204" charset="-122"/>
                <a:ea typeface="微软雅黑" panose="020B0503020204020204" charset="-122"/>
              </a:rPr>
              <a:t>2 </a:t>
            </a:r>
            <a:r>
              <a:rPr lang="zh-CN" sz="2800" dirty="0">
                <a:latin typeface="微软雅黑" panose="020B0503020204020204" charset="-122"/>
                <a:ea typeface="微软雅黑" panose="020B0503020204020204" charset="-122"/>
              </a:rPr>
              <a:t>鱼骨生命线</a:t>
            </a:r>
          </a:p>
        </p:txBody>
      </p:sp>
      <p:sp>
        <p:nvSpPr>
          <p:cNvPr id="4" name="文本框 3"/>
          <p:cNvSpPr txBox="1"/>
          <p:nvPr/>
        </p:nvSpPr>
        <p:spPr>
          <a:xfrm>
            <a:off x="797560" y="2456815"/>
            <a:ext cx="7858760" cy="2030095"/>
          </a:xfrm>
          <a:prstGeom prst="rect">
            <a:avLst/>
          </a:prstGeom>
          <a:noFill/>
        </p:spPr>
        <p:txBody>
          <a:bodyPr wrap="square" rtlCol="0" anchor="t">
            <a:spAutoFit/>
          </a:bodyPr>
          <a:lstStyle/>
          <a:p>
            <a:r>
              <a:rPr lang="zh-CN" altLang="en-US" b="1" dirty="0" smtClean="0">
                <a:solidFill>
                  <a:schemeClr val="dk1"/>
                </a:solidFill>
                <a:latin typeface="微软雅黑" panose="020B0503020204020204" charset="-122"/>
                <a:ea typeface="微软雅黑" panose="020B0503020204020204" charset="-122"/>
                <a:sym typeface="+mn-ea"/>
              </a:rPr>
              <a:t>回顾我们的生活轨迹，总有一些经历或某个人对我们有非常深刻的影响，让我们有阶段性的低谷和峰值，试着回忆一下</a:t>
            </a:r>
          </a:p>
          <a:p>
            <a:endParaRPr lang="zh-CN" altLang="en-US" b="1" u="sng">
              <a:latin typeface="微软雅黑" panose="020B0503020204020204" charset="-122"/>
              <a:ea typeface="微软雅黑" panose="020B0503020204020204" charset="-122"/>
            </a:endParaRPr>
          </a:p>
          <a:p>
            <a:r>
              <a:rPr lang="en-US" altLang="zh-CN" b="1" u="sng">
                <a:latin typeface="微软雅黑" panose="020B0503020204020204" charset="-122"/>
                <a:ea typeface="微软雅黑" panose="020B0503020204020204" charset="-122"/>
              </a:rPr>
              <a:t>1</a:t>
            </a:r>
            <a:r>
              <a:rPr lang="zh-CN" altLang="en-US" b="1" u="sng">
                <a:latin typeface="微软雅黑" panose="020B0503020204020204" charset="-122"/>
                <a:ea typeface="微软雅黑" panose="020B0503020204020204" charset="-122"/>
              </a:rPr>
              <a:t>、假设年龄是横轴；生活状态是纵轴；</a:t>
            </a:r>
          </a:p>
          <a:p>
            <a:r>
              <a:rPr lang="en-US" altLang="zh-CN" b="1" u="sng">
                <a:latin typeface="微软雅黑" panose="020B0503020204020204" charset="-122"/>
                <a:ea typeface="微软雅黑" panose="020B0503020204020204" charset="-122"/>
              </a:rPr>
              <a:t>2</a:t>
            </a:r>
            <a:r>
              <a:rPr lang="zh-CN" altLang="en-US" b="1" u="sng">
                <a:latin typeface="微软雅黑" panose="020B0503020204020204" charset="-122"/>
                <a:ea typeface="微软雅黑" panose="020B0503020204020204" charset="-122"/>
              </a:rPr>
              <a:t>、回忆我们成长经历中的一些重要时刻，突然让我们的生活轨迹发生了改变，标记上这个记忆点，符号代表记忆类型，如</a:t>
            </a:r>
            <a:r>
              <a:rPr lang="en-US" altLang="zh-CN" b="1" u="sng">
                <a:latin typeface="微软雅黑" panose="020B0503020204020204" charset="-122"/>
                <a:ea typeface="微软雅黑" panose="020B0503020204020204" charset="-122"/>
              </a:rPr>
              <a:t>A=</a:t>
            </a:r>
            <a:r>
              <a:rPr lang="zh-CN" altLang="en-US" b="1" u="sng">
                <a:latin typeface="微软雅黑" panose="020B0503020204020204" charset="-122"/>
                <a:ea typeface="微软雅黑" panose="020B0503020204020204" charset="-122"/>
              </a:rPr>
              <a:t>人物</a:t>
            </a:r>
            <a:r>
              <a:rPr lang="en-US" altLang="zh-CN" b="1" u="sng">
                <a:latin typeface="微软雅黑" panose="020B0503020204020204" charset="-122"/>
                <a:ea typeface="微软雅黑" panose="020B0503020204020204" charset="-122"/>
              </a:rPr>
              <a:t>,B=</a:t>
            </a:r>
            <a:r>
              <a:rPr lang="zh-CN" altLang="en-US" b="1" u="sng">
                <a:latin typeface="微软雅黑" panose="020B0503020204020204" charset="-122"/>
                <a:ea typeface="微软雅黑" panose="020B0503020204020204" charset="-122"/>
              </a:rPr>
              <a:t>事件 如</a:t>
            </a:r>
            <a:r>
              <a:rPr lang="en-US" altLang="zh-CN" b="1" u="sng">
                <a:latin typeface="微软雅黑" panose="020B0503020204020204" charset="-122"/>
                <a:ea typeface="微软雅黑" panose="020B0503020204020204" charset="-122"/>
              </a:rPr>
              <a:t>1</a:t>
            </a:r>
            <a:r>
              <a:rPr lang="zh-CN" altLang="en-US" b="1" u="sng">
                <a:latin typeface="微软雅黑" panose="020B0503020204020204" charset="-122"/>
                <a:ea typeface="微软雅黑" panose="020B0503020204020204" charset="-122"/>
              </a:rPr>
              <a:t>（</a:t>
            </a:r>
            <a:r>
              <a:rPr lang="en-US" altLang="zh-CN" b="1" u="sng">
                <a:latin typeface="微软雅黑" panose="020B0503020204020204" charset="-122"/>
                <a:ea typeface="微软雅黑" panose="020B0503020204020204" charset="-122"/>
              </a:rPr>
              <a:t>B</a:t>
            </a:r>
            <a:r>
              <a:rPr lang="zh-CN" altLang="en-US" b="1" u="sng">
                <a:latin typeface="微软雅黑" panose="020B0503020204020204" charset="-122"/>
                <a:ea typeface="微软雅黑" panose="020B0503020204020204" charset="-122"/>
              </a:rPr>
              <a:t>）</a:t>
            </a:r>
          </a:p>
          <a:p>
            <a:r>
              <a:rPr lang="zh-CN" altLang="en-US" b="1" u="sng">
                <a:latin typeface="微软雅黑" panose="020B0503020204020204" charset="-122"/>
                <a:ea typeface="微软雅黑" panose="020B0503020204020204" charset="-122"/>
              </a:rPr>
              <a:t>      描述这个记忆点</a:t>
            </a:r>
          </a:p>
        </p:txBody>
      </p:sp>
      <p:cxnSp>
        <p:nvCxnSpPr>
          <p:cNvPr id="5" name="直接连接符 4"/>
          <p:cNvCxnSpPr/>
          <p:nvPr/>
        </p:nvCxnSpPr>
        <p:spPr>
          <a:xfrm>
            <a:off x="1790700" y="1597025"/>
            <a:ext cx="5400000" cy="36000"/>
          </a:xfrm>
          <a:prstGeom prst="line">
            <a:avLst/>
          </a:prstGeom>
          <a:ln w="1905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284605" y="1114425"/>
            <a:ext cx="847090" cy="368300"/>
          </a:xfrm>
          <a:prstGeom prst="rect">
            <a:avLst/>
          </a:prstGeom>
          <a:noFill/>
        </p:spPr>
        <p:txBody>
          <a:bodyPr wrap="square" rtlCol="0">
            <a:spAutoFit/>
          </a:bodyPr>
          <a:lstStyle/>
          <a:p>
            <a:r>
              <a:rPr lang="zh-CN" altLang="en-US"/>
              <a:t>高点</a:t>
            </a:r>
          </a:p>
        </p:txBody>
      </p:sp>
      <p:sp>
        <p:nvSpPr>
          <p:cNvPr id="7" name="文本框 6"/>
          <p:cNvSpPr txBox="1"/>
          <p:nvPr/>
        </p:nvSpPr>
        <p:spPr>
          <a:xfrm>
            <a:off x="1277620" y="1925320"/>
            <a:ext cx="847090" cy="368300"/>
          </a:xfrm>
          <a:prstGeom prst="rect">
            <a:avLst/>
          </a:prstGeom>
          <a:noFill/>
        </p:spPr>
        <p:txBody>
          <a:bodyPr wrap="square" rtlCol="0">
            <a:spAutoFit/>
          </a:bodyPr>
          <a:lstStyle/>
          <a:p>
            <a:r>
              <a:rPr lang="zh-CN" altLang="en-US"/>
              <a:t>低点</a:t>
            </a:r>
          </a:p>
        </p:txBody>
      </p:sp>
      <p:sp>
        <p:nvSpPr>
          <p:cNvPr id="8" name="文本框 7"/>
          <p:cNvSpPr txBox="1"/>
          <p:nvPr/>
        </p:nvSpPr>
        <p:spPr>
          <a:xfrm>
            <a:off x="7127875" y="1764030"/>
            <a:ext cx="847090" cy="368300"/>
          </a:xfrm>
          <a:prstGeom prst="rect">
            <a:avLst/>
          </a:prstGeom>
          <a:noFill/>
        </p:spPr>
        <p:txBody>
          <a:bodyPr wrap="square" rtlCol="0">
            <a:spAutoFit/>
          </a:bodyPr>
          <a:lstStyle/>
          <a:p>
            <a:r>
              <a:rPr lang="zh-CN" altLang="en-US"/>
              <a:t>年龄</a:t>
            </a:r>
          </a:p>
        </p:txBody>
      </p:sp>
      <p:sp>
        <p:nvSpPr>
          <p:cNvPr id="9" name="文本框 8"/>
          <p:cNvSpPr txBox="1"/>
          <p:nvPr/>
        </p:nvSpPr>
        <p:spPr>
          <a:xfrm>
            <a:off x="2205355" y="1633220"/>
            <a:ext cx="372745" cy="368300"/>
          </a:xfrm>
          <a:prstGeom prst="rect">
            <a:avLst/>
          </a:prstGeom>
          <a:noFill/>
        </p:spPr>
        <p:txBody>
          <a:bodyPr wrap="square" rtlCol="0">
            <a:spAutoFit/>
          </a:bodyPr>
          <a:lstStyle/>
          <a:p>
            <a:r>
              <a:rPr lang="en-US" altLang="zh-CN"/>
              <a:t>0</a:t>
            </a:r>
          </a:p>
        </p:txBody>
      </p:sp>
      <p:sp>
        <p:nvSpPr>
          <p:cNvPr id="10" name="文本框 9"/>
          <p:cNvSpPr txBox="1"/>
          <p:nvPr/>
        </p:nvSpPr>
        <p:spPr>
          <a:xfrm>
            <a:off x="2687320" y="1597025"/>
            <a:ext cx="372745" cy="368300"/>
          </a:xfrm>
          <a:prstGeom prst="rect">
            <a:avLst/>
          </a:prstGeom>
          <a:noFill/>
        </p:spPr>
        <p:txBody>
          <a:bodyPr wrap="square" rtlCol="0">
            <a:spAutoFit/>
          </a:bodyPr>
          <a:lstStyle/>
          <a:p>
            <a:r>
              <a:rPr lang="en-US" altLang="zh-CN"/>
              <a:t>3</a:t>
            </a:r>
          </a:p>
        </p:txBody>
      </p:sp>
      <p:sp>
        <p:nvSpPr>
          <p:cNvPr id="11" name="文本框 10"/>
          <p:cNvSpPr txBox="1"/>
          <p:nvPr/>
        </p:nvSpPr>
        <p:spPr>
          <a:xfrm>
            <a:off x="3114675" y="1633220"/>
            <a:ext cx="372745" cy="368300"/>
          </a:xfrm>
          <a:prstGeom prst="rect">
            <a:avLst/>
          </a:prstGeom>
          <a:noFill/>
        </p:spPr>
        <p:txBody>
          <a:bodyPr wrap="square" rtlCol="0">
            <a:spAutoFit/>
          </a:bodyPr>
          <a:lstStyle/>
          <a:p>
            <a:r>
              <a:rPr lang="en-US" altLang="zh-CN"/>
              <a:t>5</a:t>
            </a:r>
          </a:p>
        </p:txBody>
      </p:sp>
      <p:sp>
        <p:nvSpPr>
          <p:cNvPr id="12" name="文本框 11"/>
          <p:cNvSpPr txBox="1"/>
          <p:nvPr/>
        </p:nvSpPr>
        <p:spPr>
          <a:xfrm>
            <a:off x="5148580" y="1633220"/>
            <a:ext cx="489585" cy="368300"/>
          </a:xfrm>
          <a:prstGeom prst="rect">
            <a:avLst/>
          </a:prstGeom>
          <a:noFill/>
        </p:spPr>
        <p:txBody>
          <a:bodyPr wrap="square" rtlCol="0">
            <a:spAutoFit/>
          </a:bodyPr>
          <a:lstStyle/>
          <a:p>
            <a:r>
              <a:rPr lang="en-US" altLang="zh-CN"/>
              <a:t>15</a:t>
            </a:r>
          </a:p>
        </p:txBody>
      </p:sp>
      <p:sp>
        <p:nvSpPr>
          <p:cNvPr id="13" name="文本框 12"/>
          <p:cNvSpPr txBox="1"/>
          <p:nvPr/>
        </p:nvSpPr>
        <p:spPr>
          <a:xfrm>
            <a:off x="6396990" y="1633220"/>
            <a:ext cx="474980" cy="368300"/>
          </a:xfrm>
          <a:prstGeom prst="rect">
            <a:avLst/>
          </a:prstGeom>
          <a:noFill/>
        </p:spPr>
        <p:txBody>
          <a:bodyPr wrap="square" rtlCol="0">
            <a:spAutoFit/>
          </a:bodyPr>
          <a:lstStyle/>
          <a:p>
            <a:r>
              <a:rPr lang="en-US" altLang="zh-CN"/>
              <a:t>20</a:t>
            </a:r>
          </a:p>
        </p:txBody>
      </p:sp>
      <p:sp>
        <p:nvSpPr>
          <p:cNvPr id="14" name="文本框 13"/>
          <p:cNvSpPr txBox="1"/>
          <p:nvPr/>
        </p:nvSpPr>
        <p:spPr>
          <a:xfrm>
            <a:off x="4027805" y="1633220"/>
            <a:ext cx="533400" cy="368300"/>
          </a:xfrm>
          <a:prstGeom prst="rect">
            <a:avLst/>
          </a:prstGeom>
          <a:noFill/>
        </p:spPr>
        <p:txBody>
          <a:bodyPr wrap="square" rtlCol="0">
            <a:spAutoFit/>
          </a:bodyPr>
          <a:lstStyle/>
          <a:p>
            <a:r>
              <a:rPr lang="en-US" altLang="zh-CN"/>
              <a:t>10</a:t>
            </a:r>
          </a:p>
        </p:txBody>
      </p:sp>
    </p:spTree>
    <p:extLst>
      <p:ext uri="{BB962C8B-B14F-4D97-AF65-F5344CB8AC3E}">
        <p14:creationId xmlns:p14="http://schemas.microsoft.com/office/powerpoint/2010/main" val="928649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464" y="322259"/>
            <a:ext cx="4549637" cy="3027227"/>
          </a:xfrm>
        </p:spPr>
        <p:txBody>
          <a:bodyPr>
            <a:normAutofit/>
          </a:bodyPr>
          <a:lstStyle/>
          <a:p>
            <a:r>
              <a:rPr lang="zh-CN" altLang="en-US" dirty="0" smtClean="0"/>
              <a:t>寇明雯  </a:t>
            </a:r>
            <a:r>
              <a:rPr lang="en-US" altLang="zh-CN" dirty="0" smtClean="0"/>
              <a:t/>
            </a:r>
            <a:br>
              <a:rPr lang="en-US" altLang="zh-CN" dirty="0" smtClean="0"/>
            </a:br>
            <a:r>
              <a:rPr lang="en-US" altLang="zh-CN" dirty="0"/>
              <a:t/>
            </a:r>
            <a:br>
              <a:rPr lang="en-US" altLang="zh-CN" dirty="0"/>
            </a:br>
            <a:r>
              <a:rPr lang="zh-CN" altLang="en-US" dirty="0" smtClean="0"/>
              <a:t>商楼</a:t>
            </a:r>
            <a:r>
              <a:rPr lang="en-US" altLang="zh-CN" dirty="0" smtClean="0"/>
              <a:t>304 </a:t>
            </a:r>
            <a:br>
              <a:rPr lang="en-US" altLang="zh-CN" dirty="0" smtClean="0"/>
            </a:br>
            <a:r>
              <a:rPr lang="en-US" altLang="zh-CN" dirty="0"/>
              <a:t/>
            </a:r>
            <a:br>
              <a:rPr lang="en-US" altLang="zh-CN" dirty="0"/>
            </a:br>
            <a:r>
              <a:rPr lang="en-US" altLang="zh-CN" dirty="0" smtClean="0">
                <a:hlinkClick r:id="rId2"/>
              </a:rPr>
              <a:t>koumingwen@th.btbu.edu.cn</a:t>
            </a:r>
            <a:r>
              <a:rPr lang="en-US" altLang="zh-CN" dirty="0" smtClean="0"/>
              <a:t/>
            </a:r>
            <a:br>
              <a:rPr lang="en-US" altLang="zh-CN" dirty="0" smtClean="0"/>
            </a:br>
            <a:r>
              <a:rPr lang="en-US" altLang="zh-CN" dirty="0"/>
              <a:t/>
            </a:r>
            <a:br>
              <a:rPr lang="en-US" altLang="zh-CN" dirty="0"/>
            </a:br>
            <a:endParaRPr lang="zh-CN" altLang="en-US" dirty="0"/>
          </a:p>
        </p:txBody>
      </p:sp>
      <p:pic>
        <p:nvPicPr>
          <p:cNvPr id="4" name="内容占位符 3"/>
          <p:cNvPicPr>
            <a:picLocks noGrp="1" noChangeAspect="1"/>
          </p:cNvPicPr>
          <p:nvPr>
            <p:ph idx="1"/>
          </p:nvPr>
        </p:nvPicPr>
        <p:blipFill rotWithShape="1">
          <a:blip r:embed="rId3"/>
          <a:srcRect l="30557" r="32282"/>
          <a:stretch>
            <a:fillRect/>
          </a:stretch>
        </p:blipFill>
        <p:spPr>
          <a:xfrm>
            <a:off x="5897425" y="723955"/>
            <a:ext cx="2355574" cy="360521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6275" y="610195"/>
            <a:ext cx="976923" cy="136769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464" y="2526562"/>
            <a:ext cx="2802835" cy="1873895"/>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3104" y="2754035"/>
            <a:ext cx="1606412" cy="2141883"/>
          </a:xfrm>
          <a:prstGeom prst="rect">
            <a:avLst/>
          </a:prstGeom>
        </p:spPr>
      </p:pic>
      <p:sp>
        <p:nvSpPr>
          <p:cNvPr id="8" name="文本框 7"/>
          <p:cNvSpPr txBox="1"/>
          <p:nvPr/>
        </p:nvSpPr>
        <p:spPr>
          <a:xfrm>
            <a:off x="658464" y="159026"/>
            <a:ext cx="7919006" cy="369332"/>
          </a:xfrm>
          <a:prstGeom prst="rect">
            <a:avLst/>
          </a:prstGeom>
          <a:noFill/>
        </p:spPr>
        <p:txBody>
          <a:bodyPr wrap="square" rtlCol="0">
            <a:spAutoFit/>
          </a:bodyPr>
          <a:lstStyle/>
          <a:p>
            <a:r>
              <a:rPr lang="zh-CN" altLang="en-US" b="1" dirty="0" smtClean="0"/>
              <a:t>踏实 严肃 乐观 和善 内敛 独立 书呆子 </a:t>
            </a:r>
            <a:r>
              <a:rPr lang="zh-CN" altLang="en-US" b="1" dirty="0" smtClean="0"/>
              <a:t>反应迟缓 </a:t>
            </a:r>
            <a:r>
              <a:rPr lang="zh-CN" altLang="en-US" b="1" dirty="0" smtClean="0"/>
              <a:t>缺乏运动细胞 短视 感性</a:t>
            </a:r>
            <a:endParaRPr lang="zh-CN" alt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2"/>
          <p:cNvSpPr>
            <a:spLocks noGrp="1"/>
          </p:cNvSpPr>
          <p:nvPr>
            <p:ph type="title"/>
            <p:custDataLst>
              <p:tags r:id="rId2"/>
            </p:custDataLst>
          </p:nvPr>
        </p:nvSpPr>
        <p:spPr>
          <a:xfrm>
            <a:off x="544195" y="442595"/>
            <a:ext cx="7809230" cy="582295"/>
          </a:xfrm>
        </p:spPr>
        <p:txBody>
          <a:bodyPr>
            <a:noAutofit/>
          </a:bodyPr>
          <a:lstStyle/>
          <a:p>
            <a:r>
              <a:rPr lang="en-US" altLang="zh-CN" sz="2800" dirty="0">
                <a:latin typeface="微软雅黑" panose="020B0503020204020204" charset="-122"/>
                <a:ea typeface="微软雅黑" panose="020B0503020204020204" charset="-122"/>
              </a:rPr>
              <a:t>2.3 </a:t>
            </a:r>
            <a:r>
              <a:rPr lang="zh-CN" altLang="en-US" sz="2800" dirty="0" smtClean="0">
                <a:latin typeface="微软雅黑" panose="020B0503020204020204" charset="-122"/>
                <a:ea typeface="微软雅黑" panose="020B0503020204020204" charset="-122"/>
                <a:sym typeface="+mn-ea"/>
              </a:rPr>
              <a:t>目标管理</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762635" y="1108075"/>
            <a:ext cx="4834255" cy="37020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（二）实践自我的学习和奋斗目标</a:t>
            </a:r>
          </a:p>
        </p:txBody>
      </p:sp>
      <p:pic>
        <p:nvPicPr>
          <p:cNvPr id="9" name="图片 8" descr="47H58PIC4IB_1024"/>
          <p:cNvPicPr>
            <a:picLocks noChangeAspect="1"/>
          </p:cNvPicPr>
          <p:nvPr/>
        </p:nvPicPr>
        <p:blipFill>
          <a:blip r:embed="rId14">
            <a:clrChange>
              <a:clrFrom>
                <a:srgbClr val="FFFFFF">
                  <a:alpha val="100000"/>
                </a:srgbClr>
              </a:clrFrom>
              <a:clrTo>
                <a:srgbClr val="FFFFFF">
                  <a:alpha val="100000"/>
                  <a:alpha val="0"/>
                </a:srgbClr>
              </a:clrTo>
            </a:clrChange>
          </a:blip>
          <a:stretch>
            <a:fillRect/>
          </a:stretch>
        </p:blipFill>
        <p:spPr>
          <a:xfrm>
            <a:off x="1264920" y="1739900"/>
            <a:ext cx="2329815" cy="3037840"/>
          </a:xfrm>
          <a:prstGeom prst="rect">
            <a:avLst/>
          </a:prstGeom>
        </p:spPr>
      </p:pic>
      <p:grpSp>
        <p:nvGrpSpPr>
          <p:cNvPr id="10" name="组合 9"/>
          <p:cNvGrpSpPr/>
          <p:nvPr>
            <p:custDataLst>
              <p:tags r:id="rId4"/>
            </p:custDataLst>
          </p:nvPr>
        </p:nvGrpSpPr>
        <p:grpSpPr>
          <a:xfrm>
            <a:off x="4013842" y="1785293"/>
            <a:ext cx="4427855" cy="1085830"/>
            <a:chOff x="3751753" y="1464065"/>
            <a:chExt cx="3425487" cy="840022"/>
          </a:xfrm>
        </p:grpSpPr>
        <p:sp>
          <p:nvSpPr>
            <p:cNvPr id="11" name="任意多边形 10"/>
            <p:cNvSpPr/>
            <p:nvPr>
              <p:custDataLst>
                <p:tags r:id="rId11"/>
              </p:custDataLst>
            </p:nvPr>
          </p:nvSpPr>
          <p:spPr>
            <a:xfrm>
              <a:off x="3751753" y="2098347"/>
              <a:ext cx="281940" cy="205740"/>
            </a:xfrm>
            <a:custGeom>
              <a:avLst/>
              <a:gdLst>
                <a:gd name="connsiteX0" fmla="*/ 0 w 281940"/>
                <a:gd name="connsiteY0" fmla="*/ 38100 h 205740"/>
                <a:gd name="connsiteX1" fmla="*/ 281940 w 281940"/>
                <a:gd name="connsiteY1" fmla="*/ 205740 h 205740"/>
                <a:gd name="connsiteX2" fmla="*/ 281940 w 281940"/>
                <a:gd name="connsiteY2" fmla="*/ 0 h 205740"/>
                <a:gd name="connsiteX3" fmla="*/ 0 w 281940"/>
                <a:gd name="connsiteY3" fmla="*/ 38100 h 205740"/>
              </a:gdLst>
              <a:ahLst/>
              <a:cxnLst>
                <a:cxn ang="0">
                  <a:pos x="connsiteX0" y="connsiteY0"/>
                </a:cxn>
                <a:cxn ang="0">
                  <a:pos x="connsiteX1" y="connsiteY1"/>
                </a:cxn>
                <a:cxn ang="0">
                  <a:pos x="connsiteX2" y="connsiteY2"/>
                </a:cxn>
                <a:cxn ang="0">
                  <a:pos x="connsiteX3" y="connsiteY3"/>
                </a:cxn>
              </a:cxnLst>
              <a:rect l="l" t="t" r="r" b="b"/>
              <a:pathLst>
                <a:path w="281940" h="205740">
                  <a:moveTo>
                    <a:pt x="0" y="38100"/>
                  </a:moveTo>
                  <a:lnTo>
                    <a:pt x="281940" y="205740"/>
                  </a:lnTo>
                  <a:lnTo>
                    <a:pt x="281940" y="0"/>
                  </a:lnTo>
                  <a:lnTo>
                    <a:pt x="0" y="3810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endParaRPr lang="zh-CN" altLang="en-US" sz="1350">
                <a:solidFill>
                  <a:schemeClr val="bg1"/>
                </a:solidFill>
                <a:sym typeface="Arial" panose="020B0604020202020204" pitchFamily="34" charset="0"/>
              </a:endParaRPr>
            </a:p>
          </p:txBody>
        </p:sp>
        <p:sp>
          <p:nvSpPr>
            <p:cNvPr id="12" name="任意多边形 11"/>
            <p:cNvSpPr/>
            <p:nvPr>
              <p:custDataLst>
                <p:tags r:id="rId12"/>
              </p:custDataLst>
            </p:nvPr>
          </p:nvSpPr>
          <p:spPr>
            <a:xfrm>
              <a:off x="3751753" y="1464065"/>
              <a:ext cx="3425487" cy="685294"/>
            </a:xfrm>
            <a:custGeom>
              <a:avLst/>
              <a:gdLst>
                <a:gd name="connsiteX0" fmla="*/ 0 w 3222171"/>
                <a:gd name="connsiteY0" fmla="*/ 0 h 551543"/>
                <a:gd name="connsiteX1" fmla="*/ 3222171 w 3222171"/>
                <a:gd name="connsiteY1" fmla="*/ 0 h 551543"/>
                <a:gd name="connsiteX2" fmla="*/ 2946400 w 3222171"/>
                <a:gd name="connsiteY2" fmla="*/ 275772 h 551543"/>
                <a:gd name="connsiteX3" fmla="*/ 3222171 w 3222171"/>
                <a:gd name="connsiteY3" fmla="*/ 551543 h 551543"/>
                <a:gd name="connsiteX4" fmla="*/ 0 w 3222171"/>
                <a:gd name="connsiteY4" fmla="*/ 551543 h 55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171" h="551543">
                  <a:moveTo>
                    <a:pt x="0" y="0"/>
                  </a:moveTo>
                  <a:lnTo>
                    <a:pt x="3222171" y="0"/>
                  </a:lnTo>
                  <a:lnTo>
                    <a:pt x="2946400" y="275772"/>
                  </a:lnTo>
                  <a:lnTo>
                    <a:pt x="3222171" y="551543"/>
                  </a:lnTo>
                  <a:lnTo>
                    <a:pt x="0" y="5515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lang="en-US" altLang="zh-CN" sz="1600" b="1" dirty="0">
                  <a:solidFill>
                    <a:schemeClr val="bg1"/>
                  </a:solidFill>
                  <a:latin typeface="微软雅黑" panose="020B0503020204020204" charset="-122"/>
                  <a:ea typeface="微软雅黑" panose="020B0503020204020204" charset="-122"/>
                  <a:sym typeface="Arial" panose="020B0604020202020204" pitchFamily="34" charset="0"/>
                </a:rPr>
                <a:t>1.</a:t>
              </a: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制定合理可行的短期及长期计划，在制定计划时，要从个人的具体情况出发，结合自己</a:t>
              </a:r>
            </a:p>
            <a:p>
              <a:pPr algn="l"/>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所处的环境及各种可能的外部情况。</a:t>
              </a:r>
            </a:p>
          </p:txBody>
        </p:sp>
      </p:grpSp>
      <p:grpSp>
        <p:nvGrpSpPr>
          <p:cNvPr id="13" name="组合 12"/>
          <p:cNvGrpSpPr/>
          <p:nvPr>
            <p:custDataLst>
              <p:tags r:id="rId5"/>
            </p:custDataLst>
          </p:nvPr>
        </p:nvGrpSpPr>
        <p:grpSpPr>
          <a:xfrm>
            <a:off x="4013207" y="2861158"/>
            <a:ext cx="4428489" cy="984230"/>
            <a:chOff x="3751262" y="1994873"/>
            <a:chExt cx="3425978" cy="761422"/>
          </a:xfrm>
        </p:grpSpPr>
        <p:sp>
          <p:nvSpPr>
            <p:cNvPr id="14" name="任意多边形 13"/>
            <p:cNvSpPr/>
            <p:nvPr>
              <p:custDataLst>
                <p:tags r:id="rId9"/>
              </p:custDataLst>
            </p:nvPr>
          </p:nvSpPr>
          <p:spPr>
            <a:xfrm>
              <a:off x="3751262" y="2550555"/>
              <a:ext cx="281940" cy="205740"/>
            </a:xfrm>
            <a:custGeom>
              <a:avLst/>
              <a:gdLst>
                <a:gd name="connsiteX0" fmla="*/ 0 w 281940"/>
                <a:gd name="connsiteY0" fmla="*/ 38100 h 205740"/>
                <a:gd name="connsiteX1" fmla="*/ 281940 w 281940"/>
                <a:gd name="connsiteY1" fmla="*/ 205740 h 205740"/>
                <a:gd name="connsiteX2" fmla="*/ 281940 w 281940"/>
                <a:gd name="connsiteY2" fmla="*/ 0 h 205740"/>
                <a:gd name="connsiteX3" fmla="*/ 0 w 281940"/>
                <a:gd name="connsiteY3" fmla="*/ 38100 h 205740"/>
              </a:gdLst>
              <a:ahLst/>
              <a:cxnLst>
                <a:cxn ang="0">
                  <a:pos x="connsiteX0" y="connsiteY0"/>
                </a:cxn>
                <a:cxn ang="0">
                  <a:pos x="connsiteX1" y="connsiteY1"/>
                </a:cxn>
                <a:cxn ang="0">
                  <a:pos x="connsiteX2" y="connsiteY2"/>
                </a:cxn>
                <a:cxn ang="0">
                  <a:pos x="connsiteX3" y="connsiteY3"/>
                </a:cxn>
              </a:cxnLst>
              <a:rect l="l" t="t" r="r" b="b"/>
              <a:pathLst>
                <a:path w="281940" h="205740">
                  <a:moveTo>
                    <a:pt x="0" y="38100"/>
                  </a:moveTo>
                  <a:lnTo>
                    <a:pt x="281940" y="205740"/>
                  </a:lnTo>
                  <a:lnTo>
                    <a:pt x="281940" y="0"/>
                  </a:lnTo>
                  <a:lnTo>
                    <a:pt x="0" y="3810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endParaRPr lang="zh-CN" altLang="en-US" sz="1350">
                <a:solidFill>
                  <a:schemeClr val="bg1"/>
                </a:solidFill>
                <a:sym typeface="Arial" panose="020B0604020202020204" pitchFamily="34" charset="0"/>
              </a:endParaRPr>
            </a:p>
          </p:txBody>
        </p:sp>
        <p:sp>
          <p:nvSpPr>
            <p:cNvPr id="15" name="任意多边形 14"/>
            <p:cNvSpPr/>
            <p:nvPr>
              <p:custDataLst>
                <p:tags r:id="rId10"/>
              </p:custDataLst>
            </p:nvPr>
          </p:nvSpPr>
          <p:spPr>
            <a:xfrm>
              <a:off x="3751753" y="1994873"/>
              <a:ext cx="3425487" cy="614554"/>
            </a:xfrm>
            <a:custGeom>
              <a:avLst/>
              <a:gdLst>
                <a:gd name="connsiteX0" fmla="*/ 0 w 3222171"/>
                <a:gd name="connsiteY0" fmla="*/ 0 h 551543"/>
                <a:gd name="connsiteX1" fmla="*/ 3222171 w 3222171"/>
                <a:gd name="connsiteY1" fmla="*/ 0 h 551543"/>
                <a:gd name="connsiteX2" fmla="*/ 2946400 w 3222171"/>
                <a:gd name="connsiteY2" fmla="*/ 275772 h 551543"/>
                <a:gd name="connsiteX3" fmla="*/ 3222171 w 3222171"/>
                <a:gd name="connsiteY3" fmla="*/ 551543 h 551543"/>
                <a:gd name="connsiteX4" fmla="*/ 0 w 3222171"/>
                <a:gd name="connsiteY4" fmla="*/ 551543 h 55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171" h="551543">
                  <a:moveTo>
                    <a:pt x="0" y="0"/>
                  </a:moveTo>
                  <a:lnTo>
                    <a:pt x="3222171" y="0"/>
                  </a:lnTo>
                  <a:lnTo>
                    <a:pt x="2946400" y="275772"/>
                  </a:lnTo>
                  <a:lnTo>
                    <a:pt x="3222171" y="551543"/>
                  </a:lnTo>
                  <a:lnTo>
                    <a:pt x="0" y="5515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l"/>
              <a:r>
                <a:rPr lang="en-US" altLang="zh-CN" sz="1600" b="1" dirty="0">
                  <a:solidFill>
                    <a:schemeClr val="bg1"/>
                  </a:solidFill>
                  <a:latin typeface="微软雅黑" panose="020B0503020204020204" charset="-122"/>
                  <a:ea typeface="微软雅黑" panose="020B0503020204020204" charset="-122"/>
                  <a:sym typeface="Arial" panose="020B0604020202020204" pitchFamily="34" charset="0"/>
                </a:rPr>
                <a:t>2.</a:t>
              </a: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定期检查计划的实施情况，并对未完成的计划进行反思，使自己不断提高。</a:t>
              </a:r>
            </a:p>
          </p:txBody>
        </p:sp>
      </p:grpSp>
      <p:grpSp>
        <p:nvGrpSpPr>
          <p:cNvPr id="16" name="组合 15"/>
          <p:cNvGrpSpPr/>
          <p:nvPr>
            <p:custDataLst>
              <p:tags r:id="rId6"/>
            </p:custDataLst>
          </p:nvPr>
        </p:nvGrpSpPr>
        <p:grpSpPr>
          <a:xfrm>
            <a:off x="4013207" y="3891303"/>
            <a:ext cx="4428489" cy="1022330"/>
            <a:chOff x="3751262" y="2490311"/>
            <a:chExt cx="3425978" cy="790897"/>
          </a:xfrm>
        </p:grpSpPr>
        <p:sp>
          <p:nvSpPr>
            <p:cNvPr id="17" name="任意多边形 16"/>
            <p:cNvSpPr/>
            <p:nvPr>
              <p:custDataLst>
                <p:tags r:id="rId7"/>
              </p:custDataLst>
            </p:nvPr>
          </p:nvSpPr>
          <p:spPr>
            <a:xfrm>
              <a:off x="3751262" y="3075468"/>
              <a:ext cx="281940" cy="205740"/>
            </a:xfrm>
            <a:custGeom>
              <a:avLst/>
              <a:gdLst>
                <a:gd name="connsiteX0" fmla="*/ 0 w 281940"/>
                <a:gd name="connsiteY0" fmla="*/ 38100 h 205740"/>
                <a:gd name="connsiteX1" fmla="*/ 281940 w 281940"/>
                <a:gd name="connsiteY1" fmla="*/ 205740 h 205740"/>
                <a:gd name="connsiteX2" fmla="*/ 281940 w 281940"/>
                <a:gd name="connsiteY2" fmla="*/ 0 h 205740"/>
                <a:gd name="connsiteX3" fmla="*/ 0 w 281940"/>
                <a:gd name="connsiteY3" fmla="*/ 38100 h 205740"/>
              </a:gdLst>
              <a:ahLst/>
              <a:cxnLst>
                <a:cxn ang="0">
                  <a:pos x="connsiteX0" y="connsiteY0"/>
                </a:cxn>
                <a:cxn ang="0">
                  <a:pos x="connsiteX1" y="connsiteY1"/>
                </a:cxn>
                <a:cxn ang="0">
                  <a:pos x="connsiteX2" y="connsiteY2"/>
                </a:cxn>
                <a:cxn ang="0">
                  <a:pos x="connsiteX3" y="connsiteY3"/>
                </a:cxn>
              </a:cxnLst>
              <a:rect l="l" t="t" r="r" b="b"/>
              <a:pathLst>
                <a:path w="281940" h="205740">
                  <a:moveTo>
                    <a:pt x="0" y="38100"/>
                  </a:moveTo>
                  <a:lnTo>
                    <a:pt x="281940" y="205740"/>
                  </a:lnTo>
                  <a:lnTo>
                    <a:pt x="281940" y="0"/>
                  </a:lnTo>
                  <a:lnTo>
                    <a:pt x="0" y="381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endParaRPr lang="zh-CN" altLang="en-US" sz="1350">
                <a:solidFill>
                  <a:schemeClr val="bg1"/>
                </a:solidFill>
                <a:sym typeface="Arial" panose="020B0604020202020204" pitchFamily="34" charset="0"/>
              </a:endParaRPr>
            </a:p>
          </p:txBody>
        </p:sp>
        <p:sp>
          <p:nvSpPr>
            <p:cNvPr id="18" name="任意多边形 17"/>
            <p:cNvSpPr/>
            <p:nvPr>
              <p:custDataLst>
                <p:tags r:id="rId8"/>
              </p:custDataLst>
            </p:nvPr>
          </p:nvSpPr>
          <p:spPr>
            <a:xfrm>
              <a:off x="3751753" y="2490311"/>
              <a:ext cx="3425487" cy="627817"/>
            </a:xfrm>
            <a:custGeom>
              <a:avLst/>
              <a:gdLst>
                <a:gd name="connsiteX0" fmla="*/ 0 w 3222171"/>
                <a:gd name="connsiteY0" fmla="*/ 0 h 551543"/>
                <a:gd name="connsiteX1" fmla="*/ 3222171 w 3222171"/>
                <a:gd name="connsiteY1" fmla="*/ 0 h 551543"/>
                <a:gd name="connsiteX2" fmla="*/ 2946400 w 3222171"/>
                <a:gd name="connsiteY2" fmla="*/ 275772 h 551543"/>
                <a:gd name="connsiteX3" fmla="*/ 3222171 w 3222171"/>
                <a:gd name="connsiteY3" fmla="*/ 551543 h 551543"/>
                <a:gd name="connsiteX4" fmla="*/ 0 w 3222171"/>
                <a:gd name="connsiteY4" fmla="*/ 551543 h 55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171" h="551543">
                  <a:moveTo>
                    <a:pt x="0" y="0"/>
                  </a:moveTo>
                  <a:lnTo>
                    <a:pt x="3222171" y="0"/>
                  </a:lnTo>
                  <a:lnTo>
                    <a:pt x="2946400" y="275772"/>
                  </a:lnTo>
                  <a:lnTo>
                    <a:pt x="3222171" y="551543"/>
                  </a:lnTo>
                  <a:lnTo>
                    <a:pt x="0" y="5515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lang="en-US" altLang="zh-CN" sz="1600" b="1" dirty="0">
                  <a:solidFill>
                    <a:schemeClr val="bg1"/>
                  </a:solidFill>
                  <a:latin typeface="微软雅黑" panose="020B0503020204020204" charset="-122"/>
                  <a:ea typeface="微软雅黑" panose="020B0503020204020204" charset="-122"/>
                  <a:sym typeface="Arial" panose="020B0604020202020204" pitchFamily="34" charset="0"/>
                </a:rPr>
                <a:t>3.</a:t>
              </a: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保持积极乐观的心态，通往成功的路不可能一帆风顺，遇到这样或那样阻碍目标实现的</a:t>
              </a:r>
            </a:p>
            <a:p>
              <a:pPr algn="l"/>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困难是正常的，最重要的是保持良好的心态。</a:t>
              </a:r>
            </a:p>
          </p:txBody>
        </p:sp>
      </p:grpSp>
    </p:spTree>
    <p:extLst>
      <p:ext uri="{BB962C8B-B14F-4D97-AF65-F5344CB8AC3E}">
        <p14:creationId xmlns:p14="http://schemas.microsoft.com/office/powerpoint/2010/main" val="1600550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bwMode="auto">
          <a:xfrm>
            <a:off x="461010" y="1073150"/>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2"/>
          <p:cNvSpPr>
            <a:spLocks noGrp="1"/>
          </p:cNvSpPr>
          <p:nvPr>
            <p:custDataLst>
              <p:tags r:id="rId2"/>
            </p:custDataLst>
          </p:nvPr>
        </p:nvSpPr>
        <p:spPr>
          <a:xfrm>
            <a:off x="361315" y="417830"/>
            <a:ext cx="8601075"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2800" dirty="0">
                <a:latin typeface="微软雅黑" panose="020B0503020204020204" charset="-122"/>
                <a:ea typeface="微软雅黑" panose="020B0503020204020204" charset="-122"/>
              </a:rPr>
              <a:t>课堂练习</a:t>
            </a:r>
            <a:r>
              <a:rPr lang="en-US" altLang="zh-CN" sz="2800" dirty="0">
                <a:latin typeface="微软雅黑" panose="020B0503020204020204" charset="-122"/>
                <a:ea typeface="微软雅黑" panose="020B0503020204020204" charset="-122"/>
              </a:rPr>
              <a:t>3 </a:t>
            </a:r>
            <a:r>
              <a:rPr lang="zh-CN" sz="2800" dirty="0">
                <a:latin typeface="微软雅黑" panose="020B0503020204020204" charset="-122"/>
                <a:ea typeface="微软雅黑" panose="020B0503020204020204" charset="-122"/>
              </a:rPr>
              <a:t>我命由我不由天</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pic>
        <p:nvPicPr>
          <p:cNvPr id="8" name="图片 7" descr="08f790529822720e87e864aa7acb0a46f21fabb8"/>
          <p:cNvPicPr>
            <a:picLocks noChangeAspect="1"/>
          </p:cNvPicPr>
          <p:nvPr/>
        </p:nvPicPr>
        <p:blipFill>
          <a:blip r:embed="rId4"/>
          <a:srcRect l="3114" r="3114"/>
          <a:stretch>
            <a:fillRect/>
          </a:stretch>
        </p:blipFill>
        <p:spPr>
          <a:xfrm>
            <a:off x="511175" y="1073150"/>
            <a:ext cx="1525270" cy="3706495"/>
          </a:xfrm>
          <a:prstGeom prst="ellipse">
            <a:avLst/>
          </a:prstGeom>
          <a:effectLst>
            <a:reflection stA="45000" endPos="13000" dist="50800" dir="5400000" sy="-100000" algn="bl" rotWithShape="0"/>
          </a:effectLst>
        </p:spPr>
      </p:pic>
      <p:sp>
        <p:nvSpPr>
          <p:cNvPr id="9" name="文本框 8"/>
          <p:cNvSpPr txBox="1"/>
          <p:nvPr/>
        </p:nvSpPr>
        <p:spPr>
          <a:xfrm>
            <a:off x="1998345" y="1000125"/>
            <a:ext cx="7145655" cy="4048125"/>
          </a:xfrm>
          <a:prstGeom prst="rect">
            <a:avLst/>
          </a:prstGeom>
          <a:noFill/>
          <a:ln w="9525">
            <a:solidFill>
              <a:schemeClr val="accent1"/>
            </a:solidFill>
          </a:ln>
        </p:spPr>
        <p:txBody>
          <a:bodyPr wrap="square">
            <a:spAutoFit/>
          </a:bodyPr>
          <a:lstStyle/>
          <a:p>
            <a:pPr indent="0">
              <a:lnSpc>
                <a:spcPct val="130000"/>
              </a:lnSpc>
              <a:buFont typeface="Wingdings" panose="05000000000000000000" charset="0"/>
              <a:buNone/>
            </a:pPr>
            <a:r>
              <a:rPr lang="zh-CN" altLang="en-US" b="1">
                <a:latin typeface="微软雅黑" panose="020B0503020204020204" charset="-122"/>
                <a:ea typeface="微软雅黑" panose="020B0503020204020204" charset="-122"/>
                <a:cs typeface="宋体" panose="02010600030101010101" pitchFamily="2" charset="-122"/>
              </a:rPr>
              <a:t>这里为你提供一个机会：想一想自己并把回答记录在纸上。请仔细、诚实地填写下面的空格。请对自己诚实，不要为了取悦其他人而做出回答。尽量凭直觉回答。</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1.</a:t>
            </a:r>
            <a:r>
              <a:rPr lang="zh-CN" altLang="en-US" b="1">
                <a:latin typeface="微软雅黑" panose="020B0503020204020204" charset="-122"/>
                <a:ea typeface="微软雅黑" panose="020B0503020204020204" charset="-122"/>
                <a:cs typeface="宋体" panose="02010600030101010101" pitchFamily="2" charset="-122"/>
              </a:rPr>
              <a:t>我是                            </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2.</a:t>
            </a:r>
            <a:r>
              <a:rPr lang="zh-CN" altLang="en-US" b="1">
                <a:latin typeface="微软雅黑" panose="020B0503020204020204" charset="-122"/>
                <a:ea typeface="微软雅黑" panose="020B0503020204020204" charset="-122"/>
                <a:cs typeface="宋体" panose="02010600030101010101" pitchFamily="2" charset="-122"/>
              </a:rPr>
              <a:t>我需要                  </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3.</a:t>
            </a:r>
            <a:r>
              <a:rPr lang="zh-CN" altLang="en-US" b="1">
                <a:latin typeface="微软雅黑" panose="020B0503020204020204" charset="-122"/>
                <a:ea typeface="微软雅黑" panose="020B0503020204020204" charset="-122"/>
                <a:cs typeface="宋体" panose="02010600030101010101" pitchFamily="2" charset="-122"/>
              </a:rPr>
              <a:t>我想要             </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5.</a:t>
            </a:r>
            <a:r>
              <a:rPr lang="zh-CN" altLang="en-US" b="1">
                <a:latin typeface="微软雅黑" panose="020B0503020204020204" charset="-122"/>
                <a:ea typeface="微软雅黑" panose="020B0503020204020204" charset="-122"/>
                <a:cs typeface="宋体" panose="02010600030101010101" pitchFamily="2" charset="-122"/>
              </a:rPr>
              <a:t>我想在下列方面改变自己</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6.</a:t>
            </a:r>
            <a:r>
              <a:rPr lang="zh-CN" altLang="en-US" b="1">
                <a:latin typeface="微软雅黑" panose="020B0503020204020204" charset="-122"/>
                <a:ea typeface="微软雅黑" panose="020B0503020204020204" charset="-122"/>
                <a:cs typeface="宋体" panose="02010600030101010101" pitchFamily="2" charset="-122"/>
              </a:rPr>
              <a:t>如果毕业</a:t>
            </a:r>
            <a:r>
              <a:rPr lang="en-US" altLang="zh-CN" b="1">
                <a:latin typeface="微软雅黑" panose="020B0503020204020204" charset="-122"/>
                <a:ea typeface="微软雅黑" panose="020B0503020204020204" charset="-122"/>
                <a:cs typeface="宋体" panose="02010600030101010101" pitchFamily="2" charset="-122"/>
              </a:rPr>
              <a:t>5</a:t>
            </a:r>
            <a:r>
              <a:rPr lang="zh-CN" altLang="en-US" b="1">
                <a:latin typeface="微软雅黑" panose="020B0503020204020204" charset="-122"/>
                <a:ea typeface="微软雅黑" panose="020B0503020204020204" charset="-122"/>
                <a:cs typeface="宋体" panose="02010600030101010101" pitchFamily="2" charset="-122"/>
              </a:rPr>
              <a:t>年内一切顺利，我将从事下列工作    </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7.</a:t>
            </a:r>
            <a:r>
              <a:rPr lang="zh-CN" altLang="en-US" b="1">
                <a:latin typeface="微软雅黑" panose="020B0503020204020204" charset="-122"/>
                <a:ea typeface="微软雅黑" panose="020B0503020204020204" charset="-122"/>
                <a:cs typeface="宋体" panose="02010600030101010101" pitchFamily="2" charset="-122"/>
              </a:rPr>
              <a:t>如果毕业</a:t>
            </a:r>
            <a:r>
              <a:rPr lang="en-US" altLang="zh-CN" b="1">
                <a:latin typeface="微软雅黑" panose="020B0503020204020204" charset="-122"/>
                <a:ea typeface="微软雅黑" panose="020B0503020204020204" charset="-122"/>
                <a:cs typeface="宋体" panose="02010600030101010101" pitchFamily="2" charset="-122"/>
              </a:rPr>
              <a:t>5</a:t>
            </a:r>
            <a:r>
              <a:rPr lang="zh-CN" altLang="en-US" b="1">
                <a:latin typeface="微软雅黑" panose="020B0503020204020204" charset="-122"/>
                <a:ea typeface="微软雅黑" panose="020B0503020204020204" charset="-122"/>
                <a:cs typeface="宋体" panose="02010600030101010101" pitchFamily="2" charset="-122"/>
              </a:rPr>
              <a:t>年事情不顺利，我将从事下列工作</a:t>
            </a:r>
          </a:p>
          <a:p>
            <a:pPr indent="0">
              <a:lnSpc>
                <a:spcPct val="130000"/>
              </a:lnSpc>
              <a:buFont typeface="Wingdings" panose="05000000000000000000" charset="0"/>
              <a:buNone/>
            </a:pPr>
            <a:r>
              <a:rPr lang="en-US" altLang="zh-CN" b="1">
                <a:latin typeface="微软雅黑" panose="020B0503020204020204" charset="-122"/>
                <a:ea typeface="微软雅黑" panose="020B0503020204020204" charset="-122"/>
                <a:cs typeface="宋体" panose="02010600030101010101" pitchFamily="2" charset="-122"/>
              </a:rPr>
              <a:t>8.</a:t>
            </a:r>
            <a:r>
              <a:rPr lang="zh-CN" altLang="en-US" b="1">
                <a:latin typeface="微软雅黑" panose="020B0503020204020204" charset="-122"/>
                <a:ea typeface="微软雅黑" panose="020B0503020204020204" charset="-122"/>
                <a:cs typeface="宋体" panose="02010600030101010101" pitchFamily="2" charset="-122"/>
              </a:rPr>
              <a:t>回顾过去的学习实践活动，哪些是我最喜欢的，哪些是我最不喜欢的？是否存在某种规律性？</a:t>
            </a:r>
            <a:endParaRPr lang="zh-CN" altLang="en-US" b="1">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87348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1140936" y="1460383"/>
            <a:ext cx="7396834" cy="816162"/>
            <a:chOff x="1171575" y="1933575"/>
            <a:chExt cx="6934200" cy="1143000"/>
          </a:xfrm>
        </p:grpSpPr>
        <p:sp>
          <p:nvSpPr>
            <p:cNvPr id="5" name="矩形 6"/>
            <p:cNvSpPr/>
            <p:nvPr>
              <p:custDataLst>
                <p:tags r:id="rId11"/>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6" name="矩形 5"/>
            <p:cNvSpPr/>
            <p:nvPr>
              <p:custDataLst>
                <p:tags r:id="rId12"/>
              </p:custDataLst>
            </p:nvPr>
          </p:nvSpPr>
          <p:spPr>
            <a:xfrm>
              <a:off x="1171575" y="1933575"/>
              <a:ext cx="781050"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3.1</a:t>
              </a:r>
            </a:p>
          </p:txBody>
        </p:sp>
        <p:sp>
          <p:nvSpPr>
            <p:cNvPr id="7" name="矩形 6"/>
            <p:cNvSpPr/>
            <p:nvPr>
              <p:custDataLst>
                <p:tags r:id="rId13"/>
              </p:custDataLst>
            </p:nvPr>
          </p:nvSpPr>
          <p:spPr>
            <a:xfrm>
              <a:off x="1952625" y="1933575"/>
              <a:ext cx="5934075"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深入探索大学</a:t>
              </a:r>
            </a:p>
          </p:txBody>
        </p:sp>
      </p:grpSp>
      <p:grpSp>
        <p:nvGrpSpPr>
          <p:cNvPr id="8" name="组合 7"/>
          <p:cNvGrpSpPr/>
          <p:nvPr>
            <p:custDataLst>
              <p:tags r:id="rId2"/>
            </p:custDataLst>
          </p:nvPr>
        </p:nvGrpSpPr>
        <p:grpSpPr>
          <a:xfrm>
            <a:off x="1140936" y="2377819"/>
            <a:ext cx="7396834" cy="816162"/>
            <a:chOff x="1171575" y="1933575"/>
            <a:chExt cx="6934200" cy="1143000"/>
          </a:xfrm>
        </p:grpSpPr>
        <p:sp>
          <p:nvSpPr>
            <p:cNvPr id="9" name="矩形 6"/>
            <p:cNvSpPr/>
            <p:nvPr>
              <p:custDataLst>
                <p:tags r:id="rId8"/>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10" name="矩形 9"/>
            <p:cNvSpPr/>
            <p:nvPr>
              <p:custDataLst>
                <p:tags r:id="rId9"/>
              </p:custDataLst>
            </p:nvPr>
          </p:nvSpPr>
          <p:spPr>
            <a:xfrm>
              <a:off x="1171575" y="1933575"/>
              <a:ext cx="781050"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3.2</a:t>
              </a:r>
            </a:p>
          </p:txBody>
        </p:sp>
        <p:sp>
          <p:nvSpPr>
            <p:cNvPr id="11" name="矩形 10"/>
            <p:cNvSpPr/>
            <p:nvPr>
              <p:custDataLst>
                <p:tags r:id="rId10"/>
              </p:custDataLst>
            </p:nvPr>
          </p:nvSpPr>
          <p:spPr>
            <a:xfrm>
              <a:off x="1952625" y="1933575"/>
              <a:ext cx="5934075"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学会自我管理</a:t>
              </a:r>
            </a:p>
          </p:txBody>
        </p:sp>
      </p:grpSp>
      <p:grpSp>
        <p:nvGrpSpPr>
          <p:cNvPr id="12" name="组合 11"/>
          <p:cNvGrpSpPr/>
          <p:nvPr>
            <p:custDataLst>
              <p:tags r:id="rId3"/>
            </p:custDataLst>
          </p:nvPr>
        </p:nvGrpSpPr>
        <p:grpSpPr>
          <a:xfrm>
            <a:off x="1140936" y="3295257"/>
            <a:ext cx="7396834" cy="816162"/>
            <a:chOff x="1171575" y="1933575"/>
            <a:chExt cx="6934200" cy="1143000"/>
          </a:xfrm>
        </p:grpSpPr>
        <p:sp>
          <p:nvSpPr>
            <p:cNvPr id="13" name="矩形 6"/>
            <p:cNvSpPr/>
            <p:nvPr>
              <p:custDataLst>
                <p:tags r:id="rId5"/>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14" name="矩形 13"/>
            <p:cNvSpPr/>
            <p:nvPr>
              <p:custDataLst>
                <p:tags r:id="rId6"/>
              </p:custDataLst>
            </p:nvPr>
          </p:nvSpPr>
          <p:spPr>
            <a:xfrm>
              <a:off x="1171575" y="1933575"/>
              <a:ext cx="781050"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3.3</a:t>
              </a:r>
            </a:p>
          </p:txBody>
        </p:sp>
        <p:sp>
          <p:nvSpPr>
            <p:cNvPr id="15" name="矩形 14"/>
            <p:cNvSpPr/>
            <p:nvPr>
              <p:custDataLst>
                <p:tags r:id="rId7"/>
              </p:custDataLst>
            </p:nvPr>
          </p:nvSpPr>
          <p:spPr>
            <a:xfrm>
              <a:off x="1952625" y="1933575"/>
              <a:ext cx="5934075"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规划大学生活</a:t>
              </a:r>
            </a:p>
          </p:txBody>
        </p:sp>
      </p:grpSp>
      <p:sp>
        <p:nvSpPr>
          <p:cNvPr id="16" name="矩形 15"/>
          <p:cNvSpPr/>
          <p:nvPr>
            <p:custDataLst>
              <p:tags r:id="rId4"/>
            </p:custDataLst>
          </p:nvPr>
        </p:nvSpPr>
        <p:spPr>
          <a:xfrm>
            <a:off x="2637790" y="562610"/>
            <a:ext cx="3868420"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第三节 我的大学</a:t>
            </a:r>
          </a:p>
        </p:txBody>
      </p:sp>
    </p:spTree>
    <p:extLst>
      <p:ext uri="{BB962C8B-B14F-4D97-AF65-F5344CB8AC3E}">
        <p14:creationId xmlns:p14="http://schemas.microsoft.com/office/powerpoint/2010/main" val="1320304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757714" y="1123474"/>
            <a:ext cx="7800499"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timg (3)"/>
          <p:cNvPicPr>
            <a:picLocks noChangeAspect="1"/>
          </p:cNvPicPr>
          <p:nvPr/>
        </p:nvPicPr>
        <p:blipFill>
          <a:blip r:embed="rId6">
            <a:clrChange>
              <a:clrFrom>
                <a:srgbClr val="DDDDDD">
                  <a:alpha val="100000"/>
                </a:srgbClr>
              </a:clrFrom>
              <a:clrTo>
                <a:srgbClr val="DDDDDD">
                  <a:alpha val="100000"/>
                  <a:alpha val="0"/>
                </a:srgbClr>
              </a:clrTo>
            </a:clrChange>
          </a:blip>
          <a:srcRect l="16662" t="5022" r="29159" b="5478"/>
          <a:stretch>
            <a:fillRect/>
          </a:stretch>
        </p:blipFill>
        <p:spPr>
          <a:xfrm>
            <a:off x="757714" y="1261586"/>
            <a:ext cx="4028599" cy="3347085"/>
          </a:xfrm>
          <a:prstGeom prst="rect">
            <a:avLst/>
          </a:prstGeom>
        </p:spPr>
      </p:pic>
      <p:sp>
        <p:nvSpPr>
          <p:cNvPr id="100" name="文本框 99"/>
          <p:cNvSpPr txBox="1"/>
          <p:nvPr/>
        </p:nvSpPr>
        <p:spPr>
          <a:xfrm>
            <a:off x="4557236" y="1196816"/>
            <a:ext cx="4586288" cy="3574415"/>
          </a:xfrm>
          <a:prstGeom prst="rect">
            <a:avLst/>
          </a:prstGeom>
          <a:noFill/>
          <a:ln w="9525">
            <a:noFill/>
          </a:ln>
        </p:spPr>
        <p:txBody>
          <a:bodyPr wrap="square">
            <a:spAutoFit/>
          </a:bodyPr>
          <a:lstStyle/>
          <a:p>
            <a:pPr indent="0">
              <a:lnSpc>
                <a:spcPct val="90000"/>
              </a:lnSpc>
              <a:buNone/>
            </a:pPr>
            <a:r>
              <a:rPr lang="zh-CN" altLang="en-US" b="1">
                <a:latin typeface="隶书" panose="02010509060101010101" charset="-122"/>
                <a:ea typeface="隶书" panose="02010509060101010101" charset="-122"/>
                <a:cs typeface="楷体" panose="02010609060101010101" charset="-122"/>
              </a:rPr>
              <a:t>大学是什么？</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他是人生最好的时期，也是最坏的时期。</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他是智慧的时期，也是愚蠢的时期。</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他是信仰的时期，也是怀疑的时期。</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他是光明的时期，也是黑暗的时期。</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我们的前途有着一切，我们的前途一切都没有。</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那，读大学的意义呢？</a:t>
            </a:r>
          </a:p>
          <a:p>
            <a:pPr indent="0">
              <a:lnSpc>
                <a:spcPct val="90000"/>
              </a:lnSpc>
              <a:buNone/>
            </a:pPr>
            <a:r>
              <a:rPr lang="en-US" altLang="zh-CN" b="1">
                <a:latin typeface="隶书" panose="02010509060101010101" charset="-122"/>
                <a:ea typeface="隶书" panose="02010509060101010101" charset="-122"/>
                <a:cs typeface="楷体" panose="02010609060101010101" charset="-122"/>
              </a:rPr>
              <a:t>........</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大学承载了你的青春，</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大学承载了你的未来。</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大学不是终点，</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大学是你人生的加油站。</a:t>
            </a:r>
          </a:p>
          <a:p>
            <a:pPr indent="0">
              <a:lnSpc>
                <a:spcPct val="90000"/>
              </a:lnSpc>
              <a:buNone/>
            </a:pPr>
            <a:r>
              <a:rPr lang="zh-CN" altLang="en-US" b="1">
                <a:latin typeface="隶书" panose="02010509060101010101" charset="-122"/>
                <a:ea typeface="隶书" panose="02010509060101010101" charset="-122"/>
                <a:cs typeface="楷体" panose="02010609060101010101" charset="-122"/>
              </a:rPr>
              <a:t>请不要辜负那人生最美的时光。</a:t>
            </a:r>
          </a:p>
        </p:txBody>
      </p:sp>
      <p:sp>
        <p:nvSpPr>
          <p:cNvPr id="3" name="标题 2"/>
          <p:cNvSpPr>
            <a:spLocks noGrp="1"/>
          </p:cNvSpPr>
          <p:nvPr>
            <p:custDataLst>
              <p:tags r:id="rId3"/>
            </p:custDataLst>
          </p:nvPr>
        </p:nvSpPr>
        <p:spPr>
          <a:xfrm>
            <a:off x="544195" y="442595"/>
            <a:ext cx="7809230" cy="582295"/>
          </a:xfrm>
          <a:prstGeom prst="rect">
            <a:avLst/>
          </a:prstGeom>
        </p:spPr>
        <p:txBody>
          <a:bodyPr vert="horz" lIns="91440" tIns="45720" rIns="91440" bIns="4572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altLang="zh-CN" sz="2800" dirty="0">
                <a:latin typeface="微软雅黑" panose="020B0503020204020204" charset="-122"/>
                <a:ea typeface="微软雅黑" panose="020B0503020204020204" charset="-122"/>
              </a:rPr>
              <a:t>3.1 </a:t>
            </a:r>
            <a:r>
              <a:rPr lang="zh-CN" altLang="en-US" sz="2800" dirty="0" smtClean="0">
                <a:latin typeface="微软雅黑" panose="020B0503020204020204" charset="-122"/>
                <a:ea typeface="微软雅黑" panose="020B0503020204020204" charset="-122"/>
                <a:sym typeface="+mn-ea"/>
              </a:rPr>
              <a:t>深入探索大学</a:t>
            </a:r>
            <a:r>
              <a:rPr lang="en-US" altLang="zh-CN" sz="2800" dirty="0">
                <a:latin typeface="微软雅黑" panose="020B0503020204020204" charset="-122"/>
                <a:ea typeface="微软雅黑" panose="020B0503020204020204" charset="-122"/>
              </a:rPr>
              <a:t>  </a:t>
            </a:r>
            <a:endParaRPr lang="zh-CN" sz="28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824389" y="988219"/>
            <a:ext cx="7800499"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757714" y="551498"/>
            <a:ext cx="6647498" cy="436721"/>
          </a:xfrm>
        </p:spPr>
        <p:txBody>
          <a:bodyPr>
            <a:noAutofit/>
          </a:bodyPr>
          <a:lstStyle/>
          <a:p>
            <a:pPr algn="l"/>
            <a:r>
              <a:rPr lang="zh-CN" altLang="en-US" sz="2700" dirty="0">
                <a:latin typeface="微软雅黑" panose="020B0503020204020204" charset="-122"/>
                <a:ea typeface="微软雅黑" panose="020B0503020204020204" charset="-122"/>
              </a:rPr>
              <a:t>大学之大在何处</a:t>
            </a:r>
            <a:r>
              <a:rPr lang="en-US" altLang="zh-CN" sz="2700" dirty="0">
                <a:latin typeface="微软雅黑" panose="020B0503020204020204" charset="-122"/>
                <a:ea typeface="微软雅黑" panose="020B0503020204020204" charset="-122"/>
              </a:rPr>
              <a:t> </a:t>
            </a:r>
            <a:endParaRPr lang="zh-CN" sz="2700" dirty="0">
              <a:latin typeface="微软雅黑" panose="020B0503020204020204" charset="-122"/>
              <a:ea typeface="微软雅黑" panose="020B0503020204020204" charset="-122"/>
            </a:endParaRPr>
          </a:p>
        </p:txBody>
      </p:sp>
      <p:grpSp>
        <p:nvGrpSpPr>
          <p:cNvPr id="2" name="组合 1"/>
          <p:cNvGrpSpPr/>
          <p:nvPr/>
        </p:nvGrpSpPr>
        <p:grpSpPr>
          <a:xfrm>
            <a:off x="1031081" y="1211104"/>
            <a:ext cx="6929914" cy="3471386"/>
            <a:chOff x="2165" y="2243"/>
            <a:chExt cx="14551" cy="7289"/>
          </a:xfrm>
        </p:grpSpPr>
        <p:sp>
          <p:nvSpPr>
            <p:cNvPr id="6" name="矩形 5"/>
            <p:cNvSpPr/>
            <p:nvPr>
              <p:custDataLst>
                <p:tags r:id="rId4"/>
              </p:custDataLst>
            </p:nvPr>
          </p:nvSpPr>
          <p:spPr>
            <a:xfrm>
              <a:off x="2165" y="2243"/>
              <a:ext cx="4851" cy="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ym typeface="Arial" panose="020B0604020202020204" pitchFamily="34" charset="0"/>
              </a:endParaRPr>
            </a:p>
          </p:txBody>
        </p:sp>
        <p:sp>
          <p:nvSpPr>
            <p:cNvPr id="3" name="矩形 2"/>
            <p:cNvSpPr/>
            <p:nvPr>
              <p:custDataLst>
                <p:tags r:id="rId5"/>
              </p:custDataLst>
            </p:nvPr>
          </p:nvSpPr>
          <p:spPr>
            <a:xfrm>
              <a:off x="7016" y="5888"/>
              <a:ext cx="4851" cy="3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ym typeface="Arial" panose="020B0604020202020204" pitchFamily="34" charset="0"/>
              </a:endParaRPr>
            </a:p>
          </p:txBody>
        </p:sp>
        <p:sp>
          <p:nvSpPr>
            <p:cNvPr id="4" name="矩形 3"/>
            <p:cNvSpPr/>
            <p:nvPr>
              <p:custDataLst>
                <p:tags r:id="rId6"/>
              </p:custDataLst>
            </p:nvPr>
          </p:nvSpPr>
          <p:spPr>
            <a:xfrm>
              <a:off x="11866" y="2243"/>
              <a:ext cx="4851" cy="3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ym typeface="Arial" panose="020B0604020202020204" pitchFamily="34" charset="0"/>
              </a:endParaRPr>
            </a:p>
          </p:txBody>
        </p:sp>
        <p:sp>
          <p:nvSpPr>
            <p:cNvPr id="31" name="矩形 30"/>
            <p:cNvSpPr/>
            <p:nvPr>
              <p:custDataLst>
                <p:tags r:id="rId7"/>
              </p:custDataLst>
            </p:nvPr>
          </p:nvSpPr>
          <p:spPr>
            <a:xfrm>
              <a:off x="7655" y="2243"/>
              <a:ext cx="4156" cy="3645"/>
            </a:xfrm>
            <a:prstGeom prst="rect">
              <a:avLst/>
            </a:prstGeom>
          </p:spPr>
          <p:txBody>
            <a:bodyPr wrap="square" anchor="ctr" anchorCtr="0">
              <a:normAutofit/>
            </a:bodyPr>
            <a:lstStyle/>
            <a:p>
              <a:pPr algn="l">
                <a:lnSpc>
                  <a:spcPct val="120000"/>
                </a:lnSpc>
              </a:pPr>
              <a:r>
                <a:rPr lang="en-US" altLang="zh-CN" sz="1350" b="1" dirty="0">
                  <a:latin typeface="微软雅黑" panose="020B0503020204020204" charset="-122"/>
                  <a:ea typeface="微软雅黑" panose="020B0503020204020204" charset="-122"/>
                  <a:sym typeface="Arial" panose="020B0604020202020204" pitchFamily="34" charset="0"/>
                </a:rPr>
                <a:t>所谓大学者，非谓有大楼之谓也，有大师之谓也。”蔡元培则说：“大学者，‘囊括大典，网罗众家’之学府也。”........</a:t>
              </a:r>
            </a:p>
          </p:txBody>
        </p:sp>
        <p:sp>
          <p:nvSpPr>
            <p:cNvPr id="32" name="矩形 31"/>
            <p:cNvSpPr/>
            <p:nvPr>
              <p:custDataLst>
                <p:tags r:id="rId8"/>
              </p:custDataLst>
            </p:nvPr>
          </p:nvSpPr>
          <p:spPr>
            <a:xfrm>
              <a:off x="2204" y="5888"/>
              <a:ext cx="4196" cy="3643"/>
            </a:xfrm>
            <a:prstGeom prst="rect">
              <a:avLst/>
            </a:prstGeom>
          </p:spPr>
          <p:txBody>
            <a:bodyPr wrap="square" anchor="ctr" anchorCtr="0">
              <a:noAutofit/>
            </a:bodyPr>
            <a:lstStyle/>
            <a:p>
              <a:pPr algn="l">
                <a:lnSpc>
                  <a:spcPct val="120000"/>
                </a:lnSpc>
              </a:pPr>
              <a:r>
                <a:rPr lang="en-US" altLang="zh-CN" sz="1350" b="1" dirty="0">
                  <a:latin typeface="微软雅黑" panose="020B0503020204020204" charset="-122"/>
                  <a:ea typeface="微软雅黑" panose="020B0503020204020204" charset="-122"/>
                  <a:sym typeface="Arial" panose="020B0604020202020204" pitchFamily="34" charset="0"/>
                </a:rPr>
                <a:t>有了“大师”和“大气”，还需要有“大生”与之呼应，才能构成名符其实的大学。“大生”指的是求知欲旺盛、学习得法、对各类知识接纳程度高的学生。</a:t>
              </a:r>
            </a:p>
          </p:txBody>
        </p:sp>
        <p:sp>
          <p:nvSpPr>
            <p:cNvPr id="34" name="矩形 33"/>
            <p:cNvSpPr/>
            <p:nvPr>
              <p:custDataLst>
                <p:tags r:id="rId9"/>
              </p:custDataLst>
            </p:nvPr>
          </p:nvSpPr>
          <p:spPr>
            <a:xfrm>
              <a:off x="11883" y="6596"/>
              <a:ext cx="4779" cy="2934"/>
            </a:xfrm>
            <a:prstGeom prst="rect">
              <a:avLst/>
            </a:prstGeom>
          </p:spPr>
          <p:txBody>
            <a:bodyPr wrap="square" anchor="ctr" anchorCtr="0">
              <a:normAutofit/>
            </a:bodyPr>
            <a:lstStyle/>
            <a:p>
              <a:pPr algn="l">
                <a:lnSpc>
                  <a:spcPct val="120000"/>
                </a:lnSpc>
              </a:pPr>
              <a:r>
                <a:rPr lang="en-US" altLang="zh-CN" sz="1350" b="1" dirty="0">
                  <a:latin typeface="微软雅黑" panose="020B0503020204020204" charset="-122"/>
                  <a:ea typeface="微软雅黑" panose="020B0503020204020204" charset="-122"/>
                  <a:sym typeface="Arial" panose="020B0604020202020204" pitchFamily="34" charset="0"/>
                </a:rPr>
                <a:t>在英语中，“大学”university这个词与“宇宙”universal同源，大学也正像它的名字一样——海纳百川，有容乃大。</a:t>
              </a:r>
            </a:p>
          </p:txBody>
        </p:sp>
        <p:sp>
          <p:nvSpPr>
            <p:cNvPr id="35" name="等腰三角形 34"/>
            <p:cNvSpPr/>
            <p:nvPr>
              <p:custDataLst>
                <p:tags r:id="rId10"/>
              </p:custDataLst>
            </p:nvPr>
          </p:nvSpPr>
          <p:spPr>
            <a:xfrm rot="5400000">
              <a:off x="6771" y="3725"/>
              <a:ext cx="1152" cy="67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sz="1350">
                <a:sym typeface="Arial" panose="020B0604020202020204" pitchFamily="34" charset="0"/>
              </a:endParaRPr>
            </a:p>
          </p:txBody>
        </p:sp>
        <p:sp>
          <p:nvSpPr>
            <p:cNvPr id="37" name="等腰三角形 36"/>
            <p:cNvSpPr/>
            <p:nvPr>
              <p:custDataLst>
                <p:tags r:id="rId11"/>
              </p:custDataLst>
            </p:nvPr>
          </p:nvSpPr>
          <p:spPr>
            <a:xfrm rot="10800000">
              <a:off x="13716" y="5881"/>
              <a:ext cx="1152" cy="67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sz="1350">
                <a:sym typeface="Arial" panose="020B0604020202020204" pitchFamily="34" charset="0"/>
              </a:endParaRPr>
            </a:p>
          </p:txBody>
        </p:sp>
        <p:sp>
          <p:nvSpPr>
            <p:cNvPr id="38" name="等腰三角形 37"/>
            <p:cNvSpPr/>
            <p:nvPr>
              <p:custDataLst>
                <p:tags r:id="rId12"/>
              </p:custDataLst>
            </p:nvPr>
          </p:nvSpPr>
          <p:spPr>
            <a:xfrm rot="16200000">
              <a:off x="6122" y="7370"/>
              <a:ext cx="1152" cy="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sz="1350">
                <a:sym typeface="Arial" panose="020B0604020202020204" pitchFamily="34" charset="0"/>
              </a:endParaRPr>
            </a:p>
          </p:txBody>
        </p:sp>
      </p:grpSp>
      <p:sp>
        <p:nvSpPr>
          <p:cNvPr id="5" name="文本框 4"/>
          <p:cNvSpPr txBox="1"/>
          <p:nvPr/>
        </p:nvSpPr>
        <p:spPr>
          <a:xfrm>
            <a:off x="1286351" y="1453515"/>
            <a:ext cx="1800225" cy="1050290"/>
          </a:xfrm>
          <a:prstGeom prst="rect">
            <a:avLst/>
          </a:prstGeom>
          <a:noFill/>
        </p:spPr>
        <p:txBody>
          <a:bodyPr wrap="square" rtlCol="0">
            <a:spAutoFit/>
          </a:bodyPr>
          <a:lstStyle/>
          <a:p>
            <a:pPr algn="ctr">
              <a:lnSpc>
                <a:spcPct val="130000"/>
              </a:lnSpc>
            </a:pPr>
            <a:r>
              <a:rPr lang="zh-CN" altLang="en-US" sz="2400" b="1">
                <a:solidFill>
                  <a:schemeClr val="bg1"/>
                </a:solidFill>
                <a:latin typeface="微软雅黑" panose="020B0503020204020204" charset="-122"/>
                <a:ea typeface="微软雅黑" panose="020B0503020204020204" charset="-122"/>
              </a:rPr>
              <a:t>大学之大，</a:t>
            </a:r>
          </a:p>
          <a:p>
            <a:pPr algn="ctr">
              <a:lnSpc>
                <a:spcPct val="130000"/>
              </a:lnSpc>
            </a:pPr>
            <a:r>
              <a:rPr lang="zh-CN" altLang="en-US" sz="2400" b="1">
                <a:solidFill>
                  <a:schemeClr val="bg1"/>
                </a:solidFill>
                <a:latin typeface="微软雅黑" panose="020B0503020204020204" charset="-122"/>
                <a:ea typeface="微软雅黑" panose="020B0503020204020204" charset="-122"/>
              </a:rPr>
              <a:t>在于有大师</a:t>
            </a:r>
          </a:p>
        </p:txBody>
      </p:sp>
      <p:sp>
        <p:nvSpPr>
          <p:cNvPr id="10" name="文本框 9"/>
          <p:cNvSpPr txBox="1"/>
          <p:nvPr/>
        </p:nvSpPr>
        <p:spPr>
          <a:xfrm>
            <a:off x="5792153" y="1548765"/>
            <a:ext cx="1980724" cy="1529715"/>
          </a:xfrm>
          <a:prstGeom prst="rect">
            <a:avLst/>
          </a:prstGeom>
          <a:noFill/>
        </p:spPr>
        <p:txBody>
          <a:bodyPr wrap="square" rtlCol="0">
            <a:spAutoFit/>
          </a:bodyPr>
          <a:lstStyle/>
          <a:p>
            <a:pPr algn="ctr">
              <a:lnSpc>
                <a:spcPct val="130000"/>
              </a:lnSpc>
            </a:pPr>
            <a:r>
              <a:rPr lang="zh-CN" altLang="en-US" sz="2400" b="1">
                <a:solidFill>
                  <a:schemeClr val="bg1"/>
                </a:solidFill>
                <a:latin typeface="微软雅黑" panose="020B0503020204020204" charset="-122"/>
                <a:ea typeface="微软雅黑" panose="020B0503020204020204" charset="-122"/>
              </a:rPr>
              <a:t>大学之大，在于有“大气”</a:t>
            </a:r>
          </a:p>
        </p:txBody>
      </p:sp>
      <p:sp>
        <p:nvSpPr>
          <p:cNvPr id="11" name="文本框 10"/>
          <p:cNvSpPr txBox="1"/>
          <p:nvPr/>
        </p:nvSpPr>
        <p:spPr>
          <a:xfrm>
            <a:off x="3506153" y="3284220"/>
            <a:ext cx="1980724" cy="1529715"/>
          </a:xfrm>
          <a:prstGeom prst="rect">
            <a:avLst/>
          </a:prstGeom>
          <a:noFill/>
        </p:spPr>
        <p:txBody>
          <a:bodyPr wrap="square" rtlCol="0">
            <a:spAutoFit/>
          </a:bodyPr>
          <a:lstStyle/>
          <a:p>
            <a:pPr algn="ctr">
              <a:lnSpc>
                <a:spcPct val="130000"/>
              </a:lnSpc>
            </a:pPr>
            <a:r>
              <a:rPr lang="zh-CN" altLang="en-US" sz="2400" b="1">
                <a:solidFill>
                  <a:schemeClr val="bg1"/>
                </a:solidFill>
                <a:latin typeface="微软雅黑" panose="020B0503020204020204" charset="-122"/>
                <a:ea typeface="微软雅黑" panose="020B0503020204020204" charset="-122"/>
              </a:rPr>
              <a:t>大学之大，在于有“大生”</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824389" y="988219"/>
            <a:ext cx="7800499"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757714" y="551498"/>
            <a:ext cx="6647498" cy="436721"/>
          </a:xfrm>
        </p:spPr>
        <p:txBody>
          <a:bodyPr>
            <a:noAutofit/>
          </a:bodyPr>
          <a:lstStyle/>
          <a:p>
            <a:pPr algn="l"/>
            <a:r>
              <a:rPr lang="zh-CN" altLang="en-US" sz="2700" dirty="0">
                <a:latin typeface="微软雅黑" panose="020B0503020204020204" charset="-122"/>
                <a:ea typeface="微软雅黑" panose="020B0503020204020204" charset="-122"/>
              </a:rPr>
              <a:t>大学资源在何处</a:t>
            </a:r>
            <a:endParaRPr lang="zh-CN" sz="2700" dirty="0">
              <a:latin typeface="微软雅黑" panose="020B0503020204020204" charset="-122"/>
              <a:ea typeface="微软雅黑" panose="020B0503020204020204" charset="-122"/>
            </a:endParaRPr>
          </a:p>
        </p:txBody>
      </p:sp>
      <p:grpSp>
        <p:nvGrpSpPr>
          <p:cNvPr id="9" name="组合 8"/>
          <p:cNvGrpSpPr/>
          <p:nvPr/>
        </p:nvGrpSpPr>
        <p:grpSpPr>
          <a:xfrm>
            <a:off x="251756" y="1152630"/>
            <a:ext cx="8679857" cy="3578407"/>
            <a:chOff x="2737" y="1293"/>
            <a:chExt cx="14117" cy="8301"/>
          </a:xfrm>
        </p:grpSpPr>
        <p:sp>
          <p:nvSpPr>
            <p:cNvPr id="10" name="椭圆 8"/>
            <p:cNvSpPr/>
            <p:nvPr>
              <p:custDataLst>
                <p:tags r:id="rId4"/>
              </p:custDataLst>
            </p:nvPr>
          </p:nvSpPr>
          <p:spPr>
            <a:xfrm rot="360000">
              <a:off x="2737" y="2846"/>
              <a:ext cx="4582" cy="5243"/>
            </a:xfrm>
            <a:custGeom>
              <a:avLst/>
              <a:gdLst>
                <a:gd name="connsiteX0" fmla="*/ 0 w 1172817"/>
                <a:gd name="connsiteY0" fmla="*/ 586409 h 1172817"/>
                <a:gd name="connsiteX1" fmla="*/ 586409 w 1172817"/>
                <a:gd name="connsiteY1" fmla="*/ 0 h 1172817"/>
                <a:gd name="connsiteX2" fmla="*/ 1172818 w 1172817"/>
                <a:gd name="connsiteY2" fmla="*/ 586409 h 1172817"/>
                <a:gd name="connsiteX3" fmla="*/ 586409 w 1172817"/>
                <a:gd name="connsiteY3" fmla="*/ 1172818 h 1172817"/>
                <a:gd name="connsiteX4" fmla="*/ 0 w 1172817"/>
                <a:gd name="connsiteY4" fmla="*/ 586409 h 1172817"/>
                <a:gd name="connsiteX0-1" fmla="*/ 19 w 1172837"/>
                <a:gd name="connsiteY0-2" fmla="*/ 494969 h 1081378"/>
                <a:gd name="connsiteX1-3" fmla="*/ 571188 w 1172837"/>
                <a:gd name="connsiteY1-4" fmla="*/ 0 h 1081378"/>
                <a:gd name="connsiteX2-5" fmla="*/ 1172837 w 1172837"/>
                <a:gd name="connsiteY2-6" fmla="*/ 494969 h 1081378"/>
                <a:gd name="connsiteX3-7" fmla="*/ 586428 w 1172837"/>
                <a:gd name="connsiteY3-8" fmla="*/ 1081378 h 1081378"/>
                <a:gd name="connsiteX4-9" fmla="*/ 19 w 1172837"/>
                <a:gd name="connsiteY4-10" fmla="*/ 494969 h 1081378"/>
                <a:gd name="connsiteX0-11" fmla="*/ 21 w 997579"/>
                <a:gd name="connsiteY0-12" fmla="*/ 525555 h 1081534"/>
                <a:gd name="connsiteX1-13" fmla="*/ 395930 w 997579"/>
                <a:gd name="connsiteY1-14" fmla="*/ 106 h 1081534"/>
                <a:gd name="connsiteX2-15" fmla="*/ 997579 w 997579"/>
                <a:gd name="connsiteY2-16" fmla="*/ 495075 h 1081534"/>
                <a:gd name="connsiteX3-17" fmla="*/ 411170 w 997579"/>
                <a:gd name="connsiteY3-18" fmla="*/ 1081484 h 1081534"/>
                <a:gd name="connsiteX4-19" fmla="*/ 21 w 997579"/>
                <a:gd name="connsiteY4-20" fmla="*/ 525555 h 1081534"/>
                <a:gd name="connsiteX0-21" fmla="*/ 31 w 906146"/>
                <a:gd name="connsiteY0-22" fmla="*/ 517890 h 1081466"/>
                <a:gd name="connsiteX1-23" fmla="*/ 304497 w 906146"/>
                <a:gd name="connsiteY1-24" fmla="*/ 61 h 1081466"/>
                <a:gd name="connsiteX2-25" fmla="*/ 906146 w 906146"/>
                <a:gd name="connsiteY2-26" fmla="*/ 495030 h 1081466"/>
                <a:gd name="connsiteX3-27" fmla="*/ 319737 w 906146"/>
                <a:gd name="connsiteY3-28" fmla="*/ 1081439 h 1081466"/>
                <a:gd name="connsiteX4-29" fmla="*/ 31 w 906146"/>
                <a:gd name="connsiteY4-30" fmla="*/ 517890 h 1081466"/>
                <a:gd name="connsiteX0-31" fmla="*/ 610 w 906725"/>
                <a:gd name="connsiteY0-32" fmla="*/ 563597 h 1127174"/>
                <a:gd name="connsiteX1-33" fmla="*/ 259356 w 906725"/>
                <a:gd name="connsiteY1-34" fmla="*/ 48 h 1127174"/>
                <a:gd name="connsiteX2-35" fmla="*/ 906725 w 906725"/>
                <a:gd name="connsiteY2-36" fmla="*/ 540737 h 1127174"/>
                <a:gd name="connsiteX3-37" fmla="*/ 320316 w 906725"/>
                <a:gd name="connsiteY3-38" fmla="*/ 1127146 h 1127174"/>
                <a:gd name="connsiteX4-39" fmla="*/ 610 w 906725"/>
                <a:gd name="connsiteY4-40" fmla="*/ 563597 h 1127174"/>
                <a:gd name="connsiteX0-41" fmla="*/ 118 w 906233"/>
                <a:gd name="connsiteY0-42" fmla="*/ 563597 h 1127174"/>
                <a:gd name="connsiteX1-43" fmla="*/ 258864 w 906233"/>
                <a:gd name="connsiteY1-44" fmla="*/ 48 h 1127174"/>
                <a:gd name="connsiteX2-45" fmla="*/ 906233 w 906233"/>
                <a:gd name="connsiteY2-46" fmla="*/ 540737 h 1127174"/>
                <a:gd name="connsiteX3-47" fmla="*/ 236007 w 906233"/>
                <a:gd name="connsiteY3-48" fmla="*/ 1127146 h 1127174"/>
                <a:gd name="connsiteX4-49" fmla="*/ 118 w 906233"/>
                <a:gd name="connsiteY4-50" fmla="*/ 563597 h 1127174"/>
                <a:gd name="connsiteX0-51" fmla="*/ 88 w 920808"/>
                <a:gd name="connsiteY0-52" fmla="*/ 563577 h 1150185"/>
                <a:gd name="connsiteX1-53" fmla="*/ 258834 w 920808"/>
                <a:gd name="connsiteY1-54" fmla="*/ 28 h 1150185"/>
                <a:gd name="connsiteX2-55" fmla="*/ 906203 w 920808"/>
                <a:gd name="connsiteY2-56" fmla="*/ 540717 h 1150185"/>
                <a:gd name="connsiteX3-57" fmla="*/ 707527 w 920808"/>
                <a:gd name="connsiteY3-58" fmla="*/ 992257 h 1150185"/>
                <a:gd name="connsiteX4-59" fmla="*/ 235977 w 920808"/>
                <a:gd name="connsiteY4-60" fmla="*/ 1127126 h 1150185"/>
                <a:gd name="connsiteX5" fmla="*/ 88 w 920808"/>
                <a:gd name="connsiteY5" fmla="*/ 563577 h 1150185"/>
                <a:gd name="connsiteX0-61" fmla="*/ 88 w 906849"/>
                <a:gd name="connsiteY0-62" fmla="*/ 578148 h 1164756"/>
                <a:gd name="connsiteX1-63" fmla="*/ 258834 w 906849"/>
                <a:gd name="connsiteY1-64" fmla="*/ 14599 h 1164756"/>
                <a:gd name="connsiteX2-65" fmla="*/ 703923 w 906849"/>
                <a:gd name="connsiteY2-66" fmla="*/ 198722 h 1164756"/>
                <a:gd name="connsiteX3-67" fmla="*/ 906203 w 906849"/>
                <a:gd name="connsiteY3-68" fmla="*/ 555288 h 1164756"/>
                <a:gd name="connsiteX4-69" fmla="*/ 707527 w 906849"/>
                <a:gd name="connsiteY4-70" fmla="*/ 1006828 h 1164756"/>
                <a:gd name="connsiteX5-71" fmla="*/ 235977 w 906849"/>
                <a:gd name="connsiteY5-72" fmla="*/ 1141697 h 1164756"/>
                <a:gd name="connsiteX6" fmla="*/ 88 w 906849"/>
                <a:gd name="connsiteY6" fmla="*/ 578148 h 1164756"/>
                <a:gd name="connsiteX0-73" fmla="*/ 88 w 876628"/>
                <a:gd name="connsiteY0-74" fmla="*/ 578148 h 1164756"/>
                <a:gd name="connsiteX1-75" fmla="*/ 258834 w 876628"/>
                <a:gd name="connsiteY1-76" fmla="*/ 14599 h 1164756"/>
                <a:gd name="connsiteX2-77" fmla="*/ 703923 w 876628"/>
                <a:gd name="connsiteY2-78" fmla="*/ 198722 h 1164756"/>
                <a:gd name="connsiteX3-79" fmla="*/ 875726 w 876628"/>
                <a:gd name="connsiteY3-80" fmla="*/ 578148 h 1164756"/>
                <a:gd name="connsiteX4-81" fmla="*/ 707527 w 876628"/>
                <a:gd name="connsiteY4-82" fmla="*/ 1006828 h 1164756"/>
                <a:gd name="connsiteX5-83" fmla="*/ 235977 w 876628"/>
                <a:gd name="connsiteY5-84" fmla="*/ 1141697 h 1164756"/>
                <a:gd name="connsiteX6-85" fmla="*/ 88 w 876628"/>
                <a:gd name="connsiteY6-86" fmla="*/ 578148 h 1164756"/>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Lst>
              <a:rect l="l" t="t" r="r" b="b"/>
              <a:pathLst>
                <a:path w="876628" h="1164756">
                  <a:moveTo>
                    <a:pt x="88" y="578148"/>
                  </a:moveTo>
                  <a:cubicBezTo>
                    <a:pt x="3898" y="390298"/>
                    <a:pt x="141528" y="77837"/>
                    <a:pt x="258834" y="14599"/>
                  </a:cubicBezTo>
                  <a:cubicBezTo>
                    <a:pt x="376140" y="-48639"/>
                    <a:pt x="596028" y="108607"/>
                    <a:pt x="703923" y="198722"/>
                  </a:cubicBezTo>
                  <a:cubicBezTo>
                    <a:pt x="811818" y="288837"/>
                    <a:pt x="866235" y="452354"/>
                    <a:pt x="875726" y="578148"/>
                  </a:cubicBezTo>
                  <a:cubicBezTo>
                    <a:pt x="885217" y="703942"/>
                    <a:pt x="819231" y="909093"/>
                    <a:pt x="707527" y="1006828"/>
                  </a:cubicBezTo>
                  <a:cubicBezTo>
                    <a:pt x="595823" y="1104563"/>
                    <a:pt x="353883" y="1213144"/>
                    <a:pt x="235977" y="1141697"/>
                  </a:cubicBezTo>
                  <a:cubicBezTo>
                    <a:pt x="118071" y="1070250"/>
                    <a:pt x="-3722" y="765998"/>
                    <a:pt x="88" y="578148"/>
                  </a:cubicBezTo>
                  <a:close/>
                </a:path>
              </a:pathLst>
            </a:custGeom>
            <a:blipFill dpi="0" rotWithShape="1">
              <a:blip r:embed="rId23"/>
              <a:srcRect/>
              <a:stretch>
                <a:fillRect/>
              </a:stretch>
            </a:blipFill>
            <a:ln>
              <a:noFill/>
            </a:ln>
            <a:effectLst>
              <a:outerShdw blurRad="50800" dist="50800" dir="5400000" algn="ctr" rotWithShape="0">
                <a:schemeClr val="bg1">
                  <a:lumMod val="5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2" name="圆角矩形 11"/>
            <p:cNvSpPr/>
            <p:nvPr>
              <p:custDataLst>
                <p:tags r:id="rId5"/>
              </p:custDataLst>
            </p:nvPr>
          </p:nvSpPr>
          <p:spPr>
            <a:xfrm rot="3260108">
              <a:off x="7128" y="1416"/>
              <a:ext cx="1657" cy="2055"/>
            </a:xfrm>
            <a:custGeom>
              <a:avLst/>
              <a:gdLst>
                <a:gd name="connsiteX0" fmla="*/ 0 w 308113"/>
                <a:gd name="connsiteY0" fmla="*/ 154057 h 467139"/>
                <a:gd name="connsiteX1" fmla="*/ 154057 w 308113"/>
                <a:gd name="connsiteY1" fmla="*/ 0 h 467139"/>
                <a:gd name="connsiteX2" fmla="*/ 154057 w 308113"/>
                <a:gd name="connsiteY2" fmla="*/ 0 h 467139"/>
                <a:gd name="connsiteX3" fmla="*/ 308114 w 308113"/>
                <a:gd name="connsiteY3" fmla="*/ 154057 h 467139"/>
                <a:gd name="connsiteX4" fmla="*/ 308113 w 308113"/>
                <a:gd name="connsiteY4" fmla="*/ 313083 h 467139"/>
                <a:gd name="connsiteX5" fmla="*/ 154056 w 308113"/>
                <a:gd name="connsiteY5" fmla="*/ 467140 h 467139"/>
                <a:gd name="connsiteX6" fmla="*/ 154057 w 308113"/>
                <a:gd name="connsiteY6" fmla="*/ 467139 h 467139"/>
                <a:gd name="connsiteX7" fmla="*/ 0 w 308113"/>
                <a:gd name="connsiteY7" fmla="*/ 313082 h 467139"/>
                <a:gd name="connsiteX8" fmla="*/ 0 w 308113"/>
                <a:gd name="connsiteY8" fmla="*/ 154057 h 467139"/>
                <a:gd name="connsiteX0-1" fmla="*/ 0 w 338593"/>
                <a:gd name="connsiteY0-2" fmla="*/ 154057 h 467140"/>
                <a:gd name="connsiteX1-3" fmla="*/ 154057 w 338593"/>
                <a:gd name="connsiteY1-4" fmla="*/ 0 h 467140"/>
                <a:gd name="connsiteX2-5" fmla="*/ 154057 w 338593"/>
                <a:gd name="connsiteY2-6" fmla="*/ 0 h 467140"/>
                <a:gd name="connsiteX3-7" fmla="*/ 308114 w 338593"/>
                <a:gd name="connsiteY3-8" fmla="*/ 154057 h 467140"/>
                <a:gd name="connsiteX4-9" fmla="*/ 338593 w 338593"/>
                <a:gd name="connsiteY4-10" fmla="*/ 320703 h 467140"/>
                <a:gd name="connsiteX5-11" fmla="*/ 154056 w 338593"/>
                <a:gd name="connsiteY5-12" fmla="*/ 467140 h 467140"/>
                <a:gd name="connsiteX6-13" fmla="*/ 154057 w 338593"/>
                <a:gd name="connsiteY6-14" fmla="*/ 467139 h 467140"/>
                <a:gd name="connsiteX7-15" fmla="*/ 0 w 338593"/>
                <a:gd name="connsiteY7-16" fmla="*/ 313082 h 467140"/>
                <a:gd name="connsiteX8-17" fmla="*/ 0 w 338593"/>
                <a:gd name="connsiteY8-18" fmla="*/ 154057 h 467140"/>
                <a:gd name="connsiteX0-19" fmla="*/ 38100 w 376693"/>
                <a:gd name="connsiteY0-20" fmla="*/ 154057 h 467140"/>
                <a:gd name="connsiteX1-21" fmla="*/ 192157 w 376693"/>
                <a:gd name="connsiteY1-22" fmla="*/ 0 h 467140"/>
                <a:gd name="connsiteX2-23" fmla="*/ 192157 w 376693"/>
                <a:gd name="connsiteY2-24" fmla="*/ 0 h 467140"/>
                <a:gd name="connsiteX3-25" fmla="*/ 346214 w 376693"/>
                <a:gd name="connsiteY3-26" fmla="*/ 154057 h 467140"/>
                <a:gd name="connsiteX4-27" fmla="*/ 376693 w 376693"/>
                <a:gd name="connsiteY4-28" fmla="*/ 320703 h 467140"/>
                <a:gd name="connsiteX5-29" fmla="*/ 192156 w 376693"/>
                <a:gd name="connsiteY5-30" fmla="*/ 467140 h 467140"/>
                <a:gd name="connsiteX6-31" fmla="*/ 192157 w 376693"/>
                <a:gd name="connsiteY6-32" fmla="*/ 467139 h 467140"/>
                <a:gd name="connsiteX7-33" fmla="*/ 0 w 376693"/>
                <a:gd name="connsiteY7-34" fmla="*/ 313082 h 467140"/>
                <a:gd name="connsiteX8-35" fmla="*/ 38100 w 376693"/>
                <a:gd name="connsiteY8-36" fmla="*/ 154057 h 467140"/>
              </a:gdLst>
              <a:ahLst/>
              <a:cxnLst>
                <a:cxn ang="0">
                  <a:pos x="connsiteX0-19" y="connsiteY0-20"/>
                </a:cxn>
                <a:cxn ang="0">
                  <a:pos x="connsiteX1-21" y="connsiteY1-22"/>
                </a:cxn>
                <a:cxn ang="0">
                  <a:pos x="connsiteX2-23" y="connsiteY2-24"/>
                </a:cxn>
                <a:cxn ang="0">
                  <a:pos x="connsiteX3-25" y="connsiteY3-26"/>
                </a:cxn>
                <a:cxn ang="0">
                  <a:pos x="connsiteX4-27" y="connsiteY4-28"/>
                </a:cxn>
                <a:cxn ang="0">
                  <a:pos x="connsiteX5-29" y="connsiteY5-30"/>
                </a:cxn>
                <a:cxn ang="0">
                  <a:pos x="connsiteX6-31" y="connsiteY6-32"/>
                </a:cxn>
                <a:cxn ang="0">
                  <a:pos x="connsiteX7-33" y="connsiteY7-34"/>
                </a:cxn>
                <a:cxn ang="0">
                  <a:pos x="connsiteX8-35" y="connsiteY8-36"/>
                </a:cxn>
              </a:cxnLst>
              <a:rect l="l" t="t" r="r" b="b"/>
              <a:pathLst>
                <a:path w="376693" h="467140">
                  <a:moveTo>
                    <a:pt x="38100" y="154057"/>
                  </a:moveTo>
                  <a:cubicBezTo>
                    <a:pt x="38100" y="68974"/>
                    <a:pt x="107074" y="0"/>
                    <a:pt x="192157" y="0"/>
                  </a:cubicBezTo>
                  <a:lnTo>
                    <a:pt x="192157" y="0"/>
                  </a:lnTo>
                  <a:cubicBezTo>
                    <a:pt x="277240" y="0"/>
                    <a:pt x="315458" y="100607"/>
                    <a:pt x="346214" y="154057"/>
                  </a:cubicBezTo>
                  <a:cubicBezTo>
                    <a:pt x="376970" y="207507"/>
                    <a:pt x="376693" y="267694"/>
                    <a:pt x="376693" y="320703"/>
                  </a:cubicBezTo>
                  <a:cubicBezTo>
                    <a:pt x="376693" y="405786"/>
                    <a:pt x="277239" y="467140"/>
                    <a:pt x="192156" y="467140"/>
                  </a:cubicBezTo>
                  <a:lnTo>
                    <a:pt x="192157" y="467139"/>
                  </a:lnTo>
                  <a:cubicBezTo>
                    <a:pt x="107074" y="467139"/>
                    <a:pt x="0" y="398165"/>
                    <a:pt x="0" y="313082"/>
                  </a:cubicBezTo>
                  <a:lnTo>
                    <a:pt x="38100" y="15405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6" name="圆角矩形 11"/>
            <p:cNvSpPr/>
            <p:nvPr>
              <p:custDataLst>
                <p:tags r:id="rId6"/>
              </p:custDataLst>
            </p:nvPr>
          </p:nvSpPr>
          <p:spPr>
            <a:xfrm rot="5400000">
              <a:off x="8155" y="3517"/>
              <a:ext cx="1657" cy="2055"/>
            </a:xfrm>
            <a:custGeom>
              <a:avLst/>
              <a:gdLst>
                <a:gd name="connsiteX0" fmla="*/ 0 w 308113"/>
                <a:gd name="connsiteY0" fmla="*/ 154057 h 467139"/>
                <a:gd name="connsiteX1" fmla="*/ 154057 w 308113"/>
                <a:gd name="connsiteY1" fmla="*/ 0 h 467139"/>
                <a:gd name="connsiteX2" fmla="*/ 154057 w 308113"/>
                <a:gd name="connsiteY2" fmla="*/ 0 h 467139"/>
                <a:gd name="connsiteX3" fmla="*/ 308114 w 308113"/>
                <a:gd name="connsiteY3" fmla="*/ 154057 h 467139"/>
                <a:gd name="connsiteX4" fmla="*/ 308113 w 308113"/>
                <a:gd name="connsiteY4" fmla="*/ 313083 h 467139"/>
                <a:gd name="connsiteX5" fmla="*/ 154056 w 308113"/>
                <a:gd name="connsiteY5" fmla="*/ 467140 h 467139"/>
                <a:gd name="connsiteX6" fmla="*/ 154057 w 308113"/>
                <a:gd name="connsiteY6" fmla="*/ 467139 h 467139"/>
                <a:gd name="connsiteX7" fmla="*/ 0 w 308113"/>
                <a:gd name="connsiteY7" fmla="*/ 313082 h 467139"/>
                <a:gd name="connsiteX8" fmla="*/ 0 w 308113"/>
                <a:gd name="connsiteY8" fmla="*/ 154057 h 467139"/>
                <a:gd name="connsiteX0-1" fmla="*/ 0 w 338593"/>
                <a:gd name="connsiteY0-2" fmla="*/ 154057 h 467140"/>
                <a:gd name="connsiteX1-3" fmla="*/ 154057 w 338593"/>
                <a:gd name="connsiteY1-4" fmla="*/ 0 h 467140"/>
                <a:gd name="connsiteX2-5" fmla="*/ 154057 w 338593"/>
                <a:gd name="connsiteY2-6" fmla="*/ 0 h 467140"/>
                <a:gd name="connsiteX3-7" fmla="*/ 308114 w 338593"/>
                <a:gd name="connsiteY3-8" fmla="*/ 154057 h 467140"/>
                <a:gd name="connsiteX4-9" fmla="*/ 338593 w 338593"/>
                <a:gd name="connsiteY4-10" fmla="*/ 320703 h 467140"/>
                <a:gd name="connsiteX5-11" fmla="*/ 154056 w 338593"/>
                <a:gd name="connsiteY5-12" fmla="*/ 467140 h 467140"/>
                <a:gd name="connsiteX6-13" fmla="*/ 154057 w 338593"/>
                <a:gd name="connsiteY6-14" fmla="*/ 467139 h 467140"/>
                <a:gd name="connsiteX7-15" fmla="*/ 0 w 338593"/>
                <a:gd name="connsiteY7-16" fmla="*/ 313082 h 467140"/>
                <a:gd name="connsiteX8-17" fmla="*/ 0 w 338593"/>
                <a:gd name="connsiteY8-18" fmla="*/ 154057 h 467140"/>
                <a:gd name="connsiteX0-19" fmla="*/ 38100 w 376693"/>
                <a:gd name="connsiteY0-20" fmla="*/ 154057 h 467140"/>
                <a:gd name="connsiteX1-21" fmla="*/ 192157 w 376693"/>
                <a:gd name="connsiteY1-22" fmla="*/ 0 h 467140"/>
                <a:gd name="connsiteX2-23" fmla="*/ 192157 w 376693"/>
                <a:gd name="connsiteY2-24" fmla="*/ 0 h 467140"/>
                <a:gd name="connsiteX3-25" fmla="*/ 346214 w 376693"/>
                <a:gd name="connsiteY3-26" fmla="*/ 154057 h 467140"/>
                <a:gd name="connsiteX4-27" fmla="*/ 376693 w 376693"/>
                <a:gd name="connsiteY4-28" fmla="*/ 320703 h 467140"/>
                <a:gd name="connsiteX5-29" fmla="*/ 192156 w 376693"/>
                <a:gd name="connsiteY5-30" fmla="*/ 467140 h 467140"/>
                <a:gd name="connsiteX6-31" fmla="*/ 192157 w 376693"/>
                <a:gd name="connsiteY6-32" fmla="*/ 467139 h 467140"/>
                <a:gd name="connsiteX7-33" fmla="*/ 0 w 376693"/>
                <a:gd name="connsiteY7-34" fmla="*/ 313082 h 467140"/>
                <a:gd name="connsiteX8-35" fmla="*/ 38100 w 376693"/>
                <a:gd name="connsiteY8-36" fmla="*/ 154057 h 467140"/>
              </a:gdLst>
              <a:ahLst/>
              <a:cxnLst>
                <a:cxn ang="0">
                  <a:pos x="connsiteX0-19" y="connsiteY0-20"/>
                </a:cxn>
                <a:cxn ang="0">
                  <a:pos x="connsiteX1-21" y="connsiteY1-22"/>
                </a:cxn>
                <a:cxn ang="0">
                  <a:pos x="connsiteX2-23" y="connsiteY2-24"/>
                </a:cxn>
                <a:cxn ang="0">
                  <a:pos x="connsiteX3-25" y="connsiteY3-26"/>
                </a:cxn>
                <a:cxn ang="0">
                  <a:pos x="connsiteX4-27" y="connsiteY4-28"/>
                </a:cxn>
                <a:cxn ang="0">
                  <a:pos x="connsiteX5-29" y="connsiteY5-30"/>
                </a:cxn>
                <a:cxn ang="0">
                  <a:pos x="connsiteX6-31" y="connsiteY6-32"/>
                </a:cxn>
                <a:cxn ang="0">
                  <a:pos x="connsiteX7-33" y="connsiteY7-34"/>
                </a:cxn>
                <a:cxn ang="0">
                  <a:pos x="connsiteX8-35" y="connsiteY8-36"/>
                </a:cxn>
              </a:cxnLst>
              <a:rect l="l" t="t" r="r" b="b"/>
              <a:pathLst>
                <a:path w="376693" h="467140">
                  <a:moveTo>
                    <a:pt x="38100" y="154057"/>
                  </a:moveTo>
                  <a:cubicBezTo>
                    <a:pt x="38100" y="68974"/>
                    <a:pt x="107074" y="0"/>
                    <a:pt x="192157" y="0"/>
                  </a:cubicBezTo>
                  <a:lnTo>
                    <a:pt x="192157" y="0"/>
                  </a:lnTo>
                  <a:cubicBezTo>
                    <a:pt x="277240" y="0"/>
                    <a:pt x="315458" y="100607"/>
                    <a:pt x="346214" y="154057"/>
                  </a:cubicBezTo>
                  <a:cubicBezTo>
                    <a:pt x="376970" y="207507"/>
                    <a:pt x="376693" y="267694"/>
                    <a:pt x="376693" y="320703"/>
                  </a:cubicBezTo>
                  <a:cubicBezTo>
                    <a:pt x="376693" y="405786"/>
                    <a:pt x="277239" y="467140"/>
                    <a:pt x="192156" y="467140"/>
                  </a:cubicBezTo>
                  <a:lnTo>
                    <a:pt x="192157" y="467139"/>
                  </a:lnTo>
                  <a:cubicBezTo>
                    <a:pt x="107074" y="467139"/>
                    <a:pt x="0" y="398165"/>
                    <a:pt x="0" y="313082"/>
                  </a:cubicBezTo>
                  <a:lnTo>
                    <a:pt x="38100" y="1540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7" name="圆角矩形 11"/>
            <p:cNvSpPr/>
            <p:nvPr>
              <p:custDataLst>
                <p:tags r:id="rId7"/>
              </p:custDataLst>
            </p:nvPr>
          </p:nvSpPr>
          <p:spPr>
            <a:xfrm rot="6611486">
              <a:off x="8138" y="5667"/>
              <a:ext cx="1657" cy="2055"/>
            </a:xfrm>
            <a:custGeom>
              <a:avLst/>
              <a:gdLst>
                <a:gd name="connsiteX0" fmla="*/ 0 w 308113"/>
                <a:gd name="connsiteY0" fmla="*/ 154057 h 467139"/>
                <a:gd name="connsiteX1" fmla="*/ 154057 w 308113"/>
                <a:gd name="connsiteY1" fmla="*/ 0 h 467139"/>
                <a:gd name="connsiteX2" fmla="*/ 154057 w 308113"/>
                <a:gd name="connsiteY2" fmla="*/ 0 h 467139"/>
                <a:gd name="connsiteX3" fmla="*/ 308114 w 308113"/>
                <a:gd name="connsiteY3" fmla="*/ 154057 h 467139"/>
                <a:gd name="connsiteX4" fmla="*/ 308113 w 308113"/>
                <a:gd name="connsiteY4" fmla="*/ 313083 h 467139"/>
                <a:gd name="connsiteX5" fmla="*/ 154056 w 308113"/>
                <a:gd name="connsiteY5" fmla="*/ 467140 h 467139"/>
                <a:gd name="connsiteX6" fmla="*/ 154057 w 308113"/>
                <a:gd name="connsiteY6" fmla="*/ 467139 h 467139"/>
                <a:gd name="connsiteX7" fmla="*/ 0 w 308113"/>
                <a:gd name="connsiteY7" fmla="*/ 313082 h 467139"/>
                <a:gd name="connsiteX8" fmla="*/ 0 w 308113"/>
                <a:gd name="connsiteY8" fmla="*/ 154057 h 467139"/>
                <a:gd name="connsiteX0-1" fmla="*/ 0 w 338593"/>
                <a:gd name="connsiteY0-2" fmla="*/ 154057 h 467140"/>
                <a:gd name="connsiteX1-3" fmla="*/ 154057 w 338593"/>
                <a:gd name="connsiteY1-4" fmla="*/ 0 h 467140"/>
                <a:gd name="connsiteX2-5" fmla="*/ 154057 w 338593"/>
                <a:gd name="connsiteY2-6" fmla="*/ 0 h 467140"/>
                <a:gd name="connsiteX3-7" fmla="*/ 308114 w 338593"/>
                <a:gd name="connsiteY3-8" fmla="*/ 154057 h 467140"/>
                <a:gd name="connsiteX4-9" fmla="*/ 338593 w 338593"/>
                <a:gd name="connsiteY4-10" fmla="*/ 320703 h 467140"/>
                <a:gd name="connsiteX5-11" fmla="*/ 154056 w 338593"/>
                <a:gd name="connsiteY5-12" fmla="*/ 467140 h 467140"/>
                <a:gd name="connsiteX6-13" fmla="*/ 154057 w 338593"/>
                <a:gd name="connsiteY6-14" fmla="*/ 467139 h 467140"/>
                <a:gd name="connsiteX7-15" fmla="*/ 0 w 338593"/>
                <a:gd name="connsiteY7-16" fmla="*/ 313082 h 467140"/>
                <a:gd name="connsiteX8-17" fmla="*/ 0 w 338593"/>
                <a:gd name="connsiteY8-18" fmla="*/ 154057 h 467140"/>
                <a:gd name="connsiteX0-19" fmla="*/ 38100 w 376693"/>
                <a:gd name="connsiteY0-20" fmla="*/ 154057 h 467140"/>
                <a:gd name="connsiteX1-21" fmla="*/ 192157 w 376693"/>
                <a:gd name="connsiteY1-22" fmla="*/ 0 h 467140"/>
                <a:gd name="connsiteX2-23" fmla="*/ 192157 w 376693"/>
                <a:gd name="connsiteY2-24" fmla="*/ 0 h 467140"/>
                <a:gd name="connsiteX3-25" fmla="*/ 346214 w 376693"/>
                <a:gd name="connsiteY3-26" fmla="*/ 154057 h 467140"/>
                <a:gd name="connsiteX4-27" fmla="*/ 376693 w 376693"/>
                <a:gd name="connsiteY4-28" fmla="*/ 320703 h 467140"/>
                <a:gd name="connsiteX5-29" fmla="*/ 192156 w 376693"/>
                <a:gd name="connsiteY5-30" fmla="*/ 467140 h 467140"/>
                <a:gd name="connsiteX6-31" fmla="*/ 192157 w 376693"/>
                <a:gd name="connsiteY6-32" fmla="*/ 467139 h 467140"/>
                <a:gd name="connsiteX7-33" fmla="*/ 0 w 376693"/>
                <a:gd name="connsiteY7-34" fmla="*/ 313082 h 467140"/>
                <a:gd name="connsiteX8-35" fmla="*/ 38100 w 376693"/>
                <a:gd name="connsiteY8-36" fmla="*/ 154057 h 467140"/>
              </a:gdLst>
              <a:ahLst/>
              <a:cxnLst>
                <a:cxn ang="0">
                  <a:pos x="connsiteX0-19" y="connsiteY0-20"/>
                </a:cxn>
                <a:cxn ang="0">
                  <a:pos x="connsiteX1-21" y="connsiteY1-22"/>
                </a:cxn>
                <a:cxn ang="0">
                  <a:pos x="connsiteX2-23" y="connsiteY2-24"/>
                </a:cxn>
                <a:cxn ang="0">
                  <a:pos x="connsiteX3-25" y="connsiteY3-26"/>
                </a:cxn>
                <a:cxn ang="0">
                  <a:pos x="connsiteX4-27" y="connsiteY4-28"/>
                </a:cxn>
                <a:cxn ang="0">
                  <a:pos x="connsiteX5-29" y="connsiteY5-30"/>
                </a:cxn>
                <a:cxn ang="0">
                  <a:pos x="connsiteX6-31" y="connsiteY6-32"/>
                </a:cxn>
                <a:cxn ang="0">
                  <a:pos x="connsiteX7-33" y="connsiteY7-34"/>
                </a:cxn>
                <a:cxn ang="0">
                  <a:pos x="connsiteX8-35" y="connsiteY8-36"/>
                </a:cxn>
              </a:cxnLst>
              <a:rect l="l" t="t" r="r" b="b"/>
              <a:pathLst>
                <a:path w="376693" h="467140">
                  <a:moveTo>
                    <a:pt x="38100" y="154057"/>
                  </a:moveTo>
                  <a:cubicBezTo>
                    <a:pt x="38100" y="68974"/>
                    <a:pt x="107074" y="0"/>
                    <a:pt x="192157" y="0"/>
                  </a:cubicBezTo>
                  <a:lnTo>
                    <a:pt x="192157" y="0"/>
                  </a:lnTo>
                  <a:cubicBezTo>
                    <a:pt x="277240" y="0"/>
                    <a:pt x="315458" y="100607"/>
                    <a:pt x="346214" y="154057"/>
                  </a:cubicBezTo>
                  <a:cubicBezTo>
                    <a:pt x="376970" y="207507"/>
                    <a:pt x="376693" y="267694"/>
                    <a:pt x="376693" y="320703"/>
                  </a:cubicBezTo>
                  <a:cubicBezTo>
                    <a:pt x="376693" y="405786"/>
                    <a:pt x="277239" y="467140"/>
                    <a:pt x="192156" y="467140"/>
                  </a:cubicBezTo>
                  <a:lnTo>
                    <a:pt x="192157" y="467139"/>
                  </a:lnTo>
                  <a:cubicBezTo>
                    <a:pt x="107074" y="467139"/>
                    <a:pt x="0" y="398165"/>
                    <a:pt x="0" y="313082"/>
                  </a:cubicBezTo>
                  <a:lnTo>
                    <a:pt x="38100" y="1540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8" name="圆角矩形 11"/>
            <p:cNvSpPr/>
            <p:nvPr>
              <p:custDataLst>
                <p:tags r:id="rId8"/>
              </p:custDataLst>
            </p:nvPr>
          </p:nvSpPr>
          <p:spPr>
            <a:xfrm rot="6611486">
              <a:off x="6976" y="7517"/>
              <a:ext cx="1657" cy="2055"/>
            </a:xfrm>
            <a:custGeom>
              <a:avLst/>
              <a:gdLst>
                <a:gd name="connsiteX0" fmla="*/ 0 w 308113"/>
                <a:gd name="connsiteY0" fmla="*/ 154057 h 467139"/>
                <a:gd name="connsiteX1" fmla="*/ 154057 w 308113"/>
                <a:gd name="connsiteY1" fmla="*/ 0 h 467139"/>
                <a:gd name="connsiteX2" fmla="*/ 154057 w 308113"/>
                <a:gd name="connsiteY2" fmla="*/ 0 h 467139"/>
                <a:gd name="connsiteX3" fmla="*/ 308114 w 308113"/>
                <a:gd name="connsiteY3" fmla="*/ 154057 h 467139"/>
                <a:gd name="connsiteX4" fmla="*/ 308113 w 308113"/>
                <a:gd name="connsiteY4" fmla="*/ 313083 h 467139"/>
                <a:gd name="connsiteX5" fmla="*/ 154056 w 308113"/>
                <a:gd name="connsiteY5" fmla="*/ 467140 h 467139"/>
                <a:gd name="connsiteX6" fmla="*/ 154057 w 308113"/>
                <a:gd name="connsiteY6" fmla="*/ 467139 h 467139"/>
                <a:gd name="connsiteX7" fmla="*/ 0 w 308113"/>
                <a:gd name="connsiteY7" fmla="*/ 313082 h 467139"/>
                <a:gd name="connsiteX8" fmla="*/ 0 w 308113"/>
                <a:gd name="connsiteY8" fmla="*/ 154057 h 467139"/>
                <a:gd name="connsiteX0-1" fmla="*/ 0 w 338593"/>
                <a:gd name="connsiteY0-2" fmla="*/ 154057 h 467140"/>
                <a:gd name="connsiteX1-3" fmla="*/ 154057 w 338593"/>
                <a:gd name="connsiteY1-4" fmla="*/ 0 h 467140"/>
                <a:gd name="connsiteX2-5" fmla="*/ 154057 w 338593"/>
                <a:gd name="connsiteY2-6" fmla="*/ 0 h 467140"/>
                <a:gd name="connsiteX3-7" fmla="*/ 308114 w 338593"/>
                <a:gd name="connsiteY3-8" fmla="*/ 154057 h 467140"/>
                <a:gd name="connsiteX4-9" fmla="*/ 338593 w 338593"/>
                <a:gd name="connsiteY4-10" fmla="*/ 320703 h 467140"/>
                <a:gd name="connsiteX5-11" fmla="*/ 154056 w 338593"/>
                <a:gd name="connsiteY5-12" fmla="*/ 467140 h 467140"/>
                <a:gd name="connsiteX6-13" fmla="*/ 154057 w 338593"/>
                <a:gd name="connsiteY6-14" fmla="*/ 467139 h 467140"/>
                <a:gd name="connsiteX7-15" fmla="*/ 0 w 338593"/>
                <a:gd name="connsiteY7-16" fmla="*/ 313082 h 467140"/>
                <a:gd name="connsiteX8-17" fmla="*/ 0 w 338593"/>
                <a:gd name="connsiteY8-18" fmla="*/ 154057 h 467140"/>
                <a:gd name="connsiteX0-19" fmla="*/ 38100 w 376693"/>
                <a:gd name="connsiteY0-20" fmla="*/ 154057 h 467140"/>
                <a:gd name="connsiteX1-21" fmla="*/ 192157 w 376693"/>
                <a:gd name="connsiteY1-22" fmla="*/ 0 h 467140"/>
                <a:gd name="connsiteX2-23" fmla="*/ 192157 w 376693"/>
                <a:gd name="connsiteY2-24" fmla="*/ 0 h 467140"/>
                <a:gd name="connsiteX3-25" fmla="*/ 346214 w 376693"/>
                <a:gd name="connsiteY3-26" fmla="*/ 154057 h 467140"/>
                <a:gd name="connsiteX4-27" fmla="*/ 376693 w 376693"/>
                <a:gd name="connsiteY4-28" fmla="*/ 320703 h 467140"/>
                <a:gd name="connsiteX5-29" fmla="*/ 192156 w 376693"/>
                <a:gd name="connsiteY5-30" fmla="*/ 467140 h 467140"/>
                <a:gd name="connsiteX6-31" fmla="*/ 192157 w 376693"/>
                <a:gd name="connsiteY6-32" fmla="*/ 467139 h 467140"/>
                <a:gd name="connsiteX7-33" fmla="*/ 0 w 376693"/>
                <a:gd name="connsiteY7-34" fmla="*/ 313082 h 467140"/>
                <a:gd name="connsiteX8-35" fmla="*/ 38100 w 376693"/>
                <a:gd name="connsiteY8-36" fmla="*/ 154057 h 467140"/>
              </a:gdLst>
              <a:ahLst/>
              <a:cxnLst>
                <a:cxn ang="0">
                  <a:pos x="connsiteX0-19" y="connsiteY0-20"/>
                </a:cxn>
                <a:cxn ang="0">
                  <a:pos x="connsiteX1-21" y="connsiteY1-22"/>
                </a:cxn>
                <a:cxn ang="0">
                  <a:pos x="connsiteX2-23" y="connsiteY2-24"/>
                </a:cxn>
                <a:cxn ang="0">
                  <a:pos x="connsiteX3-25" y="connsiteY3-26"/>
                </a:cxn>
                <a:cxn ang="0">
                  <a:pos x="connsiteX4-27" y="connsiteY4-28"/>
                </a:cxn>
                <a:cxn ang="0">
                  <a:pos x="connsiteX5-29" y="connsiteY5-30"/>
                </a:cxn>
                <a:cxn ang="0">
                  <a:pos x="connsiteX6-31" y="connsiteY6-32"/>
                </a:cxn>
                <a:cxn ang="0">
                  <a:pos x="connsiteX7-33" y="connsiteY7-34"/>
                </a:cxn>
                <a:cxn ang="0">
                  <a:pos x="connsiteX8-35" y="connsiteY8-36"/>
                </a:cxn>
              </a:cxnLst>
              <a:rect l="l" t="t" r="r" b="b"/>
              <a:pathLst>
                <a:path w="376693" h="467140">
                  <a:moveTo>
                    <a:pt x="38100" y="154057"/>
                  </a:moveTo>
                  <a:cubicBezTo>
                    <a:pt x="38100" y="68974"/>
                    <a:pt x="107074" y="0"/>
                    <a:pt x="192157" y="0"/>
                  </a:cubicBezTo>
                  <a:lnTo>
                    <a:pt x="192157" y="0"/>
                  </a:lnTo>
                  <a:cubicBezTo>
                    <a:pt x="277240" y="0"/>
                    <a:pt x="315458" y="100607"/>
                    <a:pt x="346214" y="154057"/>
                  </a:cubicBezTo>
                  <a:cubicBezTo>
                    <a:pt x="376970" y="207507"/>
                    <a:pt x="376693" y="267694"/>
                    <a:pt x="376693" y="320703"/>
                  </a:cubicBezTo>
                  <a:cubicBezTo>
                    <a:pt x="376693" y="405786"/>
                    <a:pt x="277239" y="467140"/>
                    <a:pt x="192156" y="467140"/>
                  </a:cubicBezTo>
                  <a:lnTo>
                    <a:pt x="192157" y="467139"/>
                  </a:lnTo>
                  <a:cubicBezTo>
                    <a:pt x="107074" y="467139"/>
                    <a:pt x="0" y="398165"/>
                    <a:pt x="0" y="313082"/>
                  </a:cubicBezTo>
                  <a:lnTo>
                    <a:pt x="38100" y="15405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23" name="KSO_Shape"/>
            <p:cNvSpPr/>
            <p:nvPr>
              <p:custDataLst>
                <p:tags r:id="rId9"/>
              </p:custDataLst>
            </p:nvPr>
          </p:nvSpPr>
          <p:spPr bwMode="auto">
            <a:xfrm>
              <a:off x="8420" y="3975"/>
              <a:ext cx="607" cy="1067"/>
            </a:xfrm>
            <a:custGeom>
              <a:avLst/>
              <a:gdLst>
                <a:gd name="T0" fmla="*/ 1262456 w 14111617"/>
                <a:gd name="T1" fmla="*/ 669509 h 17643644"/>
                <a:gd name="T2" fmla="*/ 1377183 w 14111617"/>
                <a:gd name="T3" fmla="*/ 768930 h 17643644"/>
                <a:gd name="T4" fmla="*/ 1279514 w 14111617"/>
                <a:gd name="T5" fmla="*/ 907914 h 17643644"/>
                <a:gd name="T6" fmla="*/ 464079 w 14111617"/>
                <a:gd name="T7" fmla="*/ 1050727 h 17643644"/>
                <a:gd name="T8" fmla="*/ 602730 w 14111617"/>
                <a:gd name="T9" fmla="*/ 1166738 h 17643644"/>
                <a:gd name="T10" fmla="*/ 1133969 w 14111617"/>
                <a:gd name="T11" fmla="*/ 1085951 h 17643644"/>
                <a:gd name="T12" fmla="*/ 1058899 w 14111617"/>
                <a:gd name="T13" fmla="*/ 1521664 h 17643644"/>
                <a:gd name="T14" fmla="*/ 735636 w 14111617"/>
                <a:gd name="T15" fmla="*/ 1800397 h 17643644"/>
                <a:gd name="T16" fmla="*/ 412373 w 14111617"/>
                <a:gd name="T17" fmla="*/ 1521664 h 17643644"/>
                <a:gd name="T18" fmla="*/ 366028 w 14111617"/>
                <a:gd name="T19" fmla="*/ 1281601 h 17643644"/>
                <a:gd name="T20" fmla="*/ 120900 w 14111617"/>
                <a:gd name="T21" fmla="*/ 1077145 h 17643644"/>
                <a:gd name="T22" fmla="*/ 68427 w 14111617"/>
                <a:gd name="T23" fmla="*/ 998273 h 17643644"/>
                <a:gd name="T24" fmla="*/ 166095 w 14111617"/>
                <a:gd name="T25" fmla="*/ 859289 h 17643644"/>
                <a:gd name="T26" fmla="*/ 1238149 w 14111617"/>
                <a:gd name="T27" fmla="*/ 671297 h 17643644"/>
                <a:gd name="T28" fmla="*/ 1262456 w 14111617"/>
                <a:gd name="T29" fmla="*/ 669509 h 17643644"/>
                <a:gd name="T30" fmla="*/ 1323059 w 14111617"/>
                <a:gd name="T31" fmla="*/ 283898 h 17643644"/>
                <a:gd name="T32" fmla="*/ 1438034 w 14111617"/>
                <a:gd name="T33" fmla="*/ 382659 h 17643644"/>
                <a:gd name="T34" fmla="*/ 1341139 w 14111617"/>
                <a:gd name="T35" fmla="*/ 521996 h 17643644"/>
                <a:gd name="T36" fmla="*/ 141253 w 14111617"/>
                <a:gd name="T37" fmla="*/ 736361 h 17643644"/>
                <a:gd name="T38" fmla="*/ 1847 w 14111617"/>
                <a:gd name="T39" fmla="*/ 639131 h 17643644"/>
                <a:gd name="T40" fmla="*/ 99125 w 14111617"/>
                <a:gd name="T41" fmla="*/ 499794 h 17643644"/>
                <a:gd name="T42" fmla="*/ 1298628 w 14111617"/>
                <a:gd name="T43" fmla="*/ 285812 h 17643644"/>
                <a:gd name="T44" fmla="*/ 1323059 w 14111617"/>
                <a:gd name="T45" fmla="*/ 283898 h 17643644"/>
                <a:gd name="T46" fmla="*/ 839207 w 14111617"/>
                <a:gd name="T47" fmla="*/ 63 h 17643644"/>
                <a:gd name="T48" fmla="*/ 953899 w 14111617"/>
                <a:gd name="T49" fmla="*/ 99362 h 17643644"/>
                <a:gd name="T50" fmla="*/ 856246 w 14111617"/>
                <a:gd name="T51" fmla="*/ 238352 h 17643644"/>
                <a:gd name="T52" fmla="*/ 204845 w 14111617"/>
                <a:gd name="T53" fmla="*/ 352453 h 17643644"/>
                <a:gd name="T54" fmla="*/ 65833 w 14111617"/>
                <a:gd name="T55" fmla="*/ 254816 h 17643644"/>
                <a:gd name="T56" fmla="*/ 163486 w 14111617"/>
                <a:gd name="T57" fmla="*/ 115827 h 17643644"/>
                <a:gd name="T58" fmla="*/ 814888 w 14111617"/>
                <a:gd name="T59" fmla="*/ 1725 h 17643644"/>
                <a:gd name="T60" fmla="*/ 839207 w 14111617"/>
                <a:gd name="T61" fmla="*/ 63 h 176436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111617" h="17643644">
                  <a:moveTo>
                    <a:pt x="12371896" y="6561097"/>
                  </a:moveTo>
                  <a:cubicBezTo>
                    <a:pt x="12919809" y="6576333"/>
                    <a:pt x="13397674" y="6974000"/>
                    <a:pt x="13496203" y="7535412"/>
                  </a:cubicBezTo>
                  <a:cubicBezTo>
                    <a:pt x="13608807" y="8173274"/>
                    <a:pt x="13180911" y="8784870"/>
                    <a:pt x="12539066" y="8897434"/>
                  </a:cubicBezTo>
                  <a:cubicBezTo>
                    <a:pt x="12539066" y="8897434"/>
                    <a:pt x="12539066" y="8897434"/>
                    <a:pt x="4547914" y="10296977"/>
                  </a:cubicBezTo>
                  <a:cubicBezTo>
                    <a:pt x="4547914" y="10296977"/>
                    <a:pt x="4547914" y="10296977"/>
                    <a:pt x="5906674" y="11433872"/>
                  </a:cubicBezTo>
                  <a:cubicBezTo>
                    <a:pt x="5906674" y="11433872"/>
                    <a:pt x="5906674" y="11433872"/>
                    <a:pt x="11112746" y="10642173"/>
                  </a:cubicBezTo>
                  <a:cubicBezTo>
                    <a:pt x="10940086" y="11902888"/>
                    <a:pt x="10737398" y="13373722"/>
                    <a:pt x="10377064" y="14912094"/>
                  </a:cubicBezTo>
                  <a:cubicBezTo>
                    <a:pt x="9960428" y="16701860"/>
                    <a:pt x="9228500" y="17643644"/>
                    <a:pt x="7209130" y="17643644"/>
                  </a:cubicBezTo>
                  <a:cubicBezTo>
                    <a:pt x="5189758" y="17643644"/>
                    <a:pt x="4517886" y="16686850"/>
                    <a:pt x="4041196" y="14912094"/>
                  </a:cubicBezTo>
                  <a:cubicBezTo>
                    <a:pt x="3898564" y="14383044"/>
                    <a:pt x="3744670" y="13587593"/>
                    <a:pt x="3587024" y="12559510"/>
                  </a:cubicBezTo>
                  <a:cubicBezTo>
                    <a:pt x="3587024" y="12559510"/>
                    <a:pt x="3587024" y="12559510"/>
                    <a:pt x="1184800" y="10555874"/>
                  </a:cubicBezTo>
                  <a:cubicBezTo>
                    <a:pt x="925810" y="10387028"/>
                    <a:pt x="730628" y="10113123"/>
                    <a:pt x="670574" y="9782936"/>
                  </a:cubicBezTo>
                  <a:cubicBezTo>
                    <a:pt x="557970" y="9141322"/>
                    <a:pt x="985866" y="8533478"/>
                    <a:pt x="1627710" y="8420914"/>
                  </a:cubicBezTo>
                  <a:cubicBezTo>
                    <a:pt x="1627710" y="8420914"/>
                    <a:pt x="1627710" y="8420914"/>
                    <a:pt x="12133690" y="6578620"/>
                  </a:cubicBezTo>
                  <a:cubicBezTo>
                    <a:pt x="12213920" y="6564549"/>
                    <a:pt x="12293624" y="6558921"/>
                    <a:pt x="12371896" y="6561097"/>
                  </a:cubicBezTo>
                  <a:close/>
                  <a:moveTo>
                    <a:pt x="12965801" y="2782157"/>
                  </a:moveTo>
                  <a:cubicBezTo>
                    <a:pt x="13516185" y="2794825"/>
                    <a:pt x="13994011" y="3191997"/>
                    <a:pt x="14092532" y="3750007"/>
                  </a:cubicBezTo>
                  <a:cubicBezTo>
                    <a:pt x="14208881" y="4391484"/>
                    <a:pt x="13781018" y="5002951"/>
                    <a:pt x="13142977" y="5115490"/>
                  </a:cubicBezTo>
                  <a:cubicBezTo>
                    <a:pt x="13142977" y="5115490"/>
                    <a:pt x="13142977" y="5115490"/>
                    <a:pt x="1384260" y="7216234"/>
                  </a:cubicBezTo>
                  <a:cubicBezTo>
                    <a:pt x="1057732" y="7272504"/>
                    <a:pt x="186994" y="7208732"/>
                    <a:pt x="18102" y="6263397"/>
                  </a:cubicBezTo>
                  <a:cubicBezTo>
                    <a:pt x="-94494" y="5625671"/>
                    <a:pt x="329616" y="5014204"/>
                    <a:pt x="971410" y="4897913"/>
                  </a:cubicBezTo>
                  <a:cubicBezTo>
                    <a:pt x="971410" y="4897913"/>
                    <a:pt x="971410" y="4897913"/>
                    <a:pt x="12726374" y="2800921"/>
                  </a:cubicBezTo>
                  <a:cubicBezTo>
                    <a:pt x="12807067" y="2786384"/>
                    <a:pt x="12887175" y="2780347"/>
                    <a:pt x="12965801" y="2782157"/>
                  </a:cubicBezTo>
                  <a:close/>
                  <a:moveTo>
                    <a:pt x="8224110" y="617"/>
                  </a:moveTo>
                  <a:cubicBezTo>
                    <a:pt x="8772602" y="18315"/>
                    <a:pt x="9252854" y="415588"/>
                    <a:pt x="9348082" y="973738"/>
                  </a:cubicBezTo>
                  <a:cubicBezTo>
                    <a:pt x="9460670" y="1615377"/>
                    <a:pt x="9032842" y="2223245"/>
                    <a:pt x="8391098" y="2335813"/>
                  </a:cubicBezTo>
                  <a:cubicBezTo>
                    <a:pt x="8391098" y="2335813"/>
                    <a:pt x="8391098" y="2335813"/>
                    <a:pt x="2007450" y="3453990"/>
                  </a:cubicBezTo>
                  <a:cubicBezTo>
                    <a:pt x="1485800" y="3540293"/>
                    <a:pt x="776506" y="3251368"/>
                    <a:pt x="645156" y="2497161"/>
                  </a:cubicBezTo>
                  <a:cubicBezTo>
                    <a:pt x="532570" y="1855522"/>
                    <a:pt x="960398" y="1247654"/>
                    <a:pt x="1602140" y="1135085"/>
                  </a:cubicBezTo>
                  <a:cubicBezTo>
                    <a:pt x="1602140" y="1135085"/>
                    <a:pt x="1602140" y="1135085"/>
                    <a:pt x="7985788" y="16909"/>
                  </a:cubicBezTo>
                  <a:cubicBezTo>
                    <a:pt x="8066006" y="3307"/>
                    <a:pt x="8145754" y="-1911"/>
                    <a:pt x="8224110" y="617"/>
                  </a:cubicBezTo>
                  <a:close/>
                </a:path>
              </a:pathLst>
            </a:custGeom>
            <a:solidFill>
              <a:schemeClr val="bg1"/>
            </a:solidFill>
            <a:ln>
              <a:noFill/>
            </a:ln>
          </p:spPr>
          <p:txBody>
            <a:bodyPr anchor="ctr" anchorCtr="1">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350">
                <a:latin typeface="+mn-lt"/>
                <a:ea typeface="+mn-ea"/>
              </a:endParaRPr>
            </a:p>
          </p:txBody>
        </p:sp>
        <p:sp>
          <p:nvSpPr>
            <p:cNvPr id="26" name="文本框 25"/>
            <p:cNvSpPr txBox="1"/>
            <p:nvPr>
              <p:custDataLst>
                <p:tags r:id="rId10"/>
              </p:custDataLst>
            </p:nvPr>
          </p:nvSpPr>
          <p:spPr>
            <a:xfrm>
              <a:off x="9177" y="2177"/>
              <a:ext cx="7114" cy="1115"/>
            </a:xfrm>
            <a:prstGeom prst="rect">
              <a:avLst/>
            </a:prstGeom>
            <a:noFill/>
          </p:spPr>
          <p:txBody>
            <a:bodyPr wrap="square" rtlCol="0">
              <a:normAutofit/>
            </a:bodyPr>
            <a:lstStyle/>
            <a:p>
              <a:r>
                <a:rPr lang="zh-CN" altLang="en-US" sz="1500" b="1"/>
                <a:t>首先要明白，学校品牌是我们拥有的第一资源。</a:t>
              </a:r>
            </a:p>
          </p:txBody>
        </p:sp>
        <p:sp>
          <p:nvSpPr>
            <p:cNvPr id="27" name="文本框 26"/>
            <p:cNvSpPr txBox="1"/>
            <p:nvPr>
              <p:custDataLst>
                <p:tags r:id="rId11"/>
              </p:custDataLst>
            </p:nvPr>
          </p:nvSpPr>
          <p:spPr>
            <a:xfrm>
              <a:off x="10411" y="1293"/>
              <a:ext cx="2742" cy="582"/>
            </a:xfrm>
            <a:prstGeom prst="rect">
              <a:avLst/>
            </a:prstGeom>
            <a:noFill/>
          </p:spPr>
          <p:txBody>
            <a:bodyPr wrap="square" tIns="35100" bIns="35100" rtlCol="0"/>
            <a:lstStyle/>
            <a:p>
              <a:r>
                <a:rPr lang="zh-CN" altLang="en-US" sz="21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学校品牌</a:t>
              </a:r>
              <a:endParaRPr lang="zh-CN" altLang="en-US" sz="21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sym typeface="+mn-ea"/>
              </a:endParaRPr>
            </a:p>
          </p:txBody>
        </p:sp>
        <p:sp>
          <p:nvSpPr>
            <p:cNvPr id="28" name="文本框 27"/>
            <p:cNvSpPr txBox="1"/>
            <p:nvPr>
              <p:custDataLst>
                <p:tags r:id="rId12"/>
              </p:custDataLst>
            </p:nvPr>
          </p:nvSpPr>
          <p:spPr>
            <a:xfrm>
              <a:off x="10305" y="4205"/>
              <a:ext cx="6444" cy="1115"/>
            </a:xfrm>
            <a:prstGeom prst="rect">
              <a:avLst/>
            </a:prstGeom>
            <a:noFill/>
          </p:spPr>
          <p:txBody>
            <a:bodyPr wrap="square" rtlCol="0">
              <a:normAutofit fontScale="92500" lnSpcReduction="10000"/>
            </a:bodyPr>
            <a:lstStyle/>
            <a:p>
              <a:r>
                <a:rPr lang="zh-CN" altLang="en-US" sz="1500" b="1"/>
                <a:t>大学精神文化主要体现为自由精神、科学精神、民主精神和创新精神。</a:t>
              </a:r>
            </a:p>
          </p:txBody>
        </p:sp>
        <p:sp>
          <p:nvSpPr>
            <p:cNvPr id="29" name="文本框 28"/>
            <p:cNvSpPr txBox="1"/>
            <p:nvPr>
              <p:custDataLst>
                <p:tags r:id="rId13"/>
              </p:custDataLst>
            </p:nvPr>
          </p:nvSpPr>
          <p:spPr>
            <a:xfrm>
              <a:off x="11363" y="3394"/>
              <a:ext cx="2742" cy="582"/>
            </a:xfrm>
            <a:prstGeom prst="rect">
              <a:avLst/>
            </a:prstGeom>
            <a:noFill/>
          </p:spPr>
          <p:txBody>
            <a:bodyPr wrap="square" tIns="35100" bIns="35100" rtlCol="0"/>
            <a:lstStyle/>
            <a:p>
              <a:pPr algn="l"/>
              <a:r>
                <a:rPr lang="zh-CN" altLang="en-US" sz="21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大学精神</a:t>
              </a:r>
            </a:p>
          </p:txBody>
        </p:sp>
        <p:sp>
          <p:nvSpPr>
            <p:cNvPr id="30" name="文本框 29"/>
            <p:cNvSpPr txBox="1"/>
            <p:nvPr>
              <p:custDataLst>
                <p:tags r:id="rId14"/>
              </p:custDataLst>
            </p:nvPr>
          </p:nvSpPr>
          <p:spPr>
            <a:xfrm>
              <a:off x="10410" y="6365"/>
              <a:ext cx="6444" cy="1115"/>
            </a:xfrm>
            <a:prstGeom prst="rect">
              <a:avLst/>
            </a:prstGeom>
            <a:noFill/>
          </p:spPr>
          <p:txBody>
            <a:bodyPr wrap="square" rtlCol="0">
              <a:normAutofit fontScale="87500" lnSpcReduction="10000"/>
            </a:bodyPr>
            <a:lstStyle/>
            <a:p>
              <a:r>
                <a:rPr lang="zh-CN" altLang="en-US" sz="1500" b="1"/>
                <a:t>良师益友是一生受益的人生财富。子曰：“三人行，必有我师焉。择其善者而从之，其不善者而改之。”</a:t>
              </a:r>
            </a:p>
          </p:txBody>
        </p:sp>
        <p:sp>
          <p:nvSpPr>
            <p:cNvPr id="31" name="文本框 30"/>
            <p:cNvSpPr txBox="1"/>
            <p:nvPr>
              <p:custDataLst>
                <p:tags r:id="rId15"/>
              </p:custDataLst>
            </p:nvPr>
          </p:nvSpPr>
          <p:spPr>
            <a:xfrm>
              <a:off x="11586" y="5410"/>
              <a:ext cx="2742" cy="582"/>
            </a:xfrm>
            <a:prstGeom prst="rect">
              <a:avLst/>
            </a:prstGeom>
            <a:noFill/>
          </p:spPr>
          <p:txBody>
            <a:bodyPr wrap="square" tIns="35100" bIns="35100" rtlCol="0"/>
            <a:lstStyle/>
            <a:p>
              <a:pPr algn="l"/>
              <a:r>
                <a:rPr lang="zh-CN" altLang="en-US" sz="21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良师益友</a:t>
              </a:r>
            </a:p>
          </p:txBody>
        </p:sp>
        <p:sp>
          <p:nvSpPr>
            <p:cNvPr id="32" name="文本框 31"/>
            <p:cNvSpPr txBox="1"/>
            <p:nvPr>
              <p:custDataLst>
                <p:tags r:id="rId16"/>
              </p:custDataLst>
            </p:nvPr>
          </p:nvSpPr>
          <p:spPr>
            <a:xfrm>
              <a:off x="9164" y="8479"/>
              <a:ext cx="7584" cy="1115"/>
            </a:xfrm>
            <a:prstGeom prst="rect">
              <a:avLst/>
            </a:prstGeom>
            <a:noFill/>
          </p:spPr>
          <p:txBody>
            <a:bodyPr wrap="square" rtlCol="0">
              <a:normAutofit fontScale="87500" lnSpcReduction="10000"/>
            </a:bodyPr>
            <a:lstStyle/>
            <a:p>
              <a:r>
                <a:rPr lang="zh-CN" altLang="en-US" sz="1500" b="1"/>
                <a:t>图书馆是学校教学和科研工作的重要组成部分，其作用在于向读者提供文献资料、情报信息，使读者获得知识收到教育。</a:t>
              </a:r>
            </a:p>
          </p:txBody>
        </p:sp>
        <p:sp>
          <p:nvSpPr>
            <p:cNvPr id="33" name="文本框 32"/>
            <p:cNvSpPr txBox="1"/>
            <p:nvPr>
              <p:custDataLst>
                <p:tags r:id="rId17"/>
              </p:custDataLst>
            </p:nvPr>
          </p:nvSpPr>
          <p:spPr>
            <a:xfrm>
              <a:off x="10883" y="7401"/>
              <a:ext cx="3062" cy="1078"/>
            </a:xfrm>
            <a:prstGeom prst="rect">
              <a:avLst/>
            </a:prstGeom>
            <a:noFill/>
          </p:spPr>
          <p:txBody>
            <a:bodyPr wrap="square" tIns="35100" bIns="35100" rtlCol="0">
              <a:normAutofit/>
            </a:bodyPr>
            <a:lstStyle/>
            <a:p>
              <a:pPr marL="0" lvl="1"/>
              <a:r>
                <a:rPr lang="zh-CN" altLang="en-US" sz="21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图书馆</a:t>
              </a:r>
              <a:endParaRPr lang="zh-CN" altLang="en-US" sz="2100" b="1" kern="100"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endParaRPr lang="zh-CN" altLang="en-US" b="1">
                <a:solidFill>
                  <a:schemeClr val="tx2"/>
                </a:solidFill>
                <a:latin typeface="+mj-lt"/>
                <a:ea typeface="+mj-ea"/>
                <a:cs typeface="+mj-cs"/>
              </a:endParaRPr>
            </a:p>
          </p:txBody>
        </p:sp>
        <p:sp>
          <p:nvSpPr>
            <p:cNvPr id="11" name="KSO_Shape"/>
            <p:cNvSpPr/>
            <p:nvPr>
              <p:custDataLst>
                <p:tags r:id="rId18"/>
              </p:custDataLst>
            </p:nvPr>
          </p:nvSpPr>
          <p:spPr bwMode="auto">
            <a:xfrm>
              <a:off x="7529" y="2035"/>
              <a:ext cx="575" cy="1067"/>
            </a:xfrm>
            <a:custGeom>
              <a:avLst/>
              <a:gdLst>
                <a:gd name="T0" fmla="*/ 1262456 w 14111617"/>
                <a:gd name="T1" fmla="*/ 669509 h 17643644"/>
                <a:gd name="T2" fmla="*/ 1377183 w 14111617"/>
                <a:gd name="T3" fmla="*/ 768930 h 17643644"/>
                <a:gd name="T4" fmla="*/ 1279514 w 14111617"/>
                <a:gd name="T5" fmla="*/ 907914 h 17643644"/>
                <a:gd name="T6" fmla="*/ 464079 w 14111617"/>
                <a:gd name="T7" fmla="*/ 1050727 h 17643644"/>
                <a:gd name="T8" fmla="*/ 602730 w 14111617"/>
                <a:gd name="T9" fmla="*/ 1166738 h 17643644"/>
                <a:gd name="T10" fmla="*/ 1133969 w 14111617"/>
                <a:gd name="T11" fmla="*/ 1085951 h 17643644"/>
                <a:gd name="T12" fmla="*/ 1058899 w 14111617"/>
                <a:gd name="T13" fmla="*/ 1521664 h 17643644"/>
                <a:gd name="T14" fmla="*/ 735636 w 14111617"/>
                <a:gd name="T15" fmla="*/ 1800397 h 17643644"/>
                <a:gd name="T16" fmla="*/ 412373 w 14111617"/>
                <a:gd name="T17" fmla="*/ 1521664 h 17643644"/>
                <a:gd name="T18" fmla="*/ 366028 w 14111617"/>
                <a:gd name="T19" fmla="*/ 1281601 h 17643644"/>
                <a:gd name="T20" fmla="*/ 120900 w 14111617"/>
                <a:gd name="T21" fmla="*/ 1077145 h 17643644"/>
                <a:gd name="T22" fmla="*/ 68427 w 14111617"/>
                <a:gd name="T23" fmla="*/ 998273 h 17643644"/>
                <a:gd name="T24" fmla="*/ 166095 w 14111617"/>
                <a:gd name="T25" fmla="*/ 859289 h 17643644"/>
                <a:gd name="T26" fmla="*/ 1238149 w 14111617"/>
                <a:gd name="T27" fmla="*/ 671297 h 17643644"/>
                <a:gd name="T28" fmla="*/ 1262456 w 14111617"/>
                <a:gd name="T29" fmla="*/ 669509 h 17643644"/>
                <a:gd name="T30" fmla="*/ 1323059 w 14111617"/>
                <a:gd name="T31" fmla="*/ 283898 h 17643644"/>
                <a:gd name="T32" fmla="*/ 1438034 w 14111617"/>
                <a:gd name="T33" fmla="*/ 382659 h 17643644"/>
                <a:gd name="T34" fmla="*/ 1341139 w 14111617"/>
                <a:gd name="T35" fmla="*/ 521996 h 17643644"/>
                <a:gd name="T36" fmla="*/ 141253 w 14111617"/>
                <a:gd name="T37" fmla="*/ 736361 h 17643644"/>
                <a:gd name="T38" fmla="*/ 1847 w 14111617"/>
                <a:gd name="T39" fmla="*/ 639131 h 17643644"/>
                <a:gd name="T40" fmla="*/ 99125 w 14111617"/>
                <a:gd name="T41" fmla="*/ 499794 h 17643644"/>
                <a:gd name="T42" fmla="*/ 1298628 w 14111617"/>
                <a:gd name="T43" fmla="*/ 285812 h 17643644"/>
                <a:gd name="T44" fmla="*/ 1323059 w 14111617"/>
                <a:gd name="T45" fmla="*/ 283898 h 17643644"/>
                <a:gd name="T46" fmla="*/ 839207 w 14111617"/>
                <a:gd name="T47" fmla="*/ 63 h 17643644"/>
                <a:gd name="T48" fmla="*/ 953899 w 14111617"/>
                <a:gd name="T49" fmla="*/ 99362 h 17643644"/>
                <a:gd name="T50" fmla="*/ 856246 w 14111617"/>
                <a:gd name="T51" fmla="*/ 238352 h 17643644"/>
                <a:gd name="T52" fmla="*/ 204845 w 14111617"/>
                <a:gd name="T53" fmla="*/ 352453 h 17643644"/>
                <a:gd name="T54" fmla="*/ 65833 w 14111617"/>
                <a:gd name="T55" fmla="*/ 254816 h 17643644"/>
                <a:gd name="T56" fmla="*/ 163486 w 14111617"/>
                <a:gd name="T57" fmla="*/ 115827 h 17643644"/>
                <a:gd name="T58" fmla="*/ 814888 w 14111617"/>
                <a:gd name="T59" fmla="*/ 1725 h 17643644"/>
                <a:gd name="T60" fmla="*/ 839207 w 14111617"/>
                <a:gd name="T61" fmla="*/ 63 h 176436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111617" h="17643644">
                  <a:moveTo>
                    <a:pt x="12371896" y="6561097"/>
                  </a:moveTo>
                  <a:cubicBezTo>
                    <a:pt x="12919809" y="6576333"/>
                    <a:pt x="13397674" y="6974000"/>
                    <a:pt x="13496203" y="7535412"/>
                  </a:cubicBezTo>
                  <a:cubicBezTo>
                    <a:pt x="13608807" y="8173274"/>
                    <a:pt x="13180911" y="8784870"/>
                    <a:pt x="12539066" y="8897434"/>
                  </a:cubicBezTo>
                  <a:cubicBezTo>
                    <a:pt x="12539066" y="8897434"/>
                    <a:pt x="12539066" y="8897434"/>
                    <a:pt x="4547914" y="10296977"/>
                  </a:cubicBezTo>
                  <a:cubicBezTo>
                    <a:pt x="4547914" y="10296977"/>
                    <a:pt x="4547914" y="10296977"/>
                    <a:pt x="5906674" y="11433872"/>
                  </a:cubicBezTo>
                  <a:cubicBezTo>
                    <a:pt x="5906674" y="11433872"/>
                    <a:pt x="5906674" y="11433872"/>
                    <a:pt x="11112746" y="10642173"/>
                  </a:cubicBezTo>
                  <a:cubicBezTo>
                    <a:pt x="10940086" y="11902888"/>
                    <a:pt x="10737398" y="13373722"/>
                    <a:pt x="10377064" y="14912094"/>
                  </a:cubicBezTo>
                  <a:cubicBezTo>
                    <a:pt x="9960428" y="16701860"/>
                    <a:pt x="9228500" y="17643644"/>
                    <a:pt x="7209130" y="17643644"/>
                  </a:cubicBezTo>
                  <a:cubicBezTo>
                    <a:pt x="5189758" y="17643644"/>
                    <a:pt x="4517886" y="16686850"/>
                    <a:pt x="4041196" y="14912094"/>
                  </a:cubicBezTo>
                  <a:cubicBezTo>
                    <a:pt x="3898564" y="14383044"/>
                    <a:pt x="3744670" y="13587593"/>
                    <a:pt x="3587024" y="12559510"/>
                  </a:cubicBezTo>
                  <a:cubicBezTo>
                    <a:pt x="3587024" y="12559510"/>
                    <a:pt x="3587024" y="12559510"/>
                    <a:pt x="1184800" y="10555874"/>
                  </a:cubicBezTo>
                  <a:cubicBezTo>
                    <a:pt x="925810" y="10387028"/>
                    <a:pt x="730628" y="10113123"/>
                    <a:pt x="670574" y="9782936"/>
                  </a:cubicBezTo>
                  <a:cubicBezTo>
                    <a:pt x="557970" y="9141322"/>
                    <a:pt x="985866" y="8533478"/>
                    <a:pt x="1627710" y="8420914"/>
                  </a:cubicBezTo>
                  <a:cubicBezTo>
                    <a:pt x="1627710" y="8420914"/>
                    <a:pt x="1627710" y="8420914"/>
                    <a:pt x="12133690" y="6578620"/>
                  </a:cubicBezTo>
                  <a:cubicBezTo>
                    <a:pt x="12213920" y="6564549"/>
                    <a:pt x="12293624" y="6558921"/>
                    <a:pt x="12371896" y="6561097"/>
                  </a:cubicBezTo>
                  <a:close/>
                  <a:moveTo>
                    <a:pt x="12965801" y="2782157"/>
                  </a:moveTo>
                  <a:cubicBezTo>
                    <a:pt x="13516185" y="2794825"/>
                    <a:pt x="13994011" y="3191997"/>
                    <a:pt x="14092532" y="3750007"/>
                  </a:cubicBezTo>
                  <a:cubicBezTo>
                    <a:pt x="14208881" y="4391484"/>
                    <a:pt x="13781018" y="5002951"/>
                    <a:pt x="13142977" y="5115490"/>
                  </a:cubicBezTo>
                  <a:cubicBezTo>
                    <a:pt x="13142977" y="5115490"/>
                    <a:pt x="13142977" y="5115490"/>
                    <a:pt x="1384260" y="7216234"/>
                  </a:cubicBezTo>
                  <a:cubicBezTo>
                    <a:pt x="1057732" y="7272504"/>
                    <a:pt x="186994" y="7208732"/>
                    <a:pt x="18102" y="6263397"/>
                  </a:cubicBezTo>
                  <a:cubicBezTo>
                    <a:pt x="-94494" y="5625671"/>
                    <a:pt x="329616" y="5014204"/>
                    <a:pt x="971410" y="4897913"/>
                  </a:cubicBezTo>
                  <a:cubicBezTo>
                    <a:pt x="971410" y="4897913"/>
                    <a:pt x="971410" y="4897913"/>
                    <a:pt x="12726374" y="2800921"/>
                  </a:cubicBezTo>
                  <a:cubicBezTo>
                    <a:pt x="12807067" y="2786384"/>
                    <a:pt x="12887175" y="2780347"/>
                    <a:pt x="12965801" y="2782157"/>
                  </a:cubicBezTo>
                  <a:close/>
                  <a:moveTo>
                    <a:pt x="8224110" y="617"/>
                  </a:moveTo>
                  <a:cubicBezTo>
                    <a:pt x="8772602" y="18315"/>
                    <a:pt x="9252854" y="415588"/>
                    <a:pt x="9348082" y="973738"/>
                  </a:cubicBezTo>
                  <a:cubicBezTo>
                    <a:pt x="9460670" y="1615377"/>
                    <a:pt x="9032842" y="2223245"/>
                    <a:pt x="8391098" y="2335813"/>
                  </a:cubicBezTo>
                  <a:cubicBezTo>
                    <a:pt x="8391098" y="2335813"/>
                    <a:pt x="8391098" y="2335813"/>
                    <a:pt x="2007450" y="3453990"/>
                  </a:cubicBezTo>
                  <a:cubicBezTo>
                    <a:pt x="1485800" y="3540293"/>
                    <a:pt x="776506" y="3251368"/>
                    <a:pt x="645156" y="2497161"/>
                  </a:cubicBezTo>
                  <a:cubicBezTo>
                    <a:pt x="532570" y="1855522"/>
                    <a:pt x="960398" y="1247654"/>
                    <a:pt x="1602140" y="1135085"/>
                  </a:cubicBezTo>
                  <a:cubicBezTo>
                    <a:pt x="1602140" y="1135085"/>
                    <a:pt x="1602140" y="1135085"/>
                    <a:pt x="7985788" y="16909"/>
                  </a:cubicBezTo>
                  <a:cubicBezTo>
                    <a:pt x="8066006" y="3307"/>
                    <a:pt x="8145754" y="-1911"/>
                    <a:pt x="8224110" y="617"/>
                  </a:cubicBezTo>
                  <a:close/>
                </a:path>
              </a:pathLst>
            </a:custGeom>
            <a:solidFill>
              <a:schemeClr val="bg1"/>
            </a:solidFill>
            <a:ln>
              <a:noFill/>
            </a:ln>
          </p:spPr>
          <p:txBody>
            <a:bodyPr anchor="ctr" anchorCtr="1">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350">
                <a:latin typeface="+mn-lt"/>
                <a:ea typeface="+mn-ea"/>
              </a:endParaRPr>
            </a:p>
          </p:txBody>
        </p:sp>
        <p:sp>
          <p:nvSpPr>
            <p:cNvPr id="13" name="KSO_Shape"/>
            <p:cNvSpPr/>
            <p:nvPr>
              <p:custDataLst>
                <p:tags r:id="rId19"/>
              </p:custDataLst>
            </p:nvPr>
          </p:nvSpPr>
          <p:spPr bwMode="auto">
            <a:xfrm>
              <a:off x="8420" y="6161"/>
              <a:ext cx="592" cy="1067"/>
            </a:xfrm>
            <a:custGeom>
              <a:avLst/>
              <a:gdLst>
                <a:gd name="T0" fmla="*/ 1262456 w 14111617"/>
                <a:gd name="T1" fmla="*/ 669509 h 17643644"/>
                <a:gd name="T2" fmla="*/ 1377183 w 14111617"/>
                <a:gd name="T3" fmla="*/ 768930 h 17643644"/>
                <a:gd name="T4" fmla="*/ 1279514 w 14111617"/>
                <a:gd name="T5" fmla="*/ 907914 h 17643644"/>
                <a:gd name="T6" fmla="*/ 464079 w 14111617"/>
                <a:gd name="T7" fmla="*/ 1050727 h 17643644"/>
                <a:gd name="T8" fmla="*/ 602730 w 14111617"/>
                <a:gd name="T9" fmla="*/ 1166738 h 17643644"/>
                <a:gd name="T10" fmla="*/ 1133969 w 14111617"/>
                <a:gd name="T11" fmla="*/ 1085951 h 17643644"/>
                <a:gd name="T12" fmla="*/ 1058899 w 14111617"/>
                <a:gd name="T13" fmla="*/ 1521664 h 17643644"/>
                <a:gd name="T14" fmla="*/ 735636 w 14111617"/>
                <a:gd name="T15" fmla="*/ 1800397 h 17643644"/>
                <a:gd name="T16" fmla="*/ 412373 w 14111617"/>
                <a:gd name="T17" fmla="*/ 1521664 h 17643644"/>
                <a:gd name="T18" fmla="*/ 366028 w 14111617"/>
                <a:gd name="T19" fmla="*/ 1281601 h 17643644"/>
                <a:gd name="T20" fmla="*/ 120900 w 14111617"/>
                <a:gd name="T21" fmla="*/ 1077145 h 17643644"/>
                <a:gd name="T22" fmla="*/ 68427 w 14111617"/>
                <a:gd name="T23" fmla="*/ 998273 h 17643644"/>
                <a:gd name="T24" fmla="*/ 166095 w 14111617"/>
                <a:gd name="T25" fmla="*/ 859289 h 17643644"/>
                <a:gd name="T26" fmla="*/ 1238149 w 14111617"/>
                <a:gd name="T27" fmla="*/ 671297 h 17643644"/>
                <a:gd name="T28" fmla="*/ 1262456 w 14111617"/>
                <a:gd name="T29" fmla="*/ 669509 h 17643644"/>
                <a:gd name="T30" fmla="*/ 1323059 w 14111617"/>
                <a:gd name="T31" fmla="*/ 283898 h 17643644"/>
                <a:gd name="T32" fmla="*/ 1438034 w 14111617"/>
                <a:gd name="T33" fmla="*/ 382659 h 17643644"/>
                <a:gd name="T34" fmla="*/ 1341139 w 14111617"/>
                <a:gd name="T35" fmla="*/ 521996 h 17643644"/>
                <a:gd name="T36" fmla="*/ 141253 w 14111617"/>
                <a:gd name="T37" fmla="*/ 736361 h 17643644"/>
                <a:gd name="T38" fmla="*/ 1847 w 14111617"/>
                <a:gd name="T39" fmla="*/ 639131 h 17643644"/>
                <a:gd name="T40" fmla="*/ 99125 w 14111617"/>
                <a:gd name="T41" fmla="*/ 499794 h 17643644"/>
                <a:gd name="T42" fmla="*/ 1298628 w 14111617"/>
                <a:gd name="T43" fmla="*/ 285812 h 17643644"/>
                <a:gd name="T44" fmla="*/ 1323059 w 14111617"/>
                <a:gd name="T45" fmla="*/ 283898 h 17643644"/>
                <a:gd name="T46" fmla="*/ 839207 w 14111617"/>
                <a:gd name="T47" fmla="*/ 63 h 17643644"/>
                <a:gd name="T48" fmla="*/ 953899 w 14111617"/>
                <a:gd name="T49" fmla="*/ 99362 h 17643644"/>
                <a:gd name="T50" fmla="*/ 856246 w 14111617"/>
                <a:gd name="T51" fmla="*/ 238352 h 17643644"/>
                <a:gd name="T52" fmla="*/ 204845 w 14111617"/>
                <a:gd name="T53" fmla="*/ 352453 h 17643644"/>
                <a:gd name="T54" fmla="*/ 65833 w 14111617"/>
                <a:gd name="T55" fmla="*/ 254816 h 17643644"/>
                <a:gd name="T56" fmla="*/ 163486 w 14111617"/>
                <a:gd name="T57" fmla="*/ 115827 h 17643644"/>
                <a:gd name="T58" fmla="*/ 814888 w 14111617"/>
                <a:gd name="T59" fmla="*/ 1725 h 17643644"/>
                <a:gd name="T60" fmla="*/ 839207 w 14111617"/>
                <a:gd name="T61" fmla="*/ 63 h 176436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111617" h="17643644">
                  <a:moveTo>
                    <a:pt x="12371896" y="6561097"/>
                  </a:moveTo>
                  <a:cubicBezTo>
                    <a:pt x="12919809" y="6576333"/>
                    <a:pt x="13397674" y="6974000"/>
                    <a:pt x="13496203" y="7535412"/>
                  </a:cubicBezTo>
                  <a:cubicBezTo>
                    <a:pt x="13608807" y="8173274"/>
                    <a:pt x="13180911" y="8784870"/>
                    <a:pt x="12539066" y="8897434"/>
                  </a:cubicBezTo>
                  <a:cubicBezTo>
                    <a:pt x="12539066" y="8897434"/>
                    <a:pt x="12539066" y="8897434"/>
                    <a:pt x="4547914" y="10296977"/>
                  </a:cubicBezTo>
                  <a:cubicBezTo>
                    <a:pt x="4547914" y="10296977"/>
                    <a:pt x="4547914" y="10296977"/>
                    <a:pt x="5906674" y="11433872"/>
                  </a:cubicBezTo>
                  <a:cubicBezTo>
                    <a:pt x="5906674" y="11433872"/>
                    <a:pt x="5906674" y="11433872"/>
                    <a:pt x="11112746" y="10642173"/>
                  </a:cubicBezTo>
                  <a:cubicBezTo>
                    <a:pt x="10940086" y="11902888"/>
                    <a:pt x="10737398" y="13373722"/>
                    <a:pt x="10377064" y="14912094"/>
                  </a:cubicBezTo>
                  <a:cubicBezTo>
                    <a:pt x="9960428" y="16701860"/>
                    <a:pt x="9228500" y="17643644"/>
                    <a:pt x="7209130" y="17643644"/>
                  </a:cubicBezTo>
                  <a:cubicBezTo>
                    <a:pt x="5189758" y="17643644"/>
                    <a:pt x="4517886" y="16686850"/>
                    <a:pt x="4041196" y="14912094"/>
                  </a:cubicBezTo>
                  <a:cubicBezTo>
                    <a:pt x="3898564" y="14383044"/>
                    <a:pt x="3744670" y="13587593"/>
                    <a:pt x="3587024" y="12559510"/>
                  </a:cubicBezTo>
                  <a:cubicBezTo>
                    <a:pt x="3587024" y="12559510"/>
                    <a:pt x="3587024" y="12559510"/>
                    <a:pt x="1184800" y="10555874"/>
                  </a:cubicBezTo>
                  <a:cubicBezTo>
                    <a:pt x="925810" y="10387028"/>
                    <a:pt x="730628" y="10113123"/>
                    <a:pt x="670574" y="9782936"/>
                  </a:cubicBezTo>
                  <a:cubicBezTo>
                    <a:pt x="557970" y="9141322"/>
                    <a:pt x="985866" y="8533478"/>
                    <a:pt x="1627710" y="8420914"/>
                  </a:cubicBezTo>
                  <a:cubicBezTo>
                    <a:pt x="1627710" y="8420914"/>
                    <a:pt x="1627710" y="8420914"/>
                    <a:pt x="12133690" y="6578620"/>
                  </a:cubicBezTo>
                  <a:cubicBezTo>
                    <a:pt x="12213920" y="6564549"/>
                    <a:pt x="12293624" y="6558921"/>
                    <a:pt x="12371896" y="6561097"/>
                  </a:cubicBezTo>
                  <a:close/>
                  <a:moveTo>
                    <a:pt x="12965801" y="2782157"/>
                  </a:moveTo>
                  <a:cubicBezTo>
                    <a:pt x="13516185" y="2794825"/>
                    <a:pt x="13994011" y="3191997"/>
                    <a:pt x="14092532" y="3750007"/>
                  </a:cubicBezTo>
                  <a:cubicBezTo>
                    <a:pt x="14208881" y="4391484"/>
                    <a:pt x="13781018" y="5002951"/>
                    <a:pt x="13142977" y="5115490"/>
                  </a:cubicBezTo>
                  <a:cubicBezTo>
                    <a:pt x="13142977" y="5115490"/>
                    <a:pt x="13142977" y="5115490"/>
                    <a:pt x="1384260" y="7216234"/>
                  </a:cubicBezTo>
                  <a:cubicBezTo>
                    <a:pt x="1057732" y="7272504"/>
                    <a:pt x="186994" y="7208732"/>
                    <a:pt x="18102" y="6263397"/>
                  </a:cubicBezTo>
                  <a:cubicBezTo>
                    <a:pt x="-94494" y="5625671"/>
                    <a:pt x="329616" y="5014204"/>
                    <a:pt x="971410" y="4897913"/>
                  </a:cubicBezTo>
                  <a:cubicBezTo>
                    <a:pt x="971410" y="4897913"/>
                    <a:pt x="971410" y="4897913"/>
                    <a:pt x="12726374" y="2800921"/>
                  </a:cubicBezTo>
                  <a:cubicBezTo>
                    <a:pt x="12807067" y="2786384"/>
                    <a:pt x="12887175" y="2780347"/>
                    <a:pt x="12965801" y="2782157"/>
                  </a:cubicBezTo>
                  <a:close/>
                  <a:moveTo>
                    <a:pt x="8224110" y="617"/>
                  </a:moveTo>
                  <a:cubicBezTo>
                    <a:pt x="8772602" y="18315"/>
                    <a:pt x="9252854" y="415588"/>
                    <a:pt x="9348082" y="973738"/>
                  </a:cubicBezTo>
                  <a:cubicBezTo>
                    <a:pt x="9460670" y="1615377"/>
                    <a:pt x="9032842" y="2223245"/>
                    <a:pt x="8391098" y="2335813"/>
                  </a:cubicBezTo>
                  <a:cubicBezTo>
                    <a:pt x="8391098" y="2335813"/>
                    <a:pt x="8391098" y="2335813"/>
                    <a:pt x="2007450" y="3453990"/>
                  </a:cubicBezTo>
                  <a:cubicBezTo>
                    <a:pt x="1485800" y="3540293"/>
                    <a:pt x="776506" y="3251368"/>
                    <a:pt x="645156" y="2497161"/>
                  </a:cubicBezTo>
                  <a:cubicBezTo>
                    <a:pt x="532570" y="1855522"/>
                    <a:pt x="960398" y="1247654"/>
                    <a:pt x="1602140" y="1135085"/>
                  </a:cubicBezTo>
                  <a:cubicBezTo>
                    <a:pt x="1602140" y="1135085"/>
                    <a:pt x="1602140" y="1135085"/>
                    <a:pt x="7985788" y="16909"/>
                  </a:cubicBezTo>
                  <a:cubicBezTo>
                    <a:pt x="8066006" y="3307"/>
                    <a:pt x="8145754" y="-1911"/>
                    <a:pt x="8224110" y="617"/>
                  </a:cubicBezTo>
                  <a:close/>
                </a:path>
              </a:pathLst>
            </a:custGeom>
            <a:solidFill>
              <a:schemeClr val="bg1"/>
            </a:solidFill>
            <a:ln>
              <a:noFill/>
            </a:ln>
          </p:spPr>
          <p:txBody>
            <a:bodyPr anchor="ctr" anchorCtr="1">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350">
                <a:latin typeface="+mn-lt"/>
                <a:ea typeface="+mn-ea"/>
              </a:endParaRPr>
            </a:p>
          </p:txBody>
        </p:sp>
        <p:sp>
          <p:nvSpPr>
            <p:cNvPr id="14" name="KSO_Shape"/>
            <p:cNvSpPr/>
            <p:nvPr>
              <p:custDataLst>
                <p:tags r:id="rId20"/>
              </p:custDataLst>
            </p:nvPr>
          </p:nvSpPr>
          <p:spPr bwMode="auto">
            <a:xfrm>
              <a:off x="7319" y="8089"/>
              <a:ext cx="639" cy="1067"/>
            </a:xfrm>
            <a:custGeom>
              <a:avLst/>
              <a:gdLst>
                <a:gd name="T0" fmla="*/ 1262456 w 14111617"/>
                <a:gd name="T1" fmla="*/ 669509 h 17643644"/>
                <a:gd name="T2" fmla="*/ 1377183 w 14111617"/>
                <a:gd name="T3" fmla="*/ 768930 h 17643644"/>
                <a:gd name="T4" fmla="*/ 1279514 w 14111617"/>
                <a:gd name="T5" fmla="*/ 907914 h 17643644"/>
                <a:gd name="T6" fmla="*/ 464079 w 14111617"/>
                <a:gd name="T7" fmla="*/ 1050727 h 17643644"/>
                <a:gd name="T8" fmla="*/ 602730 w 14111617"/>
                <a:gd name="T9" fmla="*/ 1166738 h 17643644"/>
                <a:gd name="T10" fmla="*/ 1133969 w 14111617"/>
                <a:gd name="T11" fmla="*/ 1085951 h 17643644"/>
                <a:gd name="T12" fmla="*/ 1058899 w 14111617"/>
                <a:gd name="T13" fmla="*/ 1521664 h 17643644"/>
                <a:gd name="T14" fmla="*/ 735636 w 14111617"/>
                <a:gd name="T15" fmla="*/ 1800397 h 17643644"/>
                <a:gd name="T16" fmla="*/ 412373 w 14111617"/>
                <a:gd name="T17" fmla="*/ 1521664 h 17643644"/>
                <a:gd name="T18" fmla="*/ 366028 w 14111617"/>
                <a:gd name="T19" fmla="*/ 1281601 h 17643644"/>
                <a:gd name="T20" fmla="*/ 120900 w 14111617"/>
                <a:gd name="T21" fmla="*/ 1077145 h 17643644"/>
                <a:gd name="T22" fmla="*/ 68427 w 14111617"/>
                <a:gd name="T23" fmla="*/ 998273 h 17643644"/>
                <a:gd name="T24" fmla="*/ 166095 w 14111617"/>
                <a:gd name="T25" fmla="*/ 859289 h 17643644"/>
                <a:gd name="T26" fmla="*/ 1238149 w 14111617"/>
                <a:gd name="T27" fmla="*/ 671297 h 17643644"/>
                <a:gd name="T28" fmla="*/ 1262456 w 14111617"/>
                <a:gd name="T29" fmla="*/ 669509 h 17643644"/>
                <a:gd name="T30" fmla="*/ 1323059 w 14111617"/>
                <a:gd name="T31" fmla="*/ 283898 h 17643644"/>
                <a:gd name="T32" fmla="*/ 1438034 w 14111617"/>
                <a:gd name="T33" fmla="*/ 382659 h 17643644"/>
                <a:gd name="T34" fmla="*/ 1341139 w 14111617"/>
                <a:gd name="T35" fmla="*/ 521996 h 17643644"/>
                <a:gd name="T36" fmla="*/ 141253 w 14111617"/>
                <a:gd name="T37" fmla="*/ 736361 h 17643644"/>
                <a:gd name="T38" fmla="*/ 1847 w 14111617"/>
                <a:gd name="T39" fmla="*/ 639131 h 17643644"/>
                <a:gd name="T40" fmla="*/ 99125 w 14111617"/>
                <a:gd name="T41" fmla="*/ 499794 h 17643644"/>
                <a:gd name="T42" fmla="*/ 1298628 w 14111617"/>
                <a:gd name="T43" fmla="*/ 285812 h 17643644"/>
                <a:gd name="T44" fmla="*/ 1323059 w 14111617"/>
                <a:gd name="T45" fmla="*/ 283898 h 17643644"/>
                <a:gd name="T46" fmla="*/ 839207 w 14111617"/>
                <a:gd name="T47" fmla="*/ 63 h 17643644"/>
                <a:gd name="T48" fmla="*/ 953899 w 14111617"/>
                <a:gd name="T49" fmla="*/ 99362 h 17643644"/>
                <a:gd name="T50" fmla="*/ 856246 w 14111617"/>
                <a:gd name="T51" fmla="*/ 238352 h 17643644"/>
                <a:gd name="T52" fmla="*/ 204845 w 14111617"/>
                <a:gd name="T53" fmla="*/ 352453 h 17643644"/>
                <a:gd name="T54" fmla="*/ 65833 w 14111617"/>
                <a:gd name="T55" fmla="*/ 254816 h 17643644"/>
                <a:gd name="T56" fmla="*/ 163486 w 14111617"/>
                <a:gd name="T57" fmla="*/ 115827 h 17643644"/>
                <a:gd name="T58" fmla="*/ 814888 w 14111617"/>
                <a:gd name="T59" fmla="*/ 1725 h 17643644"/>
                <a:gd name="T60" fmla="*/ 839207 w 14111617"/>
                <a:gd name="T61" fmla="*/ 63 h 176436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111617" h="17643644">
                  <a:moveTo>
                    <a:pt x="12371896" y="6561097"/>
                  </a:moveTo>
                  <a:cubicBezTo>
                    <a:pt x="12919809" y="6576333"/>
                    <a:pt x="13397674" y="6974000"/>
                    <a:pt x="13496203" y="7535412"/>
                  </a:cubicBezTo>
                  <a:cubicBezTo>
                    <a:pt x="13608807" y="8173274"/>
                    <a:pt x="13180911" y="8784870"/>
                    <a:pt x="12539066" y="8897434"/>
                  </a:cubicBezTo>
                  <a:cubicBezTo>
                    <a:pt x="12539066" y="8897434"/>
                    <a:pt x="12539066" y="8897434"/>
                    <a:pt x="4547914" y="10296977"/>
                  </a:cubicBezTo>
                  <a:cubicBezTo>
                    <a:pt x="4547914" y="10296977"/>
                    <a:pt x="4547914" y="10296977"/>
                    <a:pt x="5906674" y="11433872"/>
                  </a:cubicBezTo>
                  <a:cubicBezTo>
                    <a:pt x="5906674" y="11433872"/>
                    <a:pt x="5906674" y="11433872"/>
                    <a:pt x="11112746" y="10642173"/>
                  </a:cubicBezTo>
                  <a:cubicBezTo>
                    <a:pt x="10940086" y="11902888"/>
                    <a:pt x="10737398" y="13373722"/>
                    <a:pt x="10377064" y="14912094"/>
                  </a:cubicBezTo>
                  <a:cubicBezTo>
                    <a:pt x="9960428" y="16701860"/>
                    <a:pt x="9228500" y="17643644"/>
                    <a:pt x="7209130" y="17643644"/>
                  </a:cubicBezTo>
                  <a:cubicBezTo>
                    <a:pt x="5189758" y="17643644"/>
                    <a:pt x="4517886" y="16686850"/>
                    <a:pt x="4041196" y="14912094"/>
                  </a:cubicBezTo>
                  <a:cubicBezTo>
                    <a:pt x="3898564" y="14383044"/>
                    <a:pt x="3744670" y="13587593"/>
                    <a:pt x="3587024" y="12559510"/>
                  </a:cubicBezTo>
                  <a:cubicBezTo>
                    <a:pt x="3587024" y="12559510"/>
                    <a:pt x="3587024" y="12559510"/>
                    <a:pt x="1184800" y="10555874"/>
                  </a:cubicBezTo>
                  <a:cubicBezTo>
                    <a:pt x="925810" y="10387028"/>
                    <a:pt x="730628" y="10113123"/>
                    <a:pt x="670574" y="9782936"/>
                  </a:cubicBezTo>
                  <a:cubicBezTo>
                    <a:pt x="557970" y="9141322"/>
                    <a:pt x="985866" y="8533478"/>
                    <a:pt x="1627710" y="8420914"/>
                  </a:cubicBezTo>
                  <a:cubicBezTo>
                    <a:pt x="1627710" y="8420914"/>
                    <a:pt x="1627710" y="8420914"/>
                    <a:pt x="12133690" y="6578620"/>
                  </a:cubicBezTo>
                  <a:cubicBezTo>
                    <a:pt x="12213920" y="6564549"/>
                    <a:pt x="12293624" y="6558921"/>
                    <a:pt x="12371896" y="6561097"/>
                  </a:cubicBezTo>
                  <a:close/>
                  <a:moveTo>
                    <a:pt x="12965801" y="2782157"/>
                  </a:moveTo>
                  <a:cubicBezTo>
                    <a:pt x="13516185" y="2794825"/>
                    <a:pt x="13994011" y="3191997"/>
                    <a:pt x="14092532" y="3750007"/>
                  </a:cubicBezTo>
                  <a:cubicBezTo>
                    <a:pt x="14208881" y="4391484"/>
                    <a:pt x="13781018" y="5002951"/>
                    <a:pt x="13142977" y="5115490"/>
                  </a:cubicBezTo>
                  <a:cubicBezTo>
                    <a:pt x="13142977" y="5115490"/>
                    <a:pt x="13142977" y="5115490"/>
                    <a:pt x="1384260" y="7216234"/>
                  </a:cubicBezTo>
                  <a:cubicBezTo>
                    <a:pt x="1057732" y="7272504"/>
                    <a:pt x="186994" y="7208732"/>
                    <a:pt x="18102" y="6263397"/>
                  </a:cubicBezTo>
                  <a:cubicBezTo>
                    <a:pt x="-94494" y="5625671"/>
                    <a:pt x="329616" y="5014204"/>
                    <a:pt x="971410" y="4897913"/>
                  </a:cubicBezTo>
                  <a:cubicBezTo>
                    <a:pt x="971410" y="4897913"/>
                    <a:pt x="971410" y="4897913"/>
                    <a:pt x="12726374" y="2800921"/>
                  </a:cubicBezTo>
                  <a:cubicBezTo>
                    <a:pt x="12807067" y="2786384"/>
                    <a:pt x="12887175" y="2780347"/>
                    <a:pt x="12965801" y="2782157"/>
                  </a:cubicBezTo>
                  <a:close/>
                  <a:moveTo>
                    <a:pt x="8224110" y="617"/>
                  </a:moveTo>
                  <a:cubicBezTo>
                    <a:pt x="8772602" y="18315"/>
                    <a:pt x="9252854" y="415588"/>
                    <a:pt x="9348082" y="973738"/>
                  </a:cubicBezTo>
                  <a:cubicBezTo>
                    <a:pt x="9460670" y="1615377"/>
                    <a:pt x="9032842" y="2223245"/>
                    <a:pt x="8391098" y="2335813"/>
                  </a:cubicBezTo>
                  <a:cubicBezTo>
                    <a:pt x="8391098" y="2335813"/>
                    <a:pt x="8391098" y="2335813"/>
                    <a:pt x="2007450" y="3453990"/>
                  </a:cubicBezTo>
                  <a:cubicBezTo>
                    <a:pt x="1485800" y="3540293"/>
                    <a:pt x="776506" y="3251368"/>
                    <a:pt x="645156" y="2497161"/>
                  </a:cubicBezTo>
                  <a:cubicBezTo>
                    <a:pt x="532570" y="1855522"/>
                    <a:pt x="960398" y="1247654"/>
                    <a:pt x="1602140" y="1135085"/>
                  </a:cubicBezTo>
                  <a:cubicBezTo>
                    <a:pt x="1602140" y="1135085"/>
                    <a:pt x="1602140" y="1135085"/>
                    <a:pt x="7985788" y="16909"/>
                  </a:cubicBezTo>
                  <a:cubicBezTo>
                    <a:pt x="8066006" y="3307"/>
                    <a:pt x="8145754" y="-1911"/>
                    <a:pt x="8224110" y="617"/>
                  </a:cubicBezTo>
                  <a:close/>
                </a:path>
              </a:pathLst>
            </a:custGeom>
            <a:solidFill>
              <a:schemeClr val="bg1"/>
            </a:solidFill>
            <a:ln>
              <a:noFill/>
            </a:ln>
          </p:spPr>
          <p:txBody>
            <a:bodyPr anchor="ctr" anchorCtr="1">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350">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1073018"/>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3"/>
            </p:custDataLst>
          </p:nvPr>
        </p:nvSpPr>
        <p:spPr>
          <a:xfrm>
            <a:off x="559931" y="417779"/>
            <a:ext cx="8600013" cy="582223"/>
          </a:xfrm>
          <a:prstGeom prst="rect">
            <a:avLst/>
          </a:prstGeom>
        </p:spPr>
        <p:txBody>
          <a:bodyPr vert="horz" lIns="91428" tIns="45714" rIns="91428" bIns="45714"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2800" dirty="0">
                <a:latin typeface="微软雅黑" panose="020B0503020204020204" charset="-122"/>
                <a:ea typeface="微软雅黑" panose="020B0503020204020204" charset="-122"/>
              </a:rPr>
              <a:t>【课后活动与练习】探索自己所学的专业</a:t>
            </a:r>
          </a:p>
          <a:p>
            <a:pPr algn="ctr"/>
            <a:endParaRPr lang="zh-CN" sz="2800" dirty="0">
              <a:latin typeface="微软雅黑" panose="020B0503020204020204" charset="-122"/>
              <a:ea typeface="微软雅黑" panose="020B0503020204020204" charset="-122"/>
            </a:endParaRPr>
          </a:p>
        </p:txBody>
      </p:sp>
      <p:graphicFrame>
        <p:nvGraphicFramePr>
          <p:cNvPr id="2" name="表格 -1"/>
          <p:cNvGraphicFramePr/>
          <p:nvPr/>
        </p:nvGraphicFramePr>
        <p:xfrm>
          <a:off x="1507331" y="1144429"/>
          <a:ext cx="6958965" cy="3688080"/>
        </p:xfrm>
        <a:graphic>
          <a:graphicData uri="http://schemas.openxmlformats.org/drawingml/2006/table">
            <a:tbl>
              <a:tblPr firstRow="1" bandRow="1">
                <a:tableStyleId>{0E3FDE45-AF77-4B5C-9715-49D594BDF05E}</a:tableStyleId>
              </a:tblPr>
              <a:tblGrid>
                <a:gridCol w="1764030">
                  <a:extLst>
                    <a:ext uri="{9D8B030D-6E8A-4147-A177-3AD203B41FA5}">
                      <a16:colId xmlns:a16="http://schemas.microsoft.com/office/drawing/2014/main" val="20000"/>
                    </a:ext>
                  </a:extLst>
                </a:gridCol>
                <a:gridCol w="5194935">
                  <a:extLst>
                    <a:ext uri="{9D8B030D-6E8A-4147-A177-3AD203B41FA5}">
                      <a16:colId xmlns:a16="http://schemas.microsoft.com/office/drawing/2014/main" val="20001"/>
                    </a:ext>
                  </a:extLst>
                </a:gridCol>
              </a:tblGrid>
              <a:tr h="263525">
                <a:tc>
                  <a:txBody>
                    <a:bodyPr/>
                    <a:lstStyle/>
                    <a:p>
                      <a:pPr indent="0" algn="ctr">
                        <a:buNone/>
                      </a:pPr>
                      <a:r>
                        <a:rPr lang="zh-CN" altLang="en-US" sz="1350" b="1">
                          <a:latin typeface="微软雅黑" panose="020B0503020204020204" charset="-122"/>
                          <a:ea typeface="微软雅黑" panose="020B0503020204020204" charset="-122"/>
                        </a:rPr>
                        <a:t>专业名称</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0"/>
                  </a:ext>
                </a:extLst>
              </a:tr>
              <a:tr h="263525">
                <a:tc>
                  <a:txBody>
                    <a:bodyPr/>
                    <a:lstStyle/>
                    <a:p>
                      <a:pPr indent="0" algn="ctr">
                        <a:buNone/>
                      </a:pPr>
                      <a:r>
                        <a:rPr lang="zh-CN" altLang="en-US" sz="1350" b="1">
                          <a:latin typeface="微软雅黑" panose="020B0503020204020204" charset="-122"/>
                          <a:ea typeface="微软雅黑" panose="020B0503020204020204" charset="-122"/>
                        </a:rPr>
                        <a:t>培养目标</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1"/>
                  </a:ext>
                </a:extLst>
              </a:tr>
              <a:tr h="262890">
                <a:tc>
                  <a:txBody>
                    <a:bodyPr/>
                    <a:lstStyle/>
                    <a:p>
                      <a:pPr indent="0" algn="ctr">
                        <a:buNone/>
                      </a:pPr>
                      <a:r>
                        <a:rPr lang="zh-CN" altLang="en-US" sz="1350" b="1">
                          <a:latin typeface="微软雅黑" panose="020B0503020204020204" charset="-122"/>
                          <a:ea typeface="微软雅黑" panose="020B0503020204020204" charset="-122"/>
                        </a:rPr>
                        <a:t>专业价值</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2"/>
                  </a:ext>
                </a:extLst>
              </a:tr>
              <a:tr h="263525">
                <a:tc>
                  <a:txBody>
                    <a:bodyPr/>
                    <a:lstStyle/>
                    <a:p>
                      <a:pPr indent="0" algn="ctr">
                        <a:buNone/>
                      </a:pPr>
                      <a:r>
                        <a:rPr lang="zh-CN" altLang="en-US" sz="1350" b="1">
                          <a:latin typeface="微软雅黑" panose="020B0503020204020204" charset="-122"/>
                          <a:ea typeface="微软雅黑" panose="020B0503020204020204" charset="-122"/>
                        </a:rPr>
                        <a:t>核心课程</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3"/>
                  </a:ext>
                </a:extLst>
              </a:tr>
              <a:tr h="262890">
                <a:tc>
                  <a:txBody>
                    <a:bodyPr/>
                    <a:lstStyle/>
                    <a:p>
                      <a:pPr indent="0" algn="ctr">
                        <a:buNone/>
                      </a:pPr>
                      <a:r>
                        <a:rPr lang="zh-CN" altLang="en-US" sz="1350" b="1">
                          <a:latin typeface="微软雅黑" panose="020B0503020204020204" charset="-122"/>
                          <a:ea typeface="微软雅黑" panose="020B0503020204020204" charset="-122"/>
                        </a:rPr>
                        <a:t>教学方法</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4"/>
                  </a:ext>
                </a:extLst>
              </a:tr>
              <a:tr h="264160">
                <a:tc>
                  <a:txBody>
                    <a:bodyPr/>
                    <a:lstStyle/>
                    <a:p>
                      <a:pPr indent="0" algn="ctr">
                        <a:buNone/>
                      </a:pPr>
                      <a:r>
                        <a:rPr lang="zh-CN" altLang="en-US" sz="1350" b="1">
                          <a:latin typeface="微软雅黑" panose="020B0503020204020204" charset="-122"/>
                          <a:ea typeface="微软雅黑" panose="020B0503020204020204" charset="-122"/>
                        </a:rPr>
                        <a:t>知识和技能</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5"/>
                  </a:ext>
                </a:extLst>
              </a:tr>
              <a:tr h="263525">
                <a:tc>
                  <a:txBody>
                    <a:bodyPr/>
                    <a:lstStyle/>
                    <a:p>
                      <a:pPr indent="0" algn="ctr">
                        <a:buNone/>
                      </a:pPr>
                      <a:r>
                        <a:rPr lang="zh-CN" altLang="en-US" sz="1350" b="1">
                          <a:latin typeface="微软雅黑" panose="020B0503020204020204" charset="-122"/>
                          <a:ea typeface="微软雅黑" panose="020B0503020204020204" charset="-122"/>
                        </a:rPr>
                        <a:t>相关专业</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6"/>
                  </a:ext>
                </a:extLst>
              </a:tr>
              <a:tr h="263525">
                <a:tc>
                  <a:txBody>
                    <a:bodyPr/>
                    <a:lstStyle/>
                    <a:p>
                      <a:pPr indent="0" algn="ctr">
                        <a:buNone/>
                      </a:pPr>
                      <a:r>
                        <a:rPr lang="zh-CN" altLang="en-US" sz="1350" b="1">
                          <a:latin typeface="微软雅黑" panose="020B0503020204020204" charset="-122"/>
                          <a:ea typeface="微软雅黑" panose="020B0503020204020204" charset="-122"/>
                        </a:rPr>
                        <a:t>近年就业状况</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7"/>
                  </a:ext>
                </a:extLst>
              </a:tr>
              <a:tr h="264160">
                <a:tc>
                  <a:txBody>
                    <a:bodyPr/>
                    <a:lstStyle/>
                    <a:p>
                      <a:pPr indent="0" algn="ctr">
                        <a:buNone/>
                      </a:pPr>
                      <a:r>
                        <a:rPr lang="zh-CN" altLang="en-US" sz="1350" b="1">
                          <a:latin typeface="微软雅黑" panose="020B0503020204020204" charset="-122"/>
                          <a:ea typeface="微软雅黑" panose="020B0503020204020204" charset="-122"/>
                        </a:rPr>
                        <a:t>近年升学状况</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8"/>
                  </a:ext>
                </a:extLst>
              </a:tr>
              <a:tr h="262890">
                <a:tc>
                  <a:txBody>
                    <a:bodyPr/>
                    <a:lstStyle/>
                    <a:p>
                      <a:pPr indent="0" algn="ctr">
                        <a:buNone/>
                      </a:pPr>
                      <a:r>
                        <a:rPr lang="zh-CN" altLang="en-US" sz="1350" b="1">
                          <a:latin typeface="微软雅黑" panose="020B0503020204020204" charset="-122"/>
                          <a:ea typeface="微软雅黑" panose="020B0503020204020204" charset="-122"/>
                        </a:rPr>
                        <a:t>对口行业状况</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09"/>
                  </a:ext>
                </a:extLst>
              </a:tr>
              <a:tr h="263525">
                <a:tc>
                  <a:txBody>
                    <a:bodyPr/>
                    <a:lstStyle/>
                    <a:p>
                      <a:pPr indent="0" algn="ctr">
                        <a:buNone/>
                      </a:pPr>
                      <a:r>
                        <a:rPr lang="zh-CN" altLang="en-US" sz="1350" b="1">
                          <a:latin typeface="微软雅黑" panose="020B0503020204020204" charset="-122"/>
                          <a:ea typeface="微软雅黑" panose="020B0503020204020204" charset="-122"/>
                        </a:rPr>
                        <a:t>可能适合职业</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10"/>
                  </a:ext>
                </a:extLst>
              </a:tr>
              <a:tr h="262890">
                <a:tc>
                  <a:txBody>
                    <a:bodyPr/>
                    <a:lstStyle/>
                    <a:p>
                      <a:pPr indent="0" algn="ctr">
                        <a:buNone/>
                      </a:pPr>
                      <a:r>
                        <a:rPr lang="zh-CN" altLang="en-US" sz="1350" b="1">
                          <a:latin typeface="微软雅黑" panose="020B0503020204020204" charset="-122"/>
                          <a:ea typeface="微软雅黑" panose="020B0503020204020204" charset="-122"/>
                        </a:rPr>
                        <a:t>学习资源渠道</a:t>
                      </a:r>
                    </a:p>
                  </a:txBody>
                  <a:tcPr marL="0" marR="0" marT="0" marB="0"/>
                </a:tc>
                <a:tc>
                  <a:txBody>
                    <a:bodyPr/>
                    <a:lstStyle/>
                    <a:p>
                      <a:pPr indent="0">
                        <a:buNone/>
                      </a:pPr>
                      <a:r>
                        <a:rPr lang="en-US" altLang="zh-CN" sz="900"/>
                        <a:t> </a:t>
                      </a:r>
                    </a:p>
                  </a:txBody>
                  <a:tcPr marL="0" marR="0" marT="0" marB="0"/>
                </a:tc>
                <a:extLst>
                  <a:ext uri="{0D108BD9-81ED-4DB2-BD59-A6C34878D82A}">
                    <a16:rowId xmlns:a16="http://schemas.microsoft.com/office/drawing/2014/main" val="10011"/>
                  </a:ext>
                </a:extLst>
              </a:tr>
              <a:tr h="527050">
                <a:tc>
                  <a:txBody>
                    <a:bodyPr/>
                    <a:lstStyle/>
                    <a:p>
                      <a:pPr indent="0" algn="ctr">
                        <a:buNone/>
                      </a:pPr>
                      <a:r>
                        <a:rPr lang="zh-CN" altLang="en-US" sz="1350" b="1">
                          <a:latin typeface="微软雅黑" panose="020B0503020204020204" charset="-122"/>
                          <a:ea typeface="微软雅黑" panose="020B0503020204020204" charset="-122"/>
                        </a:rPr>
                        <a:t>专业相关名校名师</a:t>
                      </a:r>
                    </a:p>
                    <a:p>
                      <a:pPr indent="0" algn="ctr">
                        <a:buNone/>
                      </a:pPr>
                      <a:r>
                        <a:rPr lang="zh-CN" altLang="en-US" sz="1350" b="1">
                          <a:latin typeface="微软雅黑" panose="020B0503020204020204" charset="-122"/>
                          <a:ea typeface="微软雅黑" panose="020B0503020204020204" charset="-122"/>
                        </a:rPr>
                        <a:t>学习达人</a:t>
                      </a:r>
                    </a:p>
                  </a:txBody>
                  <a:tcPr marL="0" marR="0" marT="0" marB="0"/>
                </a:tc>
                <a:tc>
                  <a:txBody>
                    <a:bodyPr/>
                    <a:lstStyle/>
                    <a:p>
                      <a:pPr indent="0">
                        <a:buNone/>
                      </a:pPr>
                      <a:endParaRPr lang="zh-CN" altLang="en-US" sz="900"/>
                    </a:p>
                  </a:txBody>
                  <a:tcPr marL="0" marR="0" marT="0" marB="0"/>
                </a:tc>
                <a:extLst>
                  <a:ext uri="{0D108BD9-81ED-4DB2-BD59-A6C34878D82A}">
                    <a16:rowId xmlns:a16="http://schemas.microsoft.com/office/drawing/2014/main" val="10012"/>
                  </a:ext>
                </a:extLst>
              </a:tr>
            </a:tbl>
          </a:graphicData>
        </a:graphic>
      </p:graphicFrame>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ph type="title"/>
            <p:custDataLst>
              <p:tags r:id="rId3"/>
            </p:custDataLst>
          </p:nvPr>
        </p:nvSpPr>
        <p:spPr>
          <a:xfrm>
            <a:off x="544692" y="442541"/>
            <a:ext cx="7808266" cy="582223"/>
          </a:xfrm>
        </p:spPr>
        <p:txBody>
          <a:bodyPr>
            <a:noAutofit/>
          </a:bodyPr>
          <a:lstStyle/>
          <a:p>
            <a:r>
              <a:rPr lang="en-US" altLang="zh-CN" sz="2800" dirty="0">
                <a:latin typeface="微软雅黑" panose="020B0503020204020204" charset="-122"/>
                <a:ea typeface="微软雅黑" panose="020B0503020204020204" charset="-122"/>
              </a:rPr>
              <a:t>3.2 </a:t>
            </a:r>
            <a:r>
              <a:rPr lang="zh-CN" altLang="en-US" sz="2800" dirty="0">
                <a:latin typeface="微软雅黑" panose="020B0503020204020204" charset="-122"/>
                <a:ea typeface="微软雅黑" panose="020B0503020204020204" charset="-122"/>
              </a:rPr>
              <a:t>学会自我管理</a:t>
            </a:r>
          </a:p>
        </p:txBody>
      </p:sp>
      <p:sp>
        <p:nvSpPr>
          <p:cNvPr id="2" name="文本框 1"/>
          <p:cNvSpPr txBox="1"/>
          <p:nvPr/>
        </p:nvSpPr>
        <p:spPr>
          <a:xfrm>
            <a:off x="461486" y="1196816"/>
            <a:ext cx="7393781" cy="1419860"/>
          </a:xfrm>
          <a:prstGeom prst="rect">
            <a:avLst/>
          </a:prstGeom>
          <a:noFill/>
          <a:ln w="9525">
            <a:noFill/>
          </a:ln>
        </p:spPr>
        <p:txBody>
          <a:bodyPr wrap="square">
            <a:spAutoFit/>
          </a:bodyPr>
          <a:lstStyle/>
          <a:p>
            <a:pPr marL="171450" indent="-171450">
              <a:lnSpc>
                <a:spcPct val="120000"/>
              </a:lnSpc>
              <a:buFont typeface="Wingdings" panose="05000000000000000000" charset="0"/>
              <a:buChar char=""/>
            </a:pPr>
            <a:r>
              <a:rPr lang="zh-CN" altLang="en-US" b="1" dirty="0">
                <a:latin typeface="微软雅黑" panose="020B0503020204020204" charset="-122"/>
                <a:ea typeface="微软雅黑" panose="020B0503020204020204" charset="-122"/>
                <a:cs typeface="宋体" panose="02010600030101010101" pitchFamily="2" charset="-122"/>
              </a:rPr>
              <a:t>大学的学习特点与中学时代相比已发生了明显的</a:t>
            </a:r>
            <a:r>
              <a:rPr lang="zh-CN" altLang="en-US" b="1" dirty="0" smtClean="0">
                <a:latin typeface="微软雅黑" panose="020B0503020204020204" charset="-122"/>
                <a:ea typeface="微软雅黑" panose="020B0503020204020204" charset="-122"/>
                <a:cs typeface="宋体" panose="02010600030101010101" pitchFamily="2" charset="-122"/>
              </a:rPr>
              <a:t>变化</a:t>
            </a:r>
            <a:endParaRPr lang="zh-CN" altLang="en-US" b="1" dirty="0">
              <a:latin typeface="微软雅黑" panose="020B0503020204020204" charset="-122"/>
              <a:ea typeface="微软雅黑" panose="020B0503020204020204" charset="-122"/>
              <a:cs typeface="宋体" panose="02010600030101010101" pitchFamily="2" charset="-122"/>
            </a:endParaRPr>
          </a:p>
          <a:p>
            <a:pPr marL="171450" indent="-171450">
              <a:lnSpc>
                <a:spcPct val="120000"/>
              </a:lnSpc>
              <a:buFont typeface="Wingdings" panose="05000000000000000000" charset="0"/>
              <a:buChar char=""/>
            </a:pPr>
            <a:r>
              <a:rPr lang="zh-CN" altLang="en-US" b="1" dirty="0">
                <a:latin typeface="微软雅黑" panose="020B0503020204020204" charset="-122"/>
                <a:ea typeface="微软雅黑" panose="020B0503020204020204" charset="-122"/>
                <a:cs typeface="宋体" panose="02010600030101010101" pitchFamily="2" charset="-122"/>
              </a:rPr>
              <a:t>学习内容相对深奥和广博，学习方法上不仅要明确</a:t>
            </a:r>
            <a:r>
              <a:rPr lang="zh-CN" altLang="en-US" b="1" dirty="0" smtClean="0">
                <a:latin typeface="微软雅黑" panose="020B0503020204020204" charset="-122"/>
                <a:ea typeface="微软雅黑" panose="020B0503020204020204" charset="-122"/>
                <a:cs typeface="宋体" panose="02010600030101010101" pitchFamily="2" charset="-122"/>
              </a:rPr>
              <a:t>“学什么”</a:t>
            </a:r>
            <a:endParaRPr lang="zh-CN" altLang="en-US" b="1" dirty="0">
              <a:latin typeface="微软雅黑" panose="020B0503020204020204" charset="-122"/>
              <a:ea typeface="微软雅黑" panose="020B0503020204020204" charset="-122"/>
              <a:cs typeface="宋体" panose="02010600030101010101" pitchFamily="2" charset="-122"/>
            </a:endParaRPr>
          </a:p>
          <a:p>
            <a:pPr marL="171450" indent="-171450">
              <a:lnSpc>
                <a:spcPct val="120000"/>
              </a:lnSpc>
              <a:buFont typeface="Wingdings" panose="05000000000000000000" charset="0"/>
              <a:buChar char=""/>
            </a:pPr>
            <a:r>
              <a:rPr lang="zh-CN" altLang="en-US" b="1" dirty="0">
                <a:latin typeface="微软雅黑" panose="020B0503020204020204" charset="-122"/>
                <a:ea typeface="微软雅黑" panose="020B0503020204020204" charset="-122"/>
                <a:cs typeface="宋体" panose="02010600030101010101" pitchFamily="2" charset="-122"/>
              </a:rPr>
              <a:t>更要掌握“怎么学”；学习环境相对自由</a:t>
            </a:r>
            <a:r>
              <a:rPr lang="zh-CN" altLang="en-US" b="1" dirty="0" smtClean="0">
                <a:latin typeface="微软雅黑" panose="020B0503020204020204" charset="-122"/>
                <a:ea typeface="微软雅黑" panose="020B0503020204020204" charset="-122"/>
                <a:cs typeface="宋体" panose="02010600030101010101" pitchFamily="2" charset="-122"/>
              </a:rPr>
              <a:t>独立</a:t>
            </a:r>
            <a:endParaRPr lang="zh-CN" altLang="en-US" b="1" dirty="0">
              <a:latin typeface="微软雅黑" panose="020B0503020204020204" charset="-122"/>
              <a:ea typeface="微软雅黑" panose="020B0503020204020204" charset="-122"/>
              <a:cs typeface="宋体" panose="02010600030101010101" pitchFamily="2" charset="-122"/>
            </a:endParaRPr>
          </a:p>
          <a:p>
            <a:pPr marL="171450" indent="-171450">
              <a:lnSpc>
                <a:spcPct val="120000"/>
              </a:lnSpc>
              <a:buFont typeface="Wingdings" panose="05000000000000000000" charset="0"/>
              <a:buChar char=""/>
            </a:pPr>
            <a:r>
              <a:rPr lang="zh-CN" altLang="en-US" b="1" dirty="0">
                <a:latin typeface="微软雅黑" panose="020B0503020204020204" charset="-122"/>
                <a:ea typeface="微软雅黑" panose="020B0503020204020204" charset="-122"/>
                <a:cs typeface="宋体" panose="02010600030101010101" pitchFamily="2" charset="-122"/>
              </a:rPr>
              <a:t>培养自学能力是关键，学习态度上须由“要我学”转到</a:t>
            </a:r>
            <a:r>
              <a:rPr lang="zh-CN" altLang="en-US" b="1" dirty="0" smtClean="0">
                <a:latin typeface="微软雅黑" panose="020B0503020204020204" charset="-122"/>
                <a:ea typeface="微软雅黑" panose="020B0503020204020204" charset="-122"/>
                <a:cs typeface="宋体" panose="02010600030101010101" pitchFamily="2" charset="-122"/>
              </a:rPr>
              <a:t>“我要学”</a:t>
            </a:r>
            <a:endParaRPr lang="zh-CN" altLang="en-US" b="1" dirty="0">
              <a:latin typeface="微软雅黑" panose="020B0503020204020204" charset="-122"/>
              <a:ea typeface="微软雅黑" panose="020B0503020204020204" charset="-122"/>
              <a:cs typeface="宋体" panose="02010600030101010101" pitchFamily="2" charset="-122"/>
            </a:endParaRPr>
          </a:p>
        </p:txBody>
      </p:sp>
      <p:sp>
        <p:nvSpPr>
          <p:cNvPr id="6" name="文本框 5"/>
          <p:cNvSpPr txBox="1"/>
          <p:nvPr/>
        </p:nvSpPr>
        <p:spPr>
          <a:xfrm>
            <a:off x="544830" y="2639854"/>
            <a:ext cx="3810000" cy="368300"/>
          </a:xfrm>
          <a:prstGeom prst="rect">
            <a:avLst/>
          </a:prstGeom>
          <a:noFill/>
          <a:ln w="9525">
            <a:noFill/>
          </a:ln>
        </p:spPr>
        <p:txBody>
          <a:bodyPr>
            <a:spAutoFit/>
          </a:bodyPr>
          <a:lstStyle/>
          <a:p>
            <a:pPr indent="0"/>
            <a:r>
              <a:rPr lang="zh-CN" altLang="en-US"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学习力有三个要素：</a:t>
            </a:r>
          </a:p>
        </p:txBody>
      </p:sp>
      <p:grpSp>
        <p:nvGrpSpPr>
          <p:cNvPr id="28" name="组合 27"/>
          <p:cNvGrpSpPr/>
          <p:nvPr>
            <p:custDataLst>
              <p:tags r:id="rId4"/>
            </p:custDataLst>
          </p:nvPr>
        </p:nvGrpSpPr>
        <p:grpSpPr>
          <a:xfrm>
            <a:off x="614051" y="3138407"/>
            <a:ext cx="2339767" cy="1407950"/>
            <a:chOff x="1016000" y="3570039"/>
            <a:chExt cx="2218268" cy="1334838"/>
          </a:xfrm>
        </p:grpSpPr>
        <p:sp>
          <p:nvSpPr>
            <p:cNvPr id="14" name="任意多边形 13"/>
            <p:cNvSpPr/>
            <p:nvPr>
              <p:custDataLst>
                <p:tags r:id="rId13"/>
              </p:custDataLst>
            </p:nvPr>
          </p:nvSpPr>
          <p:spPr>
            <a:xfrm>
              <a:off x="1016000" y="3606801"/>
              <a:ext cx="2192867" cy="1298076"/>
            </a:xfrm>
            <a:custGeom>
              <a:avLst/>
              <a:gdLst>
                <a:gd name="connsiteX0" fmla="*/ 0 w 2192867"/>
                <a:gd name="connsiteY0" fmla="*/ 0 h 1298076"/>
                <a:gd name="connsiteX1" fmla="*/ 1498600 w 2192867"/>
                <a:gd name="connsiteY1" fmla="*/ 0 h 1298076"/>
                <a:gd name="connsiteX2" fmla="*/ 1572642 w 2192867"/>
                <a:gd name="connsiteY2" fmla="*/ 74042 h 1298076"/>
                <a:gd name="connsiteX3" fmla="*/ 74042 w 2192867"/>
                <a:gd name="connsiteY3" fmla="*/ 74042 h 1298076"/>
                <a:gd name="connsiteX4" fmla="*/ 74042 w 2192867"/>
                <a:gd name="connsiteY4" fmla="*/ 1224034 h 1298076"/>
                <a:gd name="connsiteX5" fmla="*/ 2118825 w 2192867"/>
                <a:gd name="connsiteY5" fmla="*/ 1224034 h 1298076"/>
                <a:gd name="connsiteX6" fmla="*/ 2118825 w 2192867"/>
                <a:gd name="connsiteY6" fmla="*/ 620225 h 1298076"/>
                <a:gd name="connsiteX7" fmla="*/ 2192867 w 2192867"/>
                <a:gd name="connsiteY7" fmla="*/ 694267 h 1298076"/>
                <a:gd name="connsiteX8" fmla="*/ 2192867 w 2192867"/>
                <a:gd name="connsiteY8" fmla="*/ 1298076 h 1298076"/>
                <a:gd name="connsiteX9" fmla="*/ 0 w 2192867"/>
                <a:gd name="connsiteY9" fmla="*/ 1298076 h 129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2867" h="1298076">
                  <a:moveTo>
                    <a:pt x="0" y="0"/>
                  </a:moveTo>
                  <a:lnTo>
                    <a:pt x="1498600" y="0"/>
                  </a:lnTo>
                  <a:lnTo>
                    <a:pt x="1572642" y="74042"/>
                  </a:lnTo>
                  <a:lnTo>
                    <a:pt x="74042" y="74042"/>
                  </a:lnTo>
                  <a:lnTo>
                    <a:pt x="74042" y="1224034"/>
                  </a:lnTo>
                  <a:lnTo>
                    <a:pt x="2118825" y="1224034"/>
                  </a:lnTo>
                  <a:lnTo>
                    <a:pt x="2118825" y="620225"/>
                  </a:lnTo>
                  <a:lnTo>
                    <a:pt x="2192867" y="694267"/>
                  </a:lnTo>
                  <a:lnTo>
                    <a:pt x="2192867" y="1298076"/>
                  </a:lnTo>
                  <a:lnTo>
                    <a:pt x="0" y="12980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l"/>
              <a:r>
                <a:rPr lang="en-US" altLang="zh-CN" sz="1350" b="1" dirty="0">
                  <a:solidFill>
                    <a:schemeClr val="accent1"/>
                  </a:solidFill>
                  <a:latin typeface="微软雅黑" panose="020B0503020204020204" charset="-122"/>
                  <a:ea typeface="微软雅黑" panose="020B0503020204020204" charset="-122"/>
                  <a:sym typeface="Arial" panose="020B0604020202020204" pitchFamily="34" charset="0"/>
                </a:rPr>
                <a:t> </a:t>
              </a:r>
              <a:r>
                <a:rPr lang="zh-CN" altLang="en-US" b="1" dirty="0">
                  <a:solidFill>
                    <a:schemeClr val="accent1"/>
                  </a:solidFill>
                  <a:latin typeface="微软雅黑" panose="020B0503020204020204" charset="-122"/>
                  <a:ea typeface="微软雅黑" panose="020B0503020204020204" charset="-122"/>
                  <a:sym typeface="Arial" panose="020B0604020202020204" pitchFamily="34" charset="0"/>
                </a:rPr>
                <a:t>学习动力</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是指自觉的内在</a:t>
              </a:r>
            </a:p>
            <a:p>
              <a:pPr algn="l"/>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 驱动力，主要包括学习</a:t>
              </a:r>
            </a:p>
            <a:p>
              <a:pPr algn="l"/>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 需要、学习情感和学习兴趣</a:t>
              </a:r>
              <a:r>
                <a:rPr lang="zh-CN" altLang="en-US" sz="1350" b="1" dirty="0">
                  <a:solidFill>
                    <a:schemeClr val="accent1"/>
                  </a:solidFill>
                  <a:latin typeface="微软雅黑" panose="020B0503020204020204" charset="-122"/>
                  <a:ea typeface="微软雅黑" panose="020B0503020204020204" charset="-122"/>
                  <a:sym typeface="Arial" panose="020B0604020202020204" pitchFamily="34" charset="0"/>
                </a:rPr>
                <a:t>。</a:t>
              </a:r>
            </a:p>
          </p:txBody>
        </p:sp>
        <p:sp>
          <p:nvSpPr>
            <p:cNvPr id="27" name="任意多边形 26"/>
            <p:cNvSpPr/>
            <p:nvPr>
              <p:custDataLst>
                <p:tags r:id="rId14"/>
              </p:custDataLst>
            </p:nvPr>
          </p:nvSpPr>
          <p:spPr>
            <a:xfrm>
              <a:off x="2540001" y="3570039"/>
              <a:ext cx="694267" cy="694267"/>
            </a:xfrm>
            <a:custGeom>
              <a:avLst/>
              <a:gdLst>
                <a:gd name="connsiteX0" fmla="*/ 0 w 694267"/>
                <a:gd name="connsiteY0" fmla="*/ 0 h 694267"/>
                <a:gd name="connsiteX1" fmla="*/ 694267 w 694267"/>
                <a:gd name="connsiteY1" fmla="*/ 0 h 694267"/>
                <a:gd name="connsiteX2" fmla="*/ 694267 w 694267"/>
                <a:gd name="connsiteY2" fmla="*/ 694267 h 694267"/>
                <a:gd name="connsiteX3" fmla="*/ 620225 w 694267"/>
                <a:gd name="connsiteY3" fmla="*/ 620225 h 694267"/>
                <a:gd name="connsiteX4" fmla="*/ 620225 w 694267"/>
                <a:gd name="connsiteY4" fmla="*/ 74042 h 694267"/>
                <a:gd name="connsiteX5" fmla="*/ 74042 w 694267"/>
                <a:gd name="connsiteY5" fmla="*/ 74042 h 69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267" h="694267">
                  <a:moveTo>
                    <a:pt x="0" y="0"/>
                  </a:moveTo>
                  <a:lnTo>
                    <a:pt x="694267" y="0"/>
                  </a:lnTo>
                  <a:lnTo>
                    <a:pt x="694267" y="694267"/>
                  </a:lnTo>
                  <a:lnTo>
                    <a:pt x="620225" y="620225"/>
                  </a:lnTo>
                  <a:lnTo>
                    <a:pt x="620225" y="74042"/>
                  </a:lnTo>
                  <a:lnTo>
                    <a:pt x="74042" y="740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26" name="任意多边形 25"/>
            <p:cNvSpPr/>
            <p:nvPr>
              <p:custDataLst>
                <p:tags r:id="rId15"/>
              </p:custDataLst>
            </p:nvPr>
          </p:nvSpPr>
          <p:spPr>
            <a:xfrm>
              <a:off x="2630217" y="3666070"/>
              <a:ext cx="510915" cy="510916"/>
            </a:xfrm>
            <a:custGeom>
              <a:avLst/>
              <a:gdLst>
                <a:gd name="connsiteX0" fmla="*/ 0 w 510915"/>
                <a:gd name="connsiteY0" fmla="*/ 0 h 510916"/>
                <a:gd name="connsiteX1" fmla="*/ 510915 w 510915"/>
                <a:gd name="connsiteY1" fmla="*/ 0 h 510916"/>
                <a:gd name="connsiteX2" fmla="*/ 510915 w 510915"/>
                <a:gd name="connsiteY2" fmla="*/ 510916 h 510916"/>
              </a:gdLst>
              <a:ahLst/>
              <a:cxnLst>
                <a:cxn ang="0">
                  <a:pos x="connsiteX0" y="connsiteY0"/>
                </a:cxn>
                <a:cxn ang="0">
                  <a:pos x="connsiteX1" y="connsiteY1"/>
                </a:cxn>
                <a:cxn ang="0">
                  <a:pos x="connsiteX2" y="connsiteY2"/>
                </a:cxn>
              </a:cxnLst>
              <a:rect l="l" t="t" r="r" b="b"/>
              <a:pathLst>
                <a:path w="510915" h="510916">
                  <a:moveTo>
                    <a:pt x="0" y="0"/>
                  </a:moveTo>
                  <a:lnTo>
                    <a:pt x="510915" y="0"/>
                  </a:lnTo>
                  <a:lnTo>
                    <a:pt x="510915" y="5109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r"/>
              <a:r>
                <a:rPr lang="en-US" altLang="zh-CN" sz="1350" dirty="0">
                  <a:solidFill>
                    <a:schemeClr val="bg1"/>
                  </a:solidFill>
                  <a:sym typeface="Arial" panose="020B0604020202020204" pitchFamily="34" charset="0"/>
                </a:rPr>
                <a:t>A</a:t>
              </a:r>
              <a:endParaRPr lang="zh-CN" altLang="en-US" sz="1350" dirty="0">
                <a:solidFill>
                  <a:schemeClr val="bg1"/>
                </a:solidFill>
                <a:sym typeface="Arial" panose="020B0604020202020204" pitchFamily="34" charset="0"/>
              </a:endParaRPr>
            </a:p>
          </p:txBody>
        </p:sp>
      </p:grpSp>
      <p:grpSp>
        <p:nvGrpSpPr>
          <p:cNvPr id="29" name="组合 28"/>
          <p:cNvGrpSpPr/>
          <p:nvPr>
            <p:custDataLst>
              <p:tags r:id="rId5"/>
            </p:custDataLst>
          </p:nvPr>
        </p:nvGrpSpPr>
        <p:grpSpPr>
          <a:xfrm>
            <a:off x="3337823" y="3138407"/>
            <a:ext cx="2339767" cy="1407950"/>
            <a:chOff x="1016000" y="3570039"/>
            <a:chExt cx="2218268" cy="1334838"/>
          </a:xfrm>
        </p:grpSpPr>
        <p:sp>
          <p:nvSpPr>
            <p:cNvPr id="30" name="任意多边形 29"/>
            <p:cNvSpPr/>
            <p:nvPr>
              <p:custDataLst>
                <p:tags r:id="rId10"/>
              </p:custDataLst>
            </p:nvPr>
          </p:nvSpPr>
          <p:spPr>
            <a:xfrm>
              <a:off x="1016000" y="3606801"/>
              <a:ext cx="2192867" cy="1298076"/>
            </a:xfrm>
            <a:custGeom>
              <a:avLst/>
              <a:gdLst>
                <a:gd name="connsiteX0" fmla="*/ 0 w 2192867"/>
                <a:gd name="connsiteY0" fmla="*/ 0 h 1298076"/>
                <a:gd name="connsiteX1" fmla="*/ 1498600 w 2192867"/>
                <a:gd name="connsiteY1" fmla="*/ 0 h 1298076"/>
                <a:gd name="connsiteX2" fmla="*/ 1572642 w 2192867"/>
                <a:gd name="connsiteY2" fmla="*/ 74042 h 1298076"/>
                <a:gd name="connsiteX3" fmla="*/ 74042 w 2192867"/>
                <a:gd name="connsiteY3" fmla="*/ 74042 h 1298076"/>
                <a:gd name="connsiteX4" fmla="*/ 74042 w 2192867"/>
                <a:gd name="connsiteY4" fmla="*/ 1224034 h 1298076"/>
                <a:gd name="connsiteX5" fmla="*/ 2118825 w 2192867"/>
                <a:gd name="connsiteY5" fmla="*/ 1224034 h 1298076"/>
                <a:gd name="connsiteX6" fmla="*/ 2118825 w 2192867"/>
                <a:gd name="connsiteY6" fmla="*/ 620225 h 1298076"/>
                <a:gd name="connsiteX7" fmla="*/ 2192867 w 2192867"/>
                <a:gd name="connsiteY7" fmla="*/ 694267 h 1298076"/>
                <a:gd name="connsiteX8" fmla="*/ 2192867 w 2192867"/>
                <a:gd name="connsiteY8" fmla="*/ 1298076 h 1298076"/>
                <a:gd name="connsiteX9" fmla="*/ 0 w 2192867"/>
                <a:gd name="connsiteY9" fmla="*/ 1298076 h 129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2867" h="1298076">
                  <a:moveTo>
                    <a:pt x="0" y="0"/>
                  </a:moveTo>
                  <a:lnTo>
                    <a:pt x="1498600" y="0"/>
                  </a:lnTo>
                  <a:lnTo>
                    <a:pt x="1572642" y="74042"/>
                  </a:lnTo>
                  <a:lnTo>
                    <a:pt x="74042" y="74042"/>
                  </a:lnTo>
                  <a:lnTo>
                    <a:pt x="74042" y="1224034"/>
                  </a:lnTo>
                  <a:lnTo>
                    <a:pt x="2118825" y="1224034"/>
                  </a:lnTo>
                  <a:lnTo>
                    <a:pt x="2118825" y="620225"/>
                  </a:lnTo>
                  <a:lnTo>
                    <a:pt x="2192867" y="694267"/>
                  </a:lnTo>
                  <a:lnTo>
                    <a:pt x="2192867" y="1298076"/>
                  </a:lnTo>
                  <a:lnTo>
                    <a:pt x="0" y="12980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l"/>
              <a:r>
                <a:rPr lang="zh-CN" altLang="en-US" b="1" dirty="0">
                  <a:solidFill>
                    <a:schemeClr val="accent1"/>
                  </a:solidFill>
                  <a:latin typeface="微软雅黑" panose="020B0503020204020204" charset="-122"/>
                  <a:ea typeface="微软雅黑" panose="020B0503020204020204" charset="-122"/>
                  <a:sym typeface="Arial" panose="020B0604020202020204" pitchFamily="34" charset="0"/>
                </a:rPr>
                <a:t>学习毅力</a:t>
              </a:r>
              <a:r>
                <a:rPr lang="zh-CN" altLang="en-US" sz="1350" b="1" dirty="0">
                  <a:solidFill>
                    <a:schemeClr val="accent1"/>
                  </a:solidFill>
                  <a:latin typeface="微软雅黑" panose="020B0503020204020204" charset="-122"/>
                  <a:ea typeface="微软雅黑" panose="020B0503020204020204" charset="-122"/>
                  <a:sym typeface="Arial" panose="020B0604020202020204" pitchFamily="34" charset="0"/>
                </a:rPr>
                <a:t>，</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即学习意志</a:t>
              </a:r>
              <a:r>
                <a:rPr lang="zh-CN" altLang="en-US" sz="1350" b="1" dirty="0" smtClean="0">
                  <a:solidFill>
                    <a:srgbClr val="002060"/>
                  </a:solidFill>
                  <a:latin typeface="微软雅黑" panose="020B0503020204020204" charset="-122"/>
                  <a:ea typeface="微软雅黑" panose="020B0503020204020204" charset="-122"/>
                  <a:sym typeface="Arial" panose="020B0604020202020204" pitchFamily="34" charset="0"/>
                </a:rPr>
                <a:t>，指自觉确定</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学习目标并支配其行为克服困难实现预定学习目标的状态</a:t>
              </a:r>
              <a:r>
                <a:rPr lang="zh-CN" altLang="en-US" sz="1350" b="1" dirty="0">
                  <a:solidFill>
                    <a:schemeClr val="accent1"/>
                  </a:solidFill>
                  <a:latin typeface="微软雅黑" panose="020B0503020204020204" charset="-122"/>
                  <a:ea typeface="微软雅黑" panose="020B0503020204020204" charset="-122"/>
                  <a:sym typeface="Arial" panose="020B0604020202020204" pitchFamily="34" charset="0"/>
                </a:rPr>
                <a:t>。</a:t>
              </a:r>
            </a:p>
          </p:txBody>
        </p:sp>
        <p:sp>
          <p:nvSpPr>
            <p:cNvPr id="31" name="任意多边形 30"/>
            <p:cNvSpPr/>
            <p:nvPr>
              <p:custDataLst>
                <p:tags r:id="rId11"/>
              </p:custDataLst>
            </p:nvPr>
          </p:nvSpPr>
          <p:spPr>
            <a:xfrm>
              <a:off x="2540001" y="3570039"/>
              <a:ext cx="694267" cy="694267"/>
            </a:xfrm>
            <a:custGeom>
              <a:avLst/>
              <a:gdLst>
                <a:gd name="connsiteX0" fmla="*/ 0 w 694267"/>
                <a:gd name="connsiteY0" fmla="*/ 0 h 694267"/>
                <a:gd name="connsiteX1" fmla="*/ 694267 w 694267"/>
                <a:gd name="connsiteY1" fmla="*/ 0 h 694267"/>
                <a:gd name="connsiteX2" fmla="*/ 694267 w 694267"/>
                <a:gd name="connsiteY2" fmla="*/ 694267 h 694267"/>
                <a:gd name="connsiteX3" fmla="*/ 620225 w 694267"/>
                <a:gd name="connsiteY3" fmla="*/ 620225 h 694267"/>
                <a:gd name="connsiteX4" fmla="*/ 620225 w 694267"/>
                <a:gd name="connsiteY4" fmla="*/ 74042 h 694267"/>
                <a:gd name="connsiteX5" fmla="*/ 74042 w 694267"/>
                <a:gd name="connsiteY5" fmla="*/ 74042 h 69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267" h="694267">
                  <a:moveTo>
                    <a:pt x="0" y="0"/>
                  </a:moveTo>
                  <a:lnTo>
                    <a:pt x="694267" y="0"/>
                  </a:lnTo>
                  <a:lnTo>
                    <a:pt x="694267" y="694267"/>
                  </a:lnTo>
                  <a:lnTo>
                    <a:pt x="620225" y="620225"/>
                  </a:lnTo>
                  <a:lnTo>
                    <a:pt x="620225" y="74042"/>
                  </a:lnTo>
                  <a:lnTo>
                    <a:pt x="74042" y="740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32" name="任意多边形 31"/>
            <p:cNvSpPr/>
            <p:nvPr>
              <p:custDataLst>
                <p:tags r:id="rId12"/>
              </p:custDataLst>
            </p:nvPr>
          </p:nvSpPr>
          <p:spPr>
            <a:xfrm>
              <a:off x="2630217" y="3666070"/>
              <a:ext cx="510915" cy="510916"/>
            </a:xfrm>
            <a:custGeom>
              <a:avLst/>
              <a:gdLst>
                <a:gd name="connsiteX0" fmla="*/ 0 w 510915"/>
                <a:gd name="connsiteY0" fmla="*/ 0 h 510916"/>
                <a:gd name="connsiteX1" fmla="*/ 510915 w 510915"/>
                <a:gd name="connsiteY1" fmla="*/ 0 h 510916"/>
                <a:gd name="connsiteX2" fmla="*/ 510915 w 510915"/>
                <a:gd name="connsiteY2" fmla="*/ 510916 h 510916"/>
              </a:gdLst>
              <a:ahLst/>
              <a:cxnLst>
                <a:cxn ang="0">
                  <a:pos x="connsiteX0" y="connsiteY0"/>
                </a:cxn>
                <a:cxn ang="0">
                  <a:pos x="connsiteX1" y="connsiteY1"/>
                </a:cxn>
                <a:cxn ang="0">
                  <a:pos x="connsiteX2" y="connsiteY2"/>
                </a:cxn>
              </a:cxnLst>
              <a:rect l="l" t="t" r="r" b="b"/>
              <a:pathLst>
                <a:path w="510915" h="510916">
                  <a:moveTo>
                    <a:pt x="0" y="0"/>
                  </a:moveTo>
                  <a:lnTo>
                    <a:pt x="510915" y="0"/>
                  </a:lnTo>
                  <a:lnTo>
                    <a:pt x="510915" y="5109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r"/>
              <a:r>
                <a:rPr lang="en-US" altLang="zh-CN" sz="1350" dirty="0">
                  <a:solidFill>
                    <a:schemeClr val="bg1"/>
                  </a:solidFill>
                  <a:sym typeface="Arial" panose="020B0604020202020204" pitchFamily="34" charset="0"/>
                </a:rPr>
                <a:t>B</a:t>
              </a:r>
              <a:endParaRPr lang="zh-CN" altLang="en-US" sz="1350" dirty="0">
                <a:solidFill>
                  <a:schemeClr val="bg1"/>
                </a:solidFill>
                <a:sym typeface="Arial" panose="020B0604020202020204" pitchFamily="34" charset="0"/>
              </a:endParaRPr>
            </a:p>
          </p:txBody>
        </p:sp>
      </p:grpSp>
      <p:grpSp>
        <p:nvGrpSpPr>
          <p:cNvPr id="33" name="组合 32"/>
          <p:cNvGrpSpPr/>
          <p:nvPr>
            <p:custDataLst>
              <p:tags r:id="rId6"/>
            </p:custDataLst>
          </p:nvPr>
        </p:nvGrpSpPr>
        <p:grpSpPr>
          <a:xfrm>
            <a:off x="6061595" y="3138407"/>
            <a:ext cx="2339767" cy="1407950"/>
            <a:chOff x="1016000" y="3570039"/>
            <a:chExt cx="2218268" cy="1334838"/>
          </a:xfrm>
        </p:grpSpPr>
        <p:sp>
          <p:nvSpPr>
            <p:cNvPr id="34" name="任意多边形 33"/>
            <p:cNvSpPr/>
            <p:nvPr>
              <p:custDataLst>
                <p:tags r:id="rId7"/>
              </p:custDataLst>
            </p:nvPr>
          </p:nvSpPr>
          <p:spPr>
            <a:xfrm>
              <a:off x="1016000" y="3606801"/>
              <a:ext cx="2192867" cy="1298076"/>
            </a:xfrm>
            <a:custGeom>
              <a:avLst/>
              <a:gdLst>
                <a:gd name="connsiteX0" fmla="*/ 0 w 2192867"/>
                <a:gd name="connsiteY0" fmla="*/ 0 h 1298076"/>
                <a:gd name="connsiteX1" fmla="*/ 1498600 w 2192867"/>
                <a:gd name="connsiteY1" fmla="*/ 0 h 1298076"/>
                <a:gd name="connsiteX2" fmla="*/ 1572642 w 2192867"/>
                <a:gd name="connsiteY2" fmla="*/ 74042 h 1298076"/>
                <a:gd name="connsiteX3" fmla="*/ 74042 w 2192867"/>
                <a:gd name="connsiteY3" fmla="*/ 74042 h 1298076"/>
                <a:gd name="connsiteX4" fmla="*/ 74042 w 2192867"/>
                <a:gd name="connsiteY4" fmla="*/ 1224034 h 1298076"/>
                <a:gd name="connsiteX5" fmla="*/ 2118825 w 2192867"/>
                <a:gd name="connsiteY5" fmla="*/ 1224034 h 1298076"/>
                <a:gd name="connsiteX6" fmla="*/ 2118825 w 2192867"/>
                <a:gd name="connsiteY6" fmla="*/ 620225 h 1298076"/>
                <a:gd name="connsiteX7" fmla="*/ 2192867 w 2192867"/>
                <a:gd name="connsiteY7" fmla="*/ 694267 h 1298076"/>
                <a:gd name="connsiteX8" fmla="*/ 2192867 w 2192867"/>
                <a:gd name="connsiteY8" fmla="*/ 1298076 h 1298076"/>
                <a:gd name="connsiteX9" fmla="*/ 0 w 2192867"/>
                <a:gd name="connsiteY9" fmla="*/ 1298076 h 129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2867" h="1298076">
                  <a:moveTo>
                    <a:pt x="0" y="0"/>
                  </a:moveTo>
                  <a:lnTo>
                    <a:pt x="1498600" y="0"/>
                  </a:lnTo>
                  <a:lnTo>
                    <a:pt x="1572642" y="74042"/>
                  </a:lnTo>
                  <a:lnTo>
                    <a:pt x="74042" y="74042"/>
                  </a:lnTo>
                  <a:lnTo>
                    <a:pt x="74042" y="1224034"/>
                  </a:lnTo>
                  <a:lnTo>
                    <a:pt x="2118825" y="1224034"/>
                  </a:lnTo>
                  <a:lnTo>
                    <a:pt x="2118825" y="620225"/>
                  </a:lnTo>
                  <a:lnTo>
                    <a:pt x="2192867" y="694267"/>
                  </a:lnTo>
                  <a:lnTo>
                    <a:pt x="2192867" y="1298076"/>
                  </a:lnTo>
                  <a:lnTo>
                    <a:pt x="0" y="12980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l">
                <a:lnSpc>
                  <a:spcPct val="120000"/>
                </a:lnSpc>
              </a:pPr>
              <a:r>
                <a:rPr lang="zh-CN" altLang="en-US" b="1" dirty="0">
                  <a:solidFill>
                    <a:schemeClr val="accent1"/>
                  </a:solidFill>
                  <a:latin typeface="微软雅黑" panose="020B0503020204020204" charset="-122"/>
                  <a:ea typeface="微软雅黑" panose="020B0503020204020204" charset="-122"/>
                  <a:sym typeface="Arial" panose="020B0604020202020204" pitchFamily="34" charset="0"/>
                </a:rPr>
                <a:t>学习能力</a:t>
              </a:r>
              <a:r>
                <a:rPr lang="zh-CN" altLang="en-US" sz="1350" b="1" dirty="0">
                  <a:solidFill>
                    <a:schemeClr val="accent1"/>
                  </a:solidFill>
                  <a:latin typeface="微软雅黑" panose="020B0503020204020204" charset="-122"/>
                  <a:ea typeface="微软雅黑" panose="020B0503020204020204" charset="-122"/>
                  <a:sym typeface="Arial" panose="020B0604020202020204" pitchFamily="34" charset="0"/>
                </a:rPr>
                <a:t>，</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是</a:t>
              </a:r>
              <a:r>
                <a:rPr lang="zh-CN" altLang="en-US" sz="1350" b="1" dirty="0" smtClean="0">
                  <a:solidFill>
                    <a:srgbClr val="002060"/>
                  </a:solidFill>
                  <a:latin typeface="微软雅黑" panose="020B0503020204020204" charset="-122"/>
                  <a:ea typeface="微软雅黑" panose="020B0503020204020204" charset="-122"/>
                  <a:sym typeface="Arial" panose="020B0604020202020204" pitchFamily="34" charset="0"/>
                </a:rPr>
                <a:t>指接受</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新知识、新信息并用所接受的知识和信息分析问题、认识问题、解决问题</a:t>
              </a:r>
              <a:r>
                <a:rPr lang="zh-CN" altLang="en-US" sz="1350" b="1" dirty="0" smtClean="0">
                  <a:solidFill>
                    <a:srgbClr val="002060"/>
                  </a:solidFill>
                  <a:latin typeface="微软雅黑" panose="020B0503020204020204" charset="-122"/>
                  <a:ea typeface="微软雅黑" panose="020B0503020204020204" charset="-122"/>
                  <a:sym typeface="Arial" panose="020B0604020202020204" pitchFamily="34" charset="0"/>
                </a:rPr>
                <a:t>的能力</a:t>
              </a:r>
              <a:r>
                <a:rPr lang="zh-CN" altLang="en-US" sz="1350" b="1" dirty="0">
                  <a:solidFill>
                    <a:srgbClr val="002060"/>
                  </a:solidFill>
                  <a:latin typeface="微软雅黑" panose="020B0503020204020204" charset="-122"/>
                  <a:ea typeface="微软雅黑" panose="020B0503020204020204" charset="-122"/>
                  <a:sym typeface="Arial" panose="020B0604020202020204" pitchFamily="34" charset="0"/>
                </a:rPr>
                <a:t>。</a:t>
              </a:r>
            </a:p>
          </p:txBody>
        </p:sp>
        <p:sp>
          <p:nvSpPr>
            <p:cNvPr id="35" name="任意多边形 34"/>
            <p:cNvSpPr/>
            <p:nvPr>
              <p:custDataLst>
                <p:tags r:id="rId8"/>
              </p:custDataLst>
            </p:nvPr>
          </p:nvSpPr>
          <p:spPr>
            <a:xfrm>
              <a:off x="2540001" y="3570039"/>
              <a:ext cx="694267" cy="694267"/>
            </a:xfrm>
            <a:custGeom>
              <a:avLst/>
              <a:gdLst>
                <a:gd name="connsiteX0" fmla="*/ 0 w 694267"/>
                <a:gd name="connsiteY0" fmla="*/ 0 h 694267"/>
                <a:gd name="connsiteX1" fmla="*/ 694267 w 694267"/>
                <a:gd name="connsiteY1" fmla="*/ 0 h 694267"/>
                <a:gd name="connsiteX2" fmla="*/ 694267 w 694267"/>
                <a:gd name="connsiteY2" fmla="*/ 694267 h 694267"/>
                <a:gd name="connsiteX3" fmla="*/ 620225 w 694267"/>
                <a:gd name="connsiteY3" fmla="*/ 620225 h 694267"/>
                <a:gd name="connsiteX4" fmla="*/ 620225 w 694267"/>
                <a:gd name="connsiteY4" fmla="*/ 74042 h 694267"/>
                <a:gd name="connsiteX5" fmla="*/ 74042 w 694267"/>
                <a:gd name="connsiteY5" fmla="*/ 74042 h 69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267" h="694267">
                  <a:moveTo>
                    <a:pt x="0" y="0"/>
                  </a:moveTo>
                  <a:lnTo>
                    <a:pt x="694267" y="0"/>
                  </a:lnTo>
                  <a:lnTo>
                    <a:pt x="694267" y="694267"/>
                  </a:lnTo>
                  <a:lnTo>
                    <a:pt x="620225" y="620225"/>
                  </a:lnTo>
                  <a:lnTo>
                    <a:pt x="620225" y="74042"/>
                  </a:lnTo>
                  <a:lnTo>
                    <a:pt x="74042" y="740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36" name="任意多边形 35"/>
            <p:cNvSpPr/>
            <p:nvPr>
              <p:custDataLst>
                <p:tags r:id="rId9"/>
              </p:custDataLst>
            </p:nvPr>
          </p:nvSpPr>
          <p:spPr>
            <a:xfrm>
              <a:off x="2630217" y="3666070"/>
              <a:ext cx="510915" cy="510916"/>
            </a:xfrm>
            <a:custGeom>
              <a:avLst/>
              <a:gdLst>
                <a:gd name="connsiteX0" fmla="*/ 0 w 510915"/>
                <a:gd name="connsiteY0" fmla="*/ 0 h 510916"/>
                <a:gd name="connsiteX1" fmla="*/ 510915 w 510915"/>
                <a:gd name="connsiteY1" fmla="*/ 0 h 510916"/>
                <a:gd name="connsiteX2" fmla="*/ 510915 w 510915"/>
                <a:gd name="connsiteY2" fmla="*/ 510916 h 510916"/>
              </a:gdLst>
              <a:ahLst/>
              <a:cxnLst>
                <a:cxn ang="0">
                  <a:pos x="connsiteX0" y="connsiteY0"/>
                </a:cxn>
                <a:cxn ang="0">
                  <a:pos x="connsiteX1" y="connsiteY1"/>
                </a:cxn>
                <a:cxn ang="0">
                  <a:pos x="connsiteX2" y="connsiteY2"/>
                </a:cxn>
              </a:cxnLst>
              <a:rect l="l" t="t" r="r" b="b"/>
              <a:pathLst>
                <a:path w="510915" h="510916">
                  <a:moveTo>
                    <a:pt x="0" y="0"/>
                  </a:moveTo>
                  <a:lnTo>
                    <a:pt x="510915" y="0"/>
                  </a:lnTo>
                  <a:lnTo>
                    <a:pt x="510915" y="5109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r"/>
              <a:r>
                <a:rPr lang="en-US" altLang="zh-CN" sz="1350" dirty="0">
                  <a:solidFill>
                    <a:schemeClr val="bg1"/>
                  </a:solidFill>
                  <a:sym typeface="Arial" panose="020B0604020202020204" pitchFamily="34" charset="0"/>
                </a:rPr>
                <a:t>C</a:t>
              </a:r>
              <a:endParaRPr lang="zh-CN" altLang="en-US" sz="1350" dirty="0">
                <a:solidFill>
                  <a:schemeClr val="bg1"/>
                </a:solidFill>
                <a:sym typeface="Arial" panose="020B0604020202020204"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图片 4" descr="201975-16100Z5064231"/>
          <p:cNvPicPr>
            <a:picLocks noChangeAspect="1"/>
          </p:cNvPicPr>
          <p:nvPr/>
        </p:nvPicPr>
        <p:blipFill>
          <a:blip r:embed="rId6"/>
          <a:stretch>
            <a:fillRect/>
          </a:stretch>
        </p:blipFill>
        <p:spPr>
          <a:xfrm>
            <a:off x="544830" y="1170146"/>
            <a:ext cx="3427095" cy="3427095"/>
          </a:xfrm>
          <a:prstGeom prst="roundRect">
            <a:avLst/>
          </a:prstGeom>
        </p:spPr>
      </p:pic>
      <p:sp>
        <p:nvSpPr>
          <p:cNvPr id="100" name="文本框 99"/>
          <p:cNvSpPr txBox="1"/>
          <p:nvPr/>
        </p:nvSpPr>
        <p:spPr>
          <a:xfrm>
            <a:off x="4380071" y="1318260"/>
            <a:ext cx="4544378" cy="3366770"/>
          </a:xfrm>
          <a:prstGeom prst="rect">
            <a:avLst/>
          </a:prstGeom>
          <a:noFill/>
          <a:ln w="9525">
            <a:noFill/>
          </a:ln>
        </p:spPr>
        <p:txBody>
          <a:bodyPr wrap="square">
            <a:spAutoFit/>
          </a:bodyPr>
          <a:lstStyle/>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大学生提高时间管理技能，要养成良好的个性习惯，要善于协调两类时间：</a:t>
            </a:r>
          </a:p>
          <a:p>
            <a:pPr marL="342900" indent="-342900">
              <a:lnSpc>
                <a:spcPct val="110000"/>
              </a:lnSpc>
              <a:buFont typeface="Wingdings" panose="05000000000000000000" charset="0"/>
              <a:buChar char=""/>
            </a:pPr>
            <a:r>
              <a:rPr lang="zh-CN" altLang="en-US" sz="15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一是他控时间</a:t>
            </a:r>
            <a:r>
              <a:rPr lang="zh-CN" altLang="en-US" sz="1500" b="1" dirty="0">
                <a:latin typeface="微软雅黑" panose="020B0503020204020204" charset="-122"/>
                <a:ea typeface="微软雅黑" panose="020B0503020204020204" charset="-122"/>
                <a:cs typeface="宋体" panose="02010600030101010101" pitchFamily="2" charset="-122"/>
              </a:rPr>
              <a:t>，如学校安排上课、实验的时间；</a:t>
            </a:r>
          </a:p>
          <a:p>
            <a:pPr marL="342900" indent="-342900">
              <a:lnSpc>
                <a:spcPct val="110000"/>
              </a:lnSpc>
              <a:buFont typeface="Wingdings" panose="05000000000000000000" charset="0"/>
              <a:buChar char=""/>
            </a:pPr>
            <a:r>
              <a:rPr lang="zh-CN" altLang="en-US" sz="15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二是自控时间</a:t>
            </a:r>
            <a:r>
              <a:rPr lang="zh-CN" altLang="en-US" sz="1500" b="1" dirty="0">
                <a:latin typeface="微软雅黑" panose="020B0503020204020204" charset="-122"/>
                <a:ea typeface="微软雅黑" panose="020B0503020204020204" charset="-122"/>
                <a:cs typeface="宋体" panose="02010600030101010101" pitchFamily="2" charset="-122"/>
              </a:rPr>
              <a:t>，即属于自己自由支配的时间。</a:t>
            </a:r>
          </a:p>
          <a:p>
            <a:pPr marL="342900" indent="-342900">
              <a:lnSpc>
                <a:spcPct val="110000"/>
              </a:lnSpc>
              <a:buFont typeface="Wingdings" panose="05000000000000000000" charset="0"/>
              <a:buChar char=""/>
            </a:pPr>
            <a:endParaRPr lang="zh-CN" altLang="en-US" sz="1350" b="1" dirty="0">
              <a:latin typeface="微软雅黑" panose="020B0503020204020204" charset="-122"/>
              <a:ea typeface="微软雅黑" panose="020B0503020204020204" charset="-122"/>
              <a:cs typeface="宋体" panose="02010600030101010101" pitchFamily="2" charset="-122"/>
            </a:endParaRPr>
          </a:p>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   提高时间管理技能的具体方法有：</a:t>
            </a:r>
          </a:p>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要善于制定长期计划并编写</a:t>
            </a:r>
            <a:r>
              <a:rPr lang="zh-CN" altLang="en-US" sz="15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“每日必作表”</a:t>
            </a:r>
            <a:r>
              <a:rPr lang="zh-CN" altLang="en-US" sz="1500" b="1" dirty="0">
                <a:latin typeface="微软雅黑" panose="020B0503020204020204" charset="-122"/>
                <a:ea typeface="微软雅黑" panose="020B0503020204020204" charset="-122"/>
                <a:cs typeface="宋体" panose="02010600030101010101" pitchFamily="2" charset="-122"/>
              </a:rPr>
              <a:t>，做到时间的高效立体支配；</a:t>
            </a:r>
          </a:p>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养成</a:t>
            </a:r>
            <a:r>
              <a:rPr lang="zh-CN" altLang="en-US" sz="1500" b="1" dirty="0">
                <a:solidFill>
                  <a:srgbClr val="FF0000"/>
                </a:solidFill>
                <a:latin typeface="微软雅黑" panose="020B0503020204020204" charset="-122"/>
                <a:ea typeface="微软雅黑" panose="020B0503020204020204" charset="-122"/>
                <a:cs typeface="宋体" panose="02010600030101010101" pitchFamily="2" charset="-122"/>
              </a:rPr>
              <a:t>使用备忘录</a:t>
            </a:r>
            <a:r>
              <a:rPr lang="zh-CN" altLang="en-US" sz="1500" b="1" dirty="0">
                <a:latin typeface="微软雅黑" panose="020B0503020204020204" charset="-122"/>
                <a:ea typeface="微软雅黑" panose="020B0503020204020204" charset="-122"/>
                <a:cs typeface="宋体" panose="02010600030101010101" pitchFamily="2" charset="-122"/>
              </a:rPr>
              <a:t>、通讯工具、交通工具等减少浪费时间的习惯；</a:t>
            </a:r>
          </a:p>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学习</a:t>
            </a:r>
            <a:r>
              <a:rPr lang="zh-CN" altLang="en-US" sz="15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回避干扰</a:t>
            </a:r>
            <a:r>
              <a:rPr lang="zh-CN" altLang="en-US" sz="1500" b="1" dirty="0">
                <a:latin typeface="微软雅黑" panose="020B0503020204020204" charset="-122"/>
                <a:ea typeface="微软雅黑" panose="020B0503020204020204" charset="-122"/>
                <a:cs typeface="宋体" panose="02010600030101010101" pitchFamily="2" charset="-122"/>
              </a:rPr>
              <a:t>的技巧，提高效率；</a:t>
            </a:r>
          </a:p>
          <a:p>
            <a:pPr marL="342900" indent="-342900">
              <a:lnSpc>
                <a:spcPct val="110000"/>
              </a:lnSpc>
              <a:buFont typeface="Wingdings" panose="05000000000000000000" charset="0"/>
              <a:buChar char=""/>
            </a:pPr>
            <a:r>
              <a:rPr lang="zh-CN" altLang="en-US" sz="15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立即行动</a:t>
            </a:r>
            <a:r>
              <a:rPr lang="zh-CN" altLang="en-US" sz="1500" b="1" dirty="0">
                <a:latin typeface="微软雅黑" panose="020B0503020204020204" charset="-122"/>
                <a:ea typeface="微软雅黑" panose="020B0503020204020204" charset="-122"/>
                <a:cs typeface="宋体" panose="02010600030101010101" pitchFamily="2" charset="-122"/>
              </a:rPr>
              <a:t>，养成绝不怠惰和拖延的习惯；</a:t>
            </a:r>
          </a:p>
          <a:p>
            <a:pPr marL="342900" indent="-342900">
              <a:lnSpc>
                <a:spcPct val="110000"/>
              </a:lnSpc>
              <a:buFont typeface="Wingdings" panose="05000000000000000000" charset="0"/>
              <a:buChar char=""/>
            </a:pPr>
            <a:r>
              <a:rPr lang="zh-CN" altLang="en-US" sz="1500" b="1" dirty="0">
                <a:latin typeface="微软雅黑" panose="020B0503020204020204" charset="-122"/>
                <a:ea typeface="微软雅黑" panose="020B0503020204020204" charset="-122"/>
                <a:cs typeface="宋体" panose="02010600030101010101" pitchFamily="2" charset="-122"/>
              </a:rPr>
              <a:t>养成时时</a:t>
            </a:r>
            <a:r>
              <a:rPr lang="zh-CN" altLang="en-US" sz="1500" b="1" dirty="0">
                <a:solidFill>
                  <a:srgbClr val="FF0000"/>
                </a:solidFill>
                <a:latin typeface="微软雅黑" panose="020B0503020204020204" charset="-122"/>
                <a:ea typeface="微软雅黑" panose="020B0503020204020204" charset="-122"/>
                <a:cs typeface="宋体" panose="02010600030101010101" pitchFamily="2" charset="-122"/>
              </a:rPr>
              <a:t>检查改进</a:t>
            </a:r>
            <a:r>
              <a:rPr lang="zh-CN" altLang="en-US" sz="1500" b="1" dirty="0">
                <a:latin typeface="微软雅黑" panose="020B0503020204020204" charset="-122"/>
                <a:ea typeface="微软雅黑" panose="020B0503020204020204" charset="-122"/>
                <a:cs typeface="宋体" panose="02010600030101010101" pitchFamily="2" charset="-122"/>
              </a:rPr>
              <a:t>自己的时间支配效率的习惯等。</a:t>
            </a:r>
          </a:p>
        </p:txBody>
      </p:sp>
      <p:sp>
        <p:nvSpPr>
          <p:cNvPr id="2" name="标题 2"/>
          <p:cNvSpPr>
            <a:spLocks noGrp="1"/>
          </p:cNvSpPr>
          <p:nvPr>
            <p:custDataLst>
              <p:tags r:id="rId3"/>
            </p:custDataLst>
          </p:nvPr>
        </p:nvSpPr>
        <p:spPr>
          <a:xfrm>
            <a:off x="658357" y="318716"/>
            <a:ext cx="7808266" cy="582223"/>
          </a:xfrm>
          <a:prstGeom prst="rect">
            <a:avLst/>
          </a:prstGeom>
        </p:spPr>
        <p:txBody>
          <a:bodyPr vert="horz" lIns="91440" tIns="45720" rIns="91440" bIns="4572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altLang="zh-CN" sz="2800" dirty="0">
                <a:latin typeface="微软雅黑" panose="020B0503020204020204" charset="-122"/>
                <a:ea typeface="微软雅黑" panose="020B0503020204020204" charset="-122"/>
              </a:rPr>
              <a:t>3.2 </a:t>
            </a:r>
            <a:r>
              <a:rPr lang="zh-CN" altLang="en-US" sz="2800" dirty="0">
                <a:latin typeface="微软雅黑" panose="020B0503020204020204" charset="-122"/>
                <a:ea typeface="微软雅黑" panose="020B0503020204020204" charset="-122"/>
              </a:rPr>
              <a:t>学会自我管理</a:t>
            </a:r>
          </a:p>
        </p:txBody>
      </p:sp>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图片 1" descr="21345280_100907965000_2"/>
          <p:cNvPicPr>
            <a:picLocks noChangeAspect="1"/>
          </p:cNvPicPr>
          <p:nvPr/>
        </p:nvPicPr>
        <p:blipFill>
          <a:blip r:embed="rId6"/>
          <a:srcRect b="3123"/>
          <a:stretch>
            <a:fillRect/>
          </a:stretch>
        </p:blipFill>
        <p:spPr>
          <a:xfrm>
            <a:off x="832485" y="1132523"/>
            <a:ext cx="3633311" cy="3530918"/>
          </a:xfrm>
          <a:prstGeom prst="roundRect">
            <a:avLst/>
          </a:prstGeom>
          <a:effectLst>
            <a:reflection blurRad="6350" stA="52000" endA="300" endPos="6000" dir="5400000" sy="-100000" algn="bl" rotWithShape="0"/>
          </a:effectLst>
        </p:spPr>
      </p:pic>
      <p:sp>
        <p:nvSpPr>
          <p:cNvPr id="6" name="文本框 5"/>
          <p:cNvSpPr txBox="1"/>
          <p:nvPr/>
        </p:nvSpPr>
        <p:spPr>
          <a:xfrm>
            <a:off x="4546759" y="1422083"/>
            <a:ext cx="4081463" cy="2999740"/>
          </a:xfrm>
          <a:prstGeom prst="rect">
            <a:avLst/>
          </a:prstGeom>
          <a:noFill/>
          <a:ln w="9525">
            <a:noFill/>
          </a:ln>
        </p:spPr>
        <p:txBody>
          <a:bodyPr wrap="square">
            <a:spAutoFit/>
          </a:bodyPr>
          <a:lstStyle/>
          <a:p>
            <a:pPr marL="342900" indent="-342900">
              <a:lnSpc>
                <a:spcPct val="180000"/>
              </a:lnSpc>
              <a:buFont typeface="Wingdings" panose="05000000000000000000" charset="0"/>
              <a:buChar char=""/>
            </a:pPr>
            <a:r>
              <a:rPr lang="zh-CN" altLang="en-US" sz="1500" b="1">
                <a:latin typeface="微软雅黑" panose="020B0503020204020204" charset="-122"/>
                <a:ea typeface="微软雅黑" panose="020B0503020204020204" charset="-122"/>
                <a:cs typeface="宋体" panose="02010600030101010101" pitchFamily="2" charset="-122"/>
              </a:rPr>
              <a:t>人际交往是一门艺术，拥有成熟的人际交往技巧，将让我们的大学生活更加多姿多彩，而且会让大学生的未来之路更加畅通。</a:t>
            </a:r>
          </a:p>
          <a:p>
            <a:pPr marL="342900" indent="-342900">
              <a:lnSpc>
                <a:spcPct val="180000"/>
              </a:lnSpc>
              <a:buFont typeface="Wingdings" panose="05000000000000000000" charset="0"/>
              <a:buChar char=""/>
            </a:pPr>
            <a:r>
              <a:rPr lang="zh-CN" altLang="en-US" sz="1500" b="1">
                <a:latin typeface="微软雅黑" panose="020B0503020204020204" charset="-122"/>
                <a:ea typeface="微软雅黑" panose="020B0503020204020204" charset="-122"/>
                <a:cs typeface="宋体" panose="02010600030101010101" pitchFamily="2" charset="-122"/>
              </a:rPr>
              <a:t>一般而言，人际交往包括建立人际关系的能力、说服影响他人的能力、团队合作与协调的能力、倾听与沟通的能力、冲突处理的能力，等等。</a:t>
            </a:r>
          </a:p>
        </p:txBody>
      </p:sp>
      <p:sp>
        <p:nvSpPr>
          <p:cNvPr id="7" name="标题 2"/>
          <p:cNvSpPr>
            <a:spLocks noGrp="1"/>
          </p:cNvSpPr>
          <p:nvPr>
            <p:custDataLst>
              <p:tags r:id="rId3"/>
            </p:custDataLst>
          </p:nvPr>
        </p:nvSpPr>
        <p:spPr>
          <a:xfrm>
            <a:off x="658357" y="318716"/>
            <a:ext cx="7808266" cy="582223"/>
          </a:xfrm>
          <a:prstGeom prst="rect">
            <a:avLst/>
          </a:prstGeom>
        </p:spPr>
        <p:txBody>
          <a:bodyPr vert="horz" lIns="91440" tIns="45720" rIns="91440" bIns="4572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altLang="zh-CN" sz="2800" dirty="0">
                <a:latin typeface="微软雅黑" panose="020B0503020204020204" charset="-122"/>
                <a:ea typeface="微软雅黑" panose="020B0503020204020204" charset="-122"/>
              </a:rPr>
              <a:t>3.2 </a:t>
            </a:r>
            <a:r>
              <a:rPr lang="zh-CN" altLang="en-US" sz="2800" dirty="0">
                <a:latin typeface="微软雅黑" panose="020B0503020204020204" charset="-122"/>
                <a:ea typeface="微软雅黑" panose="020B0503020204020204" charset="-122"/>
              </a:rPr>
              <a:t>学会自我管理</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招聘课代表一名</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岗位职责：</a:t>
            </a:r>
            <a:endParaRPr lang="en-US" altLang="zh-CN" dirty="0" smtClean="0"/>
          </a:p>
          <a:p>
            <a:pPr marL="0" indent="0">
              <a:buNone/>
            </a:pPr>
            <a:r>
              <a:rPr lang="zh-CN" altLang="en-US" dirty="0" smtClean="0"/>
              <a:t>反馈课堂建议和意见；</a:t>
            </a:r>
            <a:endParaRPr lang="en-US" altLang="zh-CN" dirty="0" smtClean="0"/>
          </a:p>
          <a:p>
            <a:pPr marL="0" indent="0">
              <a:buNone/>
            </a:pPr>
            <a:r>
              <a:rPr lang="zh-CN" altLang="en-US" dirty="0" smtClean="0"/>
              <a:t>转发老师通知；</a:t>
            </a:r>
            <a:endParaRPr lang="en-US" altLang="zh-CN" dirty="0" smtClean="0"/>
          </a:p>
          <a:p>
            <a:pPr marL="0" indent="0">
              <a:buNone/>
            </a:pPr>
            <a:r>
              <a:rPr lang="zh-CN" altLang="en-US" dirty="0" smtClean="0"/>
              <a:t>收发整理随堂练习；</a:t>
            </a:r>
            <a:endParaRPr lang="en-US" altLang="zh-CN" dirty="0" smtClean="0"/>
          </a:p>
          <a:p>
            <a:pPr marL="0" indent="0">
              <a:buNone/>
            </a:pPr>
            <a:r>
              <a:rPr lang="zh-CN" altLang="en-US" dirty="0" smtClean="0"/>
              <a:t>其他需要帮助老师处理的与教学相关事务。</a:t>
            </a:r>
            <a:endParaRPr lang="en-US" altLang="zh-CN" dirty="0" smtClean="0"/>
          </a:p>
          <a:p>
            <a:pPr marL="0" indent="0">
              <a:buNone/>
            </a:pPr>
            <a:r>
              <a:rPr lang="en-US" altLang="zh-CN" dirty="0" smtClean="0"/>
              <a:t>2.</a:t>
            </a:r>
            <a:r>
              <a:rPr lang="zh-CN" altLang="en-US" dirty="0" smtClean="0"/>
              <a:t>任职要求：</a:t>
            </a:r>
            <a:endParaRPr lang="en-US" altLang="zh-CN" dirty="0" smtClean="0"/>
          </a:p>
          <a:p>
            <a:pPr marL="0" indent="0">
              <a:buNone/>
            </a:pPr>
            <a:r>
              <a:rPr lang="zh-CN" altLang="en-US" dirty="0" smtClean="0"/>
              <a:t>愿意担任课代表，工作主动性强，较强的沟通表达能力，信息反应及时，在该课的学习上能树立榜样带头作用。</a:t>
            </a:r>
            <a:endParaRPr lang="en-US" altLang="zh-CN" dirty="0" smtClean="0"/>
          </a:p>
          <a:p>
            <a:pPr marL="0" indent="0">
              <a:buNone/>
            </a:pPr>
            <a:r>
              <a:rPr lang="en-US" altLang="zh-CN" dirty="0" smtClean="0"/>
              <a:t>3.</a:t>
            </a:r>
            <a:r>
              <a:rPr lang="zh-CN" altLang="en-US" dirty="0" smtClean="0"/>
              <a:t>薪资福利待遇：</a:t>
            </a:r>
            <a:endParaRPr lang="en-US" altLang="zh-CN" dirty="0" smtClean="0"/>
          </a:p>
          <a:p>
            <a:pPr marL="0" indent="0">
              <a:buNone/>
            </a:pPr>
            <a:r>
              <a:rPr lang="zh-CN" altLang="en-US" dirty="0" smtClean="0"/>
              <a:t>零底薪零提成；</a:t>
            </a:r>
            <a:r>
              <a:rPr lang="zh-CN" altLang="en-US" dirty="0"/>
              <a:t>综合测评加</a:t>
            </a:r>
            <a:r>
              <a:rPr lang="zh-CN" altLang="en-US" dirty="0" smtClean="0"/>
              <a:t>分；隐形福利照顾一点点平时成绩。</a:t>
            </a:r>
            <a:endParaRPr lang="zh-CN" altLang="en-US" dirty="0"/>
          </a:p>
        </p:txBody>
      </p:sp>
    </p:spTree>
    <p:extLst>
      <p:ext uri="{BB962C8B-B14F-4D97-AF65-F5344CB8AC3E}">
        <p14:creationId xmlns:p14="http://schemas.microsoft.com/office/powerpoint/2010/main" val="3510826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图片 1" descr="C:\Users\DEll\Desktop\幸福密码课件V1.0\幸福密码配套图\1-151203094S6330.jpg1-151203094S6330"/>
          <p:cNvPicPr>
            <a:picLocks noChangeAspect="1"/>
          </p:cNvPicPr>
          <p:nvPr/>
        </p:nvPicPr>
        <p:blipFill>
          <a:blip r:embed="rId6"/>
          <a:srcRect l="18862"/>
          <a:stretch>
            <a:fillRect/>
          </a:stretch>
        </p:blipFill>
        <p:spPr>
          <a:xfrm>
            <a:off x="544830" y="1331595"/>
            <a:ext cx="4010025" cy="3158490"/>
          </a:xfrm>
          <a:prstGeom prst="roundRect">
            <a:avLst/>
          </a:prstGeom>
          <a:effectLst>
            <a:reflection blurRad="6350" stA="50000" endA="300" endPos="9000" dist="50800" dir="5400000" sy="-100000" algn="bl" rotWithShape="0"/>
          </a:effectLst>
        </p:spPr>
      </p:pic>
      <p:sp>
        <p:nvSpPr>
          <p:cNvPr id="6" name="文本框 5"/>
          <p:cNvSpPr txBox="1"/>
          <p:nvPr/>
        </p:nvSpPr>
        <p:spPr>
          <a:xfrm>
            <a:off x="4546759" y="1422083"/>
            <a:ext cx="4081463" cy="3415030"/>
          </a:xfrm>
          <a:prstGeom prst="rect">
            <a:avLst/>
          </a:prstGeom>
          <a:noFill/>
          <a:ln w="9525">
            <a:noFill/>
          </a:ln>
        </p:spPr>
        <p:txBody>
          <a:bodyPr wrap="square">
            <a:spAutoFit/>
          </a:bodyPr>
          <a:lstStyle/>
          <a:p>
            <a:pPr marL="342900" indent="-342900">
              <a:lnSpc>
                <a:spcPct val="180000"/>
              </a:lnSpc>
              <a:buFont typeface="Wingdings" panose="05000000000000000000" charset="0"/>
              <a:buChar char=""/>
            </a:pPr>
            <a:r>
              <a:rPr lang="zh-CN" altLang="en-US" sz="1500" b="1">
                <a:latin typeface="微软雅黑" panose="020B0503020204020204" charset="-122"/>
                <a:ea typeface="微软雅黑" panose="020B0503020204020204" charset="-122"/>
                <a:cs typeface="宋体" panose="02010600030101010101" pitchFamily="2" charset="-122"/>
              </a:rPr>
              <a:t>情绪智商（EQ）从英文原文 Emotional Intelligence 来看，它是一种“情绪智力”，或又译为“情绪商数”，指的是管理情绪的能力，代表一个人能否适当的处理自己的情绪，它的意义包含了“自制力、热忱、毅力、自我驱策力等”。一个高 EQ 的人通常是情绪稳定的，不会因小事产生剧烈的波动</a:t>
            </a:r>
          </a:p>
        </p:txBody>
      </p:sp>
      <p:sp>
        <p:nvSpPr>
          <p:cNvPr id="7" name="标题 2"/>
          <p:cNvSpPr>
            <a:spLocks noGrp="1"/>
          </p:cNvSpPr>
          <p:nvPr>
            <p:custDataLst>
              <p:tags r:id="rId3"/>
            </p:custDataLst>
          </p:nvPr>
        </p:nvSpPr>
        <p:spPr>
          <a:xfrm>
            <a:off x="658357" y="318716"/>
            <a:ext cx="7808266" cy="582223"/>
          </a:xfrm>
          <a:prstGeom prst="rect">
            <a:avLst/>
          </a:prstGeom>
        </p:spPr>
        <p:txBody>
          <a:bodyPr vert="horz" lIns="91440" tIns="45720" rIns="91440" bIns="45720" rtlCol="0" anchor="b">
            <a:no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altLang="zh-CN" sz="2800" dirty="0">
                <a:latin typeface="微软雅黑" panose="020B0503020204020204" charset="-122"/>
                <a:ea typeface="微软雅黑" panose="020B0503020204020204" charset="-122"/>
              </a:rPr>
              <a:t>3.2 </a:t>
            </a:r>
            <a:r>
              <a:rPr lang="zh-CN" altLang="en-US" sz="2800" dirty="0">
                <a:latin typeface="微软雅黑" panose="020B0503020204020204" charset="-122"/>
                <a:ea typeface="微软雅黑" panose="020B0503020204020204" charset="-122"/>
              </a:rPr>
              <a:t>学会自我管理</a:t>
            </a: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1073018"/>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3"/>
            </p:custDataLst>
          </p:nvPr>
        </p:nvSpPr>
        <p:spPr>
          <a:xfrm>
            <a:off x="559931" y="417779"/>
            <a:ext cx="8600013" cy="582223"/>
          </a:xfrm>
          <a:prstGeom prst="rect">
            <a:avLst/>
          </a:prstGeom>
        </p:spPr>
        <p:txBody>
          <a:bodyPr vert="horz" lIns="91428" tIns="45714" rIns="91428" bIns="45714"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2800" dirty="0">
                <a:latin typeface="微软雅黑" panose="020B0503020204020204" charset="-122"/>
                <a:ea typeface="微软雅黑" panose="020B0503020204020204" charset="-122"/>
              </a:rPr>
              <a:t>课堂练习</a:t>
            </a:r>
            <a:r>
              <a:rPr lang="en-US" altLang="zh-CN" sz="2800" dirty="0">
                <a:latin typeface="微软雅黑" panose="020B0503020204020204" charset="-122"/>
                <a:ea typeface="微软雅黑" panose="020B0503020204020204" charset="-122"/>
              </a:rPr>
              <a:t>4</a:t>
            </a:r>
            <a:r>
              <a:rPr lang="zh-CN" sz="2800" dirty="0">
                <a:latin typeface="微软雅黑" panose="020B0503020204020204" charset="-122"/>
                <a:ea typeface="微软雅黑" panose="020B0503020204020204" charset="-122"/>
              </a:rPr>
              <a:t> 我的大学九宫格</a:t>
            </a:r>
          </a:p>
        </p:txBody>
      </p:sp>
      <p:pic>
        <p:nvPicPr>
          <p:cNvPr id="2" name="图片 1"/>
          <p:cNvPicPr>
            <a:picLocks noChangeAspect="1"/>
          </p:cNvPicPr>
          <p:nvPr/>
        </p:nvPicPr>
        <p:blipFill>
          <a:blip r:embed="rId6">
            <a:clrChange>
              <a:clrFrom>
                <a:srgbClr val="FEFEFE">
                  <a:alpha val="100000"/>
                </a:srgbClr>
              </a:clrFrom>
              <a:clrTo>
                <a:srgbClr val="FEFEFE">
                  <a:alpha val="100000"/>
                  <a:alpha val="0"/>
                </a:srgbClr>
              </a:clrTo>
            </a:clrChange>
          </a:blip>
          <a:stretch>
            <a:fillRect/>
          </a:stretch>
        </p:blipFill>
        <p:spPr>
          <a:xfrm>
            <a:off x="1072515" y="1429703"/>
            <a:ext cx="2968466" cy="2968466"/>
          </a:xfrm>
          <a:prstGeom prst="rect">
            <a:avLst/>
          </a:prstGeom>
        </p:spPr>
      </p:pic>
      <p:sp>
        <p:nvSpPr>
          <p:cNvPr id="100" name="文本框 99"/>
          <p:cNvSpPr txBox="1"/>
          <p:nvPr/>
        </p:nvSpPr>
        <p:spPr>
          <a:xfrm>
            <a:off x="4510088" y="1512332"/>
            <a:ext cx="3810000" cy="368300"/>
          </a:xfrm>
          <a:prstGeom prst="rect">
            <a:avLst/>
          </a:prstGeom>
          <a:noFill/>
          <a:ln w="9525">
            <a:noFill/>
          </a:ln>
        </p:spPr>
        <p:txBody>
          <a:bodyPr>
            <a:spAutoFit/>
          </a:bodyPr>
          <a:lstStyle/>
          <a:p>
            <a:pPr indent="304800"/>
            <a:r>
              <a:rPr lang="zh-CN" altLang="en-US" b="1">
                <a:latin typeface="微软雅黑" panose="020B0503020204020204" charset="-122"/>
                <a:ea typeface="微软雅黑" panose="020B0503020204020204" charset="-122"/>
                <a:cs typeface="宋体" panose="02010600030101010101" pitchFamily="2" charset="-122"/>
              </a:rPr>
              <a:t>如下表，绘制自己的大学九宫格。</a:t>
            </a:r>
          </a:p>
        </p:txBody>
      </p:sp>
      <p:graphicFrame>
        <p:nvGraphicFramePr>
          <p:cNvPr id="4" name="表格 3"/>
          <p:cNvGraphicFramePr/>
          <p:nvPr/>
        </p:nvGraphicFramePr>
        <p:xfrm>
          <a:off x="4616291" y="2590324"/>
          <a:ext cx="3850005" cy="1604010"/>
        </p:xfrm>
        <a:graphic>
          <a:graphicData uri="http://schemas.openxmlformats.org/drawingml/2006/table">
            <a:tbl>
              <a:tblPr firstRow="1" bandRow="1">
                <a:tableStyleId>{5DA37D80-6434-44D0-A028-1B22A696006F}</a:tableStyleId>
              </a:tblPr>
              <a:tblGrid>
                <a:gridCol w="1216660">
                  <a:extLst>
                    <a:ext uri="{9D8B030D-6E8A-4147-A177-3AD203B41FA5}">
                      <a16:colId xmlns:a16="http://schemas.microsoft.com/office/drawing/2014/main" val="20000"/>
                    </a:ext>
                  </a:extLst>
                </a:gridCol>
                <a:gridCol w="1316355">
                  <a:extLst>
                    <a:ext uri="{9D8B030D-6E8A-4147-A177-3AD203B41FA5}">
                      <a16:colId xmlns:a16="http://schemas.microsoft.com/office/drawing/2014/main" val="20001"/>
                    </a:ext>
                  </a:extLst>
                </a:gridCol>
                <a:gridCol w="1316990">
                  <a:extLst>
                    <a:ext uri="{9D8B030D-6E8A-4147-A177-3AD203B41FA5}">
                      <a16:colId xmlns:a16="http://schemas.microsoft.com/office/drawing/2014/main" val="20002"/>
                    </a:ext>
                  </a:extLst>
                </a:gridCol>
              </a:tblGrid>
              <a:tr h="459740">
                <a:tc>
                  <a:txBody>
                    <a:bodyPr/>
                    <a:lstStyle/>
                    <a:p>
                      <a:pPr indent="0" algn="ctr">
                        <a:buNone/>
                      </a:pPr>
                      <a:r>
                        <a:rPr lang="zh-CN" altLang="en-US" sz="1500" b="1"/>
                        <a:t>学习</a:t>
                      </a:r>
                    </a:p>
                  </a:txBody>
                  <a:tcPr marL="0" marR="0" marT="0" marB="0" anchor="ctr"/>
                </a:tc>
                <a:tc>
                  <a:txBody>
                    <a:bodyPr/>
                    <a:lstStyle/>
                    <a:p>
                      <a:pPr indent="0" algn="ctr">
                        <a:buNone/>
                      </a:pPr>
                      <a:r>
                        <a:rPr lang="zh-CN" altLang="en-US" sz="1500" b="1"/>
                        <a:t>专业</a:t>
                      </a:r>
                    </a:p>
                  </a:txBody>
                  <a:tcPr marL="0" marR="0" marT="0" marB="0" anchor="ctr"/>
                </a:tc>
                <a:tc>
                  <a:txBody>
                    <a:bodyPr/>
                    <a:lstStyle/>
                    <a:p>
                      <a:pPr indent="0" algn="ctr">
                        <a:buNone/>
                      </a:pPr>
                      <a:r>
                        <a:rPr lang="zh-CN" altLang="en-US" sz="1500" b="1"/>
                        <a:t>人际交往</a:t>
                      </a:r>
                    </a:p>
                  </a:txBody>
                  <a:tcPr marL="0" marR="0" marT="0" marB="0" anchor="ctr"/>
                </a:tc>
                <a:extLst>
                  <a:ext uri="{0D108BD9-81ED-4DB2-BD59-A6C34878D82A}">
                    <a16:rowId xmlns:a16="http://schemas.microsoft.com/office/drawing/2014/main" val="10000"/>
                  </a:ext>
                </a:extLst>
              </a:tr>
              <a:tr h="563880">
                <a:tc>
                  <a:txBody>
                    <a:bodyPr/>
                    <a:lstStyle/>
                    <a:p>
                      <a:pPr indent="0" algn="ctr">
                        <a:buNone/>
                      </a:pPr>
                      <a:r>
                        <a:rPr lang="zh-CN" altLang="en-US" sz="1500" b="1"/>
                        <a:t>情感</a:t>
                      </a:r>
                    </a:p>
                  </a:txBody>
                  <a:tcPr marL="0" marR="0" marT="0" marB="0" anchor="ctr"/>
                </a:tc>
                <a:tc>
                  <a:txBody>
                    <a:bodyPr/>
                    <a:lstStyle/>
                    <a:p>
                      <a:pPr indent="0" algn="ctr">
                        <a:buNone/>
                      </a:pPr>
                      <a:r>
                        <a:rPr lang="zh-CN" altLang="en-US" sz="1500" b="1"/>
                        <a:t>身心健康</a:t>
                      </a:r>
                    </a:p>
                  </a:txBody>
                  <a:tcPr marL="0" marR="0" marT="0" marB="0" anchor="ctr"/>
                </a:tc>
                <a:tc>
                  <a:txBody>
                    <a:bodyPr/>
                    <a:lstStyle/>
                    <a:p>
                      <a:pPr indent="0" algn="ctr">
                        <a:buNone/>
                      </a:pPr>
                      <a:r>
                        <a:rPr lang="zh-CN" altLang="en-US" sz="1500" b="1"/>
                        <a:t>休闲</a:t>
                      </a:r>
                    </a:p>
                  </a:txBody>
                  <a:tcPr marL="0" marR="0" marT="0" marB="0" anchor="ctr"/>
                </a:tc>
                <a:extLst>
                  <a:ext uri="{0D108BD9-81ED-4DB2-BD59-A6C34878D82A}">
                    <a16:rowId xmlns:a16="http://schemas.microsoft.com/office/drawing/2014/main" val="10001"/>
                  </a:ext>
                </a:extLst>
              </a:tr>
              <a:tr h="580390">
                <a:tc>
                  <a:txBody>
                    <a:bodyPr/>
                    <a:lstStyle/>
                    <a:p>
                      <a:pPr indent="0" algn="ctr">
                        <a:buNone/>
                      </a:pPr>
                      <a:r>
                        <a:rPr lang="zh-CN" altLang="en-US" sz="1500" b="1"/>
                        <a:t>自我成长</a:t>
                      </a:r>
                    </a:p>
                  </a:txBody>
                  <a:tcPr marL="0" marR="0" marT="0" marB="0" anchor="ctr"/>
                </a:tc>
                <a:tc>
                  <a:txBody>
                    <a:bodyPr/>
                    <a:lstStyle/>
                    <a:p>
                      <a:pPr indent="0" algn="ctr">
                        <a:buNone/>
                      </a:pPr>
                      <a:r>
                        <a:rPr lang="zh-CN" altLang="en-US" sz="1500" b="1"/>
                        <a:t>社会工作</a:t>
                      </a:r>
                    </a:p>
                  </a:txBody>
                  <a:tcPr marL="0" marR="0" marT="0" marB="0" anchor="ctr"/>
                </a:tc>
                <a:tc>
                  <a:txBody>
                    <a:bodyPr/>
                    <a:lstStyle/>
                    <a:p>
                      <a:pPr indent="0" algn="ctr">
                        <a:buNone/>
                      </a:pPr>
                      <a:r>
                        <a:rPr lang="zh-CN" altLang="en-US" sz="1500" b="1"/>
                        <a:t>兼职工作</a:t>
                      </a:r>
                    </a:p>
                  </a:txBody>
                  <a:tcPr marL="0" marR="0" marT="0" marB="0" anchor="ct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noAutofit/>
          </a:bodyPr>
          <a:lstStyle/>
          <a:p>
            <a:pPr>
              <a:lnSpc>
                <a:spcPct val="120000"/>
              </a:lnSpc>
              <a:defRPr/>
            </a:pPr>
            <a:r>
              <a:rPr lang="en-US" altLang="zh-CN" sz="2400" b="1" smtClean="0">
                <a:latin typeface="微软雅黑" panose="020B0503020204020204" charset="-122"/>
                <a:ea typeface="微软雅黑" panose="020B0503020204020204" charset="-122"/>
              </a:rPr>
              <a:t>3.3</a:t>
            </a:r>
            <a:r>
              <a:rPr lang="zh-CN" altLang="en-US" sz="2400" b="1" smtClean="0">
                <a:latin typeface="微软雅黑" panose="020B0503020204020204" charset="-122"/>
                <a:ea typeface="微软雅黑" panose="020B0503020204020204" charset="-122"/>
              </a:rPr>
              <a:t>规划大学生活</a:t>
            </a:r>
          </a:p>
        </p:txBody>
      </p:sp>
      <p:cxnSp>
        <p:nvCxnSpPr>
          <p:cNvPr id="8" name="直接连接符 7"/>
          <p:cNvCxnSpPr/>
          <p:nvPr>
            <p:custDataLst>
              <p:tags r:id="rId3"/>
            </p:custDataLst>
          </p:nvPr>
        </p:nvCxnSpPr>
        <p:spPr bwMode="auto">
          <a:xfrm>
            <a:off x="514851" y="957462"/>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ph type="title"/>
            <p:custDataLst>
              <p:tags r:id="rId3"/>
            </p:custDataLst>
          </p:nvPr>
        </p:nvSpPr>
        <p:spPr>
          <a:xfrm>
            <a:off x="544830" y="466725"/>
            <a:ext cx="8231981" cy="582454"/>
          </a:xfrm>
        </p:spPr>
        <p:txBody>
          <a:bodyPr>
            <a:noAutofit/>
          </a:bodyPr>
          <a:lstStyle/>
          <a:p>
            <a:r>
              <a:rPr lang="en-US" altLang="zh-CN" sz="2800" dirty="0">
                <a:latin typeface="微软雅黑" panose="020B0503020204020204" charset="-122"/>
                <a:ea typeface="微软雅黑" panose="020B0503020204020204" charset="-122"/>
              </a:rPr>
              <a:t>3.3 </a:t>
            </a:r>
            <a:r>
              <a:rPr lang="zh-CN" altLang="en-US" sz="2800" dirty="0">
                <a:latin typeface="微软雅黑" panose="020B0503020204020204" charset="-122"/>
                <a:ea typeface="微软雅黑" panose="020B0503020204020204" charset="-122"/>
              </a:rPr>
              <a:t>规划大学生活  之学业</a:t>
            </a:r>
          </a:p>
        </p:txBody>
      </p:sp>
      <p:grpSp>
        <p:nvGrpSpPr>
          <p:cNvPr id="5" name="组合 4"/>
          <p:cNvGrpSpPr/>
          <p:nvPr/>
        </p:nvGrpSpPr>
        <p:grpSpPr>
          <a:xfrm>
            <a:off x="581025" y="1220153"/>
            <a:ext cx="4846034" cy="3575208"/>
            <a:chOff x="1923" y="2698"/>
            <a:chExt cx="7268" cy="7507"/>
          </a:xfrm>
        </p:grpSpPr>
        <p:grpSp>
          <p:nvGrpSpPr>
            <p:cNvPr id="7" name="组合 6"/>
            <p:cNvGrpSpPr/>
            <p:nvPr>
              <p:custDataLst>
                <p:tags r:id="rId8"/>
              </p:custDataLst>
            </p:nvPr>
          </p:nvGrpSpPr>
          <p:grpSpPr>
            <a:xfrm>
              <a:off x="1923" y="2698"/>
              <a:ext cx="2059" cy="4761"/>
              <a:chOff x="744696" y="4350042"/>
              <a:chExt cx="972000" cy="2246840"/>
            </a:xfrm>
          </p:grpSpPr>
          <p:sp>
            <p:nvSpPr>
              <p:cNvPr id="11" name="任意多边形 10"/>
              <p:cNvSpPr/>
              <p:nvPr>
                <p:custDataLst>
                  <p:tags r:id="rId15"/>
                </p:custDataLst>
              </p:nvPr>
            </p:nvSpPr>
            <p:spPr>
              <a:xfrm>
                <a:off x="744696" y="4350042"/>
                <a:ext cx="972000" cy="2246840"/>
              </a:xfrm>
              <a:custGeom>
                <a:avLst/>
                <a:gdLst>
                  <a:gd name="connsiteX0" fmla="*/ 56143 w 972000"/>
                  <a:gd name="connsiteY0" fmla="*/ 0 h 2246840"/>
                  <a:gd name="connsiteX1" fmla="*/ 915857 w 972000"/>
                  <a:gd name="connsiteY1" fmla="*/ 0 h 2246840"/>
                  <a:gd name="connsiteX2" fmla="*/ 972000 w 972000"/>
                  <a:gd name="connsiteY2" fmla="*/ 55567 h 2246840"/>
                  <a:gd name="connsiteX3" fmla="*/ 972000 w 972000"/>
                  <a:gd name="connsiteY3" fmla="*/ 1819275 h 2246840"/>
                  <a:gd name="connsiteX4" fmla="*/ 486000 w 972000"/>
                  <a:gd name="connsiteY4" fmla="*/ 2246840 h 2246840"/>
                  <a:gd name="connsiteX5" fmla="*/ 0 w 972000"/>
                  <a:gd name="connsiteY5" fmla="*/ 1819275 h 2246840"/>
                  <a:gd name="connsiteX6" fmla="*/ 0 w 972000"/>
                  <a:gd name="connsiteY6" fmla="*/ 55567 h 2246840"/>
                  <a:gd name="connsiteX7" fmla="*/ 56143 w 972000"/>
                  <a:gd name="connsiteY7" fmla="*/ 0 h 224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000" h="2246840">
                    <a:moveTo>
                      <a:pt x="56143" y="0"/>
                    </a:moveTo>
                    <a:lnTo>
                      <a:pt x="915857" y="0"/>
                    </a:lnTo>
                    <a:cubicBezTo>
                      <a:pt x="946864" y="0"/>
                      <a:pt x="972000" y="24878"/>
                      <a:pt x="972000" y="55567"/>
                    </a:cubicBezTo>
                    <a:lnTo>
                      <a:pt x="972000" y="1819275"/>
                    </a:lnTo>
                    <a:lnTo>
                      <a:pt x="486000" y="2246840"/>
                    </a:lnTo>
                    <a:lnTo>
                      <a:pt x="0" y="1819275"/>
                    </a:lnTo>
                    <a:lnTo>
                      <a:pt x="0" y="55567"/>
                    </a:lnTo>
                    <a:cubicBezTo>
                      <a:pt x="0" y="24878"/>
                      <a:pt x="25136" y="0"/>
                      <a:pt x="56143" y="0"/>
                    </a:cubicBezTo>
                    <a:close/>
                  </a:path>
                </a:pathLst>
              </a:custGeom>
              <a:solidFill>
                <a:schemeClr val="accent1"/>
              </a:solidFill>
            </p:spPr>
            <p:txBody>
              <a:bodyPr rot="0" spcFirstLastPara="0" vertOverflow="overflow" horzOverflow="overflow" vert="horz" wrap="square" lIns="27000" tIns="378000" rIns="27000" bIns="243000" numCol="1" spcCol="0" rtlCol="0" fromWordArt="0" anchor="ctr" anchorCtr="0" forceAA="0" compatLnSpc="1">
                <a:normAutofit/>
              </a:bodyPr>
              <a:lstStyle/>
              <a:p>
                <a:pPr algn="just">
                  <a:lnSpc>
                    <a:spcPct val="110000"/>
                  </a:lnSpc>
                </a:pPr>
                <a:r>
                  <a:rPr lang="fr-FR" altLang="zh-CN" sz="1500" b="1" dirty="0" smtClean="0">
                    <a:solidFill>
                      <a:schemeClr val="bg1"/>
                    </a:solidFill>
                    <a:latin typeface="微软雅黑" panose="020B0503020204020204" charset="-122"/>
                    <a:ea typeface="微软雅黑" panose="020B0503020204020204" charset="-122"/>
                  </a:rPr>
                  <a:t>有助于发掘自我，促成自我发展</a:t>
                </a:r>
              </a:p>
            </p:txBody>
          </p:sp>
          <p:sp>
            <p:nvSpPr>
              <p:cNvPr id="12" name="圆角矩形 11"/>
              <p:cNvSpPr/>
              <p:nvPr>
                <p:custDataLst>
                  <p:tags r:id="rId16"/>
                </p:custDataLst>
              </p:nvPr>
            </p:nvSpPr>
            <p:spPr>
              <a:xfrm>
                <a:off x="744696" y="4446278"/>
                <a:ext cx="972000" cy="406400"/>
              </a:xfrm>
              <a:prstGeom prst="roundRect">
                <a:avLst/>
              </a:prstGeom>
              <a:solidFill>
                <a:schemeClr val="bg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1500" b="1" smtClean="0">
                    <a:latin typeface="微软雅黑" panose="020B0503020204020204" charset="-122"/>
                    <a:ea typeface="微软雅黑" panose="020B0503020204020204" charset="-122"/>
                    <a:cs typeface="+mj-cs"/>
                  </a:rPr>
                  <a:t>01</a:t>
                </a:r>
              </a:p>
            </p:txBody>
          </p:sp>
        </p:grpSp>
        <p:grpSp>
          <p:nvGrpSpPr>
            <p:cNvPr id="9" name="组合 8"/>
            <p:cNvGrpSpPr/>
            <p:nvPr>
              <p:custDataLst>
                <p:tags r:id="rId9"/>
              </p:custDataLst>
            </p:nvPr>
          </p:nvGrpSpPr>
          <p:grpSpPr>
            <a:xfrm>
              <a:off x="4527" y="4283"/>
              <a:ext cx="2059" cy="4761"/>
              <a:chOff x="2081218" y="4084819"/>
              <a:chExt cx="972000" cy="2246840"/>
            </a:xfrm>
          </p:grpSpPr>
          <p:sp>
            <p:nvSpPr>
              <p:cNvPr id="15" name="任意多边形 14"/>
              <p:cNvSpPr/>
              <p:nvPr>
                <p:custDataLst>
                  <p:tags r:id="rId13"/>
                </p:custDataLst>
              </p:nvPr>
            </p:nvSpPr>
            <p:spPr>
              <a:xfrm>
                <a:off x="2081218" y="4084819"/>
                <a:ext cx="972000" cy="2246840"/>
              </a:xfrm>
              <a:custGeom>
                <a:avLst/>
                <a:gdLst>
                  <a:gd name="connsiteX0" fmla="*/ 56143 w 972000"/>
                  <a:gd name="connsiteY0" fmla="*/ 0 h 2246840"/>
                  <a:gd name="connsiteX1" fmla="*/ 915857 w 972000"/>
                  <a:gd name="connsiteY1" fmla="*/ 0 h 2246840"/>
                  <a:gd name="connsiteX2" fmla="*/ 972000 w 972000"/>
                  <a:gd name="connsiteY2" fmla="*/ 55567 h 2246840"/>
                  <a:gd name="connsiteX3" fmla="*/ 972000 w 972000"/>
                  <a:gd name="connsiteY3" fmla="*/ 1819275 h 2246840"/>
                  <a:gd name="connsiteX4" fmla="*/ 486000 w 972000"/>
                  <a:gd name="connsiteY4" fmla="*/ 2246840 h 2246840"/>
                  <a:gd name="connsiteX5" fmla="*/ 0 w 972000"/>
                  <a:gd name="connsiteY5" fmla="*/ 1819275 h 2246840"/>
                  <a:gd name="connsiteX6" fmla="*/ 0 w 972000"/>
                  <a:gd name="connsiteY6" fmla="*/ 55567 h 2246840"/>
                  <a:gd name="connsiteX7" fmla="*/ 56143 w 972000"/>
                  <a:gd name="connsiteY7" fmla="*/ 0 h 224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000" h="2246840">
                    <a:moveTo>
                      <a:pt x="56143" y="0"/>
                    </a:moveTo>
                    <a:lnTo>
                      <a:pt x="915857" y="0"/>
                    </a:lnTo>
                    <a:cubicBezTo>
                      <a:pt x="946864" y="0"/>
                      <a:pt x="972000" y="24878"/>
                      <a:pt x="972000" y="55567"/>
                    </a:cubicBezTo>
                    <a:lnTo>
                      <a:pt x="972000" y="1819275"/>
                    </a:lnTo>
                    <a:lnTo>
                      <a:pt x="486000" y="2246840"/>
                    </a:lnTo>
                    <a:lnTo>
                      <a:pt x="0" y="1819275"/>
                    </a:lnTo>
                    <a:lnTo>
                      <a:pt x="0" y="55567"/>
                    </a:lnTo>
                    <a:cubicBezTo>
                      <a:pt x="0" y="24878"/>
                      <a:pt x="25136" y="0"/>
                      <a:pt x="56143" y="0"/>
                    </a:cubicBezTo>
                    <a:close/>
                  </a:path>
                </a:pathLst>
              </a:custGeom>
              <a:solidFill>
                <a:schemeClr val="accent2"/>
              </a:solidFill>
            </p:spPr>
            <p:txBody>
              <a:bodyPr rot="0" spcFirstLastPara="0" vertOverflow="overflow" horzOverflow="overflow" vert="horz" wrap="square" lIns="27000" tIns="378000" rIns="27000" bIns="243000" numCol="1" spcCol="0" rtlCol="0" fromWordArt="0" anchor="ctr" anchorCtr="0" forceAA="0" compatLnSpc="1">
                <a:noAutofit/>
              </a:bodyPr>
              <a:lstStyle/>
              <a:p>
                <a:pPr algn="just">
                  <a:lnSpc>
                    <a:spcPct val="110000"/>
                  </a:lnSpc>
                </a:pPr>
                <a:r>
                  <a:rPr lang="en-US" altLang="zh-CN" sz="1500" b="1" dirty="0" smtClean="0">
                    <a:solidFill>
                      <a:schemeClr val="bg1"/>
                    </a:solidFill>
                    <a:latin typeface="微软雅黑" panose="020B0503020204020204" charset="-122"/>
                    <a:ea typeface="微软雅黑" panose="020B0503020204020204" charset="-122"/>
                  </a:rPr>
                  <a:t>有助于促使大学生集中精力、提高热情，增强青年大学生的主动性</a:t>
                </a:r>
              </a:p>
            </p:txBody>
          </p:sp>
          <p:sp>
            <p:nvSpPr>
              <p:cNvPr id="16" name="圆角矩形 15"/>
              <p:cNvSpPr/>
              <p:nvPr>
                <p:custDataLst>
                  <p:tags r:id="rId14"/>
                </p:custDataLst>
              </p:nvPr>
            </p:nvSpPr>
            <p:spPr>
              <a:xfrm>
                <a:off x="2081218" y="4192853"/>
                <a:ext cx="972000" cy="406400"/>
              </a:xfrm>
              <a:prstGeom prst="roundRect">
                <a:avLst/>
              </a:prstGeom>
              <a:solidFill>
                <a:schemeClr val="bg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1500" b="1" smtClean="0">
                    <a:latin typeface="微软雅黑" panose="020B0503020204020204" charset="-122"/>
                    <a:ea typeface="微软雅黑" panose="020B0503020204020204" charset="-122"/>
                    <a:cs typeface="+mj-cs"/>
                  </a:rPr>
                  <a:t>02</a:t>
                </a:r>
              </a:p>
            </p:txBody>
          </p:sp>
        </p:grpSp>
        <p:grpSp>
          <p:nvGrpSpPr>
            <p:cNvPr id="10" name="组合 9"/>
            <p:cNvGrpSpPr/>
            <p:nvPr>
              <p:custDataLst>
                <p:tags r:id="rId10"/>
              </p:custDataLst>
            </p:nvPr>
          </p:nvGrpSpPr>
          <p:grpSpPr>
            <a:xfrm>
              <a:off x="7132" y="5444"/>
              <a:ext cx="2059" cy="4761"/>
              <a:chOff x="3417740" y="3619500"/>
              <a:chExt cx="972000" cy="2246840"/>
            </a:xfrm>
          </p:grpSpPr>
          <p:sp>
            <p:nvSpPr>
              <p:cNvPr id="18" name="任意多边形 17"/>
              <p:cNvSpPr/>
              <p:nvPr>
                <p:custDataLst>
                  <p:tags r:id="rId11"/>
                </p:custDataLst>
              </p:nvPr>
            </p:nvSpPr>
            <p:spPr>
              <a:xfrm>
                <a:off x="3417740" y="3619500"/>
                <a:ext cx="972000" cy="2246840"/>
              </a:xfrm>
              <a:custGeom>
                <a:avLst/>
                <a:gdLst>
                  <a:gd name="connsiteX0" fmla="*/ 56143 w 972000"/>
                  <a:gd name="connsiteY0" fmla="*/ 0 h 2246840"/>
                  <a:gd name="connsiteX1" fmla="*/ 915857 w 972000"/>
                  <a:gd name="connsiteY1" fmla="*/ 0 h 2246840"/>
                  <a:gd name="connsiteX2" fmla="*/ 972000 w 972000"/>
                  <a:gd name="connsiteY2" fmla="*/ 55567 h 2246840"/>
                  <a:gd name="connsiteX3" fmla="*/ 972000 w 972000"/>
                  <a:gd name="connsiteY3" fmla="*/ 1819275 h 2246840"/>
                  <a:gd name="connsiteX4" fmla="*/ 486000 w 972000"/>
                  <a:gd name="connsiteY4" fmla="*/ 2246840 h 2246840"/>
                  <a:gd name="connsiteX5" fmla="*/ 0 w 972000"/>
                  <a:gd name="connsiteY5" fmla="*/ 1819275 h 2246840"/>
                  <a:gd name="connsiteX6" fmla="*/ 0 w 972000"/>
                  <a:gd name="connsiteY6" fmla="*/ 55567 h 2246840"/>
                  <a:gd name="connsiteX7" fmla="*/ 56143 w 972000"/>
                  <a:gd name="connsiteY7" fmla="*/ 0 h 224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000" h="2246840">
                    <a:moveTo>
                      <a:pt x="56143" y="0"/>
                    </a:moveTo>
                    <a:lnTo>
                      <a:pt x="915857" y="0"/>
                    </a:lnTo>
                    <a:cubicBezTo>
                      <a:pt x="946864" y="0"/>
                      <a:pt x="972000" y="24878"/>
                      <a:pt x="972000" y="55567"/>
                    </a:cubicBezTo>
                    <a:lnTo>
                      <a:pt x="972000" y="1819275"/>
                    </a:lnTo>
                    <a:lnTo>
                      <a:pt x="486000" y="2246840"/>
                    </a:lnTo>
                    <a:lnTo>
                      <a:pt x="0" y="1819275"/>
                    </a:lnTo>
                    <a:lnTo>
                      <a:pt x="0" y="55567"/>
                    </a:lnTo>
                    <a:cubicBezTo>
                      <a:pt x="0" y="24878"/>
                      <a:pt x="25136" y="0"/>
                      <a:pt x="56143" y="0"/>
                    </a:cubicBezTo>
                    <a:close/>
                  </a:path>
                </a:pathLst>
              </a:custGeom>
              <a:solidFill>
                <a:schemeClr val="accent3"/>
              </a:solidFill>
            </p:spPr>
            <p:txBody>
              <a:bodyPr rot="0" spcFirstLastPara="0" vertOverflow="overflow" horzOverflow="overflow" vert="horz" wrap="square" lIns="27000" tIns="378000" rIns="27000" bIns="243000" numCol="1" spcCol="0" rtlCol="0" fromWordArt="0" anchor="ctr" anchorCtr="0" forceAA="0" compatLnSpc="1">
                <a:noAutofit/>
              </a:bodyPr>
              <a:lstStyle/>
              <a:p>
                <a:pPr algn="just">
                  <a:lnSpc>
                    <a:spcPct val="110000"/>
                  </a:lnSpc>
                </a:pPr>
                <a:r>
                  <a:rPr lang="en-US" altLang="zh-CN" sz="1500" b="1" dirty="0" smtClean="0">
                    <a:solidFill>
                      <a:schemeClr val="bg1"/>
                    </a:solidFill>
                    <a:latin typeface="微软雅黑" panose="020B0503020204020204" charset="-122"/>
                    <a:ea typeface="微软雅黑" panose="020B0503020204020204" charset="-122"/>
                  </a:rPr>
                  <a:t>有助于当代大学生的自我定位，尽早的明确自我的人生目标</a:t>
                </a:r>
              </a:p>
            </p:txBody>
          </p:sp>
          <p:sp>
            <p:nvSpPr>
              <p:cNvPr id="19" name="圆角矩形 18"/>
              <p:cNvSpPr/>
              <p:nvPr>
                <p:custDataLst>
                  <p:tags r:id="rId12"/>
                </p:custDataLst>
              </p:nvPr>
            </p:nvSpPr>
            <p:spPr>
              <a:xfrm>
                <a:off x="3417740" y="3754436"/>
                <a:ext cx="972000" cy="406400"/>
              </a:xfrm>
              <a:prstGeom prst="roundRect">
                <a:avLst/>
              </a:prstGeom>
              <a:solidFill>
                <a:schemeClr val="bg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1500" b="1" dirty="0" smtClean="0">
                    <a:latin typeface="微软雅黑" panose="020B0503020204020204" charset="-122"/>
                    <a:ea typeface="微软雅黑" panose="020B0503020204020204" charset="-122"/>
                    <a:cs typeface="+mj-cs"/>
                  </a:rPr>
                  <a:t>03</a:t>
                </a:r>
              </a:p>
            </p:txBody>
          </p:sp>
        </p:grpSp>
      </p:grpSp>
      <p:sp>
        <p:nvSpPr>
          <p:cNvPr id="29" name="矩形 28"/>
          <p:cNvSpPr/>
          <p:nvPr>
            <p:custDataLst>
              <p:tags r:id="rId4"/>
            </p:custDataLst>
          </p:nvPr>
        </p:nvSpPr>
        <p:spPr>
          <a:xfrm>
            <a:off x="5867876" y="295751"/>
            <a:ext cx="2852261" cy="3160871"/>
          </a:xfrm>
          <a:prstGeom prst="rect">
            <a:avLst/>
          </a:prstGeom>
        </p:spPr>
        <p:txBody>
          <a:bodyPr wrap="square" anchor="ctr">
            <a:normAutofit/>
          </a:bodyPr>
          <a:lstStyle/>
          <a:p>
            <a:pPr marL="342900" indent="-342900" algn="just">
              <a:lnSpc>
                <a:spcPct val="150000"/>
              </a:lnSpc>
              <a:buFont typeface="Wingdings" panose="05000000000000000000" charset="0"/>
              <a:buChar char=""/>
            </a:pPr>
            <a:r>
              <a:rPr lang="da-DK" altLang="zh-CN" sz="1500" b="1" kern="0" smtClean="0">
                <a:latin typeface="微软雅黑" panose="020B0503020204020204" charset="-122"/>
                <a:ea typeface="微软雅黑" panose="020B0503020204020204" charset="-122"/>
              </a:rPr>
              <a:t>学业规划是做好职业生涯设计的前提和基础，同时也是它的组成部分，制定并实行良好的学业规划可以更好的迎接社会的挑战。</a:t>
            </a:r>
          </a:p>
        </p:txBody>
      </p:sp>
      <p:pic>
        <p:nvPicPr>
          <p:cNvPr id="17" name="图片 16"/>
          <p:cNvPicPr>
            <a:picLocks noChangeAspect="1"/>
          </p:cNvPicPr>
          <p:nvPr>
            <p:custDataLst>
              <p:tags r:id="rId5"/>
            </p:custDataLst>
          </p:nvPr>
        </p:nvPicPr>
        <p:blipFill rotWithShape="1">
          <a:blip r:embed="rId19"/>
          <a:srcRect t="56319"/>
          <a:stretch>
            <a:fillRect/>
          </a:stretch>
        </p:blipFill>
        <p:spPr>
          <a:xfrm>
            <a:off x="473453" y="866402"/>
            <a:ext cx="1277564" cy="83301"/>
          </a:xfrm>
          <a:prstGeom prst="rect">
            <a:avLst/>
          </a:prstGeom>
        </p:spPr>
      </p:pic>
      <p:pic>
        <p:nvPicPr>
          <p:cNvPr id="20" name="图片 19"/>
          <p:cNvPicPr>
            <a:picLocks noChangeAspect="1"/>
          </p:cNvPicPr>
          <p:nvPr>
            <p:custDataLst>
              <p:tags r:id="rId6"/>
            </p:custDataLst>
          </p:nvPr>
        </p:nvPicPr>
        <p:blipFill rotWithShape="1">
          <a:blip r:embed="rId19"/>
          <a:srcRect t="56319"/>
          <a:stretch>
            <a:fillRect/>
          </a:stretch>
        </p:blipFill>
        <p:spPr>
          <a:xfrm>
            <a:off x="1714009" y="1888966"/>
            <a:ext cx="1277564" cy="83301"/>
          </a:xfrm>
          <a:prstGeom prst="rect">
            <a:avLst/>
          </a:prstGeom>
        </p:spPr>
      </p:pic>
      <p:pic>
        <p:nvPicPr>
          <p:cNvPr id="23" name="图片 22"/>
          <p:cNvPicPr>
            <a:picLocks noChangeAspect="1"/>
          </p:cNvPicPr>
          <p:nvPr>
            <p:custDataLst>
              <p:tags r:id="rId7"/>
            </p:custDataLst>
          </p:nvPr>
        </p:nvPicPr>
        <p:blipFill rotWithShape="1">
          <a:blip r:embed="rId19"/>
          <a:srcRect t="56319"/>
          <a:stretch>
            <a:fillRect/>
          </a:stretch>
        </p:blipFill>
        <p:spPr>
          <a:xfrm>
            <a:off x="2954564" y="2911529"/>
            <a:ext cx="1277564" cy="83301"/>
          </a:xfrm>
          <a:prstGeom prst="rect">
            <a:avLst/>
          </a:prstGeom>
        </p:spPr>
      </p:pic>
      <p:graphicFrame>
        <p:nvGraphicFramePr>
          <p:cNvPr id="13" name="表格 12"/>
          <p:cNvGraphicFramePr>
            <a:graphicFrameLocks noGrp="1"/>
          </p:cNvGraphicFramePr>
          <p:nvPr/>
        </p:nvGraphicFramePr>
        <p:xfrm>
          <a:off x="6201728" y="2911544"/>
          <a:ext cx="2517775" cy="1867535"/>
        </p:xfrm>
        <a:graphic>
          <a:graphicData uri="http://schemas.openxmlformats.org/drawingml/2006/table">
            <a:tbl>
              <a:tblPr firstRow="1" bandRow="1">
                <a:tableStyleId>{8A107856-5554-42FB-B03E-39F5DBC370BA}</a:tableStyleId>
              </a:tblPr>
              <a:tblGrid>
                <a:gridCol w="656590">
                  <a:extLst>
                    <a:ext uri="{9D8B030D-6E8A-4147-A177-3AD203B41FA5}">
                      <a16:colId xmlns:a16="http://schemas.microsoft.com/office/drawing/2014/main" val="20000"/>
                    </a:ext>
                  </a:extLst>
                </a:gridCol>
                <a:gridCol w="1861185">
                  <a:extLst>
                    <a:ext uri="{9D8B030D-6E8A-4147-A177-3AD203B41FA5}">
                      <a16:colId xmlns:a16="http://schemas.microsoft.com/office/drawing/2014/main" val="20001"/>
                    </a:ext>
                  </a:extLst>
                </a:gridCol>
              </a:tblGrid>
              <a:tr h="367665">
                <a:tc>
                  <a:txBody>
                    <a:bodyPr/>
                    <a:lstStyle/>
                    <a:p>
                      <a:pPr algn="ctr"/>
                      <a:r>
                        <a:rPr lang="zh-CN" altLang="en-US" sz="1500" dirty="0" smtClean="0">
                          <a:latin typeface="微软雅黑" panose="020B0503020204020204" charset="-122"/>
                          <a:ea typeface="微软雅黑" panose="020B0503020204020204" charset="-122"/>
                        </a:rPr>
                        <a:t>序号</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500" dirty="0" smtClean="0">
                          <a:latin typeface="微软雅黑" panose="020B0503020204020204" charset="-122"/>
                          <a:ea typeface="微软雅黑" panose="020B0503020204020204" charset="-122"/>
                        </a:rPr>
                        <a:t>   </a:t>
                      </a:r>
                      <a:r>
                        <a:rPr lang="zh-CN" altLang="en-US" sz="1500" dirty="0" smtClean="0">
                          <a:latin typeface="微软雅黑" panose="020B0503020204020204" charset="-122"/>
                          <a:ea typeface="微软雅黑" panose="020B0503020204020204" charset="-122"/>
                        </a:rPr>
                        <a:t>需理清的关系</a:t>
                      </a:r>
                    </a:p>
                  </a:txBody>
                  <a:tcPr marL="68580" marR="68580" marT="34290" marB="34290" anchor="ctr"/>
                </a:tc>
                <a:extLst>
                  <a:ext uri="{0D108BD9-81ED-4DB2-BD59-A6C34878D82A}">
                    <a16:rowId xmlns:a16="http://schemas.microsoft.com/office/drawing/2014/main" val="10000"/>
                  </a:ext>
                </a:extLst>
              </a:tr>
              <a:tr h="367665">
                <a:tc>
                  <a:txBody>
                    <a:bodyPr/>
                    <a:lstStyle/>
                    <a:p>
                      <a:pPr algn="ctr"/>
                      <a:r>
                        <a:rPr lang="en-US" altLang="zh-CN" sz="1015" b="1" dirty="0" smtClean="0">
                          <a:latin typeface="微软雅黑" panose="020B0503020204020204" charset="-122"/>
                          <a:ea typeface="微软雅黑" panose="020B0503020204020204" charset="-122"/>
                        </a:rPr>
                        <a:t>1</a:t>
                      </a:r>
                    </a:p>
                  </a:txBody>
                  <a:tcPr marL="68580" marR="68580" marT="34290" marB="34290" anchor="ctr"/>
                </a:tc>
                <a:tc>
                  <a:txBody>
                    <a:bodyPr/>
                    <a:lstStyle/>
                    <a:p>
                      <a:r>
                        <a:rPr lang="en-US" altLang="zh-CN" sz="1350" b="1" kern="1200" dirty="0" smtClean="0">
                          <a:latin typeface="微软雅黑" panose="020B0503020204020204" charset="-122"/>
                          <a:ea typeface="微软雅黑" panose="020B0503020204020204" charset="-122"/>
                        </a:rPr>
                        <a:t>   </a:t>
                      </a:r>
                      <a:r>
                        <a:rPr lang="zh-CN" altLang="en-US" sz="1350" b="1" kern="1200" dirty="0" smtClean="0">
                          <a:latin typeface="微软雅黑" panose="020B0503020204020204" charset="-122"/>
                          <a:ea typeface="微软雅黑" panose="020B0503020204020204" charset="-122"/>
                        </a:rPr>
                        <a:t>学业与专业的关系</a:t>
                      </a:r>
                    </a:p>
                  </a:txBody>
                  <a:tcPr marL="68580" marR="68580" marT="34290" marB="34290" anchor="ctr"/>
                </a:tc>
                <a:extLst>
                  <a:ext uri="{0D108BD9-81ED-4DB2-BD59-A6C34878D82A}">
                    <a16:rowId xmlns:a16="http://schemas.microsoft.com/office/drawing/2014/main" val="10001"/>
                  </a:ext>
                </a:extLst>
              </a:tr>
              <a:tr h="367030">
                <a:tc>
                  <a:txBody>
                    <a:bodyPr/>
                    <a:lstStyle/>
                    <a:p>
                      <a:pPr algn="ctr"/>
                      <a:r>
                        <a:rPr lang="en-US" altLang="zh-CN" sz="1015" b="1" dirty="0" smtClean="0">
                          <a:latin typeface="微软雅黑" panose="020B0503020204020204" charset="-122"/>
                          <a:ea typeface="微软雅黑" panose="020B0503020204020204" charset="-122"/>
                        </a:rPr>
                        <a:t>2</a:t>
                      </a:r>
                    </a:p>
                  </a:txBody>
                  <a:tcPr marL="68580" marR="68580" marT="34290" marB="34290" anchor="ctr"/>
                </a:tc>
                <a:tc>
                  <a:txBody>
                    <a:bodyPr/>
                    <a:lstStyle/>
                    <a:p>
                      <a:r>
                        <a:rPr lang="en-US" altLang="zh-CN" sz="1350" b="1" kern="1200" dirty="0" smtClean="0">
                          <a:latin typeface="微软雅黑" panose="020B0503020204020204" charset="-122"/>
                          <a:ea typeface="微软雅黑" panose="020B0503020204020204" charset="-122"/>
                        </a:rPr>
                        <a:t>    </a:t>
                      </a:r>
                      <a:r>
                        <a:rPr lang="zh-CN" altLang="en-US" sz="1350" b="1" kern="1200" dirty="0" smtClean="0">
                          <a:latin typeface="微软雅黑" panose="020B0503020204020204" charset="-122"/>
                          <a:ea typeface="微软雅黑" panose="020B0503020204020204" charset="-122"/>
                        </a:rPr>
                        <a:t>学业与职业的关系</a:t>
                      </a:r>
                    </a:p>
                  </a:txBody>
                  <a:tcPr marL="68580" marR="68580" marT="34290" marB="34290" anchor="ctr"/>
                </a:tc>
                <a:extLst>
                  <a:ext uri="{0D108BD9-81ED-4DB2-BD59-A6C34878D82A}">
                    <a16:rowId xmlns:a16="http://schemas.microsoft.com/office/drawing/2014/main" val="10002"/>
                  </a:ext>
                </a:extLst>
              </a:tr>
              <a:tr h="397510">
                <a:tc>
                  <a:txBody>
                    <a:bodyPr/>
                    <a:lstStyle/>
                    <a:p>
                      <a:pPr algn="ctr"/>
                      <a:r>
                        <a:rPr lang="en-US" altLang="zh-CN" sz="1015" b="1" dirty="0" smtClean="0">
                          <a:latin typeface="微软雅黑" panose="020B0503020204020204" charset="-122"/>
                          <a:ea typeface="微软雅黑" panose="020B0503020204020204" charset="-122"/>
                        </a:rPr>
                        <a:t>3</a:t>
                      </a:r>
                    </a:p>
                  </a:txBody>
                  <a:tcPr marL="68580" marR="68580" marT="34290" marB="34290" anchor="ctr"/>
                </a:tc>
                <a:tc>
                  <a:txBody>
                    <a:bodyPr/>
                    <a:lstStyle/>
                    <a:p>
                      <a:r>
                        <a:rPr lang="en-US" altLang="zh-CN" sz="1350" b="1" kern="1200" dirty="0" smtClean="0">
                          <a:latin typeface="微软雅黑" panose="020B0503020204020204" charset="-122"/>
                          <a:ea typeface="微软雅黑" panose="020B0503020204020204" charset="-122"/>
                        </a:rPr>
                        <a:t>    </a:t>
                      </a:r>
                      <a:r>
                        <a:rPr lang="zh-CN" altLang="en-US" sz="1350" b="1" kern="1200" dirty="0" smtClean="0">
                          <a:latin typeface="微软雅黑" panose="020B0503020204020204" charset="-122"/>
                          <a:ea typeface="微软雅黑" panose="020B0503020204020204" charset="-122"/>
                        </a:rPr>
                        <a:t>学业与事业的关系</a:t>
                      </a:r>
                    </a:p>
                  </a:txBody>
                  <a:tcPr marL="68580" marR="68580" marT="34290" marB="34290" anchor="ctr"/>
                </a:tc>
                <a:extLst>
                  <a:ext uri="{0D108BD9-81ED-4DB2-BD59-A6C34878D82A}">
                    <a16:rowId xmlns:a16="http://schemas.microsoft.com/office/drawing/2014/main" val="10003"/>
                  </a:ext>
                </a:extLst>
              </a:tr>
              <a:tr h="367665">
                <a:tc>
                  <a:txBody>
                    <a:bodyPr/>
                    <a:lstStyle/>
                    <a:p>
                      <a:pPr algn="ctr"/>
                      <a:r>
                        <a:rPr lang="en-US" altLang="zh-CN" sz="1015" b="1" dirty="0" smtClean="0">
                          <a:latin typeface="微软雅黑" panose="020B0503020204020204" charset="-122"/>
                          <a:ea typeface="微软雅黑" panose="020B0503020204020204" charset="-122"/>
                        </a:rPr>
                        <a:t>4</a:t>
                      </a:r>
                    </a:p>
                  </a:txBody>
                  <a:tcPr marL="68580" marR="68580" marT="34290" marB="34290" anchor="ctr"/>
                </a:tc>
                <a:tc>
                  <a:txBody>
                    <a:bodyPr/>
                    <a:lstStyle/>
                    <a:p>
                      <a:r>
                        <a:rPr lang="en-US" altLang="zh-CN" sz="1350" b="1" kern="1200" dirty="0" smtClean="0">
                          <a:latin typeface="微软雅黑" panose="020B0503020204020204" charset="-122"/>
                          <a:ea typeface="微软雅黑" panose="020B0503020204020204" charset="-122"/>
                        </a:rPr>
                        <a:t>    </a:t>
                      </a:r>
                      <a:r>
                        <a:rPr lang="zh-CN" altLang="en-US" sz="1350" b="1" kern="1200" dirty="0" smtClean="0">
                          <a:latin typeface="微软雅黑" panose="020B0503020204020204" charset="-122"/>
                          <a:ea typeface="微软雅黑" panose="020B0503020204020204" charset="-122"/>
                        </a:rPr>
                        <a:t>学业与就业的关系</a:t>
                      </a:r>
                    </a:p>
                  </a:txBody>
                  <a:tcPr marL="68580" marR="68580" marT="34290" marB="34290" anchor="ct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custDataLst>
              <p:tags r:id="rId2"/>
            </p:custDataLst>
          </p:nvPr>
        </p:nvSpPr>
        <p:spPr>
          <a:xfrm>
            <a:off x="544830" y="442436"/>
            <a:ext cx="8591550" cy="58245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3.3 </a:t>
            </a:r>
            <a:r>
              <a:rPr lang="zh-CN" altLang="en-US" sz="2800" dirty="0">
                <a:latin typeface="微软雅黑" panose="020B0503020204020204" charset="-122"/>
                <a:ea typeface="微软雅黑" panose="020B0503020204020204" charset="-122"/>
              </a:rPr>
              <a:t>规划大学生活 之考研</a:t>
            </a:r>
          </a:p>
        </p:txBody>
      </p:sp>
      <p:cxnSp>
        <p:nvCxnSpPr>
          <p:cNvPr id="10" name="直接连接符 9"/>
          <p:cNvCxnSpPr/>
          <p:nvPr>
            <p:custDataLst>
              <p:tags r:id="rId3"/>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p:cNvGrpSpPr/>
          <p:nvPr>
            <p:custDataLst>
              <p:tags r:id="rId4"/>
            </p:custDataLst>
          </p:nvPr>
        </p:nvGrpSpPr>
        <p:grpSpPr>
          <a:xfrm>
            <a:off x="933212" y="1386384"/>
            <a:ext cx="2358178" cy="3488511"/>
            <a:chOff x="862011" y="1698172"/>
            <a:chExt cx="2414589" cy="3571961"/>
          </a:xfrm>
        </p:grpSpPr>
        <p:sp>
          <p:nvSpPr>
            <p:cNvPr id="25" name="任意多边形 24"/>
            <p:cNvSpPr/>
            <p:nvPr>
              <p:custDataLst>
                <p:tags r:id="rId11"/>
              </p:custDataLst>
            </p:nvPr>
          </p:nvSpPr>
          <p:spPr>
            <a:xfrm>
              <a:off x="919162" y="1698172"/>
              <a:ext cx="1362076" cy="1040378"/>
            </a:xfrm>
            <a:custGeom>
              <a:avLst/>
              <a:gdLst>
                <a:gd name="connsiteX0" fmla="*/ 154784 w 1362076"/>
                <a:gd name="connsiteY0" fmla="*/ 0 h 1040378"/>
                <a:gd name="connsiteX1" fmla="*/ 1207292 w 1362076"/>
                <a:gd name="connsiteY1" fmla="*/ 0 h 1040378"/>
                <a:gd name="connsiteX2" fmla="*/ 1362076 w 1362076"/>
                <a:gd name="connsiteY2" fmla="*/ 154784 h 1040378"/>
                <a:gd name="connsiteX3" fmla="*/ 1362076 w 1362076"/>
                <a:gd name="connsiteY3" fmla="*/ 773903 h 1040378"/>
                <a:gd name="connsiteX4" fmla="*/ 1207292 w 1362076"/>
                <a:gd name="connsiteY4" fmla="*/ 928687 h 1040378"/>
                <a:gd name="connsiteX5" fmla="*/ 571892 w 1362076"/>
                <a:gd name="connsiteY5" fmla="*/ 928687 h 1040378"/>
                <a:gd name="connsiteX6" fmla="*/ 402431 w 1362076"/>
                <a:gd name="connsiteY6" fmla="*/ 1040378 h 1040378"/>
                <a:gd name="connsiteX7" fmla="*/ 232970 w 1362076"/>
                <a:gd name="connsiteY7" fmla="*/ 928687 h 1040378"/>
                <a:gd name="connsiteX8" fmla="*/ 154784 w 1362076"/>
                <a:gd name="connsiteY8" fmla="*/ 928687 h 1040378"/>
                <a:gd name="connsiteX9" fmla="*/ 0 w 1362076"/>
                <a:gd name="connsiteY9" fmla="*/ 773903 h 1040378"/>
                <a:gd name="connsiteX10" fmla="*/ 0 w 1362076"/>
                <a:gd name="connsiteY10" fmla="*/ 154784 h 1040378"/>
                <a:gd name="connsiteX11" fmla="*/ 154784 w 1362076"/>
                <a:gd name="connsiteY11" fmla="*/ 0 h 104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2076" h="1040378">
                  <a:moveTo>
                    <a:pt x="154784" y="0"/>
                  </a:moveTo>
                  <a:lnTo>
                    <a:pt x="1207292" y="0"/>
                  </a:lnTo>
                  <a:cubicBezTo>
                    <a:pt x="1292777" y="0"/>
                    <a:pt x="1362076" y="69299"/>
                    <a:pt x="1362076" y="154784"/>
                  </a:cubicBezTo>
                  <a:lnTo>
                    <a:pt x="1362076" y="773903"/>
                  </a:lnTo>
                  <a:cubicBezTo>
                    <a:pt x="1362076" y="859388"/>
                    <a:pt x="1292777" y="928687"/>
                    <a:pt x="1207292" y="928687"/>
                  </a:cubicBezTo>
                  <a:lnTo>
                    <a:pt x="571892" y="928687"/>
                  </a:lnTo>
                  <a:lnTo>
                    <a:pt x="402431" y="1040378"/>
                  </a:lnTo>
                  <a:lnTo>
                    <a:pt x="232970" y="928687"/>
                  </a:lnTo>
                  <a:lnTo>
                    <a:pt x="154784" y="928687"/>
                  </a:lnTo>
                  <a:cubicBezTo>
                    <a:pt x="69299" y="928687"/>
                    <a:pt x="0" y="859388"/>
                    <a:pt x="0" y="773903"/>
                  </a:cubicBezTo>
                  <a:lnTo>
                    <a:pt x="0" y="154784"/>
                  </a:lnTo>
                  <a:cubicBezTo>
                    <a:pt x="0" y="69299"/>
                    <a:pt x="69299" y="0"/>
                    <a:pt x="154784" y="0"/>
                  </a:cubicBezTo>
                  <a:close/>
                </a:path>
              </a:pathLst>
            </a:custGeom>
            <a:solidFill>
              <a:schemeClr val="accent1"/>
            </a:solidFill>
            <a:ln>
              <a:noFill/>
            </a:ln>
            <a:effectLst>
              <a:innerShdw blurRad="63500" dist="50800" dir="13500000">
                <a:schemeClr val="tx1">
                  <a:alpha val="30000"/>
                </a:schemeClr>
              </a:innerShdw>
              <a:reflection blurRad="6350" stA="28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81000" rtlCol="0" anchor="ctr">
              <a:normAutofit/>
            </a:bodyPr>
            <a:lstStyle/>
            <a:p>
              <a:pPr lvl="0" algn="ctr"/>
              <a:r>
                <a:rPr lang="zh-CN" altLang="en-US" sz="1500" b="1" dirty="0" smtClean="0">
                  <a:solidFill>
                    <a:schemeClr val="bg1"/>
                  </a:solidFill>
                  <a:latin typeface="微软雅黑" panose="020B0503020204020204" charset="-122"/>
                  <a:ea typeface="微软雅黑" panose="020B0503020204020204" charset="-122"/>
                  <a:sym typeface="+mn-ea"/>
                </a:rPr>
                <a:t>考</a:t>
              </a:r>
              <a:r>
                <a:rPr lang="en-US" altLang="zh-CN" sz="1500" b="1" dirty="0" smtClean="0">
                  <a:solidFill>
                    <a:schemeClr val="bg1"/>
                  </a:solidFill>
                  <a:latin typeface="微软雅黑" panose="020B0503020204020204" charset="-122"/>
                  <a:ea typeface="微软雅黑" panose="020B0503020204020204" charset="-122"/>
                  <a:sym typeface="+mn-ea"/>
                </a:rPr>
                <a:t>or</a:t>
              </a:r>
              <a:r>
                <a:rPr lang="zh-CN" altLang="en-US" sz="1500" b="1" dirty="0" smtClean="0">
                  <a:solidFill>
                    <a:schemeClr val="bg1"/>
                  </a:solidFill>
                  <a:latin typeface="微软雅黑" panose="020B0503020204020204" charset="-122"/>
                  <a:ea typeface="微软雅黑" panose="020B0503020204020204" charset="-122"/>
                  <a:sym typeface="+mn-ea"/>
                </a:rPr>
                <a:t>不考</a:t>
              </a:r>
              <a:endParaRPr lang="zh-CN" altLang="en-US" sz="1500" b="1" dirty="0" smtClean="0">
                <a:solidFill>
                  <a:schemeClr val="bg1"/>
                </a:solidFill>
                <a:latin typeface="微软雅黑" panose="020B0503020204020204" charset="-122"/>
                <a:ea typeface="微软雅黑" panose="020B0503020204020204" charset="-122"/>
                <a:cs typeface="+mj-cs"/>
                <a:sym typeface="+mn-ea"/>
              </a:endParaRPr>
            </a:p>
          </p:txBody>
        </p:sp>
        <p:sp>
          <p:nvSpPr>
            <p:cNvPr id="27" name="文本框 26"/>
            <p:cNvSpPr txBox="1"/>
            <p:nvPr>
              <p:custDataLst>
                <p:tags r:id="rId12"/>
              </p:custDataLst>
            </p:nvPr>
          </p:nvSpPr>
          <p:spPr>
            <a:xfrm>
              <a:off x="862011" y="3032828"/>
              <a:ext cx="2414589" cy="2237305"/>
            </a:xfrm>
            <a:prstGeom prst="rect">
              <a:avLst/>
            </a:prstGeom>
            <a:noFill/>
          </p:spPr>
          <p:txBody>
            <a:bodyPr wrap="square" lIns="67500" tIns="35100" rIns="67500" bIns="35100" rtlCol="0" anchor="t" anchorCtr="0">
              <a:noAutofit/>
            </a:bodyPr>
            <a:lstStyle/>
            <a:p>
              <a:pPr>
                <a:lnSpc>
                  <a:spcPct val="150000"/>
                </a:lnSpc>
              </a:pPr>
              <a:r>
                <a:rPr lang="zh-CN" altLang="en-US" sz="1500" b="1" dirty="0" smtClean="0">
                  <a:solidFill>
                    <a:schemeClr val="dk1"/>
                  </a:solidFill>
                  <a:latin typeface="微软雅黑" panose="020B0503020204020204" charset="-122"/>
                  <a:ea typeface="微软雅黑" panose="020B0503020204020204" charset="-122"/>
                  <a:sym typeface="+mn-ea"/>
                </a:rPr>
                <a:t>基于“学术追求”</a:t>
              </a:r>
              <a:endParaRPr lang="en-US" altLang="zh-CN" sz="1500" b="1" dirty="0" smtClean="0">
                <a:solidFill>
                  <a:schemeClr val="dk1"/>
                </a:solidFill>
                <a:latin typeface="微软雅黑" panose="020B0503020204020204" charset="-122"/>
                <a:ea typeface="微软雅黑" panose="020B0503020204020204" charset="-122"/>
                <a:sym typeface="+mn-ea"/>
              </a:endParaRPr>
            </a:p>
            <a:p>
              <a:pPr>
                <a:lnSpc>
                  <a:spcPct val="150000"/>
                </a:lnSpc>
              </a:pPr>
              <a:r>
                <a:rPr lang="zh-CN" altLang="en-US" sz="1500" b="1" dirty="0" smtClean="0">
                  <a:solidFill>
                    <a:schemeClr val="dk1"/>
                  </a:solidFill>
                  <a:latin typeface="微软雅黑" panose="020B0503020204020204" charset="-122"/>
                  <a:ea typeface="微软雅黑" panose="020B0503020204020204" charset="-122"/>
                  <a:sym typeface="+mn-ea"/>
                </a:rPr>
                <a:t>“逃避就业”、改换专业”</a:t>
              </a:r>
              <a:endParaRPr lang="en-US" altLang="zh-CN" sz="1500" b="1" dirty="0" smtClean="0">
                <a:solidFill>
                  <a:schemeClr val="dk1"/>
                </a:solidFill>
                <a:latin typeface="微软雅黑" panose="020B0503020204020204" charset="-122"/>
                <a:ea typeface="微软雅黑" panose="020B0503020204020204" charset="-122"/>
                <a:sym typeface="+mn-ea"/>
              </a:endParaRPr>
            </a:p>
            <a:p>
              <a:pPr>
                <a:lnSpc>
                  <a:spcPct val="150000"/>
                </a:lnSpc>
              </a:pPr>
              <a:r>
                <a:rPr lang="zh-CN" altLang="en-US" sz="1500" b="1" dirty="0" smtClean="0">
                  <a:solidFill>
                    <a:schemeClr val="dk1"/>
                  </a:solidFill>
                  <a:latin typeface="微软雅黑" panose="020B0503020204020204" charset="-122"/>
                  <a:ea typeface="微软雅黑" panose="020B0503020204020204" charset="-122"/>
                  <a:sym typeface="+mn-ea"/>
                </a:rPr>
                <a:t>“为未来增加筹码”</a:t>
              </a:r>
              <a:endParaRPr lang="en-US" altLang="zh-CN" sz="1500" b="1" dirty="0" smtClean="0">
                <a:solidFill>
                  <a:schemeClr val="dk1"/>
                </a:solidFill>
                <a:latin typeface="微软雅黑" panose="020B0503020204020204" charset="-122"/>
                <a:ea typeface="微软雅黑" panose="020B0503020204020204" charset="-122"/>
                <a:sym typeface="+mn-ea"/>
              </a:endParaRPr>
            </a:p>
            <a:p>
              <a:pPr>
                <a:lnSpc>
                  <a:spcPct val="150000"/>
                </a:lnSpc>
              </a:pPr>
              <a:r>
                <a:rPr lang="zh-CN" altLang="en-US" sz="1500" b="1" dirty="0" smtClean="0">
                  <a:solidFill>
                    <a:schemeClr val="dk1"/>
                  </a:solidFill>
                  <a:latin typeface="微软雅黑" panose="020B0503020204020204" charset="-122"/>
                  <a:ea typeface="微软雅黑" panose="020B0503020204020204" charset="-122"/>
                  <a:sym typeface="+mn-ea"/>
                </a:rPr>
                <a:t>“学历情结”</a:t>
              </a:r>
              <a:endParaRPr lang="zh-CN" altLang="en-US" sz="1500" b="1" dirty="0">
                <a:latin typeface="微软雅黑" panose="020B0503020204020204" charset="-122"/>
                <a:ea typeface="微软雅黑" panose="020B0503020204020204" charset="-122"/>
              </a:endParaRPr>
            </a:p>
            <a:p>
              <a:pPr>
                <a:lnSpc>
                  <a:spcPct val="150000"/>
                </a:lnSpc>
              </a:pPr>
              <a:endParaRPr lang="zh-CN" altLang="en-US" sz="15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grpSp>
      <p:grpSp>
        <p:nvGrpSpPr>
          <p:cNvPr id="14" name="组合 13"/>
          <p:cNvGrpSpPr/>
          <p:nvPr>
            <p:custDataLst>
              <p:tags r:id="rId5"/>
            </p:custDataLst>
          </p:nvPr>
        </p:nvGrpSpPr>
        <p:grpSpPr>
          <a:xfrm>
            <a:off x="3500693" y="1386384"/>
            <a:ext cx="2358178" cy="3488511"/>
            <a:chOff x="3490911" y="1698172"/>
            <a:chExt cx="2414589" cy="3571961"/>
          </a:xfrm>
        </p:grpSpPr>
        <p:sp>
          <p:nvSpPr>
            <p:cNvPr id="21" name="任意多边形 20"/>
            <p:cNvSpPr/>
            <p:nvPr>
              <p:custDataLst>
                <p:tags r:id="rId9"/>
              </p:custDataLst>
            </p:nvPr>
          </p:nvSpPr>
          <p:spPr>
            <a:xfrm>
              <a:off x="3548062" y="1698172"/>
              <a:ext cx="1362076" cy="1040378"/>
            </a:xfrm>
            <a:custGeom>
              <a:avLst/>
              <a:gdLst>
                <a:gd name="connsiteX0" fmla="*/ 154784 w 1362076"/>
                <a:gd name="connsiteY0" fmla="*/ 0 h 1040378"/>
                <a:gd name="connsiteX1" fmla="*/ 1207292 w 1362076"/>
                <a:gd name="connsiteY1" fmla="*/ 0 h 1040378"/>
                <a:gd name="connsiteX2" fmla="*/ 1362076 w 1362076"/>
                <a:gd name="connsiteY2" fmla="*/ 154784 h 1040378"/>
                <a:gd name="connsiteX3" fmla="*/ 1362076 w 1362076"/>
                <a:gd name="connsiteY3" fmla="*/ 773903 h 1040378"/>
                <a:gd name="connsiteX4" fmla="*/ 1207292 w 1362076"/>
                <a:gd name="connsiteY4" fmla="*/ 928687 h 1040378"/>
                <a:gd name="connsiteX5" fmla="*/ 571892 w 1362076"/>
                <a:gd name="connsiteY5" fmla="*/ 928687 h 1040378"/>
                <a:gd name="connsiteX6" fmla="*/ 402431 w 1362076"/>
                <a:gd name="connsiteY6" fmla="*/ 1040378 h 1040378"/>
                <a:gd name="connsiteX7" fmla="*/ 232970 w 1362076"/>
                <a:gd name="connsiteY7" fmla="*/ 928687 h 1040378"/>
                <a:gd name="connsiteX8" fmla="*/ 154784 w 1362076"/>
                <a:gd name="connsiteY8" fmla="*/ 928687 h 1040378"/>
                <a:gd name="connsiteX9" fmla="*/ 0 w 1362076"/>
                <a:gd name="connsiteY9" fmla="*/ 773903 h 1040378"/>
                <a:gd name="connsiteX10" fmla="*/ 0 w 1362076"/>
                <a:gd name="connsiteY10" fmla="*/ 154784 h 1040378"/>
                <a:gd name="connsiteX11" fmla="*/ 154784 w 1362076"/>
                <a:gd name="connsiteY11" fmla="*/ 0 h 104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2076" h="1040378">
                  <a:moveTo>
                    <a:pt x="154784" y="0"/>
                  </a:moveTo>
                  <a:lnTo>
                    <a:pt x="1207292" y="0"/>
                  </a:lnTo>
                  <a:cubicBezTo>
                    <a:pt x="1292777" y="0"/>
                    <a:pt x="1362076" y="69299"/>
                    <a:pt x="1362076" y="154784"/>
                  </a:cubicBezTo>
                  <a:lnTo>
                    <a:pt x="1362076" y="773903"/>
                  </a:lnTo>
                  <a:cubicBezTo>
                    <a:pt x="1362076" y="859388"/>
                    <a:pt x="1292777" y="928687"/>
                    <a:pt x="1207292" y="928687"/>
                  </a:cubicBezTo>
                  <a:lnTo>
                    <a:pt x="571892" y="928687"/>
                  </a:lnTo>
                  <a:lnTo>
                    <a:pt x="402431" y="1040378"/>
                  </a:lnTo>
                  <a:lnTo>
                    <a:pt x="232970" y="928687"/>
                  </a:lnTo>
                  <a:lnTo>
                    <a:pt x="154784" y="928687"/>
                  </a:lnTo>
                  <a:cubicBezTo>
                    <a:pt x="69299" y="928687"/>
                    <a:pt x="0" y="859388"/>
                    <a:pt x="0" y="773903"/>
                  </a:cubicBezTo>
                  <a:lnTo>
                    <a:pt x="0" y="154784"/>
                  </a:lnTo>
                  <a:cubicBezTo>
                    <a:pt x="0" y="69299"/>
                    <a:pt x="69299" y="0"/>
                    <a:pt x="154784" y="0"/>
                  </a:cubicBezTo>
                  <a:close/>
                </a:path>
              </a:pathLst>
            </a:custGeom>
            <a:solidFill>
              <a:schemeClr val="accent2"/>
            </a:solidFill>
            <a:ln>
              <a:noFill/>
            </a:ln>
            <a:effectLst>
              <a:innerShdw blurRad="63500" dist="50800" dir="13500000">
                <a:schemeClr val="tx1">
                  <a:alpha val="30000"/>
                </a:schemeClr>
              </a:innerShdw>
              <a:reflection blurRad="6350" stA="28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81000" rtlCol="0" anchor="ctr">
              <a:normAutofit/>
            </a:bodyPr>
            <a:lstStyle/>
            <a:p>
              <a:pPr lvl="0" algn="ctr"/>
              <a:r>
                <a:rPr lang="zh-CN" altLang="en-US" sz="1500" b="1" dirty="0" smtClean="0">
                  <a:solidFill>
                    <a:schemeClr val="bg1"/>
                  </a:solidFill>
                  <a:latin typeface="微软雅黑" panose="020B0503020204020204" charset="-122"/>
                  <a:ea typeface="微软雅黑" panose="020B0503020204020204" charset="-122"/>
                  <a:sym typeface="+mn-ea"/>
                </a:rPr>
                <a:t>如何做出决策</a:t>
              </a:r>
            </a:p>
          </p:txBody>
        </p:sp>
        <p:sp>
          <p:nvSpPr>
            <p:cNvPr id="22" name="文本框 21"/>
            <p:cNvSpPr txBox="1"/>
            <p:nvPr>
              <p:custDataLst>
                <p:tags r:id="rId10"/>
              </p:custDataLst>
            </p:nvPr>
          </p:nvSpPr>
          <p:spPr>
            <a:xfrm>
              <a:off x="3490911" y="3032828"/>
              <a:ext cx="2414589" cy="2237305"/>
            </a:xfrm>
            <a:prstGeom prst="rect">
              <a:avLst/>
            </a:prstGeom>
            <a:noFill/>
          </p:spPr>
          <p:txBody>
            <a:bodyPr wrap="square" lIns="67500" tIns="35100" rIns="67500" bIns="35100" rtlCol="0" anchor="t" anchorCtr="0">
              <a:noAutofit/>
            </a:bodyPr>
            <a:lstStyle/>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1.</a:t>
              </a:r>
              <a:r>
                <a:rPr lang="zh-CN" altLang="en-US" sz="1500" b="1" dirty="0" smtClean="0">
                  <a:solidFill>
                    <a:schemeClr val="dk1"/>
                  </a:solidFill>
                  <a:latin typeface="微软雅黑" panose="020B0503020204020204" charset="-122"/>
                  <a:ea typeface="微软雅黑" panose="020B0503020204020204" charset="-122"/>
                  <a:sym typeface="+mn-ea"/>
                </a:rPr>
                <a:t>要目标如一</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2.</a:t>
              </a:r>
              <a:r>
                <a:rPr lang="zh-CN" altLang="en-US" sz="1500" b="1" dirty="0" smtClean="0">
                  <a:solidFill>
                    <a:schemeClr val="dk1"/>
                  </a:solidFill>
                  <a:latin typeface="微软雅黑" panose="020B0503020204020204" charset="-122"/>
                  <a:ea typeface="微软雅黑" panose="020B0503020204020204" charset="-122"/>
                  <a:sym typeface="+mn-ea"/>
                </a:rPr>
                <a:t>要一分为二</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3.</a:t>
              </a:r>
              <a:r>
                <a:rPr lang="zh-CN" altLang="en-US" sz="1500" b="1" dirty="0" smtClean="0">
                  <a:solidFill>
                    <a:schemeClr val="dk1"/>
                  </a:solidFill>
                  <a:latin typeface="微软雅黑" panose="020B0503020204020204" charset="-122"/>
                  <a:ea typeface="微软雅黑" panose="020B0503020204020204" charset="-122"/>
                  <a:sym typeface="+mn-ea"/>
                </a:rPr>
                <a:t>三思而行</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4.</a:t>
              </a:r>
              <a:r>
                <a:rPr lang="zh-CN" altLang="en-US" sz="1500" b="1" dirty="0" smtClean="0">
                  <a:solidFill>
                    <a:schemeClr val="dk1"/>
                  </a:solidFill>
                  <a:latin typeface="微软雅黑" panose="020B0503020204020204" charset="-122"/>
                  <a:ea typeface="微软雅黑" panose="020B0503020204020204" charset="-122"/>
                  <a:sym typeface="+mn-ea"/>
                </a:rPr>
                <a:t>制订行动</a:t>
              </a:r>
              <a:endParaRPr lang="zh-CN" altLang="en-US" sz="15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grpSp>
      <p:grpSp>
        <p:nvGrpSpPr>
          <p:cNvPr id="24" name="组合 23"/>
          <p:cNvGrpSpPr/>
          <p:nvPr>
            <p:custDataLst>
              <p:tags r:id="rId6"/>
            </p:custDataLst>
          </p:nvPr>
        </p:nvGrpSpPr>
        <p:grpSpPr>
          <a:xfrm>
            <a:off x="6068176" y="1386384"/>
            <a:ext cx="2635568" cy="3488531"/>
            <a:chOff x="6119811" y="1698172"/>
            <a:chExt cx="2698614" cy="3571982"/>
          </a:xfrm>
        </p:grpSpPr>
        <p:sp>
          <p:nvSpPr>
            <p:cNvPr id="26" name="任意多边形 25"/>
            <p:cNvSpPr/>
            <p:nvPr>
              <p:custDataLst>
                <p:tags r:id="rId7"/>
              </p:custDataLst>
            </p:nvPr>
          </p:nvSpPr>
          <p:spPr>
            <a:xfrm>
              <a:off x="6176962" y="1698172"/>
              <a:ext cx="1362076" cy="1040378"/>
            </a:xfrm>
            <a:custGeom>
              <a:avLst/>
              <a:gdLst>
                <a:gd name="connsiteX0" fmla="*/ 154784 w 1362076"/>
                <a:gd name="connsiteY0" fmla="*/ 0 h 1040378"/>
                <a:gd name="connsiteX1" fmla="*/ 1207292 w 1362076"/>
                <a:gd name="connsiteY1" fmla="*/ 0 h 1040378"/>
                <a:gd name="connsiteX2" fmla="*/ 1362076 w 1362076"/>
                <a:gd name="connsiteY2" fmla="*/ 154784 h 1040378"/>
                <a:gd name="connsiteX3" fmla="*/ 1362076 w 1362076"/>
                <a:gd name="connsiteY3" fmla="*/ 773903 h 1040378"/>
                <a:gd name="connsiteX4" fmla="*/ 1207292 w 1362076"/>
                <a:gd name="connsiteY4" fmla="*/ 928687 h 1040378"/>
                <a:gd name="connsiteX5" fmla="*/ 571892 w 1362076"/>
                <a:gd name="connsiteY5" fmla="*/ 928687 h 1040378"/>
                <a:gd name="connsiteX6" fmla="*/ 402431 w 1362076"/>
                <a:gd name="connsiteY6" fmla="*/ 1040378 h 1040378"/>
                <a:gd name="connsiteX7" fmla="*/ 232970 w 1362076"/>
                <a:gd name="connsiteY7" fmla="*/ 928687 h 1040378"/>
                <a:gd name="connsiteX8" fmla="*/ 154784 w 1362076"/>
                <a:gd name="connsiteY8" fmla="*/ 928687 h 1040378"/>
                <a:gd name="connsiteX9" fmla="*/ 0 w 1362076"/>
                <a:gd name="connsiteY9" fmla="*/ 773903 h 1040378"/>
                <a:gd name="connsiteX10" fmla="*/ 0 w 1362076"/>
                <a:gd name="connsiteY10" fmla="*/ 154784 h 1040378"/>
                <a:gd name="connsiteX11" fmla="*/ 154784 w 1362076"/>
                <a:gd name="connsiteY11" fmla="*/ 0 h 104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2076" h="1040378">
                  <a:moveTo>
                    <a:pt x="154784" y="0"/>
                  </a:moveTo>
                  <a:lnTo>
                    <a:pt x="1207292" y="0"/>
                  </a:lnTo>
                  <a:cubicBezTo>
                    <a:pt x="1292777" y="0"/>
                    <a:pt x="1362076" y="69299"/>
                    <a:pt x="1362076" y="154784"/>
                  </a:cubicBezTo>
                  <a:lnTo>
                    <a:pt x="1362076" y="773903"/>
                  </a:lnTo>
                  <a:cubicBezTo>
                    <a:pt x="1362076" y="859388"/>
                    <a:pt x="1292777" y="928687"/>
                    <a:pt x="1207292" y="928687"/>
                  </a:cubicBezTo>
                  <a:lnTo>
                    <a:pt x="571892" y="928687"/>
                  </a:lnTo>
                  <a:lnTo>
                    <a:pt x="402431" y="1040378"/>
                  </a:lnTo>
                  <a:lnTo>
                    <a:pt x="232970" y="928687"/>
                  </a:lnTo>
                  <a:lnTo>
                    <a:pt x="154784" y="928687"/>
                  </a:lnTo>
                  <a:cubicBezTo>
                    <a:pt x="69299" y="928687"/>
                    <a:pt x="0" y="859388"/>
                    <a:pt x="0" y="773903"/>
                  </a:cubicBezTo>
                  <a:lnTo>
                    <a:pt x="0" y="154784"/>
                  </a:lnTo>
                  <a:cubicBezTo>
                    <a:pt x="0" y="69299"/>
                    <a:pt x="69299" y="0"/>
                    <a:pt x="154784" y="0"/>
                  </a:cubicBezTo>
                  <a:close/>
                </a:path>
              </a:pathLst>
            </a:custGeom>
            <a:solidFill>
              <a:schemeClr val="accent3"/>
            </a:solidFill>
            <a:ln>
              <a:noFill/>
            </a:ln>
            <a:effectLst>
              <a:innerShdw blurRad="63500" dist="50800" dir="13500000">
                <a:schemeClr val="tx1">
                  <a:alpha val="30000"/>
                </a:schemeClr>
              </a:innerShdw>
              <a:reflection blurRad="6350" stA="28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81000" rtlCol="0" anchor="ctr">
              <a:normAutofit/>
            </a:bodyPr>
            <a:lstStyle/>
            <a:p>
              <a:pPr lvl="0" algn="ctr"/>
              <a:r>
                <a:rPr lang="zh-CN" altLang="en-US" sz="1500" b="1" dirty="0" smtClean="0">
                  <a:solidFill>
                    <a:schemeClr val="bg1"/>
                  </a:solidFill>
                  <a:latin typeface="微软雅黑" panose="020B0503020204020204" charset="-122"/>
                  <a:ea typeface="微软雅黑" panose="020B0503020204020204" charset="-122"/>
                  <a:sym typeface="+mn-ea"/>
                </a:rPr>
                <a:t>关于升学</a:t>
              </a:r>
            </a:p>
            <a:p>
              <a:pPr lvl="0" algn="ctr"/>
              <a:r>
                <a:rPr lang="zh-CN" altLang="en-US" sz="1500" b="1" dirty="0" smtClean="0">
                  <a:solidFill>
                    <a:schemeClr val="bg1"/>
                  </a:solidFill>
                  <a:latin typeface="微软雅黑" panose="020B0503020204020204" charset="-122"/>
                  <a:ea typeface="微软雅黑" panose="020B0503020204020204" charset="-122"/>
                  <a:sym typeface="+mn-ea"/>
                </a:rPr>
                <a:t>的规划</a:t>
              </a:r>
              <a:endParaRPr lang="da-DK" altLang="zh-CN" sz="1350" smtClean="0">
                <a:solidFill>
                  <a:schemeClr val="bg1"/>
                </a:solidFill>
                <a:latin typeface="+mj-lt"/>
                <a:ea typeface="+mj-ea"/>
                <a:cs typeface="+mj-cs"/>
                <a:sym typeface="Arial" panose="020B0604020202020204" pitchFamily="34" charset="0"/>
              </a:endParaRPr>
            </a:p>
          </p:txBody>
        </p:sp>
        <p:sp>
          <p:nvSpPr>
            <p:cNvPr id="28" name="文本框 27"/>
            <p:cNvSpPr txBox="1"/>
            <p:nvPr>
              <p:custDataLst>
                <p:tags r:id="rId8"/>
              </p:custDataLst>
            </p:nvPr>
          </p:nvSpPr>
          <p:spPr>
            <a:xfrm>
              <a:off x="6119811" y="3032850"/>
              <a:ext cx="2698614" cy="2237304"/>
            </a:xfrm>
            <a:prstGeom prst="rect">
              <a:avLst/>
            </a:prstGeom>
            <a:noFill/>
          </p:spPr>
          <p:txBody>
            <a:bodyPr wrap="square" lIns="67500" tIns="35100" rIns="67500" bIns="35100" rtlCol="0" anchor="t" anchorCtr="0">
              <a:noAutofit/>
            </a:bodyPr>
            <a:lstStyle/>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1.</a:t>
              </a:r>
              <a:r>
                <a:rPr lang="zh-CN" altLang="en-US" sz="1500" b="1" dirty="0" smtClean="0">
                  <a:solidFill>
                    <a:schemeClr val="dk1"/>
                  </a:solidFill>
                  <a:latin typeface="微软雅黑" panose="020B0503020204020204" charset="-122"/>
                  <a:ea typeface="微软雅黑" panose="020B0503020204020204" charset="-122"/>
                  <a:sym typeface="+mn-ea"/>
                </a:rPr>
                <a:t>大一，熟悉阶段</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2.</a:t>
              </a:r>
              <a:r>
                <a:rPr lang="zh-CN" altLang="en-US" sz="1500" b="1" dirty="0" smtClean="0">
                  <a:solidFill>
                    <a:schemeClr val="dk1"/>
                  </a:solidFill>
                  <a:latin typeface="微软雅黑" panose="020B0503020204020204" charset="-122"/>
                  <a:ea typeface="微软雅黑" panose="020B0503020204020204" charset="-122"/>
                  <a:sym typeface="+mn-ea"/>
                </a:rPr>
                <a:t>大二，确定阶段</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3.</a:t>
              </a:r>
              <a:r>
                <a:rPr lang="zh-CN" altLang="en-US" sz="1500" b="1" dirty="0" smtClean="0">
                  <a:solidFill>
                    <a:schemeClr val="dk1"/>
                  </a:solidFill>
                  <a:latin typeface="微软雅黑" panose="020B0503020204020204" charset="-122"/>
                  <a:ea typeface="微软雅黑" panose="020B0503020204020204" charset="-122"/>
                  <a:sym typeface="+mn-ea"/>
                </a:rPr>
                <a:t>大三，升学准备白热化阶段</a:t>
              </a:r>
            </a:p>
            <a:p>
              <a:pPr>
                <a:lnSpc>
                  <a:spcPct val="150000"/>
                </a:lnSpc>
              </a:pPr>
              <a:r>
                <a:rPr lang="en-US" altLang="zh-CN" sz="1500" b="1" dirty="0" smtClean="0">
                  <a:solidFill>
                    <a:schemeClr val="dk1"/>
                  </a:solidFill>
                  <a:latin typeface="微软雅黑" panose="020B0503020204020204" charset="-122"/>
                  <a:ea typeface="微软雅黑" panose="020B0503020204020204" charset="-122"/>
                  <a:sym typeface="+mn-ea"/>
                </a:rPr>
                <a:t>4.</a:t>
              </a:r>
              <a:r>
                <a:rPr lang="zh-CN" altLang="en-US" sz="1500" b="1" dirty="0" smtClean="0">
                  <a:solidFill>
                    <a:schemeClr val="dk1"/>
                  </a:solidFill>
                  <a:latin typeface="微软雅黑" panose="020B0503020204020204" charset="-122"/>
                  <a:ea typeface="微软雅黑" panose="020B0503020204020204" charset="-122"/>
                  <a:sym typeface="+mn-ea"/>
                </a:rPr>
                <a:t>毕业，巩固和强化阶段</a:t>
              </a:r>
              <a:endParaRPr lang="zh-CN" altLang="en-US" sz="1500" b="1" dirty="0">
                <a:latin typeface="微软雅黑" panose="020B0503020204020204" charset="-122"/>
                <a:ea typeface="微软雅黑" panose="020B0503020204020204" charset="-122"/>
              </a:endParaRPr>
            </a:p>
            <a:p>
              <a:pPr>
                <a:lnSpc>
                  <a:spcPct val="150000"/>
                </a:lnSpc>
              </a:pPr>
              <a:endParaRPr lang="zh-CN" altLang="en-US" sz="15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custDataLst>
              <p:tags r:id="rId2"/>
            </p:custDataLst>
          </p:nvPr>
        </p:nvSpPr>
        <p:spPr>
          <a:xfrm>
            <a:off x="544830" y="442436"/>
            <a:ext cx="8591550" cy="58245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3.3 </a:t>
            </a:r>
            <a:r>
              <a:rPr lang="zh-CN" altLang="en-US" sz="2800" dirty="0">
                <a:latin typeface="微软雅黑" panose="020B0503020204020204" charset="-122"/>
                <a:ea typeface="微软雅黑" panose="020B0503020204020204" charset="-122"/>
              </a:rPr>
              <a:t>规划大学生活 之出国</a:t>
            </a:r>
          </a:p>
        </p:txBody>
      </p:sp>
      <p:cxnSp>
        <p:nvCxnSpPr>
          <p:cNvPr id="10" name="直接连接符 9"/>
          <p:cNvCxnSpPr/>
          <p:nvPr>
            <p:custDataLst>
              <p:tags r:id="rId3"/>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custDataLst>
              <p:tags r:id="rId4"/>
            </p:custDataLst>
          </p:nvPr>
        </p:nvCxnSpPr>
        <p:spPr>
          <a:xfrm>
            <a:off x="957739" y="2264093"/>
            <a:ext cx="7613809" cy="619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4" name="组合 43"/>
          <p:cNvGrpSpPr/>
          <p:nvPr>
            <p:custDataLst>
              <p:tags r:id="rId5"/>
            </p:custDataLst>
          </p:nvPr>
        </p:nvGrpSpPr>
        <p:grpSpPr>
          <a:xfrm>
            <a:off x="934879" y="2550795"/>
            <a:ext cx="7490936" cy="791528"/>
            <a:chOff x="1716721" y="2822641"/>
            <a:chExt cx="8447885" cy="955864"/>
          </a:xfrm>
        </p:grpSpPr>
        <p:sp>
          <p:nvSpPr>
            <p:cNvPr id="7" name="椭圆 6"/>
            <p:cNvSpPr/>
            <p:nvPr>
              <p:custDataLst>
                <p:tags r:id="rId16"/>
              </p:custDataLst>
            </p:nvPr>
          </p:nvSpPr>
          <p:spPr>
            <a:xfrm>
              <a:off x="1716721" y="2921795"/>
              <a:ext cx="757558" cy="757556"/>
            </a:xfrm>
            <a:prstGeom prst="ellipse">
              <a:avLst/>
            </a:prstGeom>
            <a:solidFill>
              <a:schemeClr val="bg1"/>
            </a:solidFill>
            <a:ln>
              <a:noFill/>
            </a:ln>
            <a:effectLst>
              <a:innerShdw blurRad="203200">
                <a:schemeClr val="accent1">
                  <a:lumMod val="75000"/>
                  <a:alpha val="7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sz="1350">
                <a:solidFill>
                  <a:schemeClr val="accent1">
                    <a:lumMod val="75000"/>
                  </a:schemeClr>
                </a:solidFill>
                <a:sym typeface="Arial" panose="020B0604020202020204" pitchFamily="34" charset="0"/>
              </a:endParaRPr>
            </a:p>
          </p:txBody>
        </p:sp>
        <p:sp>
          <p:nvSpPr>
            <p:cNvPr id="11" name="文本框 10"/>
            <p:cNvSpPr txBox="1"/>
            <p:nvPr>
              <p:custDataLst>
                <p:tags r:id="rId17"/>
              </p:custDataLst>
            </p:nvPr>
          </p:nvSpPr>
          <p:spPr>
            <a:xfrm>
              <a:off x="2807013" y="2822641"/>
              <a:ext cx="1038732" cy="955864"/>
            </a:xfrm>
            <a:prstGeom prst="rect">
              <a:avLst/>
            </a:prstGeom>
            <a:noFill/>
          </p:spPr>
          <p:txBody>
            <a:bodyPr wrap="square" lIns="0" tIns="0" rIns="0" bIns="0" rtlCol="0" anchor="ctr" anchorCtr="0">
              <a:noAutofit/>
            </a:bodyPr>
            <a:lstStyle/>
            <a:p>
              <a:pPr algn="l"/>
              <a:r>
                <a:rPr lang="zh-CN" altLang="en-US" b="1" dirty="0" smtClean="0">
                  <a:solidFill>
                    <a:schemeClr val="dk1"/>
                  </a:solidFill>
                  <a:latin typeface="微软雅黑" panose="020B0503020204020204" charset="-122"/>
                  <a:ea typeface="微软雅黑" panose="020B0503020204020204" charset="-122"/>
                  <a:sym typeface="+mn-ea"/>
                </a:rPr>
                <a:t>理性思考确定留学</a:t>
              </a:r>
            </a:p>
          </p:txBody>
        </p:sp>
        <p:sp>
          <p:nvSpPr>
            <p:cNvPr id="8" name="文本框 7"/>
            <p:cNvSpPr txBox="1"/>
            <p:nvPr>
              <p:custDataLst>
                <p:tags r:id="rId18"/>
              </p:custDataLst>
            </p:nvPr>
          </p:nvSpPr>
          <p:spPr>
            <a:xfrm>
              <a:off x="4011706" y="2941118"/>
              <a:ext cx="6152900" cy="718336"/>
            </a:xfrm>
            <a:prstGeom prst="rect">
              <a:avLst/>
            </a:prstGeom>
            <a:noFill/>
          </p:spPr>
          <p:txBody>
            <a:bodyPr wrap="square" lIns="0" tIns="0" rIns="0" bIns="0" rtlCol="0" anchor="ctr" anchorCtr="0">
              <a:normAutofit fontScale="92500" lnSpcReduction="20000"/>
            </a:bodyPr>
            <a:lstStyle/>
            <a:p>
              <a:pPr>
                <a:lnSpc>
                  <a:spcPct val="110000"/>
                </a:lnSpc>
              </a:pPr>
              <a:r>
                <a:rPr lang="da-DK" altLang="zh-CN" sz="1500" b="1" dirty="0">
                  <a:solidFill>
                    <a:schemeClr val="tx1">
                      <a:lumMod val="50000"/>
                    </a:schemeClr>
                  </a:solidFill>
                  <a:latin typeface="微软雅黑" panose="020B0503020204020204" charset="-122"/>
                  <a:ea typeface="微软雅黑" panose="020B0503020204020204" charset="-122"/>
                  <a:sym typeface="Arial" panose="020B0604020202020204" pitchFamily="34" charset="0"/>
                </a:rPr>
                <a:t>留学前，一定要多搜集资料，一旦确定要留学，不管是自费，还是申请奖学金，都要开始进行长期的准备。外语的准备，优秀甚至是优异的专业成绩，超强的综合素质及卓越的职业素养都是必不可少的。</a:t>
              </a:r>
            </a:p>
          </p:txBody>
        </p:sp>
      </p:grpSp>
      <p:grpSp>
        <p:nvGrpSpPr>
          <p:cNvPr id="45" name="组合 44"/>
          <p:cNvGrpSpPr/>
          <p:nvPr>
            <p:custDataLst>
              <p:tags r:id="rId6"/>
            </p:custDataLst>
          </p:nvPr>
        </p:nvGrpSpPr>
        <p:grpSpPr>
          <a:xfrm>
            <a:off x="934879" y="1186339"/>
            <a:ext cx="7490936" cy="791528"/>
            <a:chOff x="1716721" y="1174880"/>
            <a:chExt cx="8447885" cy="955864"/>
          </a:xfrm>
        </p:grpSpPr>
        <p:sp>
          <p:nvSpPr>
            <p:cNvPr id="13" name="椭圆 12"/>
            <p:cNvSpPr/>
            <p:nvPr>
              <p:custDataLst>
                <p:tags r:id="rId13"/>
              </p:custDataLst>
            </p:nvPr>
          </p:nvSpPr>
          <p:spPr>
            <a:xfrm>
              <a:off x="1716721" y="1274034"/>
              <a:ext cx="757558" cy="757556"/>
            </a:xfrm>
            <a:prstGeom prst="ellipse">
              <a:avLst/>
            </a:prstGeom>
            <a:solidFill>
              <a:schemeClr val="bg1"/>
            </a:solidFill>
            <a:ln>
              <a:noFill/>
            </a:ln>
            <a:effectLst>
              <a:innerShdw blurRad="203200">
                <a:schemeClr val="accent1">
                  <a:lumMod val="75000"/>
                  <a:alpha val="7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sz="1350">
                <a:solidFill>
                  <a:schemeClr val="accent1">
                    <a:lumMod val="75000"/>
                  </a:schemeClr>
                </a:solidFill>
                <a:sym typeface="Arial" panose="020B0604020202020204" pitchFamily="34" charset="0"/>
              </a:endParaRPr>
            </a:p>
          </p:txBody>
        </p:sp>
        <p:sp>
          <p:nvSpPr>
            <p:cNvPr id="18" name="文本框 17"/>
            <p:cNvSpPr txBox="1"/>
            <p:nvPr>
              <p:custDataLst>
                <p:tags r:id="rId14"/>
              </p:custDataLst>
            </p:nvPr>
          </p:nvSpPr>
          <p:spPr>
            <a:xfrm>
              <a:off x="2807013" y="1174880"/>
              <a:ext cx="1038732" cy="955864"/>
            </a:xfrm>
            <a:prstGeom prst="rect">
              <a:avLst/>
            </a:prstGeom>
            <a:noFill/>
          </p:spPr>
          <p:txBody>
            <a:bodyPr wrap="square" lIns="0" tIns="0" rIns="0" bIns="0" rtlCol="0" anchor="ctr" anchorCtr="0">
              <a:normAutofit/>
            </a:bodyPr>
            <a:lstStyle/>
            <a:p>
              <a:r>
                <a:rPr lang="zh-CN" altLang="en-US" b="1" dirty="0" smtClean="0">
                  <a:solidFill>
                    <a:schemeClr val="dk1"/>
                  </a:solidFill>
                  <a:latin typeface="微软雅黑" panose="020B0503020204020204" charset="-122"/>
                  <a:ea typeface="微软雅黑" panose="020B0503020204020204" charset="-122"/>
                  <a:sym typeface="+mn-ea"/>
                </a:rPr>
                <a:t>申请留学开阔视野</a:t>
              </a:r>
              <a:endParaRPr lang="zh-CN" altLang="en-US" b="1" dirty="0" smtClean="0">
                <a:solidFill>
                  <a:schemeClr val="dk1"/>
                </a:solidFill>
                <a:latin typeface="微软雅黑" panose="020B0503020204020204" charset="-122"/>
                <a:ea typeface="微软雅黑" panose="020B0503020204020204" charset="-122"/>
                <a:cs typeface="+mj-cs"/>
                <a:sym typeface="+mn-ea"/>
              </a:endParaRPr>
            </a:p>
          </p:txBody>
        </p:sp>
        <p:sp>
          <p:nvSpPr>
            <p:cNvPr id="14" name="文本框 13"/>
            <p:cNvSpPr txBox="1"/>
            <p:nvPr>
              <p:custDataLst>
                <p:tags r:id="rId15"/>
              </p:custDataLst>
            </p:nvPr>
          </p:nvSpPr>
          <p:spPr>
            <a:xfrm>
              <a:off x="4011706" y="1293357"/>
              <a:ext cx="6152900" cy="718336"/>
            </a:xfrm>
            <a:prstGeom prst="rect">
              <a:avLst/>
            </a:prstGeom>
            <a:noFill/>
          </p:spPr>
          <p:txBody>
            <a:bodyPr wrap="square" lIns="0" tIns="0" rIns="0" bIns="0" rtlCol="0" anchor="ctr" anchorCtr="0"/>
            <a:lstStyle/>
            <a:p>
              <a:pPr>
                <a:lnSpc>
                  <a:spcPct val="110000"/>
                </a:lnSpc>
              </a:pPr>
              <a:r>
                <a:rPr lang="da-DK" altLang="zh-CN" sz="1500" b="1" dirty="0">
                  <a:solidFill>
                    <a:schemeClr val="tx1">
                      <a:lumMod val="50000"/>
                    </a:schemeClr>
                  </a:solidFill>
                  <a:latin typeface="微软雅黑" panose="020B0503020204020204" charset="-122"/>
                  <a:ea typeface="微软雅黑" panose="020B0503020204020204" charset="-122"/>
                  <a:sym typeface="Arial" panose="020B0604020202020204" pitchFamily="34" charset="0"/>
                </a:rPr>
                <a:t>出国留学要注意留学的意义和效果，留学同样需要规划</a:t>
              </a:r>
              <a:r>
                <a:rPr lang="zh-CN" altLang="da-DK" sz="1500" b="1" dirty="0">
                  <a:solidFill>
                    <a:schemeClr val="tx1">
                      <a:lumMod val="50000"/>
                    </a:schemeClr>
                  </a:solidFill>
                  <a:latin typeface="微软雅黑" panose="020B0503020204020204" charset="-122"/>
                  <a:ea typeface="微软雅黑" panose="020B0503020204020204" charset="-122"/>
                  <a:sym typeface="Arial" panose="020B0604020202020204" pitchFamily="34" charset="0"/>
                </a:rPr>
                <a:t>，留学结束后还有更长的路要走，出国留学选择专业很重要。不要盲目选择专业，要注意考虑自己今后所要从事的职业。</a:t>
              </a:r>
            </a:p>
          </p:txBody>
        </p:sp>
      </p:grpSp>
      <p:grpSp>
        <p:nvGrpSpPr>
          <p:cNvPr id="43" name="组合 42"/>
          <p:cNvGrpSpPr/>
          <p:nvPr>
            <p:custDataLst>
              <p:tags r:id="rId7"/>
            </p:custDataLst>
          </p:nvPr>
        </p:nvGrpSpPr>
        <p:grpSpPr>
          <a:xfrm>
            <a:off x="934879" y="3915251"/>
            <a:ext cx="7490936" cy="791528"/>
            <a:chOff x="1716721" y="4470401"/>
            <a:chExt cx="8447885" cy="955864"/>
          </a:xfrm>
        </p:grpSpPr>
        <p:sp>
          <p:nvSpPr>
            <p:cNvPr id="17" name="椭圆 16"/>
            <p:cNvSpPr/>
            <p:nvPr>
              <p:custDataLst>
                <p:tags r:id="rId10"/>
              </p:custDataLst>
            </p:nvPr>
          </p:nvSpPr>
          <p:spPr>
            <a:xfrm>
              <a:off x="1716721" y="4569555"/>
              <a:ext cx="757558" cy="757556"/>
            </a:xfrm>
            <a:prstGeom prst="ellipse">
              <a:avLst/>
            </a:prstGeom>
            <a:solidFill>
              <a:schemeClr val="bg1"/>
            </a:solidFill>
            <a:ln>
              <a:noFill/>
            </a:ln>
            <a:effectLst>
              <a:innerShdw blurRad="203200">
                <a:schemeClr val="accent1">
                  <a:lumMod val="75000"/>
                  <a:alpha val="7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sz="1350">
                <a:solidFill>
                  <a:schemeClr val="accent1">
                    <a:lumMod val="75000"/>
                  </a:schemeClr>
                </a:solidFill>
                <a:sym typeface="Arial" panose="020B0604020202020204" pitchFamily="34" charset="0"/>
              </a:endParaRPr>
            </a:p>
          </p:txBody>
        </p:sp>
        <p:sp>
          <p:nvSpPr>
            <p:cNvPr id="19" name="文本框 18"/>
            <p:cNvSpPr txBox="1"/>
            <p:nvPr>
              <p:custDataLst>
                <p:tags r:id="rId11"/>
              </p:custDataLst>
            </p:nvPr>
          </p:nvSpPr>
          <p:spPr>
            <a:xfrm>
              <a:off x="2807013" y="4470401"/>
              <a:ext cx="1121443" cy="955864"/>
            </a:xfrm>
            <a:prstGeom prst="rect">
              <a:avLst/>
            </a:prstGeom>
            <a:noFill/>
          </p:spPr>
          <p:txBody>
            <a:bodyPr wrap="square" lIns="0" tIns="0" rIns="0" bIns="0" rtlCol="0" anchor="ctr" anchorCtr="0">
              <a:normAutofit/>
            </a:bodyPr>
            <a:lstStyle/>
            <a:p>
              <a:pPr algn="l"/>
              <a:r>
                <a:rPr lang="zh-CN" altLang="en-US" b="1" dirty="0" smtClean="0">
                  <a:solidFill>
                    <a:schemeClr val="dk1"/>
                  </a:solidFill>
                  <a:latin typeface="微软雅黑" panose="020B0503020204020204" charset="-122"/>
                  <a:ea typeface="微软雅黑" panose="020B0503020204020204" charset="-122"/>
                  <a:sym typeface="+mn-ea"/>
                </a:rPr>
                <a:t>合理规划制胜留学</a:t>
              </a:r>
              <a:endParaRPr lang="zh-CN" altLang="en-US" b="1" dirty="0" smtClean="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 name="文本框 19"/>
            <p:cNvSpPr txBox="1"/>
            <p:nvPr>
              <p:custDataLst>
                <p:tags r:id="rId12"/>
              </p:custDataLst>
            </p:nvPr>
          </p:nvSpPr>
          <p:spPr>
            <a:xfrm>
              <a:off x="4011706" y="4588878"/>
              <a:ext cx="6152900" cy="718336"/>
            </a:xfrm>
            <a:prstGeom prst="rect">
              <a:avLst/>
            </a:prstGeom>
            <a:noFill/>
          </p:spPr>
          <p:txBody>
            <a:bodyPr wrap="square" lIns="0" tIns="0" rIns="0" bIns="0" rtlCol="0" anchor="ctr" anchorCtr="0">
              <a:normAutofit/>
            </a:bodyPr>
            <a:lstStyle/>
            <a:p>
              <a:pPr>
                <a:lnSpc>
                  <a:spcPct val="110000"/>
                </a:lnSpc>
              </a:pPr>
              <a:r>
                <a:rPr lang="da-DK" altLang="zh-CN" sz="1500" b="1" dirty="0">
                  <a:solidFill>
                    <a:schemeClr val="tx1">
                      <a:lumMod val="50000"/>
                    </a:schemeClr>
                  </a:solidFill>
                  <a:latin typeface="微软雅黑" panose="020B0503020204020204" charset="-122"/>
                  <a:ea typeface="微软雅黑" panose="020B0503020204020204" charset="-122"/>
                  <a:sym typeface="Arial" panose="020B0604020202020204" pitchFamily="34" charset="0"/>
                </a:rPr>
                <a:t>1.选择合适的课程，通过语言关。2.搜集相关信息，准备申请材料。3.参加语言测试。4.申请学校。5.申请留学签证。</a:t>
              </a:r>
            </a:p>
          </p:txBody>
        </p:sp>
      </p:grpSp>
      <p:cxnSp>
        <p:nvCxnSpPr>
          <p:cNvPr id="38" name="直接连接符 37"/>
          <p:cNvCxnSpPr/>
          <p:nvPr>
            <p:custDataLst>
              <p:tags r:id="rId8"/>
            </p:custDataLst>
          </p:nvPr>
        </p:nvCxnSpPr>
        <p:spPr>
          <a:xfrm>
            <a:off x="957739" y="3629025"/>
            <a:ext cx="7556659" cy="1143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75373" y="1437799"/>
            <a:ext cx="423386" cy="321945"/>
          </a:xfrm>
          <a:prstGeom prst="rect">
            <a:avLst/>
          </a:prstGeom>
          <a:noFill/>
        </p:spPr>
        <p:txBody>
          <a:bodyPr wrap="square" rtlCol="0">
            <a:spAutoFit/>
          </a:bodyPr>
          <a:lstStyle/>
          <a:p>
            <a:r>
              <a:rPr lang="en-US" altLang="zh-CN" sz="1500" b="1">
                <a:latin typeface="微软雅黑" panose="020B0503020204020204" charset="-122"/>
                <a:ea typeface="微软雅黑" panose="020B0503020204020204" charset="-122"/>
              </a:rPr>
              <a:t>01</a:t>
            </a:r>
          </a:p>
        </p:txBody>
      </p:sp>
      <p:sp>
        <p:nvSpPr>
          <p:cNvPr id="24" name="文本框 23"/>
          <p:cNvSpPr txBox="1"/>
          <p:nvPr/>
        </p:nvSpPr>
        <p:spPr>
          <a:xfrm>
            <a:off x="1058704" y="2797016"/>
            <a:ext cx="423386" cy="321945"/>
          </a:xfrm>
          <a:prstGeom prst="rect">
            <a:avLst/>
          </a:prstGeom>
          <a:noFill/>
        </p:spPr>
        <p:txBody>
          <a:bodyPr wrap="square" rtlCol="0">
            <a:spAutoFit/>
          </a:bodyPr>
          <a:lstStyle/>
          <a:p>
            <a:r>
              <a:rPr lang="en-US" altLang="zh-CN" sz="1500" b="1">
                <a:latin typeface="微软雅黑" panose="020B0503020204020204" charset="-122"/>
                <a:ea typeface="微软雅黑" panose="020B0503020204020204" charset="-122"/>
              </a:rPr>
              <a:t>02</a:t>
            </a:r>
          </a:p>
        </p:txBody>
      </p:sp>
      <p:sp>
        <p:nvSpPr>
          <p:cNvPr id="26" name="文本框 25"/>
          <p:cNvSpPr txBox="1"/>
          <p:nvPr/>
        </p:nvSpPr>
        <p:spPr>
          <a:xfrm>
            <a:off x="1058704" y="4161473"/>
            <a:ext cx="423386" cy="321945"/>
          </a:xfrm>
          <a:prstGeom prst="rect">
            <a:avLst/>
          </a:prstGeom>
          <a:noFill/>
        </p:spPr>
        <p:txBody>
          <a:bodyPr wrap="square" rtlCol="0">
            <a:spAutoFit/>
          </a:bodyPr>
          <a:lstStyle/>
          <a:p>
            <a:r>
              <a:rPr lang="en-US" altLang="zh-CN" sz="1500" b="1">
                <a:latin typeface="微软雅黑" panose="020B0503020204020204" charset="-122"/>
                <a:ea typeface="微软雅黑" panose="020B0503020204020204" charset="-122"/>
              </a:rPr>
              <a:t>03</a:t>
            </a:r>
          </a:p>
        </p:txBody>
      </p:sp>
      <p:cxnSp>
        <p:nvCxnSpPr>
          <p:cNvPr id="28" name="直接连接符 27"/>
          <p:cNvCxnSpPr/>
          <p:nvPr>
            <p:custDataLst>
              <p:tags r:id="rId9"/>
            </p:custDataLst>
          </p:nvPr>
        </p:nvCxnSpPr>
        <p:spPr>
          <a:xfrm>
            <a:off x="2877503" y="1079183"/>
            <a:ext cx="0" cy="3784759"/>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custDataLst>
              <p:tags r:id="rId2"/>
            </p:custDataLst>
          </p:nvPr>
        </p:nvSpPr>
        <p:spPr>
          <a:xfrm>
            <a:off x="544830" y="442436"/>
            <a:ext cx="8591550" cy="58245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solidFill>
                  <a:srgbClr val="FF0000"/>
                </a:solidFill>
                <a:latin typeface="微软雅黑" panose="020B0503020204020204" charset="-122"/>
                <a:ea typeface="微软雅黑" panose="020B0503020204020204" charset="-122"/>
              </a:rPr>
              <a:t>3.4 </a:t>
            </a:r>
            <a:r>
              <a:rPr lang="zh-CN" altLang="en-US" sz="2800" dirty="0">
                <a:solidFill>
                  <a:srgbClr val="FF0000"/>
                </a:solidFill>
                <a:latin typeface="微软雅黑" panose="020B0503020204020204" charset="-122"/>
                <a:ea typeface="微软雅黑" panose="020B0503020204020204" charset="-122"/>
              </a:rPr>
              <a:t>规划大学生活 之求职</a:t>
            </a:r>
          </a:p>
        </p:txBody>
      </p:sp>
      <p:cxnSp>
        <p:nvCxnSpPr>
          <p:cNvPr id="10" name="直接连接符 9"/>
          <p:cNvCxnSpPr/>
          <p:nvPr>
            <p:custDataLst>
              <p:tags r:id="rId3"/>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六边形 2"/>
          <p:cNvSpPr/>
          <p:nvPr>
            <p:custDataLst>
              <p:tags r:id="rId4"/>
            </p:custDataLst>
          </p:nvPr>
        </p:nvSpPr>
        <p:spPr>
          <a:xfrm rot="5400000">
            <a:off x="3177118" y="2328479"/>
            <a:ext cx="1281386" cy="1118016"/>
          </a:xfrm>
          <a:prstGeom prst="hexagon">
            <a:avLst>
              <a:gd name="adj" fmla="val 28101"/>
              <a:gd name="vf" fmla="val 115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custDataLst>
              <p:tags r:id="rId5"/>
            </p:custDataLst>
          </p:nvPr>
        </p:nvSpPr>
        <p:spPr>
          <a:xfrm>
            <a:off x="3316546" y="2581312"/>
            <a:ext cx="976580" cy="612096"/>
          </a:xfrm>
          <a:prstGeom prst="rect">
            <a:avLst/>
          </a:prstGeom>
          <a:noFill/>
        </p:spPr>
        <p:txBody>
          <a:bodyPr wrap="square" rtlCol="0" anchor="ctr" anchorCtr="0"/>
          <a:lstStyle/>
          <a:p>
            <a:pPr algn="ctr"/>
            <a:r>
              <a:rPr lang="zh-CN" altLang="en-US" sz="2100" b="1" dirty="0" smtClean="0">
                <a:solidFill>
                  <a:schemeClr val="bg1"/>
                </a:solidFill>
                <a:latin typeface="微软雅黑" panose="020B0503020204020204" charset="-122"/>
                <a:ea typeface="微软雅黑" panose="020B0503020204020204" charset="-122"/>
                <a:sym typeface="+mn-ea"/>
              </a:rPr>
              <a:t>管理好自己</a:t>
            </a:r>
          </a:p>
        </p:txBody>
      </p:sp>
      <p:sp>
        <p:nvSpPr>
          <p:cNvPr id="15" name="六边形 14"/>
          <p:cNvSpPr/>
          <p:nvPr>
            <p:custDataLst>
              <p:tags r:id="rId6"/>
            </p:custDataLst>
          </p:nvPr>
        </p:nvSpPr>
        <p:spPr>
          <a:xfrm rot="5400000">
            <a:off x="4365653" y="2328479"/>
            <a:ext cx="1281386" cy="1118016"/>
          </a:xfrm>
          <a:prstGeom prst="hexagon">
            <a:avLst>
              <a:gd name="adj" fmla="val 2810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文本框 15"/>
          <p:cNvSpPr txBox="1"/>
          <p:nvPr>
            <p:custDataLst>
              <p:tags r:id="rId7"/>
            </p:custDataLst>
          </p:nvPr>
        </p:nvSpPr>
        <p:spPr>
          <a:xfrm>
            <a:off x="4522392" y="2513962"/>
            <a:ext cx="960239" cy="839899"/>
          </a:xfrm>
          <a:prstGeom prst="rect">
            <a:avLst/>
          </a:prstGeom>
          <a:noFill/>
        </p:spPr>
        <p:txBody>
          <a:bodyPr wrap="square" rtlCol="0" anchor="ctr" anchorCtr="0">
            <a:normAutofit fontScale="97500"/>
          </a:bodyPr>
          <a:lstStyle/>
          <a:p>
            <a:pPr algn="ctr"/>
            <a:r>
              <a:rPr lang="zh-CN" altLang="en-US" sz="2100" b="1" dirty="0" smtClean="0">
                <a:solidFill>
                  <a:schemeClr val="bg1"/>
                </a:solidFill>
                <a:latin typeface="微软雅黑" panose="020B0503020204020204" charset="-122"/>
                <a:ea typeface="微软雅黑" panose="020B0503020204020204" charset="-122"/>
                <a:sym typeface="+mn-ea"/>
              </a:rPr>
              <a:t>设计求职路</a:t>
            </a:r>
            <a:endParaRPr lang="zh-CN" altLang="en-US" sz="2100" b="1" dirty="0" smtClean="0">
              <a:solidFill>
                <a:schemeClr val="bg1"/>
              </a:solidFill>
              <a:latin typeface="微软雅黑" panose="020B0503020204020204" charset="-122"/>
              <a:ea typeface="微软雅黑" panose="020B0503020204020204" charset="-122"/>
            </a:endParaRPr>
          </a:p>
        </p:txBody>
      </p:sp>
      <p:sp>
        <p:nvSpPr>
          <p:cNvPr id="21" name="矩形 20"/>
          <p:cNvSpPr/>
          <p:nvPr>
            <p:custDataLst>
              <p:tags r:id="rId8"/>
            </p:custDataLst>
          </p:nvPr>
        </p:nvSpPr>
        <p:spPr>
          <a:xfrm>
            <a:off x="5565356" y="1507172"/>
            <a:ext cx="2787117" cy="2912904"/>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a:bodyPr>
          <a:lstStyle/>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1.大一阶段，适应大学生活，</a:t>
            </a:r>
          </a:p>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树立规划意识。</a:t>
            </a:r>
            <a:endParaRPr lang="en-US" altLang="zh-CN" sz="1500" b="1" kern="1200" dirty="0" smtClean="0">
              <a:solidFill>
                <a:schemeClr val="dk1"/>
              </a:solidFill>
              <a:latin typeface="微软雅黑" panose="020B0503020204020204" charset="-122"/>
              <a:ea typeface="微软雅黑" panose="020B0503020204020204" charset="-122"/>
              <a:cs typeface="+mn-cs"/>
            </a:endParaRPr>
          </a:p>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2.大二阶段，确定主攻方向，</a:t>
            </a:r>
          </a:p>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培养综合素质。</a:t>
            </a:r>
            <a:endParaRPr lang="en-US" altLang="zh-CN" sz="1500" b="1" kern="1200" dirty="0" smtClean="0">
              <a:solidFill>
                <a:schemeClr val="dk1"/>
              </a:solidFill>
              <a:latin typeface="微软雅黑" panose="020B0503020204020204" charset="-122"/>
              <a:ea typeface="微软雅黑" panose="020B0503020204020204" charset="-122"/>
              <a:cs typeface="+mn-cs"/>
            </a:endParaRPr>
          </a:p>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3.大三阶段，提升求职技能，</a:t>
            </a:r>
          </a:p>
          <a:p>
            <a:pPr algn="l">
              <a:lnSpc>
                <a:spcPct val="120000"/>
              </a:lnSpc>
              <a:buNone/>
            </a:pPr>
            <a:r>
              <a:rPr lang="en-US" altLang="zh-CN" sz="1500" b="1" dirty="0" smtClean="0">
                <a:solidFill>
                  <a:schemeClr val="dk1"/>
                </a:solidFill>
                <a:latin typeface="微软雅黑" panose="020B0503020204020204" charset="-122"/>
                <a:ea typeface="微软雅黑" panose="020B0503020204020204" charset="-122"/>
                <a:sym typeface="+mn-ea"/>
              </a:rPr>
              <a:t>做好就业准备。</a:t>
            </a:r>
            <a:endParaRPr lang="en-US" altLang="zh-CN" sz="1500" b="1" dirty="0" smtClean="0">
              <a:solidFill>
                <a:schemeClr val="dk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custDataLst>
              <p:tags r:id="rId2"/>
            </p:custDataLst>
          </p:nvPr>
        </p:nvSpPr>
        <p:spPr>
          <a:xfrm>
            <a:off x="544830" y="442436"/>
            <a:ext cx="8591550" cy="58245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3.5 </a:t>
            </a:r>
            <a:r>
              <a:rPr lang="zh-CN" altLang="en-US" sz="2800" dirty="0">
                <a:latin typeface="微软雅黑" panose="020B0503020204020204" charset="-122"/>
                <a:ea typeface="微软雅黑" panose="020B0503020204020204" charset="-122"/>
              </a:rPr>
              <a:t>规划大学生活 之创业</a:t>
            </a:r>
          </a:p>
        </p:txBody>
      </p:sp>
      <p:cxnSp>
        <p:nvCxnSpPr>
          <p:cNvPr id="10" name="直接连接符 9"/>
          <p:cNvCxnSpPr/>
          <p:nvPr>
            <p:custDataLst>
              <p:tags r:id="rId3"/>
            </p:custDataLst>
          </p:nvPr>
        </p:nvCxnSpPr>
        <p:spPr bwMode="auto">
          <a:xfrm>
            <a:off x="461518" y="989843"/>
            <a:ext cx="8005092"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组合 6"/>
          <p:cNvGrpSpPr/>
          <p:nvPr/>
        </p:nvGrpSpPr>
        <p:grpSpPr>
          <a:xfrm>
            <a:off x="718185" y="1251044"/>
            <a:ext cx="7427519" cy="3698516"/>
            <a:chOff x="3991" y="3371"/>
            <a:chExt cx="11725" cy="5408"/>
          </a:xfrm>
        </p:grpSpPr>
        <p:sp>
          <p:nvSpPr>
            <p:cNvPr id="2" name="圆角右箭头 1"/>
            <p:cNvSpPr/>
            <p:nvPr>
              <p:custDataLst>
                <p:tags r:id="rId4"/>
              </p:custDataLst>
            </p:nvPr>
          </p:nvSpPr>
          <p:spPr>
            <a:xfrm rot="16200000" flipH="1">
              <a:off x="10654" y="3237"/>
              <a:ext cx="1260" cy="7572"/>
            </a:xfrm>
            <a:prstGeom prst="bentArrow">
              <a:avLst>
                <a:gd name="adj1" fmla="val 28556"/>
                <a:gd name="adj2" fmla="val 27341"/>
                <a:gd name="adj3" fmla="val 27711"/>
                <a:gd name="adj4" fmla="val 322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6" name="圆角右箭头 5"/>
            <p:cNvSpPr/>
            <p:nvPr>
              <p:custDataLst>
                <p:tags r:id="rId5"/>
              </p:custDataLst>
            </p:nvPr>
          </p:nvSpPr>
          <p:spPr>
            <a:xfrm rot="16200000" flipV="1">
              <a:off x="5938" y="2422"/>
              <a:ext cx="1260" cy="5062"/>
            </a:xfrm>
            <a:prstGeom prst="bentArrow">
              <a:avLst>
                <a:gd name="adj1" fmla="val 28556"/>
                <a:gd name="adj2" fmla="val 27341"/>
                <a:gd name="adj3" fmla="val 27711"/>
                <a:gd name="adj4" fmla="val 3222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8" name="文本框 7"/>
            <p:cNvSpPr txBox="1"/>
            <p:nvPr>
              <p:custDataLst>
                <p:tags r:id="rId6"/>
              </p:custDataLst>
            </p:nvPr>
          </p:nvSpPr>
          <p:spPr>
            <a:xfrm>
              <a:off x="3991" y="3801"/>
              <a:ext cx="5555" cy="1018"/>
            </a:xfrm>
            <a:prstGeom prst="rect">
              <a:avLst/>
            </a:prstGeom>
            <a:noFill/>
          </p:spPr>
          <p:txBody>
            <a:bodyPr wrap="square" rtlCol="0"/>
            <a:lstStyle/>
            <a:p>
              <a:r>
                <a:rPr lang="en-US" sz="1200" b="1" dirty="0" smtClean="0">
                  <a:solidFill>
                    <a:schemeClr val="dk1"/>
                  </a:solidFill>
                  <a:latin typeface="微软雅黑" panose="020B0503020204020204" charset="-122"/>
                  <a:ea typeface="微软雅黑" panose="020B0503020204020204" charset="-122"/>
                  <a:sym typeface="+mn-ea"/>
                </a:rPr>
                <a:t>1.</a:t>
              </a:r>
              <a:r>
                <a:rPr lang="zh-CN" altLang="en-US" sz="1200" b="1" dirty="0" smtClean="0">
                  <a:solidFill>
                    <a:schemeClr val="dk1"/>
                  </a:solidFill>
                  <a:latin typeface="微软雅黑" panose="020B0503020204020204" charset="-122"/>
                  <a:ea typeface="微软雅黑" panose="020B0503020204020204" charset="-122"/>
                  <a:sym typeface="+mn-ea"/>
                </a:rPr>
                <a:t>你适合创业吗？</a:t>
              </a:r>
              <a:endParaRPr lang="zh-CN" altLang="en-US" sz="1200" b="1" kern="1200" dirty="0" smtClean="0">
                <a:solidFill>
                  <a:schemeClr val="dk1"/>
                </a:solidFill>
                <a:latin typeface="微软雅黑" panose="020B0503020204020204" charset="-122"/>
                <a:ea typeface="微软雅黑" panose="020B0503020204020204" charset="-122"/>
                <a:cs typeface="+mn-cs"/>
                <a:sym typeface="+mn-ea"/>
              </a:endParaRPr>
            </a:p>
            <a:p>
              <a:r>
                <a:rPr lang="en-US" sz="1200" b="1" dirty="0" smtClean="0">
                  <a:solidFill>
                    <a:schemeClr val="dk1"/>
                  </a:solidFill>
                  <a:latin typeface="微软雅黑" panose="020B0503020204020204" charset="-122"/>
                  <a:ea typeface="微软雅黑" panose="020B0503020204020204" charset="-122"/>
                  <a:sym typeface="+mn-ea"/>
                </a:rPr>
                <a:t>2.</a:t>
              </a:r>
              <a:r>
                <a:rPr lang="zh-CN" altLang="en-US" sz="1200" b="1" dirty="0" smtClean="0">
                  <a:solidFill>
                    <a:schemeClr val="dk1"/>
                  </a:solidFill>
                  <a:latin typeface="微软雅黑" panose="020B0503020204020204" charset="-122"/>
                  <a:ea typeface="微软雅黑" panose="020B0503020204020204" charset="-122"/>
                  <a:sym typeface="+mn-ea"/>
                </a:rPr>
                <a:t>你能长时间保持创业激情吗？</a:t>
              </a:r>
              <a:endParaRPr lang="zh-CN" altLang="en-US" sz="1200" b="1" kern="1200" dirty="0" smtClean="0">
                <a:solidFill>
                  <a:schemeClr val="dk1"/>
                </a:solidFill>
                <a:latin typeface="微软雅黑" panose="020B0503020204020204" charset="-122"/>
                <a:ea typeface="微软雅黑" panose="020B0503020204020204" charset="-122"/>
                <a:cs typeface="+mn-cs"/>
                <a:sym typeface="+mn-ea"/>
              </a:endParaRPr>
            </a:p>
            <a:p>
              <a:r>
                <a:rPr lang="en-US" sz="1200" b="1" dirty="0" smtClean="0">
                  <a:solidFill>
                    <a:schemeClr val="dk1"/>
                  </a:solidFill>
                  <a:latin typeface="微软雅黑" panose="020B0503020204020204" charset="-122"/>
                  <a:ea typeface="微软雅黑" panose="020B0503020204020204" charset="-122"/>
                  <a:sym typeface="+mn-ea"/>
                </a:rPr>
                <a:t>3.</a:t>
              </a:r>
              <a:r>
                <a:rPr lang="zh-CN" altLang="en-US" sz="1200" b="1" dirty="0" smtClean="0">
                  <a:solidFill>
                    <a:schemeClr val="dk1"/>
                  </a:solidFill>
                  <a:latin typeface="微软雅黑" panose="020B0503020204020204" charset="-122"/>
                  <a:ea typeface="微软雅黑" panose="020B0503020204020204" charset="-122"/>
                  <a:sym typeface="+mn-ea"/>
                </a:rPr>
                <a:t>你的身体和精神状态适合创业吗？</a:t>
              </a:r>
              <a:endParaRPr lang="zh-CN" altLang="en-US" sz="1200" b="1" kern="1200" dirty="0" smtClean="0">
                <a:solidFill>
                  <a:schemeClr val="dk1"/>
                </a:solidFill>
                <a:latin typeface="微软雅黑" panose="020B0503020204020204" charset="-122"/>
                <a:ea typeface="微软雅黑" panose="020B0503020204020204" charset="-122"/>
                <a:cs typeface="+mn-cs"/>
                <a:sym typeface="+mn-ea"/>
              </a:endParaRPr>
            </a:p>
            <a:p>
              <a:r>
                <a:rPr lang="en-US" sz="1200" b="1" dirty="0" smtClean="0">
                  <a:solidFill>
                    <a:schemeClr val="dk1"/>
                  </a:solidFill>
                  <a:latin typeface="微软雅黑" panose="020B0503020204020204" charset="-122"/>
                  <a:ea typeface="微软雅黑" panose="020B0503020204020204" charset="-122"/>
                  <a:sym typeface="+mn-ea"/>
                </a:rPr>
                <a:t>4.</a:t>
              </a:r>
              <a:r>
                <a:rPr lang="zh-CN" altLang="en-US" sz="1200" b="1" dirty="0" smtClean="0">
                  <a:solidFill>
                    <a:schemeClr val="dk1"/>
                  </a:solidFill>
                  <a:latin typeface="微软雅黑" panose="020B0503020204020204" charset="-122"/>
                  <a:ea typeface="微软雅黑" panose="020B0503020204020204" charset="-122"/>
                  <a:sym typeface="+mn-ea"/>
                </a:rPr>
                <a:t>你的家庭支持你创业吗？</a:t>
              </a:r>
              <a:endParaRPr lang="zh-CN" altLang="en-US" sz="1200" b="1" kern="1200" dirty="0" smtClean="0">
                <a:solidFill>
                  <a:schemeClr val="dk1"/>
                </a:solidFill>
                <a:latin typeface="微软雅黑" panose="020B0503020204020204" charset="-122"/>
                <a:ea typeface="微软雅黑" panose="020B0503020204020204" charset="-122"/>
                <a:cs typeface="+mn-cs"/>
                <a:sym typeface="+mn-ea"/>
              </a:endParaRPr>
            </a:p>
            <a:p>
              <a:r>
                <a:rPr lang="en-US" sz="1200" b="1" dirty="0" smtClean="0">
                  <a:solidFill>
                    <a:schemeClr val="dk1"/>
                  </a:solidFill>
                  <a:latin typeface="微软雅黑" panose="020B0503020204020204" charset="-122"/>
                  <a:ea typeface="微软雅黑" panose="020B0503020204020204" charset="-122"/>
                  <a:sym typeface="+mn-ea"/>
                </a:rPr>
                <a:t>5.</a:t>
              </a:r>
              <a:r>
                <a:rPr lang="zh-CN" altLang="en-US" sz="1200" b="1" dirty="0" smtClean="0">
                  <a:solidFill>
                    <a:schemeClr val="dk1"/>
                  </a:solidFill>
                  <a:latin typeface="微软雅黑" panose="020B0503020204020204" charset="-122"/>
                  <a:ea typeface="微软雅黑" panose="020B0503020204020204" charset="-122"/>
                  <a:sym typeface="+mn-ea"/>
                </a:rPr>
                <a:t>你准备承受创业初期的风险了吗？</a:t>
              </a:r>
            </a:p>
          </p:txBody>
        </p:sp>
        <p:sp>
          <p:nvSpPr>
            <p:cNvPr id="11" name="文本框 10"/>
            <p:cNvSpPr txBox="1"/>
            <p:nvPr>
              <p:custDataLst>
                <p:tags r:id="rId7"/>
              </p:custDataLst>
            </p:nvPr>
          </p:nvSpPr>
          <p:spPr>
            <a:xfrm>
              <a:off x="4012" y="3371"/>
              <a:ext cx="3752" cy="630"/>
            </a:xfrm>
            <a:prstGeom prst="rect">
              <a:avLst/>
            </a:prstGeom>
            <a:noFill/>
          </p:spPr>
          <p:txBody>
            <a:bodyPr wrap="square" rtlCol="0">
              <a:normAutofit/>
            </a:bodyPr>
            <a:lstStyle/>
            <a:p>
              <a:r>
                <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了解创业意愿</a:t>
              </a:r>
              <a:endPar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sym typeface="+mn-ea"/>
              </a:endParaRPr>
            </a:p>
          </p:txBody>
        </p:sp>
        <p:sp>
          <p:nvSpPr>
            <p:cNvPr id="13" name="下箭头 12"/>
            <p:cNvSpPr/>
            <p:nvPr>
              <p:custDataLst>
                <p:tags r:id="rId8"/>
              </p:custDataLst>
            </p:nvPr>
          </p:nvSpPr>
          <p:spPr>
            <a:xfrm rot="16200000">
              <a:off x="9459" y="136"/>
              <a:ext cx="810" cy="1170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ym typeface="Arial" panose="020B0604020202020204" pitchFamily="34" charset="0"/>
              </a:endParaRPr>
            </a:p>
          </p:txBody>
        </p:sp>
        <p:sp>
          <p:nvSpPr>
            <p:cNvPr id="14" name="圆角右箭头 13"/>
            <p:cNvSpPr/>
            <p:nvPr>
              <p:custDataLst>
                <p:tags r:id="rId9"/>
              </p:custDataLst>
            </p:nvPr>
          </p:nvSpPr>
          <p:spPr>
            <a:xfrm rot="16200000" flipV="1">
              <a:off x="12121" y="2456"/>
              <a:ext cx="1260" cy="4995"/>
            </a:xfrm>
            <a:prstGeom prst="bentArrow">
              <a:avLst>
                <a:gd name="adj1" fmla="val 28556"/>
                <a:gd name="adj2" fmla="val 27341"/>
                <a:gd name="adj3" fmla="val 27711"/>
                <a:gd name="adj4" fmla="val 32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tx1"/>
                </a:solidFill>
                <a:sym typeface="Arial" panose="020B0604020202020204" pitchFamily="34" charset="0"/>
              </a:endParaRPr>
            </a:p>
          </p:txBody>
        </p:sp>
        <p:sp>
          <p:nvSpPr>
            <p:cNvPr id="17" name="文本框 16"/>
            <p:cNvSpPr txBox="1"/>
            <p:nvPr>
              <p:custDataLst>
                <p:tags r:id="rId10"/>
              </p:custDataLst>
            </p:nvPr>
          </p:nvSpPr>
          <p:spPr>
            <a:xfrm>
              <a:off x="10253" y="4073"/>
              <a:ext cx="3752" cy="1018"/>
            </a:xfrm>
            <a:prstGeom prst="rect">
              <a:avLst/>
            </a:prstGeom>
            <a:noFill/>
          </p:spPr>
          <p:txBody>
            <a:bodyPr wrap="square" rtlCol="0">
              <a:normAutofit/>
            </a:bodyPr>
            <a:lstStyle/>
            <a:p>
              <a:pPr>
                <a:lnSpc>
                  <a:spcPct val="110000"/>
                </a:lnSpc>
              </a:pPr>
              <a:r>
                <a:rPr lang="en-US" altLang="zh-CN" sz="1350" b="1" dirty="0" smtClean="0">
                  <a:solidFill>
                    <a:schemeClr val="dk1"/>
                  </a:solidFill>
                  <a:latin typeface="微软雅黑" panose="020B0503020204020204" charset="-122"/>
                  <a:ea typeface="微软雅黑" panose="020B0503020204020204" charset="-122"/>
                  <a:sym typeface="+mn-ea"/>
                </a:rPr>
                <a:t>1.</a:t>
              </a:r>
              <a:r>
                <a:rPr lang="zh-CN" altLang="en-US" sz="1350" b="1" dirty="0" smtClean="0">
                  <a:solidFill>
                    <a:schemeClr val="dk1"/>
                  </a:solidFill>
                  <a:latin typeface="微软雅黑" panose="020B0503020204020204" charset="-122"/>
                  <a:ea typeface="微软雅黑" panose="020B0503020204020204" charset="-122"/>
                  <a:sym typeface="+mn-ea"/>
                </a:rPr>
                <a:t>择世所需  </a:t>
              </a:r>
              <a:r>
                <a:rPr lang="en-US" altLang="zh-CN" sz="1350" b="1" dirty="0" smtClean="0">
                  <a:solidFill>
                    <a:schemeClr val="dk1"/>
                  </a:solidFill>
                  <a:latin typeface="微软雅黑" panose="020B0503020204020204" charset="-122"/>
                  <a:ea typeface="微软雅黑" panose="020B0503020204020204" charset="-122"/>
                  <a:sym typeface="+mn-ea"/>
                </a:rPr>
                <a:t>2.</a:t>
              </a:r>
              <a:r>
                <a:rPr lang="zh-CN" altLang="en-US" sz="1350" b="1" dirty="0" smtClean="0">
                  <a:solidFill>
                    <a:schemeClr val="dk1"/>
                  </a:solidFill>
                  <a:latin typeface="微软雅黑" panose="020B0503020204020204" charset="-122"/>
                  <a:ea typeface="微软雅黑" panose="020B0503020204020204" charset="-122"/>
                  <a:sym typeface="+mn-ea"/>
                </a:rPr>
                <a:t>择己所爱</a:t>
              </a:r>
              <a:endParaRPr lang="en-US" altLang="zh-CN" sz="1350" b="1" kern="1200" dirty="0" smtClean="0">
                <a:solidFill>
                  <a:schemeClr val="dk1"/>
                </a:solidFill>
                <a:latin typeface="微软雅黑" panose="020B0503020204020204" charset="-122"/>
                <a:ea typeface="微软雅黑" panose="020B0503020204020204" charset="-122"/>
                <a:cs typeface="+mn-cs"/>
              </a:endParaRPr>
            </a:p>
            <a:p>
              <a:pPr>
                <a:lnSpc>
                  <a:spcPct val="110000"/>
                </a:lnSpc>
              </a:pPr>
              <a:r>
                <a:rPr lang="en-US" altLang="zh-CN" sz="1350" b="1" dirty="0" smtClean="0">
                  <a:solidFill>
                    <a:schemeClr val="dk1"/>
                  </a:solidFill>
                  <a:latin typeface="微软雅黑" panose="020B0503020204020204" charset="-122"/>
                  <a:ea typeface="微软雅黑" panose="020B0503020204020204" charset="-122"/>
                  <a:sym typeface="+mn-ea"/>
                </a:rPr>
                <a:t>3.</a:t>
              </a:r>
              <a:r>
                <a:rPr lang="zh-CN" altLang="en-US" sz="1350" b="1" dirty="0" smtClean="0">
                  <a:solidFill>
                    <a:schemeClr val="dk1"/>
                  </a:solidFill>
                  <a:latin typeface="微软雅黑" panose="020B0503020204020204" charset="-122"/>
                  <a:ea typeface="微软雅黑" panose="020B0503020204020204" charset="-122"/>
                  <a:sym typeface="+mn-ea"/>
                </a:rPr>
                <a:t>择己所能  </a:t>
              </a:r>
              <a:r>
                <a:rPr lang="en-US" altLang="zh-CN" sz="1350" b="1" dirty="0" smtClean="0">
                  <a:solidFill>
                    <a:schemeClr val="dk1"/>
                  </a:solidFill>
                  <a:latin typeface="微软雅黑" panose="020B0503020204020204" charset="-122"/>
                  <a:ea typeface="微软雅黑" panose="020B0503020204020204" charset="-122"/>
                  <a:sym typeface="+mn-ea"/>
                </a:rPr>
                <a:t>4.</a:t>
              </a:r>
              <a:r>
                <a:rPr lang="zh-CN" altLang="en-US" sz="1350" b="1" dirty="0" smtClean="0">
                  <a:solidFill>
                    <a:schemeClr val="dk1"/>
                  </a:solidFill>
                  <a:latin typeface="微软雅黑" panose="020B0503020204020204" charset="-122"/>
                  <a:ea typeface="微软雅黑" panose="020B0503020204020204" charset="-122"/>
                  <a:sym typeface="+mn-ea"/>
                </a:rPr>
                <a:t>择己所利</a:t>
              </a:r>
              <a:endParaRPr lang="zh-CN" altLang="en-US" sz="1350" b="1" dirty="0">
                <a:latin typeface="微软雅黑" panose="020B0503020204020204" charset="-122"/>
                <a:ea typeface="微软雅黑" panose="020B0503020204020204" charset="-122"/>
              </a:endParaRPr>
            </a:p>
            <a:p>
              <a:endParaRPr lang="zh-CN" altLang="en-US" sz="1350" dirty="0">
                <a:sym typeface="Arial" panose="020B0604020202020204" pitchFamily="34" charset="0"/>
              </a:endParaRPr>
            </a:p>
          </p:txBody>
        </p:sp>
        <p:sp>
          <p:nvSpPr>
            <p:cNvPr id="18" name="文本框 17"/>
            <p:cNvSpPr txBox="1"/>
            <p:nvPr>
              <p:custDataLst>
                <p:tags r:id="rId11"/>
              </p:custDataLst>
            </p:nvPr>
          </p:nvSpPr>
          <p:spPr>
            <a:xfrm>
              <a:off x="10274" y="3511"/>
              <a:ext cx="3752" cy="630"/>
            </a:xfrm>
            <a:prstGeom prst="rect">
              <a:avLst/>
            </a:prstGeom>
            <a:noFill/>
          </p:spPr>
          <p:txBody>
            <a:bodyPr wrap="square" rtlCol="0">
              <a:normAutofit/>
            </a:bodyPr>
            <a:lstStyle/>
            <a:p>
              <a:pPr algn="l"/>
              <a:r>
                <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明确创业决策</a:t>
              </a:r>
              <a:endPar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endParaRPr>
            </a:p>
          </p:txBody>
        </p:sp>
        <p:sp>
          <p:nvSpPr>
            <p:cNvPr id="19" name="文本框 18"/>
            <p:cNvSpPr txBox="1"/>
            <p:nvPr>
              <p:custDataLst>
                <p:tags r:id="rId12"/>
              </p:custDataLst>
            </p:nvPr>
          </p:nvSpPr>
          <p:spPr>
            <a:xfrm>
              <a:off x="8377" y="7365"/>
              <a:ext cx="4473" cy="1414"/>
            </a:xfrm>
            <a:prstGeom prst="rect">
              <a:avLst/>
            </a:prstGeom>
            <a:noFill/>
          </p:spPr>
          <p:txBody>
            <a:bodyPr wrap="square" rtlCol="0">
              <a:normAutofit/>
            </a:bodyPr>
            <a:lstStyle/>
            <a:p>
              <a:pPr marL="0" marR="0" algn="l" defTabSz="914400" rtl="0" eaLnBrk="1" fontAlgn="auto" latinLnBrk="0" hangingPunct="1">
                <a:lnSpc>
                  <a:spcPct val="110000"/>
                </a:lnSpc>
                <a:spcBef>
                  <a:spcPts val="0"/>
                </a:spcBef>
                <a:buFontTx/>
                <a:buNone/>
              </a:pPr>
              <a:r>
                <a:rPr lang="en-US" altLang="zh-CN" sz="1500" b="1" dirty="0" smtClean="0">
                  <a:solidFill>
                    <a:schemeClr val="dk1"/>
                  </a:solidFill>
                  <a:latin typeface="微软雅黑" panose="020B0503020204020204" charset="-122"/>
                  <a:ea typeface="微软雅黑" panose="020B0503020204020204" charset="-122"/>
                  <a:sym typeface="+mn-ea"/>
                </a:rPr>
                <a:t>1.刻苦学习创业知识</a:t>
              </a:r>
              <a:endParaRPr lang="en-US" altLang="zh-CN" sz="1500" b="1" kern="1200" dirty="0" smtClean="0">
                <a:solidFill>
                  <a:schemeClr val="dk1"/>
                </a:solidFill>
                <a:latin typeface="微软雅黑" panose="020B0503020204020204" charset="-122"/>
                <a:ea typeface="微软雅黑" panose="020B0503020204020204" charset="-122"/>
                <a:cs typeface="+mn-cs"/>
                <a:sym typeface="+mn-ea"/>
              </a:endParaRPr>
            </a:p>
            <a:p>
              <a:pPr algn="l">
                <a:lnSpc>
                  <a:spcPct val="110000"/>
                </a:lnSpc>
                <a:buNone/>
              </a:pPr>
              <a:r>
                <a:rPr lang="en-US" altLang="zh-CN" sz="1500" b="1" dirty="0" smtClean="0">
                  <a:solidFill>
                    <a:schemeClr val="dk1"/>
                  </a:solidFill>
                  <a:latin typeface="微软雅黑" panose="020B0503020204020204" charset="-122"/>
                  <a:ea typeface="微软雅黑" panose="020B0503020204020204" charset="-122"/>
                  <a:sym typeface="+mn-ea"/>
                </a:rPr>
                <a:t>2.加强社会实践</a:t>
              </a:r>
              <a:endParaRPr lang="en-US" altLang="zh-CN" sz="1500" b="1" kern="1200" dirty="0" smtClean="0">
                <a:solidFill>
                  <a:schemeClr val="dk1"/>
                </a:solidFill>
                <a:latin typeface="微软雅黑" panose="020B0503020204020204" charset="-122"/>
                <a:ea typeface="微软雅黑" panose="020B0503020204020204" charset="-122"/>
                <a:cs typeface="+mn-cs"/>
                <a:sym typeface="+mn-ea"/>
              </a:endParaRPr>
            </a:p>
            <a:p>
              <a:pPr marL="0" marR="0" algn="l" defTabSz="914400" rtl="0" eaLnBrk="1" fontAlgn="auto" latinLnBrk="0" hangingPunct="1">
                <a:lnSpc>
                  <a:spcPct val="110000"/>
                </a:lnSpc>
                <a:spcBef>
                  <a:spcPts val="0"/>
                </a:spcBef>
                <a:buFontTx/>
                <a:buNone/>
              </a:pPr>
              <a:r>
                <a:rPr lang="en-US" altLang="zh-CN" sz="1500" b="1" dirty="0" smtClean="0">
                  <a:solidFill>
                    <a:schemeClr val="dk1"/>
                  </a:solidFill>
                  <a:latin typeface="微软雅黑" panose="020B0503020204020204" charset="-122"/>
                  <a:ea typeface="微软雅黑" panose="020B0503020204020204" charset="-122"/>
                  <a:sym typeface="+mn-ea"/>
                </a:rPr>
                <a:t>3.向专家或行家咨询</a:t>
              </a:r>
              <a:endParaRPr lang="en-US" altLang="zh-CN" sz="1500" b="1" kern="1200" dirty="0" smtClean="0">
                <a:solidFill>
                  <a:schemeClr val="dk1"/>
                </a:solidFill>
                <a:latin typeface="微软雅黑" panose="020B0503020204020204" charset="-122"/>
                <a:ea typeface="微软雅黑" panose="020B0503020204020204" charset="-122"/>
                <a:cs typeface="+mn-cs"/>
                <a:sym typeface="+mn-ea"/>
              </a:endParaRPr>
            </a:p>
            <a:p>
              <a:endParaRPr lang="zh-CN" altLang="en-US" sz="1350" dirty="0">
                <a:sym typeface="Arial" panose="020B0604020202020204" pitchFamily="34" charset="0"/>
              </a:endParaRPr>
            </a:p>
          </p:txBody>
        </p:sp>
        <p:sp>
          <p:nvSpPr>
            <p:cNvPr id="20" name="文本框 19"/>
            <p:cNvSpPr txBox="1"/>
            <p:nvPr>
              <p:custDataLst>
                <p:tags r:id="rId13"/>
              </p:custDataLst>
            </p:nvPr>
          </p:nvSpPr>
          <p:spPr>
            <a:xfrm>
              <a:off x="8377" y="6815"/>
              <a:ext cx="3752" cy="630"/>
            </a:xfrm>
            <a:prstGeom prst="rect">
              <a:avLst/>
            </a:prstGeom>
            <a:noFill/>
          </p:spPr>
          <p:txBody>
            <a:bodyPr wrap="square" rtlCol="0">
              <a:normAutofit/>
            </a:bodyPr>
            <a:lstStyle/>
            <a:p>
              <a:pPr algn="l"/>
              <a:r>
                <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提升创业能力</a:t>
              </a:r>
              <a:endParaRPr lang="zh-CN" altLang="en-US"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2579370" y="523875"/>
            <a:ext cx="2108835"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你学会了么？</a:t>
            </a:r>
          </a:p>
        </p:txBody>
      </p:sp>
      <p:pic>
        <p:nvPicPr>
          <p:cNvPr id="3" name="图片 1"/>
          <p:cNvPicPr>
            <a:picLocks noChangeAspect="1"/>
          </p:cNvPicPr>
          <p:nvPr/>
        </p:nvPicPr>
        <p:blipFill>
          <a:blip r:embed="rId11"/>
          <a:stretch>
            <a:fillRect/>
          </a:stretch>
        </p:blipFill>
        <p:spPr>
          <a:xfrm>
            <a:off x="6031230" y="1691005"/>
            <a:ext cx="2900680" cy="2597150"/>
          </a:xfrm>
          <a:prstGeom prst="rect">
            <a:avLst/>
          </a:prstGeom>
          <a:noFill/>
          <a:ln w="9525">
            <a:noFill/>
          </a:ln>
        </p:spPr>
      </p:pic>
      <p:sp>
        <p:nvSpPr>
          <p:cNvPr id="4" name="任意多边形 3"/>
          <p:cNvSpPr/>
          <p:nvPr>
            <p:custDataLst>
              <p:tags r:id="rId2"/>
            </p:custDataLst>
          </p:nvPr>
        </p:nvSpPr>
        <p:spPr bwMode="auto">
          <a:xfrm>
            <a:off x="1321773" y="1832774"/>
            <a:ext cx="821214" cy="43087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01</a:t>
            </a:r>
          </a:p>
        </p:txBody>
      </p:sp>
      <p:cxnSp>
        <p:nvCxnSpPr>
          <p:cNvPr id="5" name="直接连接符 4"/>
          <p:cNvCxnSpPr/>
          <p:nvPr>
            <p:custDataLst>
              <p:tags r:id="rId3"/>
            </p:custDataLst>
          </p:nvPr>
        </p:nvCxnSpPr>
        <p:spPr>
          <a:xfrm>
            <a:off x="2092023" y="2263650"/>
            <a:ext cx="58122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2142987" y="1513205"/>
            <a:ext cx="5761237" cy="618516"/>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第一节    生</a:t>
            </a:r>
            <a:r>
              <a:rPr lang="zh-CN" altLang="da-DK" sz="2000" b="1" dirty="0">
                <a:latin typeface="微软雅黑" panose="020B0503020204020204" charset="-122"/>
                <a:ea typeface="微软雅黑" panose="020B0503020204020204" charset="-122"/>
              </a:rPr>
              <a:t>活</a:t>
            </a:r>
            <a:r>
              <a:rPr lang="da-DK" altLang="zh-CN" sz="2000" b="1" dirty="0">
                <a:latin typeface="微软雅黑" panose="020B0503020204020204" charset="-122"/>
                <a:ea typeface="微软雅黑" panose="020B0503020204020204" charset="-122"/>
              </a:rPr>
              <a:t>与生涯</a:t>
            </a:r>
          </a:p>
        </p:txBody>
      </p:sp>
      <p:sp>
        <p:nvSpPr>
          <p:cNvPr id="7" name="任意多边形 6"/>
          <p:cNvSpPr/>
          <p:nvPr>
            <p:custDataLst>
              <p:tags r:id="rId5"/>
            </p:custDataLst>
          </p:nvPr>
        </p:nvSpPr>
        <p:spPr bwMode="auto">
          <a:xfrm>
            <a:off x="1380828" y="2680624"/>
            <a:ext cx="821214" cy="43087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02</a:t>
            </a:r>
          </a:p>
        </p:txBody>
      </p:sp>
      <p:cxnSp>
        <p:nvCxnSpPr>
          <p:cNvPr id="8" name="直接连接符 7"/>
          <p:cNvCxnSpPr/>
          <p:nvPr>
            <p:custDataLst>
              <p:tags r:id="rId6"/>
            </p:custDataLst>
          </p:nvPr>
        </p:nvCxnSpPr>
        <p:spPr>
          <a:xfrm>
            <a:off x="2092023" y="4276725"/>
            <a:ext cx="58122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7"/>
            </p:custDataLst>
          </p:nvPr>
        </p:nvSpPr>
        <p:spPr>
          <a:xfrm>
            <a:off x="2142987" y="2680428"/>
            <a:ext cx="5761237" cy="618516"/>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第二节     </a:t>
            </a:r>
            <a:r>
              <a:rPr lang="zh-CN" altLang="da-DK" sz="2000" b="1" dirty="0">
                <a:latin typeface="微软雅黑" panose="020B0503020204020204" charset="-122"/>
                <a:ea typeface="微软雅黑" panose="020B0503020204020204" charset="-122"/>
              </a:rPr>
              <a:t>需求</a:t>
            </a:r>
            <a:r>
              <a:rPr lang="da-DK" altLang="zh-CN" sz="2000" b="1" dirty="0">
                <a:latin typeface="微软雅黑" panose="020B0503020204020204" charset="-122"/>
                <a:ea typeface="微软雅黑" panose="020B0503020204020204" charset="-122"/>
              </a:rPr>
              <a:t>与目标</a:t>
            </a:r>
          </a:p>
        </p:txBody>
      </p:sp>
      <p:sp>
        <p:nvSpPr>
          <p:cNvPr id="10" name="任意多边形 9"/>
          <p:cNvSpPr/>
          <p:nvPr>
            <p:custDataLst>
              <p:tags r:id="rId8"/>
            </p:custDataLst>
          </p:nvPr>
        </p:nvSpPr>
        <p:spPr bwMode="auto">
          <a:xfrm>
            <a:off x="1402418" y="3645189"/>
            <a:ext cx="821214" cy="43087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03</a:t>
            </a:r>
          </a:p>
        </p:txBody>
      </p:sp>
      <p:sp>
        <p:nvSpPr>
          <p:cNvPr id="11" name="文本框 10"/>
          <p:cNvSpPr txBox="1"/>
          <p:nvPr>
            <p:custDataLst>
              <p:tags r:id="rId9"/>
            </p:custDataLst>
          </p:nvPr>
        </p:nvSpPr>
        <p:spPr>
          <a:xfrm>
            <a:off x="2202042" y="3644993"/>
            <a:ext cx="5761237" cy="618516"/>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a:t>
            </a:r>
            <a:r>
              <a:rPr lang="zh-CN" altLang="da-DK" sz="2000" b="1" dirty="0">
                <a:latin typeface="微软雅黑" panose="020B0503020204020204" charset="-122"/>
                <a:ea typeface="微软雅黑" panose="020B0503020204020204" charset="-122"/>
              </a:rPr>
              <a:t>三</a:t>
            </a:r>
            <a:r>
              <a:rPr lang="da-DK" altLang="zh-CN" sz="2000" b="1" dirty="0">
                <a:latin typeface="微软雅黑" panose="020B0503020204020204" charset="-122"/>
                <a:ea typeface="微软雅黑" panose="020B0503020204020204" charset="-122"/>
              </a:rPr>
              <a:t>节     </a:t>
            </a:r>
            <a:r>
              <a:rPr lang="zh-CN" altLang="da-DK" sz="2000" b="1" dirty="0">
                <a:latin typeface="微软雅黑" panose="020B0503020204020204" charset="-122"/>
                <a:ea typeface="微软雅黑" panose="020B0503020204020204" charset="-122"/>
              </a:rPr>
              <a:t>我的大学</a:t>
            </a:r>
          </a:p>
        </p:txBody>
      </p:sp>
    </p:spTree>
    <p:extLst>
      <p:ext uri="{BB962C8B-B14F-4D97-AF65-F5344CB8AC3E}">
        <p14:creationId xmlns:p14="http://schemas.microsoft.com/office/powerpoint/2010/main" val="3016028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1557020" y="760095"/>
            <a:ext cx="6169025" cy="3481705"/>
          </a:xfrm>
          <a:prstGeom prst="roundRect">
            <a:avLst>
              <a:gd name="adj" fmla="val 10553"/>
            </a:avLst>
          </a:prstGeom>
          <a:solidFill>
            <a:srgbClr val="EA5C5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405000" anchor="ctr">
            <a:normAutofit fontScale="90000"/>
          </a:bodyPr>
          <a:lstStyle/>
          <a:p>
            <a:pPr>
              <a:buSzPct val="60000"/>
              <a:buFont typeface="Arial" panose="020B0604020202020204" pitchFamily="34" charset="0"/>
              <a:buNone/>
            </a:pP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推荐书目：职业指导</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职业生涯规划教程（第</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7</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版）</a:t>
            </a: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endParaRPr lang="zh-CN" altLang="en-US" sz="2400" b="1" dirty="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第一讲：你的生命有什么可能？（随堂测试</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10%</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a:t>
            </a:r>
            <a:endPar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endPar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第二讲：你的降落伞是什么颜色的？（随堂测试</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10%</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a:t>
            </a:r>
            <a:endPar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endParaRPr lang="zh-CN" altLang="en-US" sz="2000" b="1" dirty="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r>
              <a:rPr lang="zh-CN" altLang="en-US" sz="2000" b="1" dirty="0">
                <a:solidFill>
                  <a:schemeClr val="bg1"/>
                </a:solidFill>
                <a:latin typeface="微软雅黑" panose="020B0503020204020204" charset="-122"/>
                <a:ea typeface="微软雅黑" panose="020B0503020204020204" charset="-122"/>
                <a:sym typeface="微软雅黑" panose="020B0503020204020204" charset="-122"/>
              </a:rPr>
              <a:t>第三</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讲：</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100</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个最具前景的职业</a:t>
            </a:r>
          </a:p>
          <a:p>
            <a:pPr>
              <a:buSzPct val="60000"/>
              <a:buFont typeface="Arial" panose="020B0604020202020204" pitchFamily="34" charset="0"/>
              <a:buNone/>
            </a:pP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             方向的力量</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商科职业规划（随堂测试</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10%</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a:t>
            </a:r>
          </a:p>
          <a:p>
            <a:pPr>
              <a:buSzPct val="60000"/>
              <a:buFont typeface="Arial" panose="020B0604020202020204" pitchFamily="34" charset="0"/>
              <a:buNone/>
            </a:pPr>
            <a:endPar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endParaRPr>
          </a:p>
          <a:p>
            <a:pPr>
              <a:buSzPct val="60000"/>
              <a:buFont typeface="Arial" panose="020B0604020202020204" pitchFamily="34" charset="0"/>
              <a:buNone/>
            </a:pP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第四讲：考试</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（课后练习实践及结课练习 闭卷 </a:t>
            </a:r>
            <a:r>
              <a:rPr lang="en-US" altLang="zh-CN" sz="2000" b="1" dirty="0">
                <a:solidFill>
                  <a:schemeClr val="bg1"/>
                </a:solidFill>
                <a:latin typeface="微软雅黑" panose="020B0503020204020204" charset="-122"/>
                <a:ea typeface="微软雅黑" panose="020B0503020204020204" charset="-122"/>
                <a:sym typeface="微软雅黑" panose="020B0503020204020204" charset="-122"/>
              </a:rPr>
              <a:t>70</a:t>
            </a:r>
            <a:r>
              <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rPr>
              <a:t>%</a:t>
            </a:r>
            <a:r>
              <a:rPr lang="zh-CN" altLang="en-US" sz="2000" b="1" dirty="0" smtClean="0">
                <a:solidFill>
                  <a:schemeClr val="bg1"/>
                </a:solidFill>
                <a:latin typeface="微软雅黑" panose="020B0503020204020204" charset="-122"/>
                <a:ea typeface="微软雅黑" panose="020B0503020204020204" charset="-122"/>
                <a:sym typeface="微软雅黑" panose="020B0503020204020204" charset="-122"/>
              </a:rPr>
              <a:t>）</a:t>
            </a:r>
            <a:endParaRPr lang="en-US" altLang="zh-CN" sz="2000" b="1" dirty="0" smtClean="0">
              <a:solidFill>
                <a:schemeClr val="bg1"/>
              </a:solidFill>
              <a:latin typeface="微软雅黑" panose="020B0503020204020204" charset="-122"/>
              <a:ea typeface="微软雅黑" panose="020B0503020204020204" charset="-122"/>
              <a:sym typeface="微软雅黑" panose="020B0503020204020204" charset="-122"/>
            </a:endParaRPr>
          </a:p>
          <a:p>
            <a:pPr algn="ctr">
              <a:defRPr/>
            </a:pPr>
            <a:endParaRPr lang="zh-CN" altLang="en-US" sz="1350" dirty="0">
              <a:solidFill>
                <a:schemeClr val="bg1"/>
              </a:solidFill>
            </a:endParaRPr>
          </a:p>
        </p:txBody>
      </p:sp>
    </p:spTree>
    <p:extLst>
      <p:ext uri="{BB962C8B-B14F-4D97-AF65-F5344CB8AC3E}">
        <p14:creationId xmlns:p14="http://schemas.microsoft.com/office/powerpoint/2010/main" val="140223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69497299775&amp;di=a7a4a19656a28804f54a94a69edf3aa9&amp;imgtype=0&amp;src=http%3A%2F%2Fa2.att.hudong.com%2F10%2F64%2F313005439883561479966417671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17"/>
            <a:ext cx="9198184" cy="5191217"/>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p:txBody>
          <a:bodyPr>
            <a:normAutofit/>
          </a:bodyPr>
          <a:lstStyle/>
          <a:p>
            <a:pPr marL="0" indent="0">
              <a:buNone/>
            </a:pPr>
            <a:r>
              <a:rPr lang="zh-CN" altLang="en-US" dirty="0" smtClean="0">
                <a:solidFill>
                  <a:schemeClr val="bg2"/>
                </a:solidFill>
              </a:rPr>
              <a:t>人类三问？</a:t>
            </a:r>
            <a:endParaRPr lang="en-US" altLang="zh-CN" dirty="0">
              <a:solidFill>
                <a:schemeClr val="bg2"/>
              </a:solidFill>
            </a:endParaRPr>
          </a:p>
          <a:p>
            <a:pPr marL="0" indent="0">
              <a:buNone/>
            </a:pPr>
            <a:endParaRPr lang="en-US" altLang="zh-CN" dirty="0" smtClean="0">
              <a:solidFill>
                <a:schemeClr val="bg2"/>
              </a:solidFill>
            </a:endParaRPr>
          </a:p>
          <a:p>
            <a:pPr marL="0" indent="0">
              <a:buNone/>
            </a:pPr>
            <a:r>
              <a:rPr lang="zh-CN" altLang="en-US" dirty="0" smtClean="0">
                <a:solidFill>
                  <a:schemeClr val="bg2"/>
                </a:solidFill>
              </a:rPr>
              <a:t>我有三问？</a:t>
            </a:r>
            <a:endParaRPr lang="en-US" altLang="zh-CN" dirty="0" smtClean="0">
              <a:solidFill>
                <a:schemeClr val="bg2"/>
              </a:solidFill>
            </a:endParaRPr>
          </a:p>
          <a:p>
            <a:pPr marL="0" indent="0">
              <a:buNone/>
            </a:pPr>
            <a:endParaRPr lang="en-US" altLang="zh-CN" dirty="0">
              <a:solidFill>
                <a:schemeClr val="bg2"/>
              </a:solidFill>
            </a:endParaRPr>
          </a:p>
          <a:p>
            <a:pPr marL="0" indent="0">
              <a:buNone/>
            </a:pPr>
            <a:r>
              <a:rPr lang="zh-CN" altLang="en-US" dirty="0" smtClean="0">
                <a:solidFill>
                  <a:schemeClr val="bg2"/>
                </a:solidFill>
              </a:rPr>
              <a:t>生活的问题分为三类：人与人的友谊；人与职业的发展；人与配偶的相处。</a:t>
            </a:r>
            <a:endParaRPr lang="zh-CN" altLang="en-US" dirty="0">
              <a:solidFill>
                <a:schemeClr val="bg2"/>
              </a:solidFill>
            </a:endParaRPr>
          </a:p>
        </p:txBody>
      </p:sp>
      <p:sp>
        <p:nvSpPr>
          <p:cNvPr id="4" name="下箭头 3"/>
          <p:cNvSpPr/>
          <p:nvPr/>
        </p:nvSpPr>
        <p:spPr>
          <a:xfrm>
            <a:off x="5039139" y="2743200"/>
            <a:ext cx="725557" cy="81500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378187" y="3558209"/>
            <a:ext cx="3155673" cy="369332"/>
          </a:xfrm>
          <a:prstGeom prst="rect">
            <a:avLst/>
          </a:prstGeom>
          <a:noFill/>
        </p:spPr>
        <p:txBody>
          <a:bodyPr wrap="square" rtlCol="0">
            <a:spAutoFit/>
          </a:bodyPr>
          <a:lstStyle/>
          <a:p>
            <a:r>
              <a:rPr lang="zh-CN" altLang="en-US" dirty="0" smtClean="0">
                <a:solidFill>
                  <a:schemeClr val="bg1"/>
                </a:solidFill>
              </a:rPr>
              <a:t>职业生涯规划与发展</a:t>
            </a:r>
            <a:endParaRPr lang="zh-CN" altLang="en-US" dirty="0">
              <a:solidFill>
                <a:schemeClr val="bg1"/>
              </a:solidFill>
            </a:endParaRPr>
          </a:p>
        </p:txBody>
      </p:sp>
      <p:pic>
        <p:nvPicPr>
          <p:cNvPr id="8" name="Picture 2" descr="https://timgsa.baidu.com/timg?image&amp;quality=80&amp;size=b9999_10000&amp;sec=1569494474962&amp;di=a5214adc10abf0e419e0841235966f51&amp;imgtype=0&amp;src=http%3A%2F%2Fs9.rr.itc.cn%2Fr%2FwapChange%2F20173_23_20%2Fa9n2mz077186712274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1" y="0"/>
            <a:ext cx="9144001"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2579608" y="523955"/>
            <a:ext cx="1620044" cy="56554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smtClean="0">
                <a:solidFill>
                  <a:schemeClr val="bg1"/>
                </a:solidFill>
                <a:latin typeface="微软雅黑" panose="020B0503020204020204" charset="-122"/>
                <a:ea typeface="微软雅黑" panose="020B0503020204020204" charset="-122"/>
                <a:cs typeface="+mj-cs"/>
              </a:rPr>
              <a:t>本讲内容</a:t>
            </a:r>
          </a:p>
        </p:txBody>
      </p:sp>
      <p:sp>
        <p:nvSpPr>
          <p:cNvPr id="4" name="任意多边形 3"/>
          <p:cNvSpPr/>
          <p:nvPr>
            <p:custDataLst>
              <p:tags r:id="rId2"/>
            </p:custDataLst>
          </p:nvPr>
        </p:nvSpPr>
        <p:spPr bwMode="auto">
          <a:xfrm>
            <a:off x="1321773" y="1857300"/>
            <a:ext cx="884239" cy="46394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01</a:t>
            </a:r>
          </a:p>
        </p:txBody>
      </p:sp>
      <p:cxnSp>
        <p:nvCxnSpPr>
          <p:cNvPr id="5" name="直接连接符 4"/>
          <p:cNvCxnSpPr/>
          <p:nvPr>
            <p:custDataLst>
              <p:tags r:id="rId3"/>
            </p:custDataLst>
          </p:nvPr>
        </p:nvCxnSpPr>
        <p:spPr>
          <a:xfrm>
            <a:off x="2151137" y="2321244"/>
            <a:ext cx="62582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4"/>
            </p:custDataLst>
          </p:nvPr>
        </p:nvSpPr>
        <p:spPr>
          <a:xfrm>
            <a:off x="2206012" y="1513205"/>
            <a:ext cx="6203391" cy="665985"/>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第一节    生</a:t>
            </a:r>
            <a:r>
              <a:rPr lang="zh-CN" altLang="da-DK" sz="2000" b="1" dirty="0">
                <a:latin typeface="微软雅黑" panose="020B0503020204020204" charset="-122"/>
                <a:ea typeface="微软雅黑" panose="020B0503020204020204" charset="-122"/>
              </a:rPr>
              <a:t>活</a:t>
            </a:r>
            <a:r>
              <a:rPr lang="da-DK" altLang="zh-CN" sz="2000" b="1" dirty="0">
                <a:latin typeface="微软雅黑" panose="020B0503020204020204" charset="-122"/>
                <a:ea typeface="微软雅黑" panose="020B0503020204020204" charset="-122"/>
              </a:rPr>
              <a:t>与生涯</a:t>
            </a:r>
          </a:p>
        </p:txBody>
      </p:sp>
      <p:sp>
        <p:nvSpPr>
          <p:cNvPr id="8" name="任意多边形 7"/>
          <p:cNvSpPr/>
          <p:nvPr>
            <p:custDataLst>
              <p:tags r:id="rId5"/>
            </p:custDataLst>
          </p:nvPr>
        </p:nvSpPr>
        <p:spPr bwMode="auto">
          <a:xfrm>
            <a:off x="1373208" y="2758045"/>
            <a:ext cx="884239" cy="46394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02</a:t>
            </a:r>
          </a:p>
        </p:txBody>
      </p:sp>
      <p:cxnSp>
        <p:nvCxnSpPr>
          <p:cNvPr id="9" name="直接连接符 8"/>
          <p:cNvCxnSpPr/>
          <p:nvPr>
            <p:custDataLst>
              <p:tags r:id="rId6"/>
            </p:custDataLst>
          </p:nvPr>
        </p:nvCxnSpPr>
        <p:spPr>
          <a:xfrm>
            <a:off x="2151137" y="4488815"/>
            <a:ext cx="62582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7"/>
            </p:custDataLst>
          </p:nvPr>
        </p:nvSpPr>
        <p:spPr>
          <a:xfrm>
            <a:off x="2206012" y="2738886"/>
            <a:ext cx="6203391" cy="665985"/>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第二节     </a:t>
            </a:r>
            <a:r>
              <a:rPr lang="zh-CN" altLang="da-DK" sz="2000" b="1" dirty="0">
                <a:latin typeface="微软雅黑" panose="020B0503020204020204" charset="-122"/>
                <a:ea typeface="微软雅黑" panose="020B0503020204020204" charset="-122"/>
              </a:rPr>
              <a:t>需求</a:t>
            </a:r>
            <a:r>
              <a:rPr lang="da-DK" altLang="zh-CN" sz="2000" b="1" dirty="0">
                <a:latin typeface="微软雅黑" panose="020B0503020204020204" charset="-122"/>
                <a:ea typeface="微软雅黑" panose="020B0503020204020204" charset="-122"/>
              </a:rPr>
              <a:t>与目标</a:t>
            </a:r>
          </a:p>
        </p:txBody>
      </p:sp>
      <p:sp>
        <p:nvSpPr>
          <p:cNvPr id="11" name="文本框 10"/>
          <p:cNvSpPr txBox="1"/>
          <p:nvPr>
            <p:custDataLst>
              <p:tags r:id="rId8"/>
            </p:custDataLst>
          </p:nvPr>
        </p:nvSpPr>
        <p:spPr>
          <a:xfrm>
            <a:off x="2258082" y="3822831"/>
            <a:ext cx="6203391" cy="665985"/>
          </a:xfrm>
          <a:prstGeom prst="rect">
            <a:avLst/>
          </a:prstGeom>
          <a:noFill/>
        </p:spPr>
        <p:txBody>
          <a:bodyPr wrap="square" rtlCol="0">
            <a:noAutofit/>
          </a:bodyPr>
          <a:lstStyle/>
          <a:p>
            <a:pPr>
              <a:lnSpc>
                <a:spcPct val="130000"/>
              </a:lnSpc>
            </a:pPr>
            <a:r>
              <a:rPr lang="da-DK" altLang="zh-CN" sz="2000" b="1" dirty="0">
                <a:latin typeface="微软雅黑" panose="020B0503020204020204" charset="-122"/>
                <a:ea typeface="微软雅黑" panose="020B0503020204020204" charset="-122"/>
              </a:rPr>
              <a:t>第</a:t>
            </a:r>
            <a:r>
              <a:rPr lang="zh-CN" altLang="da-DK" sz="2000" b="1" dirty="0">
                <a:latin typeface="微软雅黑" panose="020B0503020204020204" charset="-122"/>
                <a:ea typeface="微软雅黑" panose="020B0503020204020204" charset="-122"/>
              </a:rPr>
              <a:t>三</a:t>
            </a:r>
            <a:r>
              <a:rPr lang="da-DK" altLang="zh-CN" sz="2000" b="1" dirty="0">
                <a:latin typeface="微软雅黑" panose="020B0503020204020204" charset="-122"/>
                <a:ea typeface="微软雅黑" panose="020B0503020204020204" charset="-122"/>
              </a:rPr>
              <a:t>节     </a:t>
            </a:r>
            <a:r>
              <a:rPr lang="zh-CN" altLang="da-DK" sz="2000" b="1" dirty="0">
                <a:latin typeface="微软雅黑" panose="020B0503020204020204" charset="-122"/>
                <a:ea typeface="微软雅黑" panose="020B0503020204020204" charset="-122"/>
              </a:rPr>
              <a:t>我的大学</a:t>
            </a:r>
          </a:p>
        </p:txBody>
      </p:sp>
      <p:sp>
        <p:nvSpPr>
          <p:cNvPr id="12" name="任意多边形 11"/>
          <p:cNvSpPr/>
          <p:nvPr>
            <p:custDataLst>
              <p:tags r:id="rId9"/>
            </p:custDataLst>
          </p:nvPr>
        </p:nvSpPr>
        <p:spPr bwMode="auto">
          <a:xfrm>
            <a:off x="1373208" y="3924540"/>
            <a:ext cx="884239" cy="46394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000" b="1" dirty="0">
                <a:solidFill>
                  <a:schemeClr val="bg1"/>
                </a:solidFill>
                <a:latin typeface="微软雅黑" panose="020B0503020204020204" charset="-122"/>
              </a:rPr>
              <a:t>03</a:t>
            </a:r>
          </a:p>
        </p:txBody>
      </p:sp>
      <p:pic>
        <p:nvPicPr>
          <p:cNvPr id="13" name="图片 1"/>
          <p:cNvPicPr>
            <a:picLocks noChangeAspect="1"/>
          </p:cNvPicPr>
          <p:nvPr/>
        </p:nvPicPr>
        <p:blipFill>
          <a:blip r:embed="rId11"/>
          <a:stretch>
            <a:fillRect/>
          </a:stretch>
        </p:blipFill>
        <p:spPr>
          <a:xfrm>
            <a:off x="5359777" y="1691442"/>
            <a:ext cx="2900680" cy="2597150"/>
          </a:xfrm>
          <a:prstGeom prst="rect">
            <a:avLst/>
          </a:prstGeom>
          <a:noFill/>
          <a:ln w="9525">
            <a:noFill/>
          </a:ln>
        </p:spPr>
      </p:pic>
    </p:spTree>
    <p:extLst>
      <p:ext uri="{BB962C8B-B14F-4D97-AF65-F5344CB8AC3E}">
        <p14:creationId xmlns:p14="http://schemas.microsoft.com/office/powerpoint/2010/main" val="2689888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1140936" y="1460383"/>
            <a:ext cx="7396834" cy="816162"/>
            <a:chOff x="1171575" y="1933575"/>
            <a:chExt cx="6934200" cy="1143000"/>
          </a:xfrm>
        </p:grpSpPr>
        <p:sp>
          <p:nvSpPr>
            <p:cNvPr id="3" name="矩形 6"/>
            <p:cNvSpPr/>
            <p:nvPr>
              <p:custDataLst>
                <p:tags r:id="rId11"/>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4" name="矩形 3"/>
            <p:cNvSpPr/>
            <p:nvPr>
              <p:custDataLst>
                <p:tags r:id="rId12"/>
              </p:custDataLst>
            </p:nvPr>
          </p:nvSpPr>
          <p:spPr>
            <a:xfrm>
              <a:off x="1171575" y="1933575"/>
              <a:ext cx="781050"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1.1</a:t>
              </a:r>
            </a:p>
          </p:txBody>
        </p:sp>
        <p:sp>
          <p:nvSpPr>
            <p:cNvPr id="5" name="矩形 4"/>
            <p:cNvSpPr/>
            <p:nvPr>
              <p:custDataLst>
                <p:tags r:id="rId13"/>
              </p:custDataLst>
            </p:nvPr>
          </p:nvSpPr>
          <p:spPr>
            <a:xfrm>
              <a:off x="1952625" y="1933575"/>
              <a:ext cx="5934075" cy="933450"/>
            </a:xfrm>
            <a:prstGeom prst="rect">
              <a:avLst/>
            </a:prstGeom>
            <a:solidFill>
              <a:schemeClr val="accent1"/>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生涯与生涯发展</a:t>
              </a:r>
            </a:p>
          </p:txBody>
        </p:sp>
      </p:grpSp>
      <p:grpSp>
        <p:nvGrpSpPr>
          <p:cNvPr id="6" name="组合 5"/>
          <p:cNvGrpSpPr/>
          <p:nvPr>
            <p:custDataLst>
              <p:tags r:id="rId2"/>
            </p:custDataLst>
          </p:nvPr>
        </p:nvGrpSpPr>
        <p:grpSpPr>
          <a:xfrm>
            <a:off x="1140936" y="2377819"/>
            <a:ext cx="7396834" cy="816162"/>
            <a:chOff x="1171575" y="1933575"/>
            <a:chExt cx="6934200" cy="1143000"/>
          </a:xfrm>
        </p:grpSpPr>
        <p:sp>
          <p:nvSpPr>
            <p:cNvPr id="7" name="矩形 6"/>
            <p:cNvSpPr/>
            <p:nvPr>
              <p:custDataLst>
                <p:tags r:id="rId8"/>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8" name="矩形 7"/>
            <p:cNvSpPr/>
            <p:nvPr>
              <p:custDataLst>
                <p:tags r:id="rId9"/>
              </p:custDataLst>
            </p:nvPr>
          </p:nvSpPr>
          <p:spPr>
            <a:xfrm>
              <a:off x="1171575" y="1933575"/>
              <a:ext cx="781050"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1.2</a:t>
              </a:r>
            </a:p>
          </p:txBody>
        </p:sp>
        <p:sp>
          <p:nvSpPr>
            <p:cNvPr id="9" name="矩形 8"/>
            <p:cNvSpPr/>
            <p:nvPr>
              <p:custDataLst>
                <p:tags r:id="rId10"/>
              </p:custDataLst>
            </p:nvPr>
          </p:nvSpPr>
          <p:spPr>
            <a:xfrm>
              <a:off x="1952625" y="1933575"/>
              <a:ext cx="5934075" cy="933450"/>
            </a:xfrm>
            <a:prstGeom prst="rect">
              <a:avLst/>
            </a:prstGeom>
            <a:solidFill>
              <a:schemeClr val="accent2"/>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生涯的定义及其特点</a:t>
              </a:r>
              <a:endParaRPr lang="zh-CN" altLang="en-US" sz="2400" b="1" dirty="0" smtClean="0">
                <a:solidFill>
                  <a:schemeClr val="bg1"/>
                </a:solidFill>
                <a:latin typeface="微软雅黑" panose="020B0503020204020204" charset="-122"/>
                <a:ea typeface="微软雅黑" panose="020B0503020204020204" charset="-122"/>
                <a:sym typeface="Arial" panose="020B0604020202020204" pitchFamily="34" charset="0"/>
              </a:endParaRPr>
            </a:p>
          </p:txBody>
        </p:sp>
      </p:grpSp>
      <p:grpSp>
        <p:nvGrpSpPr>
          <p:cNvPr id="10" name="组合 9"/>
          <p:cNvGrpSpPr/>
          <p:nvPr>
            <p:custDataLst>
              <p:tags r:id="rId3"/>
            </p:custDataLst>
          </p:nvPr>
        </p:nvGrpSpPr>
        <p:grpSpPr>
          <a:xfrm>
            <a:off x="1140936" y="3295257"/>
            <a:ext cx="7396834" cy="816162"/>
            <a:chOff x="1171575" y="1933575"/>
            <a:chExt cx="6934200" cy="1143000"/>
          </a:xfrm>
        </p:grpSpPr>
        <p:sp>
          <p:nvSpPr>
            <p:cNvPr id="11" name="矩形 6"/>
            <p:cNvSpPr/>
            <p:nvPr>
              <p:custDataLst>
                <p:tags r:id="rId5"/>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endParaRPr lang="zh-CN" altLang="en-US" sz="1350" dirty="0" err="1">
                <a:solidFill>
                  <a:schemeClr val="bg1"/>
                </a:solidFill>
                <a:sym typeface="Arial" panose="020B0604020202020204" pitchFamily="34" charset="0"/>
              </a:endParaRPr>
            </a:p>
          </p:txBody>
        </p:sp>
        <p:sp>
          <p:nvSpPr>
            <p:cNvPr id="12" name="矩形 11"/>
            <p:cNvSpPr/>
            <p:nvPr>
              <p:custDataLst>
                <p:tags r:id="rId6"/>
              </p:custDataLst>
            </p:nvPr>
          </p:nvSpPr>
          <p:spPr>
            <a:xfrm>
              <a:off x="1171575" y="1933575"/>
              <a:ext cx="781050"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1.3</a:t>
              </a:r>
            </a:p>
          </p:txBody>
        </p:sp>
        <p:sp>
          <p:nvSpPr>
            <p:cNvPr id="13" name="矩形 12"/>
            <p:cNvSpPr/>
            <p:nvPr>
              <p:custDataLst>
                <p:tags r:id="rId7"/>
              </p:custDataLst>
            </p:nvPr>
          </p:nvSpPr>
          <p:spPr>
            <a:xfrm>
              <a:off x="1952625" y="1933575"/>
              <a:ext cx="5934075" cy="933450"/>
            </a:xfrm>
            <a:prstGeom prst="rect">
              <a:avLst/>
            </a:prstGeom>
            <a:solidFill>
              <a:schemeClr val="accent3"/>
            </a:solidFill>
          </p:spPr>
          <p:txBody>
            <a:bodyPr rot="0" spcFirstLastPara="0" vertOverflow="overflow" horzOverflow="overflow" vert="horz" wrap="square" lIns="68580" tIns="34290" rIns="68580" bIns="34290" numCol="1" spcCol="0" rtlCol="0" fromWordArt="0" anchor="ctr" anchorCtr="0" forceAA="0" compatLnSpc="1">
              <a:normAutofit/>
            </a:bodyPr>
            <a:lstStyle/>
            <a:p>
              <a:pPr algn="just">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舒伯的生涯发展理论</a:t>
              </a:r>
              <a:endParaRPr lang="zh-CN" altLang="en-US" sz="2400" b="1" dirty="0" smtClean="0">
                <a:solidFill>
                  <a:schemeClr val="bg1"/>
                </a:solidFill>
                <a:latin typeface="微软雅黑" panose="020B0503020204020204" charset="-122"/>
                <a:ea typeface="微软雅黑" panose="020B0503020204020204" charset="-122"/>
                <a:sym typeface="Arial" panose="020B0604020202020204" pitchFamily="34" charset="0"/>
              </a:endParaRPr>
            </a:p>
          </p:txBody>
        </p:sp>
      </p:grpSp>
      <p:sp>
        <p:nvSpPr>
          <p:cNvPr id="14" name="矩形 13"/>
          <p:cNvSpPr/>
          <p:nvPr>
            <p:custDataLst>
              <p:tags r:id="rId4"/>
            </p:custDataLst>
          </p:nvPr>
        </p:nvSpPr>
        <p:spPr>
          <a:xfrm>
            <a:off x="2637790" y="562610"/>
            <a:ext cx="3868420"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第一节 生活与生涯</a:t>
            </a:r>
          </a:p>
        </p:txBody>
      </p:sp>
    </p:spTree>
    <p:extLst>
      <p:ext uri="{BB962C8B-B14F-4D97-AF65-F5344CB8AC3E}">
        <p14:creationId xmlns:p14="http://schemas.microsoft.com/office/powerpoint/2010/main" val="2379623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custDataLst>
              <p:tags r:id="rId2"/>
            </p:custDataLst>
          </p:nvPr>
        </p:nvSpPr>
        <p:spPr>
          <a:xfrm>
            <a:off x="544195" y="442595"/>
            <a:ext cx="7809230"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1.1 </a:t>
            </a:r>
            <a:r>
              <a:rPr lang="zh-CN" altLang="en-US" sz="2800" dirty="0" smtClean="0">
                <a:latin typeface="微软雅黑" panose="020B0503020204020204" charset="-122"/>
                <a:ea typeface="微软雅黑" panose="020B0503020204020204" charset="-122"/>
                <a:sym typeface="+mn-ea"/>
              </a:rPr>
              <a:t>生涯与生涯发展</a:t>
            </a:r>
          </a:p>
        </p:txBody>
      </p:sp>
      <p:sp>
        <p:nvSpPr>
          <p:cNvPr id="15" name="文本框 14"/>
          <p:cNvSpPr txBox="1"/>
          <p:nvPr>
            <p:custDataLst>
              <p:tags r:id="rId3"/>
            </p:custDataLst>
          </p:nvPr>
        </p:nvSpPr>
        <p:spPr>
          <a:xfrm>
            <a:off x="369570" y="1920875"/>
            <a:ext cx="7651115" cy="1738630"/>
          </a:xfrm>
          <a:prstGeom prst="rect">
            <a:avLst/>
          </a:prstGeom>
          <a:noFill/>
        </p:spPr>
        <p:txBody>
          <a:bodyPr>
            <a:noAutofit/>
          </a:bodyPr>
          <a:lstStyle>
            <a:defPPr>
              <a:defRPr lang="zh-CN"/>
            </a:defPPr>
            <a:lvl1pPr algn="just">
              <a:lnSpc>
                <a:spcPct val="150000"/>
              </a:lnSpc>
              <a:defRPr sz="1600"/>
            </a:lvl1pPr>
          </a:lstStyle>
          <a:p>
            <a:pPr>
              <a:lnSpc>
                <a:spcPct val="180000"/>
              </a:lnSpc>
            </a:pPr>
            <a:r>
              <a:rPr lang="en-US" altLang="zh-CN" sz="1000" dirty="0"/>
              <a:t> </a:t>
            </a:r>
            <a:r>
              <a:rPr lang="en-US" altLang="zh-CN" sz="1800" dirty="0"/>
              <a:t>     </a:t>
            </a:r>
            <a:r>
              <a:rPr lang="zh-CN" altLang="en-US" sz="1800" dirty="0"/>
              <a:t>生涯指</a:t>
            </a:r>
            <a:r>
              <a:rPr lang="en-US" altLang="zh-CN" b="1" dirty="0">
                <a:latin typeface="微软雅黑" panose="020B0503020204020204" charset="-122"/>
                <a:ea typeface="微软雅黑" panose="020B0503020204020204" charset="-122"/>
                <a:sym typeface="+mn-ea"/>
              </a:rPr>
              <a:t>个人通过从事工作所创造出的一个有目的的、延续一定时间的生活模式。</a:t>
            </a:r>
          </a:p>
          <a:p>
            <a:pPr>
              <a:lnSpc>
                <a:spcPct val="180000"/>
              </a:lnSpc>
            </a:pPr>
            <a:r>
              <a:rPr lang="zh-CN" altLang="en-US" b="1" dirty="0">
                <a:latin typeface="微软雅黑" panose="020B0503020204020204" charset="-122"/>
                <a:ea typeface="微软雅黑" panose="020B0503020204020204" charset="-122"/>
                <a:sym typeface="+mn-ea"/>
              </a:rPr>
              <a:t>     什么是生涯发展？        </a:t>
            </a:r>
          </a:p>
          <a:p>
            <a:pPr>
              <a:lnSpc>
                <a:spcPct val="180000"/>
              </a:lnSpc>
            </a:pPr>
            <a:r>
              <a:rPr lang="zh-CN" altLang="en-US" b="1" dirty="0">
                <a:latin typeface="微软雅黑" panose="020B0503020204020204" charset="-122"/>
                <a:ea typeface="微软雅黑" panose="020B0503020204020204" charset="-122"/>
                <a:sym typeface="+mn-ea"/>
              </a:rPr>
              <a:t>     你能列举出哪些影响生涯发展的因素？</a:t>
            </a:r>
            <a:endParaRPr lang="en-US" altLang="zh-CN" b="1" spc="0" dirty="0">
              <a:solidFill>
                <a:schemeClr val="tx1"/>
              </a:solidFill>
              <a:latin typeface="微软雅黑" panose="020B0503020204020204" charset="-122"/>
              <a:ea typeface="微软雅黑" panose="020B0503020204020204" charset="-122"/>
              <a:cs typeface="+mn-cs"/>
            </a:endParaRPr>
          </a:p>
          <a:p>
            <a:pPr>
              <a:lnSpc>
                <a:spcPct val="180000"/>
              </a:lnSpc>
            </a:pPr>
            <a:endParaRPr lang="en-US" altLang="zh-CN" b="1"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a:off x="40640" y="3050697"/>
            <a:ext cx="810816" cy="225029"/>
          </a:xfrm>
          <a:custGeom>
            <a:avLst/>
            <a:gdLst>
              <a:gd name="connsiteX0" fmla="*/ 983412 w 1208494"/>
              <a:gd name="connsiteY0" fmla="*/ 86936 h 334660"/>
              <a:gd name="connsiteX1" fmla="*/ 1016794 w 1208494"/>
              <a:gd name="connsiteY1" fmla="*/ 86936 h 334660"/>
              <a:gd name="connsiteX2" fmla="*/ 1109521 w 1208494"/>
              <a:gd name="connsiteY2" fmla="*/ 167330 h 334660"/>
              <a:gd name="connsiteX3" fmla="*/ 1016794 w 1208494"/>
              <a:gd name="connsiteY3" fmla="*/ 247725 h 334660"/>
              <a:gd name="connsiteX4" fmla="*/ 983412 w 1208494"/>
              <a:gd name="connsiteY4" fmla="*/ 247725 h 334660"/>
              <a:gd name="connsiteX5" fmla="*/ 1076139 w 1208494"/>
              <a:gd name="connsiteY5" fmla="*/ 167330 h 334660"/>
              <a:gd name="connsiteX6" fmla="*/ 1039427 w 1208494"/>
              <a:gd name="connsiteY6" fmla="*/ 31545 h 334660"/>
              <a:gd name="connsiteX7" fmla="*/ 903642 w 1208494"/>
              <a:gd name="connsiteY7" fmla="*/ 167330 h 334660"/>
              <a:gd name="connsiteX8" fmla="*/ 1039427 w 1208494"/>
              <a:gd name="connsiteY8" fmla="*/ 303114 h 334660"/>
              <a:gd name="connsiteX9" fmla="*/ 1175211 w 1208494"/>
              <a:gd name="connsiteY9" fmla="*/ 167330 h 334660"/>
              <a:gd name="connsiteX10" fmla="*/ 1039427 w 1208494"/>
              <a:gd name="connsiteY10" fmla="*/ 31545 h 334660"/>
              <a:gd name="connsiteX11" fmla="*/ 0 w 1208494"/>
              <a:gd name="connsiteY11" fmla="*/ 0 h 334660"/>
              <a:gd name="connsiteX12" fmla="*/ 1041164 w 1208494"/>
              <a:gd name="connsiteY12" fmla="*/ 0 h 334660"/>
              <a:gd name="connsiteX13" fmla="*/ 1208494 w 1208494"/>
              <a:gd name="connsiteY13" fmla="*/ 167330 h 334660"/>
              <a:gd name="connsiteX14" fmla="*/ 1041164 w 1208494"/>
              <a:gd name="connsiteY14" fmla="*/ 334660 h 334660"/>
              <a:gd name="connsiteX15" fmla="*/ 0 w 1208494"/>
              <a:gd name="connsiteY15" fmla="*/ 334660 h 33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8494" h="334660">
                <a:moveTo>
                  <a:pt x="983412" y="86936"/>
                </a:moveTo>
                <a:lnTo>
                  <a:pt x="1016794" y="86936"/>
                </a:lnTo>
                <a:lnTo>
                  <a:pt x="1109521" y="167330"/>
                </a:lnTo>
                <a:lnTo>
                  <a:pt x="1016794" y="247725"/>
                </a:lnTo>
                <a:lnTo>
                  <a:pt x="983412" y="247725"/>
                </a:lnTo>
                <a:lnTo>
                  <a:pt x="1076139" y="167330"/>
                </a:lnTo>
                <a:close/>
                <a:moveTo>
                  <a:pt x="1039427" y="31545"/>
                </a:moveTo>
                <a:cubicBezTo>
                  <a:pt x="964435" y="31545"/>
                  <a:pt x="903642" y="92338"/>
                  <a:pt x="903642" y="167330"/>
                </a:cubicBezTo>
                <a:cubicBezTo>
                  <a:pt x="903642" y="242321"/>
                  <a:pt x="964435" y="303114"/>
                  <a:pt x="1039427" y="303114"/>
                </a:cubicBezTo>
                <a:cubicBezTo>
                  <a:pt x="1114418" y="303114"/>
                  <a:pt x="1175211" y="242321"/>
                  <a:pt x="1175211" y="167330"/>
                </a:cubicBezTo>
                <a:cubicBezTo>
                  <a:pt x="1175211" y="92338"/>
                  <a:pt x="1114418" y="31545"/>
                  <a:pt x="1039427" y="31545"/>
                </a:cubicBezTo>
                <a:close/>
                <a:moveTo>
                  <a:pt x="0" y="0"/>
                </a:moveTo>
                <a:lnTo>
                  <a:pt x="1041164" y="0"/>
                </a:lnTo>
                <a:cubicBezTo>
                  <a:pt x="1133578" y="0"/>
                  <a:pt x="1208494" y="74916"/>
                  <a:pt x="1208494" y="167330"/>
                </a:cubicBezTo>
                <a:cubicBezTo>
                  <a:pt x="1208494" y="259744"/>
                  <a:pt x="1133578" y="334660"/>
                  <a:pt x="1041164" y="334660"/>
                </a:cubicBezTo>
                <a:lnTo>
                  <a:pt x="0" y="33466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sz="1350"/>
          </a:p>
        </p:txBody>
      </p:sp>
      <p:sp>
        <p:nvSpPr>
          <p:cNvPr id="3" name="圆角矩形 2"/>
          <p:cNvSpPr/>
          <p:nvPr>
            <p:custDataLst>
              <p:tags r:id="rId2"/>
            </p:custDataLst>
          </p:nvPr>
        </p:nvSpPr>
        <p:spPr>
          <a:xfrm>
            <a:off x="1718232" y="1146890"/>
            <a:ext cx="1034653" cy="1613297"/>
          </a:xfrm>
          <a:prstGeom prst="roundRect">
            <a:avLst>
              <a:gd name="adj" fmla="val 105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405000" anchor="ctr">
            <a:normAutofit/>
          </a:bodyPr>
          <a:lstStyle/>
          <a:p>
            <a:pPr algn="ctr">
              <a:defRPr/>
            </a:pPr>
            <a:r>
              <a:rPr lang="zh-CN" altLang="en-US" sz="2000" b="1" dirty="0" smtClean="0">
                <a:solidFill>
                  <a:schemeClr val="bg1"/>
                </a:solidFill>
                <a:latin typeface="微软雅黑" panose="020B0503020204020204" charset="-122"/>
                <a:ea typeface="微软雅黑" panose="020B0503020204020204" charset="-122"/>
                <a:sym typeface="+mn-ea"/>
              </a:rPr>
              <a:t>独特性</a:t>
            </a:r>
          </a:p>
        </p:txBody>
      </p:sp>
      <p:sp>
        <p:nvSpPr>
          <p:cNvPr id="4" name="任意多边形 3"/>
          <p:cNvSpPr/>
          <p:nvPr>
            <p:custDataLst>
              <p:tags r:id="rId3"/>
            </p:custDataLst>
          </p:nvPr>
        </p:nvSpPr>
        <p:spPr>
          <a:xfrm>
            <a:off x="2018269" y="2316084"/>
            <a:ext cx="734615" cy="203597"/>
          </a:xfrm>
          <a:custGeom>
            <a:avLst/>
            <a:gdLst>
              <a:gd name="connsiteX0" fmla="*/ 199881 w 1428750"/>
              <a:gd name="connsiteY0" fmla="*/ 37295 h 395654"/>
              <a:gd name="connsiteX1" fmla="*/ 39349 w 1428750"/>
              <a:gd name="connsiteY1" fmla="*/ 197827 h 395654"/>
              <a:gd name="connsiteX2" fmla="*/ 199881 w 1428750"/>
              <a:gd name="connsiteY2" fmla="*/ 358359 h 395654"/>
              <a:gd name="connsiteX3" fmla="*/ 360413 w 1428750"/>
              <a:gd name="connsiteY3" fmla="*/ 197827 h 395654"/>
              <a:gd name="connsiteX4" fmla="*/ 199881 w 1428750"/>
              <a:gd name="connsiteY4" fmla="*/ 37295 h 395654"/>
              <a:gd name="connsiteX5" fmla="*/ 197827 w 1428750"/>
              <a:gd name="connsiteY5" fmla="*/ 0 h 395654"/>
              <a:gd name="connsiteX6" fmla="*/ 1428750 w 1428750"/>
              <a:gd name="connsiteY6" fmla="*/ 0 h 395654"/>
              <a:gd name="connsiteX7" fmla="*/ 1428750 w 1428750"/>
              <a:gd name="connsiteY7" fmla="*/ 395654 h 395654"/>
              <a:gd name="connsiteX8" fmla="*/ 197827 w 1428750"/>
              <a:gd name="connsiteY8" fmla="*/ 395654 h 395654"/>
              <a:gd name="connsiteX9" fmla="*/ 0 w 1428750"/>
              <a:gd name="connsiteY9" fmla="*/ 197827 h 395654"/>
              <a:gd name="connsiteX10" fmla="*/ 197827 w 1428750"/>
              <a:gd name="connsiteY10" fmla="*/ 0 h 39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0" h="395654">
                <a:moveTo>
                  <a:pt x="199881" y="37295"/>
                </a:moveTo>
                <a:cubicBezTo>
                  <a:pt x="111222" y="37295"/>
                  <a:pt x="39349" y="109168"/>
                  <a:pt x="39349" y="197827"/>
                </a:cubicBezTo>
                <a:cubicBezTo>
                  <a:pt x="39349" y="286486"/>
                  <a:pt x="111222" y="358359"/>
                  <a:pt x="199881" y="358359"/>
                </a:cubicBezTo>
                <a:cubicBezTo>
                  <a:pt x="288540" y="358359"/>
                  <a:pt x="360413" y="286486"/>
                  <a:pt x="360413" y="197827"/>
                </a:cubicBezTo>
                <a:cubicBezTo>
                  <a:pt x="360413" y="109168"/>
                  <a:pt x="288540" y="37295"/>
                  <a:pt x="199881" y="37295"/>
                </a:cubicBezTo>
                <a:close/>
                <a:moveTo>
                  <a:pt x="197827" y="0"/>
                </a:moveTo>
                <a:lnTo>
                  <a:pt x="1428750" y="0"/>
                </a:lnTo>
                <a:lnTo>
                  <a:pt x="1428750" y="395654"/>
                </a:lnTo>
                <a:lnTo>
                  <a:pt x="197827" y="395654"/>
                </a:lnTo>
                <a:cubicBezTo>
                  <a:pt x="88570" y="395654"/>
                  <a:pt x="0" y="307084"/>
                  <a:pt x="0" y="197827"/>
                </a:cubicBezTo>
                <a:cubicBezTo>
                  <a:pt x="0" y="88570"/>
                  <a:pt x="88570" y="0"/>
                  <a:pt x="197827" y="0"/>
                </a:cubicBezTo>
                <a:close/>
              </a:path>
            </a:pathLst>
          </a:custGeom>
          <a:solidFill>
            <a:srgbClr val="DCDC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rIns="0" anchor="ctr">
            <a:normAutofit fontScale="72500" lnSpcReduction="20000"/>
          </a:bodyPr>
          <a:lstStyle/>
          <a:p>
            <a:pPr>
              <a:defRPr/>
            </a:pPr>
            <a:r>
              <a:rPr lang="en-US" altLang="zh-CN" sz="1200" dirty="0">
                <a:solidFill>
                  <a:schemeClr val="bg1"/>
                </a:solidFill>
              </a:rPr>
              <a:t>A</a:t>
            </a:r>
            <a:endParaRPr lang="zh-CN" altLang="en-US" sz="1200" dirty="0">
              <a:solidFill>
                <a:schemeClr val="bg1"/>
              </a:solidFill>
            </a:endParaRPr>
          </a:p>
        </p:txBody>
      </p:sp>
      <p:sp>
        <p:nvSpPr>
          <p:cNvPr id="5" name="圆角矩形 4"/>
          <p:cNvSpPr/>
          <p:nvPr>
            <p:custDataLst>
              <p:tags r:id="rId4"/>
            </p:custDataLst>
          </p:nvPr>
        </p:nvSpPr>
        <p:spPr>
          <a:xfrm>
            <a:off x="3227150" y="1146890"/>
            <a:ext cx="1034653" cy="1613297"/>
          </a:xfrm>
          <a:prstGeom prst="roundRect">
            <a:avLst>
              <a:gd name="adj" fmla="val 105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405000" anchor="ctr">
            <a:normAutofit/>
          </a:bodyPr>
          <a:lstStyle/>
          <a:p>
            <a:pPr algn="ctr">
              <a:defRPr/>
            </a:pPr>
            <a:r>
              <a:rPr lang="zh-CN" altLang="en-US" sz="2000" b="1" dirty="0" smtClean="0">
                <a:solidFill>
                  <a:schemeClr val="bg1"/>
                </a:solidFill>
                <a:latin typeface="微软雅黑" panose="020B0503020204020204" charset="-122"/>
                <a:ea typeface="微软雅黑" panose="020B0503020204020204" charset="-122"/>
                <a:sym typeface="+mn-ea"/>
              </a:rPr>
              <a:t>终身性</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6" name="任意多边形 5"/>
          <p:cNvSpPr/>
          <p:nvPr>
            <p:custDataLst>
              <p:tags r:id="rId5"/>
            </p:custDataLst>
          </p:nvPr>
        </p:nvSpPr>
        <p:spPr>
          <a:xfrm>
            <a:off x="3528378" y="2316084"/>
            <a:ext cx="733425" cy="203597"/>
          </a:xfrm>
          <a:custGeom>
            <a:avLst/>
            <a:gdLst>
              <a:gd name="connsiteX0" fmla="*/ 199881 w 1428750"/>
              <a:gd name="connsiteY0" fmla="*/ 37295 h 395654"/>
              <a:gd name="connsiteX1" fmla="*/ 39349 w 1428750"/>
              <a:gd name="connsiteY1" fmla="*/ 197827 h 395654"/>
              <a:gd name="connsiteX2" fmla="*/ 199881 w 1428750"/>
              <a:gd name="connsiteY2" fmla="*/ 358359 h 395654"/>
              <a:gd name="connsiteX3" fmla="*/ 360413 w 1428750"/>
              <a:gd name="connsiteY3" fmla="*/ 197827 h 395654"/>
              <a:gd name="connsiteX4" fmla="*/ 199881 w 1428750"/>
              <a:gd name="connsiteY4" fmla="*/ 37295 h 395654"/>
              <a:gd name="connsiteX5" fmla="*/ 197827 w 1428750"/>
              <a:gd name="connsiteY5" fmla="*/ 0 h 395654"/>
              <a:gd name="connsiteX6" fmla="*/ 1428750 w 1428750"/>
              <a:gd name="connsiteY6" fmla="*/ 0 h 395654"/>
              <a:gd name="connsiteX7" fmla="*/ 1428750 w 1428750"/>
              <a:gd name="connsiteY7" fmla="*/ 395654 h 395654"/>
              <a:gd name="connsiteX8" fmla="*/ 197827 w 1428750"/>
              <a:gd name="connsiteY8" fmla="*/ 395654 h 395654"/>
              <a:gd name="connsiteX9" fmla="*/ 0 w 1428750"/>
              <a:gd name="connsiteY9" fmla="*/ 197827 h 395654"/>
              <a:gd name="connsiteX10" fmla="*/ 197827 w 1428750"/>
              <a:gd name="connsiteY10" fmla="*/ 0 h 39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0" h="395654">
                <a:moveTo>
                  <a:pt x="199881" y="37295"/>
                </a:moveTo>
                <a:cubicBezTo>
                  <a:pt x="111222" y="37295"/>
                  <a:pt x="39349" y="109168"/>
                  <a:pt x="39349" y="197827"/>
                </a:cubicBezTo>
                <a:cubicBezTo>
                  <a:pt x="39349" y="286486"/>
                  <a:pt x="111222" y="358359"/>
                  <a:pt x="199881" y="358359"/>
                </a:cubicBezTo>
                <a:cubicBezTo>
                  <a:pt x="288540" y="358359"/>
                  <a:pt x="360413" y="286486"/>
                  <a:pt x="360413" y="197827"/>
                </a:cubicBezTo>
                <a:cubicBezTo>
                  <a:pt x="360413" y="109168"/>
                  <a:pt x="288540" y="37295"/>
                  <a:pt x="199881" y="37295"/>
                </a:cubicBezTo>
                <a:close/>
                <a:moveTo>
                  <a:pt x="197827" y="0"/>
                </a:moveTo>
                <a:lnTo>
                  <a:pt x="1428750" y="0"/>
                </a:lnTo>
                <a:lnTo>
                  <a:pt x="1428750" y="395654"/>
                </a:lnTo>
                <a:lnTo>
                  <a:pt x="197827" y="395654"/>
                </a:lnTo>
                <a:cubicBezTo>
                  <a:pt x="88570" y="395654"/>
                  <a:pt x="0" y="307084"/>
                  <a:pt x="0" y="197827"/>
                </a:cubicBezTo>
                <a:cubicBezTo>
                  <a:pt x="0" y="88570"/>
                  <a:pt x="88570" y="0"/>
                  <a:pt x="197827" y="0"/>
                </a:cubicBezTo>
                <a:close/>
              </a:path>
            </a:pathLst>
          </a:custGeom>
          <a:solidFill>
            <a:srgbClr val="DCDC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rIns="0" anchor="ctr">
            <a:normAutofit fontScale="72500" lnSpcReduction="20000"/>
          </a:bodyPr>
          <a:lstStyle/>
          <a:p>
            <a:pPr>
              <a:defRPr/>
            </a:pPr>
            <a:r>
              <a:rPr lang="en-US" altLang="zh-CN" sz="1200" dirty="0">
                <a:solidFill>
                  <a:schemeClr val="bg1"/>
                </a:solidFill>
              </a:rPr>
              <a:t>B</a:t>
            </a:r>
            <a:endParaRPr lang="zh-CN" altLang="en-US" sz="1200" dirty="0">
              <a:solidFill>
                <a:schemeClr val="bg1"/>
              </a:solidFill>
            </a:endParaRPr>
          </a:p>
        </p:txBody>
      </p:sp>
      <p:sp>
        <p:nvSpPr>
          <p:cNvPr id="7" name="圆角矩形 6"/>
          <p:cNvSpPr/>
          <p:nvPr>
            <p:custDataLst>
              <p:tags r:id="rId6"/>
            </p:custDataLst>
          </p:nvPr>
        </p:nvSpPr>
        <p:spPr>
          <a:xfrm>
            <a:off x="4736068" y="1146890"/>
            <a:ext cx="1033463" cy="1613297"/>
          </a:xfrm>
          <a:prstGeom prst="roundRect">
            <a:avLst>
              <a:gd name="adj" fmla="val 105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405000" anchor="ctr">
            <a:normAutofit/>
          </a:bodyPr>
          <a:lstStyle/>
          <a:p>
            <a:pPr algn="ctr">
              <a:defRPr/>
            </a:pPr>
            <a:r>
              <a:rPr lang="zh-CN" altLang="en-US" sz="2000" b="1" dirty="0" smtClean="0">
                <a:solidFill>
                  <a:schemeClr val="bg1"/>
                </a:solidFill>
                <a:latin typeface="微软雅黑" panose="020B0503020204020204" charset="-122"/>
                <a:ea typeface="微软雅黑" panose="020B0503020204020204" charset="-122"/>
                <a:sym typeface="+mn-ea"/>
              </a:rPr>
              <a:t>发展性</a:t>
            </a:r>
            <a:endParaRPr lang="zh-CN" altLang="en-US" sz="2000" b="1" dirty="0" smtClean="0">
              <a:solidFill>
                <a:schemeClr val="bg1"/>
              </a:solidFill>
              <a:latin typeface="微软雅黑" panose="020B0503020204020204" charset="-122"/>
              <a:ea typeface="微软雅黑" panose="020B0503020204020204" charset="-122"/>
            </a:endParaRPr>
          </a:p>
        </p:txBody>
      </p:sp>
      <p:sp>
        <p:nvSpPr>
          <p:cNvPr id="8" name="任意多边形 7"/>
          <p:cNvSpPr/>
          <p:nvPr>
            <p:custDataLst>
              <p:tags r:id="rId7"/>
            </p:custDataLst>
          </p:nvPr>
        </p:nvSpPr>
        <p:spPr>
          <a:xfrm>
            <a:off x="5036105" y="2316084"/>
            <a:ext cx="733425" cy="203597"/>
          </a:xfrm>
          <a:custGeom>
            <a:avLst/>
            <a:gdLst>
              <a:gd name="connsiteX0" fmla="*/ 199881 w 1428750"/>
              <a:gd name="connsiteY0" fmla="*/ 37295 h 395654"/>
              <a:gd name="connsiteX1" fmla="*/ 39349 w 1428750"/>
              <a:gd name="connsiteY1" fmla="*/ 197827 h 395654"/>
              <a:gd name="connsiteX2" fmla="*/ 199881 w 1428750"/>
              <a:gd name="connsiteY2" fmla="*/ 358359 h 395654"/>
              <a:gd name="connsiteX3" fmla="*/ 360413 w 1428750"/>
              <a:gd name="connsiteY3" fmla="*/ 197827 h 395654"/>
              <a:gd name="connsiteX4" fmla="*/ 199881 w 1428750"/>
              <a:gd name="connsiteY4" fmla="*/ 37295 h 395654"/>
              <a:gd name="connsiteX5" fmla="*/ 197827 w 1428750"/>
              <a:gd name="connsiteY5" fmla="*/ 0 h 395654"/>
              <a:gd name="connsiteX6" fmla="*/ 1428750 w 1428750"/>
              <a:gd name="connsiteY6" fmla="*/ 0 h 395654"/>
              <a:gd name="connsiteX7" fmla="*/ 1428750 w 1428750"/>
              <a:gd name="connsiteY7" fmla="*/ 395654 h 395654"/>
              <a:gd name="connsiteX8" fmla="*/ 197827 w 1428750"/>
              <a:gd name="connsiteY8" fmla="*/ 395654 h 395654"/>
              <a:gd name="connsiteX9" fmla="*/ 0 w 1428750"/>
              <a:gd name="connsiteY9" fmla="*/ 197827 h 395654"/>
              <a:gd name="connsiteX10" fmla="*/ 197827 w 1428750"/>
              <a:gd name="connsiteY10" fmla="*/ 0 h 39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0" h="395654">
                <a:moveTo>
                  <a:pt x="199881" y="37295"/>
                </a:moveTo>
                <a:cubicBezTo>
                  <a:pt x="111222" y="37295"/>
                  <a:pt x="39349" y="109168"/>
                  <a:pt x="39349" y="197827"/>
                </a:cubicBezTo>
                <a:cubicBezTo>
                  <a:pt x="39349" y="286486"/>
                  <a:pt x="111222" y="358359"/>
                  <a:pt x="199881" y="358359"/>
                </a:cubicBezTo>
                <a:cubicBezTo>
                  <a:pt x="288540" y="358359"/>
                  <a:pt x="360413" y="286486"/>
                  <a:pt x="360413" y="197827"/>
                </a:cubicBezTo>
                <a:cubicBezTo>
                  <a:pt x="360413" y="109168"/>
                  <a:pt x="288540" y="37295"/>
                  <a:pt x="199881" y="37295"/>
                </a:cubicBezTo>
                <a:close/>
                <a:moveTo>
                  <a:pt x="197827" y="0"/>
                </a:moveTo>
                <a:lnTo>
                  <a:pt x="1428750" y="0"/>
                </a:lnTo>
                <a:lnTo>
                  <a:pt x="1428750" y="395654"/>
                </a:lnTo>
                <a:lnTo>
                  <a:pt x="197827" y="395654"/>
                </a:lnTo>
                <a:cubicBezTo>
                  <a:pt x="88570" y="395654"/>
                  <a:pt x="0" y="307084"/>
                  <a:pt x="0" y="197827"/>
                </a:cubicBezTo>
                <a:cubicBezTo>
                  <a:pt x="0" y="88570"/>
                  <a:pt x="88570" y="0"/>
                  <a:pt x="197827" y="0"/>
                </a:cubicBezTo>
                <a:close/>
              </a:path>
            </a:pathLst>
          </a:custGeom>
          <a:solidFill>
            <a:srgbClr val="DCDC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rIns="0" anchor="ctr">
            <a:normAutofit fontScale="72500" lnSpcReduction="20000"/>
          </a:bodyPr>
          <a:lstStyle/>
          <a:p>
            <a:pPr>
              <a:defRPr/>
            </a:pPr>
            <a:r>
              <a:rPr lang="en-US" altLang="zh-CN" sz="1200" dirty="0">
                <a:solidFill>
                  <a:schemeClr val="bg1"/>
                </a:solidFill>
              </a:rPr>
              <a:t>C</a:t>
            </a:r>
            <a:endParaRPr lang="zh-CN" altLang="en-US" sz="1200" dirty="0">
              <a:solidFill>
                <a:schemeClr val="bg1"/>
              </a:solidFill>
            </a:endParaRPr>
          </a:p>
        </p:txBody>
      </p:sp>
      <p:sp>
        <p:nvSpPr>
          <p:cNvPr id="9" name="圆角矩形 8"/>
          <p:cNvSpPr/>
          <p:nvPr>
            <p:custDataLst>
              <p:tags r:id="rId8"/>
            </p:custDataLst>
          </p:nvPr>
        </p:nvSpPr>
        <p:spPr>
          <a:xfrm>
            <a:off x="6243796" y="1146890"/>
            <a:ext cx="1034654" cy="1613297"/>
          </a:xfrm>
          <a:prstGeom prst="roundRect">
            <a:avLst>
              <a:gd name="adj" fmla="val 105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405000" anchor="ctr">
            <a:normAutofit/>
          </a:bodyPr>
          <a:lstStyle/>
          <a:p>
            <a:pPr algn="ctr">
              <a:defRPr/>
            </a:pPr>
            <a:r>
              <a:rPr lang="zh-CN" altLang="en-US" sz="2000" b="1" dirty="0" smtClean="0">
                <a:solidFill>
                  <a:schemeClr val="bg1"/>
                </a:solidFill>
                <a:latin typeface="微软雅黑" panose="020B0503020204020204" charset="-122"/>
                <a:ea typeface="微软雅黑" panose="020B0503020204020204" charset="-122"/>
                <a:sym typeface="+mn-ea"/>
              </a:rPr>
              <a:t>全面性</a:t>
            </a:r>
            <a:endParaRPr lang="zh-CN" altLang="en-US" sz="1350" dirty="0">
              <a:solidFill>
                <a:schemeClr val="bg1"/>
              </a:solidFill>
            </a:endParaRPr>
          </a:p>
        </p:txBody>
      </p:sp>
      <p:sp>
        <p:nvSpPr>
          <p:cNvPr id="10" name="任意多边形 9"/>
          <p:cNvSpPr/>
          <p:nvPr>
            <p:custDataLst>
              <p:tags r:id="rId9"/>
            </p:custDataLst>
          </p:nvPr>
        </p:nvSpPr>
        <p:spPr>
          <a:xfrm>
            <a:off x="6545025" y="2316084"/>
            <a:ext cx="733425" cy="203597"/>
          </a:xfrm>
          <a:custGeom>
            <a:avLst/>
            <a:gdLst>
              <a:gd name="connsiteX0" fmla="*/ 199881 w 1428750"/>
              <a:gd name="connsiteY0" fmla="*/ 37295 h 395654"/>
              <a:gd name="connsiteX1" fmla="*/ 39349 w 1428750"/>
              <a:gd name="connsiteY1" fmla="*/ 197827 h 395654"/>
              <a:gd name="connsiteX2" fmla="*/ 199881 w 1428750"/>
              <a:gd name="connsiteY2" fmla="*/ 358359 h 395654"/>
              <a:gd name="connsiteX3" fmla="*/ 360413 w 1428750"/>
              <a:gd name="connsiteY3" fmla="*/ 197827 h 395654"/>
              <a:gd name="connsiteX4" fmla="*/ 199881 w 1428750"/>
              <a:gd name="connsiteY4" fmla="*/ 37295 h 395654"/>
              <a:gd name="connsiteX5" fmla="*/ 197827 w 1428750"/>
              <a:gd name="connsiteY5" fmla="*/ 0 h 395654"/>
              <a:gd name="connsiteX6" fmla="*/ 1428750 w 1428750"/>
              <a:gd name="connsiteY6" fmla="*/ 0 h 395654"/>
              <a:gd name="connsiteX7" fmla="*/ 1428750 w 1428750"/>
              <a:gd name="connsiteY7" fmla="*/ 395654 h 395654"/>
              <a:gd name="connsiteX8" fmla="*/ 197827 w 1428750"/>
              <a:gd name="connsiteY8" fmla="*/ 395654 h 395654"/>
              <a:gd name="connsiteX9" fmla="*/ 0 w 1428750"/>
              <a:gd name="connsiteY9" fmla="*/ 197827 h 395654"/>
              <a:gd name="connsiteX10" fmla="*/ 197827 w 1428750"/>
              <a:gd name="connsiteY10" fmla="*/ 0 h 39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0" h="395654">
                <a:moveTo>
                  <a:pt x="199881" y="37295"/>
                </a:moveTo>
                <a:cubicBezTo>
                  <a:pt x="111222" y="37295"/>
                  <a:pt x="39349" y="109168"/>
                  <a:pt x="39349" y="197827"/>
                </a:cubicBezTo>
                <a:cubicBezTo>
                  <a:pt x="39349" y="286486"/>
                  <a:pt x="111222" y="358359"/>
                  <a:pt x="199881" y="358359"/>
                </a:cubicBezTo>
                <a:cubicBezTo>
                  <a:pt x="288540" y="358359"/>
                  <a:pt x="360413" y="286486"/>
                  <a:pt x="360413" y="197827"/>
                </a:cubicBezTo>
                <a:cubicBezTo>
                  <a:pt x="360413" y="109168"/>
                  <a:pt x="288540" y="37295"/>
                  <a:pt x="199881" y="37295"/>
                </a:cubicBezTo>
                <a:close/>
                <a:moveTo>
                  <a:pt x="197827" y="0"/>
                </a:moveTo>
                <a:lnTo>
                  <a:pt x="1428750" y="0"/>
                </a:lnTo>
                <a:lnTo>
                  <a:pt x="1428750" y="395654"/>
                </a:lnTo>
                <a:lnTo>
                  <a:pt x="197827" y="395654"/>
                </a:lnTo>
                <a:cubicBezTo>
                  <a:pt x="88570" y="395654"/>
                  <a:pt x="0" y="307084"/>
                  <a:pt x="0" y="197827"/>
                </a:cubicBezTo>
                <a:cubicBezTo>
                  <a:pt x="0" y="88570"/>
                  <a:pt x="88570" y="0"/>
                  <a:pt x="197827" y="0"/>
                </a:cubicBezTo>
                <a:close/>
              </a:path>
            </a:pathLst>
          </a:custGeom>
          <a:solidFill>
            <a:srgbClr val="DCDC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rIns="0" anchor="ctr">
            <a:normAutofit fontScale="72500" lnSpcReduction="20000"/>
          </a:bodyPr>
          <a:lstStyle/>
          <a:p>
            <a:pPr>
              <a:defRPr/>
            </a:pPr>
            <a:r>
              <a:rPr lang="en-US" altLang="zh-CN" sz="1200" dirty="0">
                <a:solidFill>
                  <a:schemeClr val="bg1"/>
                </a:solidFill>
              </a:rPr>
              <a:t>D</a:t>
            </a:r>
            <a:endParaRPr lang="zh-CN" altLang="en-US" sz="1200" dirty="0">
              <a:solidFill>
                <a:schemeClr val="bg1"/>
              </a:solidFill>
            </a:endParaRPr>
          </a:p>
        </p:txBody>
      </p:sp>
      <p:sp>
        <p:nvSpPr>
          <p:cNvPr id="11" name="文本框 10"/>
          <p:cNvSpPr txBox="1"/>
          <p:nvPr>
            <p:custDataLst>
              <p:tags r:id="rId10"/>
            </p:custDataLst>
          </p:nvPr>
        </p:nvSpPr>
        <p:spPr>
          <a:xfrm>
            <a:off x="815975" y="2809240"/>
            <a:ext cx="7651115" cy="1738630"/>
          </a:xfrm>
          <a:prstGeom prst="rect">
            <a:avLst/>
          </a:prstGeom>
          <a:noFill/>
        </p:spPr>
        <p:txBody>
          <a:bodyPr>
            <a:noAutofit/>
          </a:bodyPr>
          <a:lstStyle>
            <a:defPPr>
              <a:defRPr lang="zh-CN"/>
            </a:defPPr>
            <a:lvl1pPr algn="just">
              <a:lnSpc>
                <a:spcPct val="150000"/>
              </a:lnSpc>
              <a:defRPr sz="1600"/>
            </a:lvl1pPr>
          </a:lstStyle>
          <a:p>
            <a:pPr>
              <a:lnSpc>
                <a:spcPct val="180000"/>
              </a:lnSpc>
            </a:pPr>
            <a:r>
              <a:rPr lang="en-US" altLang="zh-CN" sz="1000" dirty="0"/>
              <a:t> </a:t>
            </a:r>
            <a:r>
              <a:rPr lang="en-US" altLang="zh-CN" sz="1800" dirty="0"/>
              <a:t>     </a:t>
            </a:r>
            <a:r>
              <a:rPr lang="en-US" altLang="zh-CN" b="1" dirty="0">
                <a:latin typeface="微软雅黑" panose="020B0503020204020204" charset="-122"/>
                <a:ea typeface="微软雅黑" panose="020B0503020204020204" charset="-122"/>
              </a:rPr>
              <a:t>职业生涯是一个人一生的工作经历，特别是职业、工作待遇、职位的变动及工作理想实现的整个过程。职业生涯是人一生中最重要的历程，人们从20岁左右参加工作，到60岁左右退出职业，职业生涯约占人生的三分之二，也是人生中精力最旺盛、创造力最强的时期。</a:t>
            </a:r>
          </a:p>
        </p:txBody>
      </p:sp>
      <p:cxnSp>
        <p:nvCxnSpPr>
          <p:cNvPr id="12" name="直接连接符 11"/>
          <p:cNvCxnSpPr/>
          <p:nvPr>
            <p:custDataLst>
              <p:tags r:id="rId11"/>
            </p:custDataLst>
          </p:nvPr>
        </p:nvCxnSpPr>
        <p:spPr bwMode="auto">
          <a:xfrm>
            <a:off x="461010" y="989965"/>
            <a:ext cx="8006080"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标题 2"/>
          <p:cNvSpPr>
            <a:spLocks noGrp="1"/>
          </p:cNvSpPr>
          <p:nvPr>
            <p:custDataLst>
              <p:tags r:id="rId12"/>
            </p:custDataLst>
          </p:nvPr>
        </p:nvSpPr>
        <p:spPr>
          <a:xfrm>
            <a:off x="544195" y="442595"/>
            <a:ext cx="7809230" cy="58229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en-US" altLang="zh-CN" sz="2800" dirty="0">
                <a:latin typeface="微软雅黑" panose="020B0503020204020204" charset="-122"/>
                <a:ea typeface="微软雅黑" panose="020B0503020204020204" charset="-122"/>
              </a:rPr>
              <a:t>1.2 </a:t>
            </a:r>
            <a:r>
              <a:rPr lang="zh-CN" altLang="en-US" sz="2800" dirty="0">
                <a:latin typeface="微软雅黑" panose="020B0503020204020204" charset="-122"/>
                <a:ea typeface="微软雅黑" panose="020B0503020204020204" charset="-122"/>
              </a:rPr>
              <a:t>职业</a:t>
            </a:r>
            <a:r>
              <a:rPr lang="zh-CN" altLang="en-US" sz="2800" dirty="0" smtClean="0">
                <a:latin typeface="微软雅黑" panose="020B0503020204020204" charset="-122"/>
                <a:ea typeface="微软雅黑" panose="020B0503020204020204" charset="-122"/>
                <a:sym typeface="+mn-ea"/>
              </a:rPr>
              <a:t>生涯的定义及其特点</a:t>
            </a:r>
            <a:endParaRPr lang="zh-CN"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32976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7*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59_3*i*5"/>
  <p:tag name="KSO_WM_TEMPLATE_CATEGORY" val="diagram"/>
  <p:tag name="KSO_WM_TEMPLATE_INDEX" val="160659"/>
  <p:tag name="KSO_WM_UNIT_INDEX" val="5"/>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59_3*i*10"/>
  <p:tag name="KSO_WM_TEMPLATE_CATEGORY" val="diagram"/>
  <p:tag name="KSO_WM_TEMPLATE_INDEX" val="160659"/>
  <p:tag name="KSO_WM_UNIT_INDEX" val="10"/>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i"/>
  <p:tag name="KSO_WM_UNIT_INDEX" val="1_3"/>
  <p:tag name="KSO_WM_UNIT_ID" val="diagram160659_3*l_i*1_3"/>
  <p:tag name="KSO_WM_UNIT_CLEAR" val="1"/>
  <p:tag name="KSO_WM_UNIT_LAYERLEVEL" val="1_1"/>
  <p:tag name="KSO_WM_BEAUTIFY_FLAG" val="#wm#"/>
  <p:tag name="KSO_WM_TAG_VERSION" val="1.0"/>
  <p:tag name="KSO_WM_DIAGRAM_GROUP_CODE" val="l1-1"/>
  <p:tag name="KSO_WM_UNIT_FILL_FORE_SCHEMECOLOR_INDEX" val="7"/>
  <p:tag name="KSO_WM_UNIT_FILL_TYPE" val="1"/>
  <p:tag name="KSO_WM_UNIT_TEXT_FILL_FORE_SCHEMECOLOR_INDEX" val="14"/>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h_f"/>
  <p:tag name="KSO_WM_UNIT_INDEX" val="1_3_1"/>
  <p:tag name="KSO_WM_UNIT_ID" val="diagram160659_3*l_h_f*1_3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17"/>
  <p:tag name="KSO_WM_TAG_VERSION" val="1.0"/>
  <p:tag name="KSO_WM_DIAGRAM_GROUP_CODE" val="l1-1"/>
  <p:tag name="KSO_WM_UNIT_FILL_FORE_SCHEMECOLOR_INDEX" val="7"/>
  <p:tag name="KSO_WM_UNIT_FILL_TYPE" val="1"/>
  <p:tag name="KSO_WM_UNIT_TEXT_FILL_FORE_SCHEMECOLOR_INDEX" val="14"/>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i"/>
  <p:tag name="KSO_WM_UNIT_INDEX" val="1_2"/>
  <p:tag name="KSO_WM_UNIT_ID" val="diagram160659_3*l_i*1_2"/>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h_f"/>
  <p:tag name="KSO_WM_UNIT_INDEX" val="1_2_1"/>
  <p:tag name="KSO_WM_UNIT_ID" val="diagram160659_3*l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17"/>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i"/>
  <p:tag name="KSO_WM_UNIT_INDEX" val="1_1"/>
  <p:tag name="KSO_WM_UNIT_ID" val="diagram160659_3*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659"/>
  <p:tag name="KSO_WM_UNIT_TYPE" val="l_h_f"/>
  <p:tag name="KSO_WM_UNIT_INDEX" val="1_1_1"/>
  <p:tag name="KSO_WM_UNIT_ID" val="diagram160659_3*l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17"/>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4"/>
  <p:tag name="KSO_WM_UNIT_ID" val="custom160412_7*l_i*1_4"/>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0"/>
  <p:tag name="KSO_WM_TEMPLATE_CATEGORY" val="diagram"/>
  <p:tag name="KSO_WM_TEMPLATE_INDEX" val="160137"/>
  <p:tag name="KSO_WM_UNIT_INDEX" val="0"/>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8"/>
  <p:tag name="KSO_WM_TEMPLATE_CATEGORY" val="diagram"/>
  <p:tag name="KSO_WM_TEMPLATE_INDEX" val="160137"/>
  <p:tag name="KSO_WM_UNIT_INDEX" val="8"/>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15"/>
  <p:tag name="KSO_WM_TEMPLATE_CATEGORY" val="diagram"/>
  <p:tag name="KSO_WM_TEMPLATE_INDEX" val="160137"/>
  <p:tag name="KSO_WM_UNIT_INDEX" val="15"/>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5"/>
  <p:tag name="KSO_WM_UNIT_ID" val="diagram160137_3*m_i*1_5"/>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6"/>
  <p:tag name="KSO_WM_UNIT_ID" val="diagram160137_3*m_i*1_6"/>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3_1"/>
  <p:tag name="KSO_WM_UNIT_ID" val="diagram160137_3*m_h_f*1_3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3*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3*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3*m_h_f*1_2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7*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3*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3*m_h_f*1_1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1"/>
  <p:tag name="KSO_WM_UNIT_ID" val="diagram635_4*l_i*1_1"/>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7*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2"/>
  <p:tag name="KSO_WM_UNIT_ID" val="diagram635_4*l_i*1_2"/>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3"/>
  <p:tag name="KSO_WM_UNIT_ID" val="diagram635_4*l_i*1_3"/>
  <p:tag name="KSO_WM_UNIT_CLEAR" val="1"/>
  <p:tag name="KSO_WM_UNIT_LAYERLEVEL" val="1_1"/>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h_f"/>
  <p:tag name="KSO_WM_UNIT_INDEX" val="1_2_1"/>
  <p:tag name="KSO_WM_UNIT_ID" val="diagram635_4*l_h_f*1_2_1"/>
  <p:tag name="KSO_WM_UNIT_CLEAR" val="1"/>
  <p:tag name="KSO_WM_UNIT_LAYERLEVEL" val="1_1_1"/>
  <p:tag name="KSO_WM_UNIT_VALUE" val="40"/>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h_f"/>
  <p:tag name="KSO_WM_UNIT_INDEX" val="1_1_1"/>
  <p:tag name="KSO_WM_UNIT_ID" val="diagram635_4*l_h_f*1_1_1"/>
  <p:tag name="KSO_WM_UNIT_CLEAR" val="1"/>
  <p:tag name="KSO_WM_UNIT_LAYERLEVEL" val="1_1_1"/>
  <p:tag name="KSO_WM_UNIT_VALUE" val="40"/>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0"/>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h_f"/>
  <p:tag name="KSO_WM_UNIT_INDEX" val="1_3_1"/>
  <p:tag name="KSO_WM_UNIT_ID" val="diagram635_4*l_h_f*1_3_1"/>
  <p:tag name="KSO_WM_UNIT_CLEAR" val="1"/>
  <p:tag name="KSO_WM_UNIT_LAYERLEVEL" val="1_1_1"/>
  <p:tag name="KSO_WM_UNIT_VALUE" val="40"/>
  <p:tag name="KSO_WM_UNIT_HIGHLIGHT" val="0"/>
  <p:tag name="KSO_WM_UNIT_COMPATIBLE" val="0"/>
  <p:tag name="KSO_WM_UNIT_PRESET_TEXT_INDEX" val="4"/>
  <p:tag name="KSO_WM_UNIT_PRESET_TEXT_LEN" val="60"/>
  <p:tag name="KSO_WM_DIAGRAM_GROUP_CODE" val="l1-1"/>
  <p:tag name="KSO_WM_UNIT_TEXT_FILL_FORE_SCHEMECOLOR_INDEX" val="13"/>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16"/>
  <p:tag name="KSO_WM_UNIT_ID" val="diagram635_4*l_i*1_1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17"/>
  <p:tag name="KSO_WM_UNIT_ID" val="diagram635_4*l_i*1_17"/>
  <p:tag name="KSO_WM_UNIT_CLEAR" val="1"/>
  <p:tag name="KSO_WM_UNIT_LAYERLEVEL" val="1_1"/>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35"/>
  <p:tag name="KSO_WM_UNIT_TYPE" val="l_i"/>
  <p:tag name="KSO_WM_UNIT_INDEX" val="1_18"/>
  <p:tag name="KSO_WM_UNIT_ID" val="diagram635_4*l_i*1_18"/>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7*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d"/>
  <p:tag name="KSO_WM_UNIT_INDEX" val="1"/>
  <p:tag name="KSO_WM_UNIT_LAYERLEVEL" val="1"/>
  <p:tag name="KSO_WM_UNIT_VALUE" val="924*808"/>
  <p:tag name="KSO_WM_UNIT_HIGHLIGHT" val="0"/>
  <p:tag name="KSO_WM_UNIT_COMPATIBLE" val="0"/>
  <p:tag name="KSO_WM_UNIT_CLEAR" val="0"/>
  <p:tag name="KSO_WM_DIAGRAM_GROUP_CODE" val="l1_1"/>
  <p:tag name="KSO_WM_UNIT_ID" val="diagram20169676_2*d*1"/>
  <p:tag name="KSO_WM_UNIT_TEXT_FILL_FORE_SCHEMECOLOR_INDEX" val="2"/>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1_1"/>
  <p:tag name="KSO_WM_UNIT_ID" val="diagram20169676_2*l_h_i*1_1_1"/>
  <p:tag name="KSO_WM_UNIT_LAYERLEVEL" val="1_1_1"/>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2_1"/>
  <p:tag name="KSO_WM_UNIT_ID" val="diagram20169676_2*l_h_i*1_2_1"/>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3_1"/>
  <p:tag name="KSO_WM_UNIT_ID" val="diagram20169676_2*l_h_i*1_3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4_1"/>
  <p:tag name="KSO_WM_UNIT_ID" val="diagram20169676_2*l_h_i*1_4_1"/>
  <p:tag name="KSO_WM_UNIT_LAYERLEVEL" val="1_1_1"/>
  <p:tag name="KSO_WM_DIAGRAM_GROUP_CODE" val="l1-1"/>
  <p:tag name="KSO_WM_UNIT_FILL_FORE_SCHEMECOLOR_INDEX" val="15"/>
  <p:tag name="KSO_WM_UNIT_FILL_TYPE" val="1"/>
  <p:tag name="KSO_WM_UNIT_TEXT_FILL_FORE_SCHEMECOLOR_INDEX" val="2"/>
  <p:tag name="KSO_WM_UNIT_TEXT_FILL_TYPE" val="1"/>
  <p:tag name="KSO_WM_UNIT_USESOURCEFORMAT_APPLY" val="0"/>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2_2"/>
  <p:tag name="KSO_WM_UNIT_ID" val="diagram20169676_2*l_h_i*1_2_2"/>
  <p:tag name="KSO_WM_UNIT_LAYERLEVEL" val="1_1_1"/>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f"/>
  <p:tag name="KSO_WM_UNIT_INDEX" val="1_1_1"/>
  <p:tag name="KSO_WM_UNIT_LAYERLEVEL" val="1_1_1"/>
  <p:tag name="KSO_WM_UNIT_VALUE" val="34"/>
  <p:tag name="KSO_WM_UNIT_HIGHLIGHT" val="0"/>
  <p:tag name="KSO_WM_UNIT_COMPATIBLE" val="0"/>
  <p:tag name="KSO_WM_UNIT_CLEAR" val="0"/>
  <p:tag name="KSO_WM_DIAGRAM_GROUP_CODE" val="l1-1"/>
  <p:tag name="KSO_WM_UNIT_ID" val="diagram20169676_2*l_h_f*1_1_1"/>
  <p:tag name="KSO_WM_UNIT_PRESET_TEXT" val="请点击替换您的文字，内容简洁，意思明了即可。"/>
  <p:tag name="KSO_WM_UNIT_TEXT_FILL_FORE_SCHEMECOLOR_INDEX" val="13"/>
  <p:tag name="KSO_WM_UNIT_TEXT_FILL_TYPE" val="1"/>
  <p:tag name="KSO_WM_UNIT_USESOURCEFORMAT_APPLY" val="0"/>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a"/>
  <p:tag name="KSO_WM_UNIT_INDEX" val="1_1_1"/>
  <p:tag name="KSO_WM_UNIT_LAYERLEVEL" val="1_1_1"/>
  <p:tag name="KSO_WM_UNIT_VALUE" val="6"/>
  <p:tag name="KSO_WM_UNIT_HIGHLIGHT" val="0"/>
  <p:tag name="KSO_WM_UNIT_COMPATIBLE" val="0"/>
  <p:tag name="KSO_WM_UNIT_CLEAR" val="0"/>
  <p:tag name="KSO_WM_DIAGRAM_GROUP_CODE" val="l1-1"/>
  <p:tag name="KSO_WM_UNIT_ID" val="diagram20169676_2*l_h_a*1_1_1"/>
  <p:tag name="KSO_WM_UNIT_PRESET_TEXT" val="请添加标题"/>
  <p:tag name="KSO_WM_UNIT_TEXT_FILL_FORE_SCHEMECOLOR_INDEX" val="8"/>
  <p:tag name="KSO_WM_UNIT_TEXT_FILL_TYPE" val="1"/>
  <p:tag name="KSO_WM_UNIT_USESOURCEFORMAT_APPLY" val="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f"/>
  <p:tag name="KSO_WM_UNIT_INDEX" val="1_2_1"/>
  <p:tag name="KSO_WM_UNIT_LAYERLEVEL" val="1_1_1"/>
  <p:tag name="KSO_WM_UNIT_VALUE" val="30"/>
  <p:tag name="KSO_WM_UNIT_HIGHLIGHT" val="0"/>
  <p:tag name="KSO_WM_UNIT_COMPATIBLE" val="0"/>
  <p:tag name="KSO_WM_UNIT_CLEAR" val="0"/>
  <p:tag name="KSO_WM_DIAGRAM_GROUP_CODE" val="l1-1"/>
  <p:tag name="KSO_WM_UNIT_ID" val="diagram20169676_2*l_h_f*1_2_1"/>
  <p:tag name="KSO_WM_UNIT_PRESET_TEXT" val="请点击替换您的文字，内容简洁，意思明了即可。"/>
  <p:tag name="KSO_WM_UNIT_TEXT_FILL_FORE_SCHEMECOLOR_INDEX" val="13"/>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0"/>
  <p:tag name="KSO_WM_TEMPLATE_CATEGORY" val="diagram"/>
  <p:tag name="KSO_WM_TEMPLATE_INDEX" val="160137"/>
  <p:tag name="KSO_WM_UNIT_INDEX" val="0"/>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a"/>
  <p:tag name="KSO_WM_UNIT_INDEX" val="1_2_1"/>
  <p:tag name="KSO_WM_UNIT_LAYERLEVEL" val="1_1_1"/>
  <p:tag name="KSO_WM_UNIT_VALUE" val="6"/>
  <p:tag name="KSO_WM_UNIT_HIGHLIGHT" val="0"/>
  <p:tag name="KSO_WM_UNIT_COMPATIBLE" val="0"/>
  <p:tag name="KSO_WM_UNIT_CLEAR" val="0"/>
  <p:tag name="KSO_WM_DIAGRAM_GROUP_CODE" val="l1-1"/>
  <p:tag name="KSO_WM_UNIT_ID" val="diagram20169676_2*l_h_a*1_2_1"/>
  <p:tag name="KSO_WM_UNIT_PRESET_TEXT" val="请添加标题"/>
  <p:tag name="KSO_WM_UNIT_TEXT_FILL_FORE_SCHEMECOLOR_INDEX" val="6"/>
  <p:tag name="KSO_WM_UNIT_TEXT_FILL_TYPE" val="1"/>
  <p:tag name="KSO_WM_UNIT_USESOURCEFORMAT_APPLY" val="0"/>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f"/>
  <p:tag name="KSO_WM_UNIT_INDEX" val="1_3_1"/>
  <p:tag name="KSO_WM_UNIT_LAYERLEVEL" val="1_1_1"/>
  <p:tag name="KSO_WM_UNIT_VALUE" val="30"/>
  <p:tag name="KSO_WM_UNIT_HIGHLIGHT" val="0"/>
  <p:tag name="KSO_WM_UNIT_COMPATIBLE" val="0"/>
  <p:tag name="KSO_WM_UNIT_CLEAR" val="0"/>
  <p:tag name="KSO_WM_DIAGRAM_GROUP_CODE" val="l1-1"/>
  <p:tag name="KSO_WM_UNIT_ID" val="diagram20169676_2*l_h_f*1_3_1"/>
  <p:tag name="KSO_WM_UNIT_PRESET_TEXT" val="请点击替换您的文字，内容简洁，意思明了即可。"/>
  <p:tag name="KSO_WM_UNIT_TEXT_FILL_FORE_SCHEMECOLOR_INDEX" val="13"/>
  <p:tag name="KSO_WM_UNIT_TEXT_FILL_TYPE" val="1"/>
  <p:tag name="KSO_WM_UNIT_USESOURCEFORMAT_APPLY" val="0"/>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a"/>
  <p:tag name="KSO_WM_UNIT_INDEX" val="1_3_1"/>
  <p:tag name="KSO_WM_UNIT_LAYERLEVEL" val="1_1_1"/>
  <p:tag name="KSO_WM_UNIT_VALUE" val="6"/>
  <p:tag name="KSO_WM_UNIT_HIGHLIGHT" val="0"/>
  <p:tag name="KSO_WM_UNIT_COMPATIBLE" val="0"/>
  <p:tag name="KSO_WM_UNIT_CLEAR" val="0"/>
  <p:tag name="KSO_WM_DIAGRAM_GROUP_CODE" val="l1-1"/>
  <p:tag name="KSO_WM_UNIT_ID" val="diagram20169676_2*l_h_a*1_3_1"/>
  <p:tag name="KSO_WM_UNIT_PRESET_TEXT" val="请添加标题"/>
  <p:tag name="KSO_WM_UNIT_TEXT_FILL_FORE_SCHEMECOLOR_INDEX" val="5"/>
  <p:tag name="KSO_WM_UNIT_TEXT_FILL_TYPE" val="1"/>
  <p:tag name="KSO_WM_UNIT_USESOURCEFORMAT_APPLY" val="0"/>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f"/>
  <p:tag name="KSO_WM_UNIT_INDEX" val="1_4_1"/>
  <p:tag name="KSO_WM_UNIT_LAYERLEVEL" val="1_1_1"/>
  <p:tag name="KSO_WM_UNIT_VALUE" val="36"/>
  <p:tag name="KSO_WM_UNIT_HIGHLIGHT" val="0"/>
  <p:tag name="KSO_WM_UNIT_COMPATIBLE" val="0"/>
  <p:tag name="KSO_WM_UNIT_CLEAR" val="0"/>
  <p:tag name="KSO_WM_DIAGRAM_GROUP_CODE" val="l1-1"/>
  <p:tag name="KSO_WM_UNIT_ID" val="diagram20169676_2*l_h_f*1_4_1"/>
  <p:tag name="KSO_WM_UNIT_PRESET_TEXT" val="请点击替换您的文字，内容简洁，意思明了即可。"/>
  <p:tag name="KSO_WM_UNIT_TEXT_FILL_FORE_SCHEMECOLOR_INDEX" val="13"/>
  <p:tag name="KSO_WM_UNIT_TEXT_FILL_TYPE" val="1"/>
  <p:tag name="KSO_WM_UNIT_USESOURCEFORMAT_APPLY" val="0"/>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a"/>
  <p:tag name="KSO_WM_UNIT_INDEX" val="1_4_1"/>
  <p:tag name="KSO_WM_UNIT_LAYERLEVEL" val="1_1_1"/>
  <p:tag name="KSO_WM_UNIT_VALUE" val="6"/>
  <p:tag name="KSO_WM_UNIT_HIGHLIGHT" val="0"/>
  <p:tag name="KSO_WM_UNIT_COMPATIBLE" val="0"/>
  <p:tag name="KSO_WM_UNIT_CLEAR" val="0"/>
  <p:tag name="KSO_WM_DIAGRAM_GROUP_CODE" val="l1-1"/>
  <p:tag name="KSO_WM_UNIT_ID" val="diagram20169676_2*l_h_a*1_4_1"/>
  <p:tag name="KSO_WM_UNIT_PRESET_TEXT" val="请添加标题"/>
  <p:tag name="KSO_WM_UNIT_TEXT_FILL_FORE_SCHEMECOLOR_INDEX" val="15"/>
  <p:tag name="KSO_WM_UNIT_TEXT_FILL_TYPE" val="1"/>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2_2"/>
  <p:tag name="KSO_WM_UNIT_ID" val="diagram20169676_2*l_h_i*1_2_2"/>
  <p:tag name="KSO_WM_UNIT_LAYERLEVEL" val="1_1_1"/>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2_2"/>
  <p:tag name="KSO_WM_UNIT_ID" val="diagram20169676_2*l_h_i*1_2_2"/>
  <p:tag name="KSO_WM_UNIT_LAYERLEVEL" val="1_1_1"/>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676"/>
  <p:tag name="KSO_WM_UNIT_TYPE" val="l_h_i"/>
  <p:tag name="KSO_WM_UNIT_INDEX" val="1_2_2"/>
  <p:tag name="KSO_WM_UNIT_ID" val="diagram20169676_2*l_h_i*1_2_2"/>
  <p:tag name="KSO_WM_UNIT_LAYERLEVEL" val="1_1_1"/>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8"/>
  <p:tag name="KSO_WM_TEMPLATE_CATEGORY" val="diagram"/>
  <p:tag name="KSO_WM_TEMPLATE_INDEX" val="160137"/>
  <p:tag name="KSO_WM_UNIT_INDEX" val="8"/>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73_3*i*0"/>
  <p:tag name="KSO_WM_TEMPLATE_CATEGORY" val="diagram"/>
  <p:tag name="KSO_WM_TEMPLATE_INDEX" val="160673"/>
  <p:tag name="KSO_WM_UNIT_INDEX" val="0"/>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73_3*i*7"/>
  <p:tag name="KSO_WM_TEMPLATE_CATEGORY" val="diagram"/>
  <p:tag name="KSO_WM_TEMPLATE_INDEX" val="160673"/>
  <p:tag name="KSO_WM_UNIT_INDEX" val="7"/>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73_3*i*14"/>
  <p:tag name="KSO_WM_TEMPLATE_CATEGORY" val="diagram"/>
  <p:tag name="KSO_WM_TEMPLATE_INDEX" val="160673"/>
  <p:tag name="KSO_WM_UNIT_INDEX" val="14"/>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h_f"/>
  <p:tag name="KSO_WM_UNIT_INDEX" val="1_3_1"/>
  <p:tag name="KSO_WM_UNIT_ID" val="diagram160673_3*l_h_f*1_3_1"/>
  <p:tag name="KSO_WM_UNIT_CLEAR" val="1"/>
  <p:tag name="KSO_WM_UNIT_LAYERLEVEL" val="1_1_1"/>
  <p:tag name="KSO_WM_UNIT_VALUE" val="72"/>
  <p:tag name="KSO_WM_UNIT_HIGHLIGHT" val="0"/>
  <p:tag name="KSO_WM_UNIT_COMPATIBLE" val="0"/>
  <p:tag name="KSO_WM_UNIT_PRESET_TEXT_INDEX" val="4"/>
  <p:tag name="KSO_WM_UNIT_PRESET_TEXT_LEN" val="12"/>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5"/>
  <p:tag name="KSO_WM_UNIT_ID" val="diagram160673_3*l_i*1_5"/>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6"/>
  <p:tag name="KSO_WM_UNIT_ID" val="diagram160673_3*l_i*1_6"/>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15"/>
  <p:tag name="KSO_WM_TEMPLATE_CATEGORY" val="diagram"/>
  <p:tag name="KSO_WM_TEMPLATE_INDEX" val="160137"/>
  <p:tag name="KSO_WM_UNIT_INDEX" val="15"/>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h_f"/>
  <p:tag name="KSO_WM_UNIT_INDEX" val="1_2_1"/>
  <p:tag name="KSO_WM_UNIT_ID" val="diagram160673_3*l_h_f*1_2_1"/>
  <p:tag name="KSO_WM_UNIT_CLEAR" val="1"/>
  <p:tag name="KSO_WM_UNIT_LAYERLEVEL" val="1_1_1"/>
  <p:tag name="KSO_WM_UNIT_VALUE" val="72"/>
  <p:tag name="KSO_WM_UNIT_HIGHLIGHT" val="0"/>
  <p:tag name="KSO_WM_UNIT_COMPATIBLE" val="0"/>
  <p:tag name="KSO_WM_UNIT_PRESET_TEXT_INDEX" val="4"/>
  <p:tag name="KSO_WM_UNIT_PRESET_TEXT_LEN" val="12"/>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3"/>
  <p:tag name="KSO_WM_UNIT_ID" val="diagram160673_3*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4"/>
  <p:tag name="KSO_WM_UNIT_ID" val="diagram160673_3*l_i*1_4"/>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h_f"/>
  <p:tag name="KSO_WM_UNIT_INDEX" val="1_1_1"/>
  <p:tag name="KSO_WM_UNIT_ID" val="diagram160673_3*l_h_f*1_1_1"/>
  <p:tag name="KSO_WM_UNIT_CLEAR" val="1"/>
  <p:tag name="KSO_WM_UNIT_LAYERLEVEL" val="1_1_1"/>
  <p:tag name="KSO_WM_UNIT_VALUE" val="72"/>
  <p:tag name="KSO_WM_UNIT_HIGHLIGHT" val="0"/>
  <p:tag name="KSO_WM_UNIT_COMPATIBLE" val="0"/>
  <p:tag name="KSO_WM_UNIT_PRESET_TEXT_INDEX" val="4"/>
  <p:tag name="KSO_WM_UNIT_PRESET_TEXT_LEN" val="12"/>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1"/>
  <p:tag name="KSO_WM_UNIT_ID" val="diagram160673_3*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73"/>
  <p:tag name="KSO_WM_UNIT_TYPE" val="l_i"/>
  <p:tag name="KSO_WM_UNIT_INDEX" val="1_2"/>
  <p:tag name="KSO_WM_UNIT_ID" val="diagram160673_3*l_i*1_2"/>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12"/>
  <p:tag name="KSO_WM_SLIDE_INDEX" val="12"/>
  <p:tag name="KSO_WM_SLIDE_ITEM_CNT" val="2"/>
  <p:tag name="KSO_WM_SLIDE_LAYOUT" val="a_b"/>
  <p:tag name="KSO_WM_SLIDE_LAYOUT_CNT" val="1_1"/>
  <p:tag name="KSO_WM_SLIDE_TYPE" val="sectionTitle"/>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b"/>
  <p:tag name="KSO_WM_UNIT_INDEX" val="1"/>
  <p:tag name="KSO_WM_UNIT_ID" val="custom160412_12*b*1"/>
  <p:tag name="KSO_WM_UNIT_CLEAR" val="1"/>
  <p:tag name="KSO_WM_UNIT_LAYERLEVEL" val="1"/>
  <p:tag name="KSO_WM_UNIT_VALUE" val="20"/>
  <p:tag name="KSO_WM_UNIT_ISCONTENTSTITLE" val="0"/>
  <p:tag name="KSO_WM_UNIT_HIGHLIGHT" val="0"/>
  <p:tag name="KSO_WM_UNIT_COMPATIBLE" val="0"/>
  <p:tag name="KSO_WM_UNIT_PRESET_TEXT" val="LOREM IPSUM"/>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5"/>
  <p:tag name="KSO_WM_UNIT_ID" val="diagram160137_3*m_i*1_5"/>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f"/>
  <p:tag name="KSO_WM_UNIT_INDEX" val="1"/>
  <p:tag name="KSO_WM_UNIT_ID" val="diagram160622_4*f*1"/>
  <p:tag name="KSO_WM_UNIT_CLEAR" val="1"/>
  <p:tag name="KSO_WM_UNIT_LAYERLEVEL" val="1"/>
  <p:tag name="KSO_WM_UNIT_VALUE" val="154"/>
  <p:tag name="KSO_WM_UNIT_HIGHLIGHT" val="0"/>
  <p:tag name="KSO_WM_UNIT_COMPATIBLE"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i"/>
  <p:tag name="KSO_WM_UNIT_INDEX" val="1_1"/>
  <p:tag name="KSO_WM_UNIT_ID" val="diagram160622_4*l_i*1_1"/>
  <p:tag name="KSO_WM_UNIT_CLEAR" val="1"/>
  <p:tag name="KSO_WM_UNIT_LAYERLEVEL" val="1_1"/>
  <p:tag name="KSO_WM_DIAGRAM_GROUP_CODE" val="l1-1"/>
  <p:tag name="KSO_WM_UNIT_USESOURCEFORMAT_APPLY" val="0"/>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i"/>
  <p:tag name="KSO_WM_UNIT_INDEX" val="1_2"/>
  <p:tag name="KSO_WM_UNIT_ID" val="diagram160622_4*l_i*1_2"/>
  <p:tag name="KSO_WM_UNIT_CLEAR" val="1"/>
  <p:tag name="KSO_WM_UNIT_LAYERLEVEL" val="1_1"/>
  <p:tag name="KSO_WM_DIAGRAM_GROUP_CODE" val="l1-1"/>
  <p:tag name="KSO_WM_UNIT_USESOURCEFORMAT_APPLY" val="0"/>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i"/>
  <p:tag name="KSO_WM_UNIT_INDEX" val="1_3"/>
  <p:tag name="KSO_WM_UNIT_ID" val="diagram160622_4*l_i*1_3"/>
  <p:tag name="KSO_WM_UNIT_CLEAR" val="1"/>
  <p:tag name="KSO_WM_UNIT_LAYERLEVEL" val="1_1"/>
  <p:tag name="KSO_WM_DIAGRAM_GROUP_CODE" val="l1-1"/>
  <p:tag name="KSO_WM_UNIT_USESOURCEFORMAT_APPLY" val="0"/>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22_4*i*1"/>
  <p:tag name="KSO_WM_TEMPLATE_CATEGORY" val="diagram"/>
  <p:tag name="KSO_WM_TEMPLATE_INDEX" val="160622"/>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22_4*i*6"/>
  <p:tag name="KSO_WM_TEMPLATE_CATEGORY" val="diagram"/>
  <p:tag name="KSO_WM_TEMPLATE_INDEX" val="160622"/>
  <p:tag name="KSO_WM_UNIT_INDEX" val="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6"/>
  <p:tag name="KSO_WM_UNIT_ID" val="diagram160137_3*m_i*1_6"/>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22_4*i*11"/>
  <p:tag name="KSO_WM_TEMPLATE_CATEGORY" val="diagram"/>
  <p:tag name="KSO_WM_TEMPLATE_INDEX" val="160622"/>
  <p:tag name="KSO_WM_UNIT_INDEX" val="1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f"/>
  <p:tag name="KSO_WM_UNIT_INDEX" val="1_3_1"/>
  <p:tag name="KSO_WM_UNIT_ID" val="diagram160622_4*l_h_f*1_3_1"/>
  <p:tag name="KSO_WM_UNIT_CLEAR" val="1"/>
  <p:tag name="KSO_WM_UNIT_LAYERLEVEL" val="1_1_1"/>
  <p:tag name="KSO_WM_UNIT_VALUE" val="24"/>
  <p:tag name="KSO_WM_UNIT_HIGHLIGHT" val="0"/>
  <p:tag name="KSO_WM_UNIT_COMPATIBLE" val="0"/>
  <p:tag name="KSO_WM_DIAGRAM_GROUP_CODE" val="l1-1"/>
  <p:tag name="KSO_WM_UNIT_PRESET_TEXT" val="Lorem ipsum dolor sit amet, co"/>
  <p:tag name="KSO_WM_UNIT_FILL_FORE_SCHEMECOLOR_INDEX" val="7"/>
  <p:tag name="KSO_WM_UNIT_FILL_TYPE" val="1"/>
  <p:tag name="KSO_WM_UNIT_TEXT_FILL_FORE_SCHEMECOLOR_INDEX" val="14"/>
  <p:tag name="KSO_WM_UNIT_TEXT_FILL_TYPE" val="1"/>
  <p:tag name="KSO_WM_UNIT_USESOURCEFORMAT_APPLY" val="0"/>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a"/>
  <p:tag name="KSO_WM_UNIT_INDEX" val="1_3_1"/>
  <p:tag name="KSO_WM_UNIT_ID" val="diagram160622_4*l_h_a*1_3_1"/>
  <p:tag name="KSO_WM_UNIT_CLEAR" val="1"/>
  <p:tag name="KSO_WM_UNIT_LAYERLEVEL" val="1_1_1"/>
  <p:tag name="KSO_WM_UNIT_VALUE" val="4"/>
  <p:tag name="KSO_WM_UNIT_HIGHLIGHT" val="0"/>
  <p:tag name="KSO_WM_UNIT_COMPATIBLE" val="0"/>
  <p:tag name="KSO_WM_DIAGRAM_GROUP_CODE" val="l1-1"/>
  <p:tag name="KSO_WM_UNIT_PRESET_TEXT" val="LOREM"/>
  <p:tag name="KSO_WM_UNIT_FILL_FORE_SCHEMECOLOR_INDEX" val="14"/>
  <p:tag name="KSO_WM_UNIT_FILL_TYPE" val="1"/>
  <p:tag name="KSO_WM_UNIT_TEXT_FILL_FORE_SCHEMECOLOR_INDEX" val="13"/>
  <p:tag name="KSO_WM_UNIT_TEXT_FILL_TYPE" val="1"/>
  <p:tag name="KSO_WM_UNIT_USESOURCEFORMAT_APPLY" val="0"/>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f"/>
  <p:tag name="KSO_WM_UNIT_INDEX" val="1_2_1"/>
  <p:tag name="KSO_WM_UNIT_ID" val="diagram160622_4*l_h_f*1_2_1"/>
  <p:tag name="KSO_WM_UNIT_CLEAR" val="1"/>
  <p:tag name="KSO_WM_UNIT_LAYERLEVEL" val="1_1_1"/>
  <p:tag name="KSO_WM_UNIT_VALUE" val="24"/>
  <p:tag name="KSO_WM_UNIT_HIGHLIGHT" val="0"/>
  <p:tag name="KSO_WM_UNIT_COMPATIBLE" val="0"/>
  <p:tag name="KSO_WM_DIAGRAM_GROUP_CODE" val="l1-1"/>
  <p:tag name="KSO_WM_UNIT_PRESET_TEXT" val="Lorem ipsum dolor sit amet, co"/>
  <p:tag name="KSO_WM_UNIT_FILL_FORE_SCHEMECOLOR_INDEX" val="6"/>
  <p:tag name="KSO_WM_UNIT_FILL_TYPE" val="1"/>
  <p:tag name="KSO_WM_UNIT_TEXT_FILL_FORE_SCHEMECOLOR_INDEX" val="14"/>
  <p:tag name="KSO_WM_UNIT_TEXT_FILL_TYPE" val="1"/>
  <p:tag name="KSO_WM_UNIT_USESOURCEFORMAT_APPLY" val="0"/>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a"/>
  <p:tag name="KSO_WM_UNIT_INDEX" val="1_2_1"/>
  <p:tag name="KSO_WM_UNIT_ID" val="diagram160622_4*l_h_a*1_2_1"/>
  <p:tag name="KSO_WM_UNIT_CLEAR" val="1"/>
  <p:tag name="KSO_WM_UNIT_LAYERLEVEL" val="1_1_1"/>
  <p:tag name="KSO_WM_UNIT_VALUE" val="4"/>
  <p:tag name="KSO_WM_UNIT_HIGHLIGHT" val="0"/>
  <p:tag name="KSO_WM_UNIT_COMPATIBLE" val="0"/>
  <p:tag name="KSO_WM_DIAGRAM_GROUP_CODE" val="l1-1"/>
  <p:tag name="KSO_WM_UNIT_PRESET_TEXT" val="LOREM"/>
  <p:tag name="KSO_WM_UNIT_FILL_FORE_SCHEMECOLOR_INDEX" val="14"/>
  <p:tag name="KSO_WM_UNIT_FILL_TYPE" val="1"/>
  <p:tag name="KSO_WM_UNIT_TEXT_FILL_FORE_SCHEMECOLOR_INDEX" val="13"/>
  <p:tag name="KSO_WM_UNIT_TEXT_FILL_TYPE" val="1"/>
  <p:tag name="KSO_WM_UNIT_USESOURCEFORMAT_APPLY" val="0"/>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f"/>
  <p:tag name="KSO_WM_UNIT_INDEX" val="1_1_1"/>
  <p:tag name="KSO_WM_UNIT_ID" val="diagram160622_4*l_h_f*1_1_1"/>
  <p:tag name="KSO_WM_UNIT_CLEAR" val="1"/>
  <p:tag name="KSO_WM_UNIT_LAYERLEVEL" val="1_1_1"/>
  <p:tag name="KSO_WM_UNIT_VALUE" val="24"/>
  <p:tag name="KSO_WM_UNIT_HIGHLIGHT" val="0"/>
  <p:tag name="KSO_WM_UNIT_COMPATIBLE" val="0"/>
  <p:tag name="KSO_WM_DIAGRAM_GROUP_CODE" val="l1-1"/>
  <p:tag name="KSO_WM_UNIT_PRESET_TEXT" val="Lorem ipsum dolor sit amet, co"/>
  <p:tag name="KSO_WM_UNIT_FILL_FORE_SCHEMECOLOR_INDEX" val="5"/>
  <p:tag name="KSO_WM_UNIT_FILL_TYPE" val="1"/>
  <p:tag name="KSO_WM_UNIT_TEXT_FILL_FORE_SCHEMECOLOR_INDEX" val="14"/>
  <p:tag name="KSO_WM_UNIT_TEXT_FILL_TYPE" val="1"/>
  <p:tag name="KSO_WM_UNIT_USESOURCEFORMAT_APPLY" val="0"/>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622"/>
  <p:tag name="KSO_WM_UNIT_TYPE" val="l_h_a"/>
  <p:tag name="KSO_WM_UNIT_INDEX" val="1_1_1"/>
  <p:tag name="KSO_WM_UNIT_ID" val="diagram160622_4*l_h_a*1_1_1"/>
  <p:tag name="KSO_WM_UNIT_CLEAR" val="1"/>
  <p:tag name="KSO_WM_UNIT_LAYERLEVEL" val="1_1_1"/>
  <p:tag name="KSO_WM_UNIT_VALUE" val="4"/>
  <p:tag name="KSO_WM_UNIT_HIGHLIGHT" val="0"/>
  <p:tag name="KSO_WM_UNIT_COMPATIBLE" val="0"/>
  <p:tag name="KSO_WM_DIAGRAM_GROUP_CODE" val="l1-1"/>
  <p:tag name="KSO_WM_UNIT_PRESET_TEXT" val="LOREM"/>
  <p:tag name="KSO_WM_UNIT_FILL_FORE_SCHEMECOLOR_INDEX" val="14"/>
  <p:tag name="KSO_WM_UNIT_FILL_TYPE" val="1"/>
  <p:tag name="KSO_WM_UNIT_TEXT_FILL_FORE_SCHEMECOLOR_INDEX" val="13"/>
  <p:tag name="KSO_WM_UNIT_TEXT_FILL_TYPE" val="1"/>
  <p:tag name="KSO_WM_UNIT_USESOURCEFORMAT_APPLY" val="0"/>
</p:tagLst>
</file>

<file path=ppt/tags/tag207.xml><?xml version="1.0" encoding="utf-8"?>
<p:tagLst xmlns:a="http://schemas.openxmlformats.org/drawingml/2006/main" xmlns:r="http://schemas.openxmlformats.org/officeDocument/2006/relationships" xmlns:p="http://schemas.openxmlformats.org/presentationml/2006/main">
  <p:tag name="KSO_WM_SLIDE_ID" val="diagram160622_4"/>
  <p:tag name="KSO_WM_SLIDE_INDEX" val="4"/>
  <p:tag name="KSO_WM_SLIDE_ITEM_CNT" val="3"/>
  <p:tag name="KSO_WM_SLIDE_LAYOUT" val="a_f_l"/>
  <p:tag name="KSO_WM_SLIDE_LAYOUT_CNT" val="1_1_1"/>
  <p:tag name="KSO_WM_SLIDE_TYPE" val="text"/>
  <p:tag name="KSO_WM_BEAUTIFY_FLAG" val="#wm#"/>
  <p:tag name="KSO_WM_SLIDE_POSITION" val="141*126"/>
  <p:tag name="KSO_WM_SLIDE_SIZE" val="665*384"/>
  <p:tag name="KSO_WM_TEMPLATE_CATEGORY" val="custom"/>
  <p:tag name="KSO_WM_TEMPLATE_INDEX" val="160412"/>
  <p:tag name="KSO_WM_TAG_VERSION" val="1.0"/>
  <p:tag name="KSO_WM_DIAGRAM_GROUP_CODE" val="l1-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3_1"/>
  <p:tag name="KSO_WM_UNIT_ID" val="diagram160137_3*m_h_f*1_3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9_3*i*0"/>
  <p:tag name="KSO_WM_TEMPLATE_CATEGORY" val="diagram"/>
  <p:tag name="KSO_WM_TEMPLATE_INDEX" val="160029"/>
  <p:tag name="KSO_WM_UNIT_INDEX" val="0"/>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9_3*i*5"/>
  <p:tag name="KSO_WM_TEMPLATE_CATEGORY" val="diagram"/>
  <p:tag name="KSO_WM_TEMPLATE_INDEX" val="160029"/>
  <p:tag name="KSO_WM_UNIT_INDEX" val="5"/>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9_3*i*10"/>
  <p:tag name="KSO_WM_TEMPLATE_CATEGORY" val="diagram"/>
  <p:tag name="KSO_WM_TEMPLATE_INDEX" val="160029"/>
  <p:tag name="KSO_WM_UNIT_INDEX" val="10"/>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a"/>
  <p:tag name="KSO_WM_UNIT_INDEX" val="1_3_1"/>
  <p:tag name="KSO_WM_UNIT_ID" val="diagram160029_3*l_h_a*1_3_1"/>
  <p:tag name="KSO_WM_UNIT_CLEAR" val="1"/>
  <p:tag name="KSO_WM_UNIT_LAYERLEVEL" val="1_1_1"/>
  <p:tag name="KSO_WM_UNIT_VALUE" val="15"/>
  <p:tag name="KSO_WM_UNIT_HIGHLIGHT" val="0"/>
  <p:tag name="KSO_WM_UNIT_COMPATIBLE" val="0"/>
  <p:tag name="KSO_WM_BEAUTIFY_FLAG" val="#wm#"/>
  <p:tag name="KSO_WM_DIAGRAM_GROUP_CODE" val="l1-1"/>
  <p:tag name="KSO_WM_UNIT_PRESET_TEXT" val="LOREM IPSUM"/>
  <p:tag name="KSO_WM_UNIT_FILL_FORE_SCHEMECOLOR_INDEX" val="7"/>
  <p:tag name="KSO_WM_UNIT_FILL_TYPE" val="1"/>
  <p:tag name="KSO_WM_UNIT_SHADOW_SCHEMECOLOR_INDEX" val="13"/>
  <p:tag name="KSO_WM_UNIT_TEXT_FILL_FORE_SCHEMECOLOR_INDEX" val="14"/>
  <p:tag name="KSO_WM_UNIT_TEXT_FILL_TYPE" val="1"/>
  <p:tag name="KSO_WM_UNIT_USESOURCEFORMAT_APPLY" val="0"/>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f"/>
  <p:tag name="KSO_WM_UNIT_INDEX" val="1_3_1"/>
  <p:tag name="KSO_WM_UNIT_ID" val="diagram160029_3*l_h_f*1_3_1"/>
  <p:tag name="KSO_WM_UNIT_CLEAR" val="1"/>
  <p:tag name="KSO_WM_UNIT_LAYERLEVEL" val="1_1_1"/>
  <p:tag name="KSO_WM_UNIT_VALUE" val="45"/>
  <p:tag name="KSO_WM_UNIT_HIGHLIGHT" val="0"/>
  <p:tag name="KSO_WM_UNIT_COMPATIBLE" val="0"/>
  <p:tag name="KSO_WM_BEAUTIFY_FLAG" val="#wm#"/>
  <p:tag name="KSO_WM_UNIT_PRESET_TEXT_INDEX" val="4"/>
  <p:tag name="KSO_WM_UNIT_PRESET_TEXT_LEN" val="100"/>
  <p:tag name="KSO_WM_DIAGRAM_GROUP_CODE" val="l1-1"/>
  <p:tag name="KSO_WM_UNIT_TEXT_FILL_FORE_SCHEMECOLOR_INDEX" val="13"/>
  <p:tag name="KSO_WM_UNIT_TEXT_FILL_TYPE" val="1"/>
  <p:tag name="KSO_WM_UNIT_USESOURCEFORMAT_APPLY" val="0"/>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a"/>
  <p:tag name="KSO_WM_UNIT_INDEX" val="1_2_1"/>
  <p:tag name="KSO_WM_UNIT_ID" val="diagram160029_3*l_h_a*1_2_1"/>
  <p:tag name="KSO_WM_UNIT_CLEAR" val="1"/>
  <p:tag name="KSO_WM_UNIT_LAYERLEVEL" val="1_1_1"/>
  <p:tag name="KSO_WM_UNIT_VALUE" val="15"/>
  <p:tag name="KSO_WM_UNIT_HIGHLIGHT" val="0"/>
  <p:tag name="KSO_WM_UNIT_COMPATIBLE" val="0"/>
  <p:tag name="KSO_WM_BEAUTIFY_FLAG" val="#wm#"/>
  <p:tag name="KSO_WM_DIAGRAM_GROUP_CODE" val="l1-1"/>
  <p:tag name="KSO_WM_UNIT_PRESET_TEXT" val="LOREM IPSUM"/>
  <p:tag name="KSO_WM_UNIT_FILL_FORE_SCHEMECOLOR_INDEX" val="6"/>
  <p:tag name="KSO_WM_UNIT_FILL_TYPE" val="1"/>
  <p:tag name="KSO_WM_UNIT_SHADOW_SCHEMECOLOR_INDEX" val="13"/>
  <p:tag name="KSO_WM_UNIT_TEXT_FILL_FORE_SCHEMECOLOR_INDEX" val="14"/>
  <p:tag name="KSO_WM_UNIT_TEXT_FILL_TYPE" val="1"/>
  <p:tag name="KSO_WM_UNIT_USESOURCEFORMAT_APPLY" val="0"/>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f"/>
  <p:tag name="KSO_WM_UNIT_INDEX" val="1_2_1"/>
  <p:tag name="KSO_WM_UNIT_ID" val="diagram160029_3*l_h_f*1_2_1"/>
  <p:tag name="KSO_WM_UNIT_CLEAR" val="1"/>
  <p:tag name="KSO_WM_UNIT_LAYERLEVEL" val="1_1_1"/>
  <p:tag name="KSO_WM_UNIT_VALUE" val="45"/>
  <p:tag name="KSO_WM_UNIT_HIGHLIGHT" val="0"/>
  <p:tag name="KSO_WM_UNIT_COMPATIBLE" val="0"/>
  <p:tag name="KSO_WM_BEAUTIFY_FLAG" val="#wm#"/>
  <p:tag name="KSO_WM_UNIT_PRESET_TEXT_INDEX" val="4"/>
  <p:tag name="KSO_WM_UNIT_PRESET_TEXT_LEN" val="100"/>
  <p:tag name="KSO_WM_DIAGRAM_GROUP_CODE" val="l1-1"/>
  <p:tag name="KSO_WM_UNIT_TEXT_FILL_FORE_SCHEMECOLOR_INDEX" val="13"/>
  <p:tag name="KSO_WM_UNIT_TEXT_FILL_TYPE" val="1"/>
  <p:tag name="KSO_WM_UNIT_USESOURCEFORMAT_APPLY" val="0"/>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a"/>
  <p:tag name="KSO_WM_UNIT_INDEX" val="1_1_1"/>
  <p:tag name="KSO_WM_UNIT_ID" val="diagram160029_3*l_h_a*1_1_1"/>
  <p:tag name="KSO_WM_UNIT_CLEAR" val="1"/>
  <p:tag name="KSO_WM_UNIT_LAYERLEVEL" val="1_1_1"/>
  <p:tag name="KSO_WM_UNIT_VALUE" val="15"/>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SHADOW_SCHEMECOLOR_INDEX" val="13"/>
  <p:tag name="KSO_WM_UNIT_TEXT_FILL_FORE_SCHEMECOLOR_INDEX" val="14"/>
  <p:tag name="KSO_WM_UNIT_TEXT_FILL_TYPE" val="1"/>
  <p:tag name="KSO_WM_UNIT_USESOURCEFORMAT_APPLY" val="0"/>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029"/>
  <p:tag name="KSO_WM_UNIT_TYPE" val="l_h_f"/>
  <p:tag name="KSO_WM_UNIT_INDEX" val="1_1_1"/>
  <p:tag name="KSO_WM_UNIT_ID" val="diagram160029_3*l_h_f*1_1_1"/>
  <p:tag name="KSO_WM_UNIT_CLEAR" val="1"/>
  <p:tag name="KSO_WM_UNIT_LAYERLEVEL" val="1_1_1"/>
  <p:tag name="KSO_WM_UNIT_VALUE" val="45"/>
  <p:tag name="KSO_WM_UNIT_HIGHLIGHT" val="0"/>
  <p:tag name="KSO_WM_UNIT_COMPATIBLE" val="0"/>
  <p:tag name="KSO_WM_BEAUTIFY_FLAG" val="#wm#"/>
  <p:tag name="KSO_WM_UNIT_PRESET_TEXT_INDEX" val="4"/>
  <p:tag name="KSO_WM_UNIT_PRESET_TEXT_LEN" val="100"/>
  <p:tag name="KSO_WM_DIAGRAM_GROUP_CODE" val="l1-1"/>
  <p:tag name="KSO_WM_UNIT_TEXT_FILL_FORE_SCHEMECOLOR_INDEX" val="13"/>
  <p:tag name="KSO_WM_UNIT_TEXT_FILL_TYPE" val="1"/>
  <p:tag name="KSO_WM_UNIT_USESOURCEFORMAT_APPLY" val="0"/>
</p:tagLst>
</file>

<file path=ppt/tags/tag219.xml><?xml version="1.0" encoding="utf-8"?>
<p:tagLst xmlns:a="http://schemas.openxmlformats.org/drawingml/2006/main" xmlns:r="http://schemas.openxmlformats.org/officeDocument/2006/relationships" xmlns:p="http://schemas.openxmlformats.org/presentationml/2006/main">
  <p:tag name="KSO_WM_SLIDE_ID" val="diagram160029_3"/>
  <p:tag name="KSO_WM_SLIDE_INDEX" val="3"/>
  <p:tag name="KSO_WM_SLIDE_ITEM_CNT" val="3"/>
  <p:tag name="KSO_WM_SLIDE_LAYOUT" val="l_a"/>
  <p:tag name="KSO_WM_SLIDE_LAYOUT_CNT" val="1_1"/>
  <p:tag name="KSO_WM_SLIDE_TYPE" val="text"/>
  <p:tag name="KSO_WM_BEAUTIFY_FLAG" val="#wm#"/>
  <p:tag name="KSO_WM_SLIDE_POSITION" val="188*171"/>
  <p:tag name="KSO_WM_SLIDE_SIZE" val="604*281"/>
  <p:tag name="KSO_WM_TEMPLATE_CATEGORY" val="custom"/>
  <p:tag name="KSO_WM_TEMPLATE_INDEX" val="160412"/>
  <p:tag name="KSO_WM_DIAGRAM_GROUP_CODE" val="l1-1"/>
  <p:tag name="KSO_WM_TAG_VERSION" val="1.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3*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1"/>
  <p:tag name="KSO_WM_UNIT_ID" val="diagram160117_3*l_i*1_1"/>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7_3*i*1"/>
  <p:tag name="KSO_WM_TEMPLATE_CATEGORY" val="diagram"/>
  <p:tag name="KSO_WM_TEMPLATE_INDEX" val="160117"/>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7_3*i*10"/>
  <p:tag name="KSO_WM_TEMPLATE_CATEGORY" val="diagram"/>
  <p:tag name="KSO_WM_TEMPLATE_INDEX" val="160117"/>
  <p:tag name="KSO_WM_UNIT_INDEX" val="10"/>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7_3*i*19"/>
  <p:tag name="KSO_WM_TEMPLATE_CATEGORY" val="diagram"/>
  <p:tag name="KSO_WM_TEMPLATE_INDEX" val="160117"/>
  <p:tag name="KSO_WM_UNIT_INDEX" val="19"/>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8"/>
  <p:tag name="KSO_WM_UNIT_ID" val="diagram160117_3*l_i*1_8"/>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1"/>
  <p:tag name="KSO_WM_UNIT_ID" val="diagram160117_3*l_i*1_1"/>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6"/>
  <p:tag name="KSO_WM_UNIT_ID" val="diagram160117_3*l_i*1_6"/>
  <p:tag name="KSO_WM_UNIT_CLEAR" val="1"/>
  <p:tag name="KSO_WM_UNIT_LAYERLEVEL" val="1_1"/>
  <p:tag name="KSO_WM_DIAGRAM_GROUP_CODE" val="l1-1"/>
  <p:tag name="KSO_WM_UNIT_FILL_FORE_SCHEMECOLOR_INDEX" val="14"/>
  <p:tag name="KSO_WM_UNIT_FILL_TYPE" val="1"/>
  <p:tag name="KSO_WM_UNIT_SHADOW_SCHEMECOLOR_INDEX" val="5"/>
  <p:tag name="KSO_WM_UNIT_TEXT_FILL_FORE_SCHEMECOLOR_INDEX" val="5"/>
  <p:tag name="KSO_WM_UNIT_TEXT_FILL_TYPE" val="1"/>
  <p:tag name="KSO_WM_UNIT_USESOURCEFORMAT_APPLY"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a"/>
  <p:tag name="KSO_WM_UNIT_INDEX" val="1_3_1"/>
  <p:tag name="KSO_WM_UNIT_ID" val="diagram160117_3*l_h_a*1_3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l1-1"/>
  <p:tag name="KSO_WM_UNIT_TEXT_FILL_FORE_SCHEMECOLOR_INDEX" val="5"/>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3*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f"/>
  <p:tag name="KSO_WM_UNIT_INDEX" val="1_3_1"/>
  <p:tag name="KSO_WM_UNIT_ID" val="diagram160117_3*l_h_f*1_3_1"/>
  <p:tag name="KSO_WM_UNIT_CLEAR" val="1"/>
  <p:tag name="KSO_WM_UNIT_LAYERLEVEL" val="1_1_1"/>
  <p:tag name="KSO_WM_UNIT_VALUE" val="26"/>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4"/>
  <p:tag name="KSO_WM_UNIT_ID" val="diagram160117_3*l_i*1_4"/>
  <p:tag name="KSO_WM_UNIT_CLEAR" val="1"/>
  <p:tag name="KSO_WM_UNIT_LAYERLEVEL" val="1_1"/>
  <p:tag name="KSO_WM_DIAGRAM_GROUP_CODE" val="l1-1"/>
  <p:tag name="KSO_WM_UNIT_FILL_FORE_SCHEMECOLOR_INDEX" val="14"/>
  <p:tag name="KSO_WM_UNIT_FILL_TYPE" val="1"/>
  <p:tag name="KSO_WM_UNIT_SHADOW_SCHEMECOLOR_INDEX" val="5"/>
  <p:tag name="KSO_WM_UNIT_TEXT_FILL_FORE_SCHEMECOLOR_INDEX" val="5"/>
  <p:tag name="KSO_WM_UNIT_TEXT_FILL_TYPE" val="1"/>
  <p:tag name="KSO_WM_UNIT_USESOURCEFORMAT_APPLY" val="0"/>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a"/>
  <p:tag name="KSO_WM_UNIT_INDEX" val="1_1_1"/>
  <p:tag name="KSO_WM_UNIT_ID" val="diagram160117_3*l_h_a*1_1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l1-1"/>
  <p:tag name="KSO_WM_UNIT_TEXT_FILL_FORE_SCHEMECOLOR_INDEX" val="5"/>
  <p:tag name="KSO_WM_UNIT_TEXT_FILL_TYPE" val="1"/>
  <p:tag name="KSO_WM_UNIT_USESOURCEFORMAT_APPLY" val="0"/>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f"/>
  <p:tag name="KSO_WM_UNIT_INDEX" val="1_1_1"/>
  <p:tag name="KSO_WM_UNIT_ID" val="diagram160117_3*l_h_f*1_1_1"/>
  <p:tag name="KSO_WM_UNIT_CLEAR" val="1"/>
  <p:tag name="KSO_WM_UNIT_LAYERLEVEL" val="1_1_1"/>
  <p:tag name="KSO_WM_UNIT_VALUE" val="26"/>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i"/>
  <p:tag name="KSO_WM_UNIT_INDEX" val="1_2"/>
  <p:tag name="KSO_WM_UNIT_ID" val="diagram160117_3*l_i*1_2"/>
  <p:tag name="KSO_WM_UNIT_CLEAR" val="1"/>
  <p:tag name="KSO_WM_UNIT_LAYERLEVEL" val="1_1"/>
  <p:tag name="KSO_WM_DIAGRAM_GROUP_CODE" val="l1-1"/>
  <p:tag name="KSO_WM_UNIT_FILL_FORE_SCHEMECOLOR_INDEX" val="14"/>
  <p:tag name="KSO_WM_UNIT_FILL_TYPE" val="1"/>
  <p:tag name="KSO_WM_UNIT_SHADOW_SCHEMECOLOR_INDEX" val="5"/>
  <p:tag name="KSO_WM_UNIT_TEXT_FILL_FORE_SCHEMECOLOR_INDEX" val="5"/>
  <p:tag name="KSO_WM_UNIT_TEXT_FILL_TYPE" val="1"/>
  <p:tag name="KSO_WM_UNIT_USESOURCEFORMAT_APPLY" val="0"/>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a"/>
  <p:tag name="KSO_WM_UNIT_INDEX" val="1_2_1"/>
  <p:tag name="KSO_WM_UNIT_ID" val="diagram160117_3*l_h_a*1_2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l1-1"/>
  <p:tag name="KSO_WM_UNIT_TEXT_FILL_FORE_SCHEMECOLOR_INDEX" val="5"/>
  <p:tag name="KSO_WM_UNIT_TEXT_FILL_TYPE" val="1"/>
  <p:tag name="KSO_WM_UNIT_USESOURCEFORMAT_APPLY" val="0"/>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7"/>
  <p:tag name="KSO_WM_UNIT_TYPE" val="l_h_f"/>
  <p:tag name="KSO_WM_UNIT_INDEX" val="1_2_1"/>
  <p:tag name="KSO_WM_UNIT_ID" val="diagram160117_3*l_h_f*1_2_1"/>
  <p:tag name="KSO_WM_UNIT_CLEAR" val="1"/>
  <p:tag name="KSO_WM_UNIT_LAYERLEVEL" val="1_1_1"/>
  <p:tag name="KSO_WM_UNIT_VALUE" val="26"/>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237.xml><?xml version="1.0" encoding="utf-8"?>
<p:tagLst xmlns:a="http://schemas.openxmlformats.org/drawingml/2006/main" xmlns:r="http://schemas.openxmlformats.org/officeDocument/2006/relationships" xmlns:p="http://schemas.openxmlformats.org/presentationml/2006/main">
  <p:tag name="KSO_WM_SLIDE_ID" val="diagram160029_3"/>
  <p:tag name="KSO_WM_SLIDE_INDEX" val="3"/>
  <p:tag name="KSO_WM_SLIDE_ITEM_CNT" val="3"/>
  <p:tag name="KSO_WM_SLIDE_LAYOUT" val="l_a"/>
  <p:tag name="KSO_WM_SLIDE_LAYOUT_CNT" val="1_1"/>
  <p:tag name="KSO_WM_SLIDE_TYPE" val="text"/>
  <p:tag name="KSO_WM_BEAUTIFY_FLAG" val="#wm#"/>
  <p:tag name="KSO_WM_SLIDE_POSITION" val="188*171"/>
  <p:tag name="KSO_WM_SLIDE_SIZE" val="604*281"/>
  <p:tag name="KSO_WM_TEMPLATE_CATEGORY" val="custom"/>
  <p:tag name="KSO_WM_TEMPLATE_INDEX" val="160412"/>
  <p:tag name="KSO_WM_DIAGRAM_GROUP_CODE" val="l1-1"/>
  <p:tag name="KSO_WM_TAG_VERSION" val="1.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3*m_h_f*1_2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4"/>
  <p:tag name="KSO_WM_UNIT_TYPE" val="l_i"/>
  <p:tag name="KSO_WM_UNIT_INDEX" val="1_1"/>
  <p:tag name="KSO_WM_UNIT_ID" val="custom160574_90*l_i*1_1"/>
  <p:tag name="KSO_WM_UNIT_LAYERLEVEL" val="1_1"/>
  <p:tag name="KSO_WM_DIAGRAM_GROUP_CODE" val="l1-11"/>
  <p:tag name="KSO_WM_UNIT_FILL_FORE_SCHEMECOLOR_INDEX" val="5"/>
  <p:tag name="KSO_WM_UNIT_FILL_TYPE" val="1"/>
  <p:tag name="KSO_WM_UNIT_TEXT_FILL_FORE_SCHEMECOLOR_INDEX" val="2"/>
  <p:tag name="KSO_WM_UNIT_TEXT_FILL_TYPE" val="1"/>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4"/>
  <p:tag name="KSO_WM_UNIT_TYPE" val="l_i"/>
  <p:tag name="KSO_WM_UNIT_INDEX" val="1_2"/>
  <p:tag name="KSO_WM_UNIT_ID" val="custom160574_90*l_i*1_2"/>
  <p:tag name="KSO_WM_UNIT_LAYERLEVEL" val="1_1"/>
  <p:tag name="KSO_WM_DIAGRAM_GROUP_CODE" val="l1-11"/>
  <p:tag name="KSO_WM_UNIT_TEXT_FILL_FORE_SCHEMECOLOR_INDEX" val="14"/>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4"/>
  <p:tag name="KSO_WM_UNIT_TYPE" val="l_i"/>
  <p:tag name="KSO_WM_UNIT_INDEX" val="1_3"/>
  <p:tag name="KSO_WM_UNIT_ID" val="custom160574_90*l_i*1_3"/>
  <p:tag name="KSO_WM_UNIT_LAYERLEVEL" val="1_1"/>
  <p:tag name="KSO_WM_DIAGRAM_GROUP_CODE" val="l1-11"/>
  <p:tag name="KSO_WM_UNIT_FILL_FORE_SCHEMECOLOR_INDEX" val="6"/>
  <p:tag name="KSO_WM_UNIT_FILL_TYPE" val="1"/>
  <p:tag name="KSO_WM_UNIT_TEXT_FILL_FORE_SCHEMECOLOR_INDEX" val="2"/>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4"/>
  <p:tag name="KSO_WM_UNIT_TYPE" val="l_i"/>
  <p:tag name="KSO_WM_UNIT_INDEX" val="1_4"/>
  <p:tag name="KSO_WM_UNIT_ID" val="custom160574_90*l_i*1_4"/>
  <p:tag name="KSO_WM_UNIT_LAYERLEVEL" val="1_1"/>
  <p:tag name="KSO_WM_DIAGRAM_GROUP_CODE" val="l1-11"/>
  <p:tag name="KSO_WM_UNIT_TEXT_FILL_FORE_SCHEMECOLOR_INDEX" val="14"/>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4"/>
  <p:tag name="KSO_WM_UNIT_TYPE" val="l_h_f"/>
  <p:tag name="KSO_WM_UNIT_INDEX" val="1_2_1"/>
  <p:tag name="KSO_WM_UNIT_ID" val="custom160574_90*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1"/>
  <p:tag name="KSO_WM_UNIT_FILL_FORE_SCHEMECOLOR_INDEX" val="16"/>
  <p:tag name="KSO_WM_UNIT_FILL_TYPE" val="1"/>
  <p:tag name="KSO_WM_UNIT_TEXT_FILL_FORE_SCHEMECOLOR_INDEX" val="16"/>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SLIDE_ID" val="diagram160029_3"/>
  <p:tag name="KSO_WM_SLIDE_INDEX" val="3"/>
  <p:tag name="KSO_WM_SLIDE_ITEM_CNT" val="3"/>
  <p:tag name="KSO_WM_SLIDE_LAYOUT" val="l_a"/>
  <p:tag name="KSO_WM_SLIDE_LAYOUT_CNT" val="1_1"/>
  <p:tag name="KSO_WM_SLIDE_TYPE" val="text"/>
  <p:tag name="KSO_WM_BEAUTIFY_FLAG" val="#wm#"/>
  <p:tag name="KSO_WM_SLIDE_POSITION" val="188*171"/>
  <p:tag name="KSO_WM_SLIDE_SIZE" val="604*281"/>
  <p:tag name="KSO_WM_TEMPLATE_CATEGORY" val="custom"/>
  <p:tag name="KSO_WM_TEMPLATE_INDEX" val="160412"/>
  <p:tag name="KSO_WM_DIAGRAM_GROUP_CODE" val="l1-1"/>
  <p:tag name="KSO_WM_TAG_VERSION" val="1.0"/>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i"/>
  <p:tag name="KSO_WM_UNIT_INDEX" val="1_1"/>
  <p:tag name="KSO_WM_UNIT_ID" val="260*l_i*1_1"/>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i"/>
  <p:tag name="KSO_WM_UNIT_INDEX" val="1_2"/>
  <p:tag name="KSO_WM_UNIT_ID" val="260*l_i*1_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3*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f"/>
  <p:tag name="KSO_WM_UNIT_INDEX" val="1_1_1"/>
  <p:tag name="KSO_WM_UNIT_ID" val="260*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a"/>
  <p:tag name="KSO_WM_UNIT_INDEX" val="1_1_1"/>
  <p:tag name="KSO_WM_UNIT_ID" val="260*l_h_a*1_1_1"/>
  <p:tag name="KSO_WM_UNIT_CLEAR" val="1"/>
  <p:tag name="KSO_WM_UNIT_LAYERLEVEL" val="1_1_1"/>
  <p:tag name="KSO_WM_UNIT_VALUE" val="9"/>
  <p:tag name="KSO_WM_UNIT_HIGHLIGHT" val="0"/>
  <p:tag name="KSO_WM_UNIT_COMPATIBLE" val="0"/>
  <p:tag name="KSO_WM_UNIT_PRESET_TEXT" val="LOREM"/>
  <p:tag name="KSO_WM_BEAUTIFY_FLAG" val="#wm#"/>
  <p:tag name="KSO_WM_DIAGRAM_GROUP_CODE" val="l1-1"/>
  <p:tag name="KSO_WM_UNIT_TEXT_FILL_FORE_SCHEMECOLOR_INDEX" val="8"/>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i"/>
  <p:tag name="KSO_WM_UNIT_INDEX" val="1_3"/>
  <p:tag name="KSO_WM_UNIT_ID" val="260*l_i*1_3"/>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i"/>
  <p:tag name="KSO_WM_UNIT_INDEX" val="1_4"/>
  <p:tag name="KSO_WM_UNIT_ID" val="260*l_i*1_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f"/>
  <p:tag name="KSO_WM_UNIT_INDEX" val="1_2_1"/>
  <p:tag name="KSO_WM_UNIT_ID" val="260*l_h_f*1_2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a"/>
  <p:tag name="KSO_WM_UNIT_INDEX" val="1_2_1"/>
  <p:tag name="KSO_WM_UNIT_ID" val="260*l_h_a*1_2_1"/>
  <p:tag name="KSO_WM_UNIT_CLEAR" val="1"/>
  <p:tag name="KSO_WM_UNIT_LAYERLEVEL" val="1_1_1"/>
  <p:tag name="KSO_WM_UNIT_VALUE" val="9"/>
  <p:tag name="KSO_WM_UNIT_HIGHLIGHT" val="0"/>
  <p:tag name="KSO_WM_UNIT_COMPATIBLE" val="0"/>
  <p:tag name="KSO_WM_UNIT_PRESET_TEXT" val="LOREM"/>
  <p:tag name="KSO_WM_BEAUTIFY_FLAG" val="#wm#"/>
  <p:tag name="KSO_WM_DIAGRAM_GROUP_CODE" val="l1-1"/>
  <p:tag name="KSO_WM_UNIT_TEXT_FILL_FORE_SCHEMECOLOR_INDEX" val="5"/>
  <p:tag name="KSO_WM_UNIT_TEXT_FILL_TYPE" val="1"/>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f"/>
  <p:tag name="KSO_WM_UNIT_INDEX" val="1_3_1"/>
  <p:tag name="KSO_WM_UNIT_ID" val="260*l_h_f*1_3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1"/>
  <p:tag name="KSO_WM_UNIT_TYPE" val="l_h_a"/>
  <p:tag name="KSO_WM_UNIT_INDEX" val="1_3_1"/>
  <p:tag name="KSO_WM_UNIT_ID" val="260*l_h_a*1_3_1"/>
  <p:tag name="KSO_WM_UNIT_CLEAR" val="1"/>
  <p:tag name="KSO_WM_UNIT_LAYERLEVEL" val="1_1_1"/>
  <p:tag name="KSO_WM_UNIT_VALUE" val="9"/>
  <p:tag name="KSO_WM_UNIT_HIGHLIGHT" val="0"/>
  <p:tag name="KSO_WM_UNIT_COMPATIBLE" val="0"/>
  <p:tag name="KSO_WM_UNIT_PRESET_TEXT" val="LOREM"/>
  <p:tag name="KSO_WM_BEAUTIFY_FLAG" val="#wm#"/>
  <p:tag name="KSO_WM_DIAGRAM_GROUP_CODE" val="l1-1"/>
  <p:tag name="KSO_WM_UNIT_TEXT_FILL_FORE_SCHEMECOLOR_INDEX" val="6"/>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1"/>
  <p:tag name="KSO_WM_UNIT_ID" val="custom160412_7*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2"/>
  <p:tag name="KSO_WM_UNIT_ID" val="custom160412_7*l_i*1_2"/>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7*l_h_f*1_1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7*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4"/>
  <p:tag name="KSO_WM_UNIT_ID" val="custom160412_7*l_i*1_4"/>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7*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7*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7*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3*m_h_f*1_1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2、16、19、20、23、27"/>
  <p:tag name="KSO_WM_TEMPLATE_CATEGORY" val="custom"/>
  <p:tag name="KSO_WM_TEMPLATE_INDEX" val="160412"/>
  <p:tag name="KSO_WM_TAG_VERSION" val="1.0"/>
  <p:tag name="KSO_WM_SLIDE_ID" val="custom160412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f"/>
  <p:tag name="KSO_WM_UNIT_INDEX" val="1"/>
  <p:tag name="KSO_WM_UNIT_ID" val="custom160412_24*f*1"/>
  <p:tag name="KSO_WM_UNIT_CLEAR" val="1"/>
  <p:tag name="KSO_WM_UNIT_LAYERLEVEL" val="1"/>
  <p:tag name="KSO_WM_UNIT_VALUE" val="116"/>
  <p:tag name="KSO_WM_UNIT_HIGHLIGHT" val="0"/>
  <p:tag name="KSO_WM_UNIT_COMPATIBLE" val="0"/>
  <p:tag name="KSO_WM_UNIT_PRESET_TEXT_INDEX" val="5"/>
  <p:tag name="KSO_WM_UNIT_PRESET_TEXT_LEN" val="23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1"/>
  <p:tag name="KSO_WM_UNIT_ID" val="custom160412_24*l_i*1_1"/>
  <p:tag name="KSO_WM_UNIT_CLEAR" val="1"/>
  <p:tag name="KSO_WM_UNIT_LAYERLEVEL" val="1_1"/>
  <p:tag name="KSO_WM_DIAGRAM_GROUP_CODE" val="l1-3"/>
  <p:tag name="KSO_WM_UNIT_FILL_FORE_SCHEMECOLOR_INDEX" val="14"/>
  <p:tag name="KSO_WM_UNIT_FILL_TYPE" val="1"/>
  <p:tag name="KSO_WM_UNIT_TEXT_FILL_FORE_SCHEMECOLOR_INDEX" val="2"/>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24*l_h_f*1_1_1"/>
  <p:tag name="KSO_WM_UNIT_CLEAR" val="1"/>
  <p:tag name="KSO_WM_UNIT_LAYERLEVEL" val="1_1_1"/>
  <p:tag name="KSO_WM_UNIT_VALUE" val="30"/>
  <p:tag name="KSO_WM_UNIT_HIGHLIGHT" val="0"/>
  <p:tag name="KSO_WM_UNIT_COMPATIBLE" val="0"/>
  <p:tag name="KSO_WM_UNIT_PRESET_TEXT_INDEX" val="3"/>
  <p:tag name="KSO_WM_DIAGRAM_GROUP_CODE" val="l1-3"/>
  <p:tag name="KSO_WM_UNIT_PRESET_TEXT_LEN" val="17"/>
  <p:tag name="KSO_WM_UNIT_FILL_FORE_SCHEMECOLOR_INDEX" val="5"/>
  <p:tag name="KSO_WM_UNIT_FILL_TYPE" val="1"/>
  <p:tag name="KSO_WM_UNIT_TEXT_FILL_FORE_SCHEMECOLOR_INDEX" val="14"/>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2"/>
  <p:tag name="KSO_WM_UNIT_ID" val="custom160412_24*l_i*1_2"/>
  <p:tag name="KSO_WM_UNIT_CLEAR" val="1"/>
  <p:tag name="KSO_WM_UNIT_LAYERLEVEL" val="1_1"/>
  <p:tag name="KSO_WM_DIAGRAM_GROUP_CODE" val="l1-3"/>
  <p:tag name="KSO_WM_UNIT_TEXT_FILL_FORE_SCHEMECOLOR_INDEX" val="14"/>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24*l_h_f*1_2_1"/>
  <p:tag name="KSO_WM_UNIT_CLEAR" val="1"/>
  <p:tag name="KSO_WM_UNIT_LAYERLEVEL" val="1_1_1"/>
  <p:tag name="KSO_WM_UNIT_VALUE" val="30"/>
  <p:tag name="KSO_WM_UNIT_HIGHLIGHT" val="0"/>
  <p:tag name="KSO_WM_UNIT_COMPATIBLE" val="0"/>
  <p:tag name="KSO_WM_UNIT_PRESET_TEXT_INDEX" val="3"/>
  <p:tag name="KSO_WM_DIAGRAM_GROUP_CODE" val="l1-3"/>
  <p:tag name="KSO_WM_UNIT_PRESET_TEXT_LEN" val="17"/>
  <p:tag name="KSO_WM_UNIT_FILL_FORE_SCHEMECOLOR_INDEX" val="5"/>
  <p:tag name="KSO_WM_UNIT_FILL_TYPE" val="1"/>
  <p:tag name="KSO_WM_UNIT_TEXT_FILL_FORE_SCHEMECOLOR_INDEX" val="14"/>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24*l_i*1_3"/>
  <p:tag name="KSO_WM_UNIT_CLEAR" val="1"/>
  <p:tag name="KSO_WM_UNIT_LAYERLEVEL" val="1_1"/>
  <p:tag name="KSO_WM_DIAGRAM_GROUP_CODE" val="l1-3"/>
  <p:tag name="KSO_WM_UNIT_TEXT_FILL_FORE_SCHEMECOLOR_INDEX" val="14"/>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3_1"/>
  <p:tag name="KSO_WM_UNIT_ID" val="custom160412_24*l_h_f*1_3_1"/>
  <p:tag name="KSO_WM_UNIT_CLEAR" val="1"/>
  <p:tag name="KSO_WM_UNIT_LAYERLEVEL" val="1_1_1"/>
  <p:tag name="KSO_WM_UNIT_VALUE" val="30"/>
  <p:tag name="KSO_WM_UNIT_HIGHLIGHT" val="0"/>
  <p:tag name="KSO_WM_UNIT_COMPATIBLE" val="0"/>
  <p:tag name="KSO_WM_UNIT_PRESET_TEXT_INDEX" val="3"/>
  <p:tag name="KSO_WM_DIAGRAM_GROUP_CODE" val="l1-3"/>
  <p:tag name="KSO_WM_UNIT_PRESET_TEXT_LEN" val="17"/>
  <p:tag name="KSO_WM_UNIT_FILL_FORE_SCHEMECOLOR_INDEX" val="5"/>
  <p:tag name="KSO_WM_UNIT_FILL_TYPE" val="1"/>
  <p:tag name="KSO_WM_UNIT_TEXT_FILL_FORE_SCHEMECOLOR_INDEX" val="14"/>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4"/>
  <p:tag name="KSO_WM_UNIT_ID" val="custom160412_24*l_i*1_4"/>
  <p:tag name="KSO_WM_UNIT_CLEAR" val="1"/>
  <p:tag name="KSO_WM_UNIT_LAYERLEVEL" val="1_1"/>
  <p:tag name="KSO_WM_DIAGRAM_GROUP_CODE" val="l1-3"/>
  <p:tag name="KSO_WM_UNIT_TEXT_FILL_FORE_SCHEMECOLOR_INDEX" val="14"/>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4_1"/>
  <p:tag name="KSO_WM_UNIT_ID" val="custom160412_24*l_h_f*1_4_1"/>
  <p:tag name="KSO_WM_UNIT_CLEAR" val="1"/>
  <p:tag name="KSO_WM_UNIT_LAYERLEVEL" val="1_1_1"/>
  <p:tag name="KSO_WM_UNIT_VALUE" val="30"/>
  <p:tag name="KSO_WM_UNIT_HIGHLIGHT" val="0"/>
  <p:tag name="KSO_WM_UNIT_COMPATIBLE" val="0"/>
  <p:tag name="KSO_WM_UNIT_PRESET_TEXT_INDEX" val="3"/>
  <p:tag name="KSO_WM_DIAGRAM_GROUP_CODE" val="l1-3"/>
  <p:tag name="KSO_WM_UNIT_PRESET_TEXT_LEN" val="17"/>
  <p:tag name="KSO_WM_UNIT_FILL_FORE_SCHEMECOLOR_INDEX" val="5"/>
  <p:tag name="KSO_WM_UNIT_FILL_TYPE" val="1"/>
  <p:tag name="KSO_WM_UNIT_TEXT_FILL_FORE_SCHEMECOLOR_INDEX" val="14"/>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5"/>
  <p:tag name="KSO_WM_UNIT_ID" val="custom160412_24*l_i*1_5"/>
  <p:tag name="KSO_WM_UNIT_CLEAR" val="1"/>
  <p:tag name="KSO_WM_UNIT_LAYERLEVEL" val="1_1"/>
  <p:tag name="KSO_WM_DIAGRAM_GROUP_CODE" val="l1-3"/>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f"/>
  <p:tag name="KSO_WM_UNIT_INDEX" val="1"/>
  <p:tag name="KSO_WM_UNIT_ID" val="custom160412_24*f*1"/>
  <p:tag name="KSO_WM_UNIT_CLEAR" val="1"/>
  <p:tag name="KSO_WM_UNIT_LAYERLEVEL" val="1"/>
  <p:tag name="KSO_WM_UNIT_VALUE" val="116"/>
  <p:tag name="KSO_WM_UNIT_HIGHLIGHT" val="0"/>
  <p:tag name="KSO_WM_UNIT_COMPATIBLE" val="0"/>
  <p:tag name="KSO_WM_UNIT_PRESET_TEXT_INDEX" val="5"/>
  <p:tag name="KSO_WM_UNIT_PRESET_TEXT_LEN" val="232"/>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f"/>
  <p:tag name="KSO_WM_UNIT_INDEX" val="1"/>
  <p:tag name="KSO_WM_UNIT_ID" val="custom160412_24*f*1"/>
  <p:tag name="KSO_WM_UNIT_CLEAR" val="1"/>
  <p:tag name="KSO_WM_UNIT_LAYERLEVEL" val="1"/>
  <p:tag name="KSO_WM_UNIT_VALUE" val="116"/>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21*l_h_f*1_1_1"/>
  <p:tag name="KSO_WM_UNIT_CLEAR" val="1"/>
  <p:tag name="KSO_WM_UNIT_LAYERLEVEL" val="1_1_1"/>
  <p:tag name="KSO_WM_UNIT_VALUE" val="30"/>
  <p:tag name="KSO_WM_UNIT_HIGHLIGHT" val="0"/>
  <p:tag name="KSO_WM_UNIT_COMPATIBLE" val="0"/>
  <p:tag name="KSO_WM_UNIT_PRESET_TEXT_INDEX" val="3"/>
  <p:tag name="KSO_WM_DIAGRAM_GROUP_CODE" val="l1-3"/>
  <p:tag name="KSO_WM_UNIT_PRESET_TEXT_LEN" val="17"/>
  <p:tag name="KSO_WM_UNIT_FILL_FORE_SCHEMECOLOR_INDEX" val="5"/>
  <p:tag name="KSO_WM_UNIT_FILL_TYPE" val="1"/>
  <p:tag name="KSO_WM_UNIT_TEXT_FILL_FORE_SCHEMECOLOR_INDEX" val="14"/>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92_1*i*1"/>
  <p:tag name="KSO_WM_TEMPLATE_CATEGORY" val="diagram"/>
  <p:tag name="KSO_WM_TEMPLATE_INDEX" val="792"/>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2_1"/>
  <p:tag name="KSO_WM_UNIT_ID" val="diagram792_1*m_h_f*1_2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4_1"/>
  <p:tag name="KSO_WM_UNIT_ID" val="diagram792_1*m_h_f*1_4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6_1"/>
  <p:tag name="KSO_WM_UNIT_ID" val="diagram792_1*m_h_f*1_6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1_1"/>
  <p:tag name="KSO_WM_UNIT_ID" val="diagram792_1*m_h_f*1_1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3_1"/>
  <p:tag name="KSO_WM_UNIT_ID" val="diagram792_1*m_h_f*1_3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h_f"/>
  <p:tag name="KSO_WM_UNIT_INDEX" val="1_5_1"/>
  <p:tag name="KSO_WM_UNIT_ID" val="diagram792_1*m_h_f*1_5_1"/>
  <p:tag name="KSO_WM_UNIT_CLEAR" val="1"/>
  <p:tag name="KSO_WM_UNIT_LAYERLEVEL" val="1_1_1"/>
  <p:tag name="KSO_WM_UNIT_VALUE" val="18"/>
  <p:tag name="KSO_WM_UNIT_HIGHLIGHT" val="0"/>
  <p:tag name="KSO_WM_UNIT_COMPATIBLE" val="0"/>
  <p:tag name="KSO_WM_UNIT_PRESET_TEXT_INDEX" val="4"/>
  <p:tag name="KSO_WM_UNIT_PRESET_TEXT_LEN" val="40"/>
  <p:tag name="KSO_WM_DIAGRAM_GROUP_CODE" val="m1-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1"/>
  <p:tag name="KSO_WM_UNIT_ID" val="diagram792_1*m_i*1_1"/>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2"/>
  <p:tag name="KSO_WM_UNIT_ID" val="diagram792_1*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3"/>
  <p:tag name="KSO_WM_UNIT_ID" val="diagram792_1*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4"/>
  <p:tag name="KSO_WM_UNIT_ID" val="diagram792_1*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5"/>
  <p:tag name="KSO_WM_UNIT_ID" val="diagram792_1*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92"/>
  <p:tag name="KSO_WM_UNIT_TYPE" val="m_i"/>
  <p:tag name="KSO_WM_UNIT_INDEX" val="1_6"/>
  <p:tag name="KSO_WM_UNIT_ID" val="diagram792_1*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0"/>
  <p:tag name="KSO_WM_TEMPLATE_CATEGORY" val="diagram"/>
  <p:tag name="KSO_WM_TEMPLATE_INDEX" val="160137"/>
  <p:tag name="KSO_WM_UNIT_INDEX"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8"/>
  <p:tag name="KSO_WM_TEMPLATE_CATEGORY" val="diagram"/>
  <p:tag name="KSO_WM_TEMPLATE_INDEX" val="160137"/>
  <p:tag name="KSO_WM_UNIT_INDEX" val="8"/>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15"/>
  <p:tag name="KSO_WM_TEMPLATE_CATEGORY" val="diagram"/>
  <p:tag name="KSO_WM_TEMPLATE_INDEX" val="160137"/>
  <p:tag name="KSO_WM_UNIT_INDEX" val="15"/>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1"/>
  <p:tag name="KSO_WM_UNIT_ID" val="custom160412_7*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0"/>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5"/>
  <p:tag name="KSO_WM_UNIT_ID" val="diagram160137_3*m_i*1_5"/>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6"/>
  <p:tag name="KSO_WM_UNIT_ID" val="diagram160137_3*m_i*1_6"/>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3_1"/>
  <p:tag name="KSO_WM_UNIT_ID" val="diagram160137_3*m_h_f*1_3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3*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3*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3*m_h_f*1_2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3*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3*m_h_f*1_1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2"/>
  <p:tag name="KSO_WM_UNIT_ID" val="custom160412_7*l_i*1_2"/>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d"/>
  <p:tag name="KSO_WM_UNIT_INDEX" val="1"/>
  <p:tag name="KSO_WM_UNIT_ID" val="custom160412_19*d*1"/>
  <p:tag name="KSO_WM_UNIT_CLEAR" val="0"/>
  <p:tag name="KSO_WM_UNIT_LAYERLEVEL" val="1"/>
  <p:tag name="KSO_WM_UNIT_VALUE" val="1117*1236"/>
  <p:tag name="KSO_WM_UNIT_HIGHLIGHT" val="0"/>
  <p:tag name="KSO_WM_UNIT_COMPATIBLE" val="0"/>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f"/>
  <p:tag name="KSO_WM_UNIT_INDEX" val="1"/>
  <p:tag name="KSO_WM_UNIT_ID" val="custom160412_19*f*1"/>
  <p:tag name="KSO_WM_UNIT_CLEAR" val="1"/>
  <p:tag name="KSO_WM_UNIT_LAYERLEVEL" val="1"/>
  <p:tag name="KSO_WM_UNIT_VALUE" val="324"/>
  <p:tag name="KSO_WM_UNIT_HIGHLIGHT" val="0"/>
  <p:tag name="KSO_WM_UNIT_COMPATIBLE" val="0"/>
  <p:tag name="KSO_WM_UNIT_PRESET_TEXT_INDEX" val="4"/>
  <p:tag name="KSO_WM_UNIT_PRESET_TEXT_LEN" val="5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4"/>
  <p:tag name="KSO_WM_TEMPLATE_CATEGORY" val="custom"/>
  <p:tag name="KSO_WM_TEMPLATE_INDEX" val="160412"/>
  <p:tag name="KSO_WM_UNIT_INDEX" val="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f"/>
  <p:tag name="KSO_WM_UNIT_INDEX" val="1"/>
  <p:tag name="KSO_WM_UNIT_ID" val="custom160412_19*f*1"/>
  <p:tag name="KSO_WM_UNIT_CLEAR" val="1"/>
  <p:tag name="KSO_WM_UNIT_LAYERLEVEL" val="1"/>
  <p:tag name="KSO_WM_UNIT_VALUE" val="324"/>
  <p:tag name="KSO_WM_UNIT_HIGHLIGHT" val="0"/>
  <p:tag name="KSO_WM_UNIT_COMPATIBLE" val="0"/>
  <p:tag name="KSO_WM_UNIT_PRESET_TEXT_INDEX" val="4"/>
  <p:tag name="KSO_WM_UNIT_PRESET_TEXT_LEN" val="5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7*l_h_f*1_1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4"/>
  <p:tag name="KSO_WM_TEMPLATE_CATEGORY" val="custom"/>
  <p:tag name="KSO_WM_TEMPLATE_INDEX" val="160412"/>
  <p:tag name="KSO_WM_UNIT_INDEX" val="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659_3*i*0"/>
  <p:tag name="KSO_WM_TEMPLATE_CATEGORY" val="diagram"/>
  <p:tag name="KSO_WM_TEMPLATE_INDEX" val="160659"/>
  <p:tag name="KSO_WM_UNIT_INDEX" val="0"/>
</p:tagLst>
</file>

<file path=ppt/theme/theme1.xml><?xml version="1.0" encoding="utf-8"?>
<a:theme xmlns:a="http://schemas.openxmlformats.org/drawingml/2006/main" name="1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2706</Words>
  <Application>Microsoft Office PowerPoint</Application>
  <PresentationFormat>全屏显示(16:9)</PresentationFormat>
  <Paragraphs>338</Paragraphs>
  <Slides>38</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黑体</vt:lpstr>
      <vt:lpstr>华文彩云</vt:lpstr>
      <vt:lpstr>楷体</vt:lpstr>
      <vt:lpstr>隶书</vt:lpstr>
      <vt:lpstr>宋体</vt:lpstr>
      <vt:lpstr>微软雅黑</vt:lpstr>
      <vt:lpstr>Arial</vt:lpstr>
      <vt:lpstr>Arial Narrow</vt:lpstr>
      <vt:lpstr>Calibri</vt:lpstr>
      <vt:lpstr>Wingdings</vt:lpstr>
      <vt:lpstr>1_A000120140530A99PPBG</vt:lpstr>
      <vt:lpstr>  第一讲       生活盘点，我命由我不由天</vt:lpstr>
      <vt:lpstr>寇明雯    商楼304   koumingwen@th.btbu.edu.cn  </vt:lpstr>
      <vt:lpstr>招聘课代表一名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人生需求与价值  </vt:lpstr>
      <vt:lpstr>2.1 人生需求与价值  </vt:lpstr>
      <vt:lpstr>2.2 成人的人生阶段  </vt:lpstr>
      <vt:lpstr>PowerPoint 演示文稿</vt:lpstr>
      <vt:lpstr>2.3 目标管理   </vt:lpstr>
      <vt:lpstr>PowerPoint 演示文稿</vt:lpstr>
      <vt:lpstr>PowerPoint 演示文稿</vt:lpstr>
      <vt:lpstr>PowerPoint 演示文稿</vt:lpstr>
      <vt:lpstr>大学之大在何处 </vt:lpstr>
      <vt:lpstr>大学资源在何处</vt:lpstr>
      <vt:lpstr>PowerPoint 演示文稿</vt:lpstr>
      <vt:lpstr>3.2 学会自我管理</vt:lpstr>
      <vt:lpstr>PowerPoint 演示文稿</vt:lpstr>
      <vt:lpstr>PowerPoint 演示文稿</vt:lpstr>
      <vt:lpstr>PowerPoint 演示文稿</vt:lpstr>
      <vt:lpstr>PowerPoint 演示文稿</vt:lpstr>
      <vt:lpstr>PowerPoint 演示文稿</vt:lpstr>
      <vt:lpstr>3.3 规划大学生活  之学业</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生涯密码——活出生命的精彩</dc:title>
  <dc:creator>koukou</dc:creator>
  <cp:lastModifiedBy>Windows 用户</cp:lastModifiedBy>
  <cp:revision>85</cp:revision>
  <dcterms:created xsi:type="dcterms:W3CDTF">2015-05-05T08:02:00Z</dcterms:created>
  <dcterms:modified xsi:type="dcterms:W3CDTF">2019-09-27T01:54:27Z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