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3" r:id="rId8"/>
    <p:sldId id="262"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04AAC8-9EF8-524A-8668-0B4E552788DA}" type="doc">
      <dgm:prSet loTypeId="urn:microsoft.com/office/officeart/2005/8/layout/process1" loCatId="" qsTypeId="urn:microsoft.com/office/officeart/2005/8/quickstyle/simple4" qsCatId="simple" csTypeId="urn:microsoft.com/office/officeart/2005/8/colors/accent1_2" csCatId="accent1" phldr="1"/>
      <dgm:spPr/>
    </dgm:pt>
    <dgm:pt modelId="{582A6369-4B70-4C4A-A904-F68ED2FFEC09}">
      <dgm:prSet phldrT="[Text]"/>
      <dgm:spPr/>
      <dgm:t>
        <a:bodyPr/>
        <a:lstStyle/>
        <a:p>
          <a:r>
            <a:rPr lang="zh-CN" altLang="en-US" dirty="0" smtClean="0"/>
            <a:t>贷款人</a:t>
          </a:r>
          <a:endParaRPr lang="en-US" dirty="0"/>
        </a:p>
      </dgm:t>
    </dgm:pt>
    <dgm:pt modelId="{C9C85EE9-E08A-0A45-A0CC-84B727F3E1F3}" type="parTrans" cxnId="{04618DD9-C5F3-B743-99F5-FBA528929CAE}">
      <dgm:prSet/>
      <dgm:spPr/>
      <dgm:t>
        <a:bodyPr/>
        <a:lstStyle/>
        <a:p>
          <a:endParaRPr lang="en-US"/>
        </a:p>
      </dgm:t>
    </dgm:pt>
    <dgm:pt modelId="{D5DAEF4E-5BC6-5C44-96C1-AB07B9BB1A53}" type="sibTrans" cxnId="{04618DD9-C5F3-B743-99F5-FBA528929CAE}">
      <dgm:prSet/>
      <dgm:spPr/>
      <dgm:t>
        <a:bodyPr/>
        <a:lstStyle/>
        <a:p>
          <a:endParaRPr lang="en-US"/>
        </a:p>
      </dgm:t>
    </dgm:pt>
    <dgm:pt modelId="{198598DD-CF83-6F4F-BB66-420EFDD183C2}">
      <dgm:prSet phldrT="[Text]"/>
      <dgm:spPr/>
      <dgm:t>
        <a:bodyPr/>
        <a:lstStyle/>
        <a:p>
          <a:r>
            <a:rPr lang="zh-CN" altLang="en-US" dirty="0" smtClean="0"/>
            <a:t>借款人</a:t>
          </a:r>
          <a:endParaRPr lang="en-US" dirty="0"/>
        </a:p>
      </dgm:t>
    </dgm:pt>
    <dgm:pt modelId="{E7987450-50D6-3544-94AE-92772324DBD6}" type="parTrans" cxnId="{F00FC4A0-A13C-A443-8F6B-D1289D22FB3B}">
      <dgm:prSet/>
      <dgm:spPr/>
      <dgm:t>
        <a:bodyPr/>
        <a:lstStyle/>
        <a:p>
          <a:endParaRPr lang="en-US"/>
        </a:p>
      </dgm:t>
    </dgm:pt>
    <dgm:pt modelId="{D043FAC9-478F-B643-9FC5-56A1D0580130}" type="sibTrans" cxnId="{F00FC4A0-A13C-A443-8F6B-D1289D22FB3B}">
      <dgm:prSet/>
      <dgm:spPr/>
      <dgm:t>
        <a:bodyPr/>
        <a:lstStyle/>
        <a:p>
          <a:endParaRPr lang="en-US"/>
        </a:p>
      </dgm:t>
    </dgm:pt>
    <dgm:pt modelId="{329A3790-C3D9-E445-A465-CA401145416F}" type="pres">
      <dgm:prSet presAssocID="{B104AAC8-9EF8-524A-8668-0B4E552788DA}" presName="Name0" presStyleCnt="0">
        <dgm:presLayoutVars>
          <dgm:dir/>
          <dgm:resizeHandles val="exact"/>
        </dgm:presLayoutVars>
      </dgm:prSet>
      <dgm:spPr/>
    </dgm:pt>
    <dgm:pt modelId="{4E322D72-750C-DA4E-B94F-44E9E98E1827}" type="pres">
      <dgm:prSet presAssocID="{582A6369-4B70-4C4A-A904-F68ED2FFEC09}" presName="node" presStyleLbl="node1" presStyleIdx="0" presStyleCnt="2">
        <dgm:presLayoutVars>
          <dgm:bulletEnabled val="1"/>
        </dgm:presLayoutVars>
      </dgm:prSet>
      <dgm:spPr/>
      <dgm:t>
        <a:bodyPr/>
        <a:lstStyle/>
        <a:p>
          <a:endParaRPr lang="en-US"/>
        </a:p>
      </dgm:t>
    </dgm:pt>
    <dgm:pt modelId="{F27AB099-0B09-7F41-A832-CBF318C91325}" type="pres">
      <dgm:prSet presAssocID="{D5DAEF4E-5BC6-5C44-96C1-AB07B9BB1A53}" presName="sibTrans" presStyleLbl="sibTrans2D1" presStyleIdx="0" presStyleCnt="1"/>
      <dgm:spPr/>
      <dgm:t>
        <a:bodyPr/>
        <a:lstStyle/>
        <a:p>
          <a:endParaRPr lang="en-US"/>
        </a:p>
      </dgm:t>
    </dgm:pt>
    <dgm:pt modelId="{537E38FC-1423-914E-85FB-4FBCA3709CDC}" type="pres">
      <dgm:prSet presAssocID="{D5DAEF4E-5BC6-5C44-96C1-AB07B9BB1A53}" presName="connectorText" presStyleLbl="sibTrans2D1" presStyleIdx="0" presStyleCnt="1"/>
      <dgm:spPr/>
      <dgm:t>
        <a:bodyPr/>
        <a:lstStyle/>
        <a:p>
          <a:endParaRPr lang="en-US"/>
        </a:p>
      </dgm:t>
    </dgm:pt>
    <dgm:pt modelId="{FFA24754-0843-374C-ABD7-357BB22F21EA}" type="pres">
      <dgm:prSet presAssocID="{198598DD-CF83-6F4F-BB66-420EFDD183C2}" presName="node" presStyleLbl="node1" presStyleIdx="1" presStyleCnt="2">
        <dgm:presLayoutVars>
          <dgm:bulletEnabled val="1"/>
        </dgm:presLayoutVars>
      </dgm:prSet>
      <dgm:spPr/>
      <dgm:t>
        <a:bodyPr/>
        <a:lstStyle/>
        <a:p>
          <a:endParaRPr lang="en-US"/>
        </a:p>
      </dgm:t>
    </dgm:pt>
  </dgm:ptLst>
  <dgm:cxnLst>
    <dgm:cxn modelId="{5A179EDB-9D4C-2042-913E-00E52C432A9D}" type="presOf" srcId="{B104AAC8-9EF8-524A-8668-0B4E552788DA}" destId="{329A3790-C3D9-E445-A465-CA401145416F}" srcOrd="0" destOrd="0" presId="urn:microsoft.com/office/officeart/2005/8/layout/process1"/>
    <dgm:cxn modelId="{00EC5D58-E144-A24D-A5AA-4254375611F0}" type="presOf" srcId="{198598DD-CF83-6F4F-BB66-420EFDD183C2}" destId="{FFA24754-0843-374C-ABD7-357BB22F21EA}" srcOrd="0" destOrd="0" presId="urn:microsoft.com/office/officeart/2005/8/layout/process1"/>
    <dgm:cxn modelId="{0C8C5BD5-765F-B44D-9339-AE205E8AAE8D}" type="presOf" srcId="{582A6369-4B70-4C4A-A904-F68ED2FFEC09}" destId="{4E322D72-750C-DA4E-B94F-44E9E98E1827}" srcOrd="0" destOrd="0" presId="urn:microsoft.com/office/officeart/2005/8/layout/process1"/>
    <dgm:cxn modelId="{F00FC4A0-A13C-A443-8F6B-D1289D22FB3B}" srcId="{B104AAC8-9EF8-524A-8668-0B4E552788DA}" destId="{198598DD-CF83-6F4F-BB66-420EFDD183C2}" srcOrd="1" destOrd="0" parTransId="{E7987450-50D6-3544-94AE-92772324DBD6}" sibTransId="{D043FAC9-478F-B643-9FC5-56A1D0580130}"/>
    <dgm:cxn modelId="{065B6054-65DF-904A-9513-259A14A26BC3}" type="presOf" srcId="{D5DAEF4E-5BC6-5C44-96C1-AB07B9BB1A53}" destId="{537E38FC-1423-914E-85FB-4FBCA3709CDC}" srcOrd="1" destOrd="0" presId="urn:microsoft.com/office/officeart/2005/8/layout/process1"/>
    <dgm:cxn modelId="{9A36B70C-2352-A249-933E-1731476C127B}" type="presOf" srcId="{D5DAEF4E-5BC6-5C44-96C1-AB07B9BB1A53}" destId="{F27AB099-0B09-7F41-A832-CBF318C91325}" srcOrd="0" destOrd="0" presId="urn:microsoft.com/office/officeart/2005/8/layout/process1"/>
    <dgm:cxn modelId="{04618DD9-C5F3-B743-99F5-FBA528929CAE}" srcId="{B104AAC8-9EF8-524A-8668-0B4E552788DA}" destId="{582A6369-4B70-4C4A-A904-F68ED2FFEC09}" srcOrd="0" destOrd="0" parTransId="{C9C85EE9-E08A-0A45-A0CC-84B727F3E1F3}" sibTransId="{D5DAEF4E-5BC6-5C44-96C1-AB07B9BB1A53}"/>
    <dgm:cxn modelId="{72492A2F-3583-C94C-94D6-99CAA92B33B2}" type="presParOf" srcId="{329A3790-C3D9-E445-A465-CA401145416F}" destId="{4E322D72-750C-DA4E-B94F-44E9E98E1827}" srcOrd="0" destOrd="0" presId="urn:microsoft.com/office/officeart/2005/8/layout/process1"/>
    <dgm:cxn modelId="{E038FD05-9E1F-014B-966B-D5F62800FB1D}" type="presParOf" srcId="{329A3790-C3D9-E445-A465-CA401145416F}" destId="{F27AB099-0B09-7F41-A832-CBF318C91325}" srcOrd="1" destOrd="0" presId="urn:microsoft.com/office/officeart/2005/8/layout/process1"/>
    <dgm:cxn modelId="{B8FA3BAC-7F63-824A-B298-84ABA040A9C0}" type="presParOf" srcId="{F27AB099-0B09-7F41-A832-CBF318C91325}" destId="{537E38FC-1423-914E-85FB-4FBCA3709CDC}" srcOrd="0" destOrd="0" presId="urn:microsoft.com/office/officeart/2005/8/layout/process1"/>
    <dgm:cxn modelId="{451C1793-D55D-FB42-AC51-690B9D4D3BF8}" type="presParOf" srcId="{329A3790-C3D9-E445-A465-CA401145416F}" destId="{FFA24754-0843-374C-ABD7-357BB22F21E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BE800-56D6-4A49-9396-893A02A414E8}" type="doc">
      <dgm:prSet loTypeId="urn:microsoft.com/office/officeart/2005/8/layout/cycle7" loCatId="" qsTypeId="urn:microsoft.com/office/officeart/2005/8/quickstyle/simple4" qsCatId="simple" csTypeId="urn:microsoft.com/office/officeart/2005/8/colors/accent1_2" csCatId="accent1" phldr="1"/>
      <dgm:spPr/>
      <dgm:t>
        <a:bodyPr/>
        <a:lstStyle/>
        <a:p>
          <a:endParaRPr lang="en-US"/>
        </a:p>
      </dgm:t>
    </dgm:pt>
    <dgm:pt modelId="{0B63BB5D-568F-0D4A-813E-7939D8D5905D}">
      <dgm:prSet phldrT="[Text]"/>
      <dgm:spPr/>
      <dgm:t>
        <a:bodyPr/>
        <a:lstStyle/>
        <a:p>
          <a:r>
            <a:rPr lang="zh-CN" altLang="en-US" dirty="0" smtClean="0"/>
            <a:t>承租人</a:t>
          </a:r>
          <a:endParaRPr lang="en-US" dirty="0"/>
        </a:p>
      </dgm:t>
    </dgm:pt>
    <dgm:pt modelId="{7C631A72-B618-6044-B57E-E3852E7FF993}" type="parTrans" cxnId="{1F816BB4-A856-8D49-8088-3F0793B3ADD2}">
      <dgm:prSet/>
      <dgm:spPr/>
      <dgm:t>
        <a:bodyPr/>
        <a:lstStyle/>
        <a:p>
          <a:endParaRPr lang="en-US"/>
        </a:p>
      </dgm:t>
    </dgm:pt>
    <dgm:pt modelId="{E17E46ED-20EC-4C48-93F1-C76147EE4B20}" type="sibTrans" cxnId="{1F816BB4-A856-8D49-8088-3F0793B3ADD2}">
      <dgm:prSet/>
      <dgm:spPr/>
      <dgm:t>
        <a:bodyPr/>
        <a:lstStyle/>
        <a:p>
          <a:endParaRPr lang="en-US"/>
        </a:p>
      </dgm:t>
    </dgm:pt>
    <dgm:pt modelId="{E2B2B54B-2132-8941-9D9D-EA2CEA539974}">
      <dgm:prSet phldrT="[Text]"/>
      <dgm:spPr/>
      <dgm:t>
        <a:bodyPr/>
        <a:lstStyle/>
        <a:p>
          <a:r>
            <a:rPr lang="zh-CN" altLang="en-US" dirty="0" smtClean="0"/>
            <a:t>融资租赁公司</a:t>
          </a:r>
          <a:endParaRPr lang="en-US" dirty="0"/>
        </a:p>
      </dgm:t>
    </dgm:pt>
    <dgm:pt modelId="{E633DB59-A4BD-EE43-ACB5-A165FA1981E2}" type="parTrans" cxnId="{E1642F06-D9FC-444E-A2B6-1CF13458AC63}">
      <dgm:prSet/>
      <dgm:spPr/>
      <dgm:t>
        <a:bodyPr/>
        <a:lstStyle/>
        <a:p>
          <a:endParaRPr lang="en-US"/>
        </a:p>
      </dgm:t>
    </dgm:pt>
    <dgm:pt modelId="{EEECC140-15B9-0040-8007-A3AF6CABA58D}" type="sibTrans" cxnId="{E1642F06-D9FC-444E-A2B6-1CF13458AC63}">
      <dgm:prSet/>
      <dgm:spPr/>
      <dgm:t>
        <a:bodyPr/>
        <a:lstStyle/>
        <a:p>
          <a:endParaRPr lang="en-US"/>
        </a:p>
      </dgm:t>
    </dgm:pt>
    <dgm:pt modelId="{1C510EEF-70F5-AE4E-A79D-E702273FC19A}">
      <dgm:prSet phldrT="[Text]"/>
      <dgm:spPr/>
      <dgm:t>
        <a:bodyPr/>
        <a:lstStyle/>
        <a:p>
          <a:r>
            <a:rPr lang="zh-CN" altLang="en-US" dirty="0" smtClean="0"/>
            <a:t>出卖人</a:t>
          </a:r>
          <a:endParaRPr lang="en-US" dirty="0"/>
        </a:p>
      </dgm:t>
    </dgm:pt>
    <dgm:pt modelId="{F1D315FC-78C3-4947-A447-F624FE2C9405}" type="parTrans" cxnId="{C8C5115C-B830-8E46-980E-6A695E7BCEB4}">
      <dgm:prSet/>
      <dgm:spPr/>
      <dgm:t>
        <a:bodyPr/>
        <a:lstStyle/>
        <a:p>
          <a:endParaRPr lang="en-US"/>
        </a:p>
      </dgm:t>
    </dgm:pt>
    <dgm:pt modelId="{BF2CE5EE-A3D8-7340-BB1F-6BB0C9C2CABA}" type="sibTrans" cxnId="{C8C5115C-B830-8E46-980E-6A695E7BCEB4}">
      <dgm:prSet/>
      <dgm:spPr/>
      <dgm:t>
        <a:bodyPr/>
        <a:lstStyle/>
        <a:p>
          <a:endParaRPr lang="en-US"/>
        </a:p>
      </dgm:t>
    </dgm:pt>
    <dgm:pt modelId="{C3D8C3C8-ED7B-404B-9065-77C99B2C07C7}" type="pres">
      <dgm:prSet presAssocID="{ED4BE800-56D6-4A49-9396-893A02A414E8}" presName="Name0" presStyleCnt="0">
        <dgm:presLayoutVars>
          <dgm:dir/>
          <dgm:resizeHandles val="exact"/>
        </dgm:presLayoutVars>
      </dgm:prSet>
      <dgm:spPr/>
      <dgm:t>
        <a:bodyPr/>
        <a:lstStyle/>
        <a:p>
          <a:endParaRPr lang="en-US"/>
        </a:p>
      </dgm:t>
    </dgm:pt>
    <dgm:pt modelId="{52D22073-2FEC-E246-98C9-307E07EFE6FB}" type="pres">
      <dgm:prSet presAssocID="{0B63BB5D-568F-0D4A-813E-7939D8D5905D}" presName="node" presStyleLbl="node1" presStyleIdx="0" presStyleCnt="3">
        <dgm:presLayoutVars>
          <dgm:bulletEnabled val="1"/>
        </dgm:presLayoutVars>
      </dgm:prSet>
      <dgm:spPr/>
      <dgm:t>
        <a:bodyPr/>
        <a:lstStyle/>
        <a:p>
          <a:endParaRPr lang="en-US"/>
        </a:p>
      </dgm:t>
    </dgm:pt>
    <dgm:pt modelId="{4E80FD61-A2FC-8E4E-8F3B-1AE95150D820}" type="pres">
      <dgm:prSet presAssocID="{E17E46ED-20EC-4C48-93F1-C76147EE4B20}" presName="sibTrans" presStyleLbl="sibTrans2D1" presStyleIdx="0" presStyleCnt="3"/>
      <dgm:spPr/>
      <dgm:t>
        <a:bodyPr/>
        <a:lstStyle/>
        <a:p>
          <a:endParaRPr lang="en-US"/>
        </a:p>
      </dgm:t>
    </dgm:pt>
    <dgm:pt modelId="{30E31F59-7A27-484E-86F4-13C8FFED73F7}" type="pres">
      <dgm:prSet presAssocID="{E17E46ED-20EC-4C48-93F1-C76147EE4B20}" presName="connectorText" presStyleLbl="sibTrans2D1" presStyleIdx="0" presStyleCnt="3"/>
      <dgm:spPr/>
      <dgm:t>
        <a:bodyPr/>
        <a:lstStyle/>
        <a:p>
          <a:endParaRPr lang="en-US"/>
        </a:p>
      </dgm:t>
    </dgm:pt>
    <dgm:pt modelId="{9B5038C7-B8D8-6246-A539-1699EFFE363F}" type="pres">
      <dgm:prSet presAssocID="{E2B2B54B-2132-8941-9D9D-EA2CEA539974}" presName="node" presStyleLbl="node1" presStyleIdx="1" presStyleCnt="3">
        <dgm:presLayoutVars>
          <dgm:bulletEnabled val="1"/>
        </dgm:presLayoutVars>
      </dgm:prSet>
      <dgm:spPr/>
      <dgm:t>
        <a:bodyPr/>
        <a:lstStyle/>
        <a:p>
          <a:endParaRPr lang="en-US"/>
        </a:p>
      </dgm:t>
    </dgm:pt>
    <dgm:pt modelId="{44DB72E6-5958-0F4F-9B82-93857EAD0547}" type="pres">
      <dgm:prSet presAssocID="{EEECC140-15B9-0040-8007-A3AF6CABA58D}" presName="sibTrans" presStyleLbl="sibTrans2D1" presStyleIdx="1" presStyleCnt="3"/>
      <dgm:spPr/>
      <dgm:t>
        <a:bodyPr/>
        <a:lstStyle/>
        <a:p>
          <a:endParaRPr lang="en-US"/>
        </a:p>
      </dgm:t>
    </dgm:pt>
    <dgm:pt modelId="{4AB83A5C-73DE-D146-8185-8CB993BBF88B}" type="pres">
      <dgm:prSet presAssocID="{EEECC140-15B9-0040-8007-A3AF6CABA58D}" presName="connectorText" presStyleLbl="sibTrans2D1" presStyleIdx="1" presStyleCnt="3"/>
      <dgm:spPr/>
      <dgm:t>
        <a:bodyPr/>
        <a:lstStyle/>
        <a:p>
          <a:endParaRPr lang="en-US"/>
        </a:p>
      </dgm:t>
    </dgm:pt>
    <dgm:pt modelId="{6CCD7936-CFF4-6240-AEA6-6AAB2DA19BD4}" type="pres">
      <dgm:prSet presAssocID="{1C510EEF-70F5-AE4E-A79D-E702273FC19A}" presName="node" presStyleLbl="node1" presStyleIdx="2" presStyleCnt="3">
        <dgm:presLayoutVars>
          <dgm:bulletEnabled val="1"/>
        </dgm:presLayoutVars>
      </dgm:prSet>
      <dgm:spPr/>
      <dgm:t>
        <a:bodyPr/>
        <a:lstStyle/>
        <a:p>
          <a:endParaRPr lang="en-US"/>
        </a:p>
      </dgm:t>
    </dgm:pt>
    <dgm:pt modelId="{EB16A60F-57B3-FD49-8C48-184A43D0B703}" type="pres">
      <dgm:prSet presAssocID="{BF2CE5EE-A3D8-7340-BB1F-6BB0C9C2CABA}" presName="sibTrans" presStyleLbl="sibTrans2D1" presStyleIdx="2" presStyleCnt="3"/>
      <dgm:spPr/>
      <dgm:t>
        <a:bodyPr/>
        <a:lstStyle/>
        <a:p>
          <a:endParaRPr lang="en-US"/>
        </a:p>
      </dgm:t>
    </dgm:pt>
    <dgm:pt modelId="{9A1BA9C3-822C-AC42-BCE9-0CF95E1C95FB}" type="pres">
      <dgm:prSet presAssocID="{BF2CE5EE-A3D8-7340-BB1F-6BB0C9C2CABA}" presName="connectorText" presStyleLbl="sibTrans2D1" presStyleIdx="2" presStyleCnt="3"/>
      <dgm:spPr/>
      <dgm:t>
        <a:bodyPr/>
        <a:lstStyle/>
        <a:p>
          <a:endParaRPr lang="en-US"/>
        </a:p>
      </dgm:t>
    </dgm:pt>
  </dgm:ptLst>
  <dgm:cxnLst>
    <dgm:cxn modelId="{40B9689A-58A6-0C40-8C3D-673DF3FF65E6}" type="presOf" srcId="{EEECC140-15B9-0040-8007-A3AF6CABA58D}" destId="{44DB72E6-5958-0F4F-9B82-93857EAD0547}" srcOrd="0" destOrd="0" presId="urn:microsoft.com/office/officeart/2005/8/layout/cycle7"/>
    <dgm:cxn modelId="{ABABAC31-78B6-784E-8886-665DE2860E37}" type="presOf" srcId="{0B63BB5D-568F-0D4A-813E-7939D8D5905D}" destId="{52D22073-2FEC-E246-98C9-307E07EFE6FB}" srcOrd="0" destOrd="0" presId="urn:microsoft.com/office/officeart/2005/8/layout/cycle7"/>
    <dgm:cxn modelId="{F565DD1E-DBD2-2748-B0DD-4FB57D5A7070}" type="presOf" srcId="{E17E46ED-20EC-4C48-93F1-C76147EE4B20}" destId="{30E31F59-7A27-484E-86F4-13C8FFED73F7}" srcOrd="1" destOrd="0" presId="urn:microsoft.com/office/officeart/2005/8/layout/cycle7"/>
    <dgm:cxn modelId="{9C2A8DAC-C9C5-B44E-B099-78083D22F4BC}" type="presOf" srcId="{BF2CE5EE-A3D8-7340-BB1F-6BB0C9C2CABA}" destId="{9A1BA9C3-822C-AC42-BCE9-0CF95E1C95FB}" srcOrd="1" destOrd="0" presId="urn:microsoft.com/office/officeart/2005/8/layout/cycle7"/>
    <dgm:cxn modelId="{E4A0A543-3F03-0F4B-80AB-2701921A12B1}" type="presOf" srcId="{1C510EEF-70F5-AE4E-A79D-E702273FC19A}" destId="{6CCD7936-CFF4-6240-AEA6-6AAB2DA19BD4}" srcOrd="0" destOrd="0" presId="urn:microsoft.com/office/officeart/2005/8/layout/cycle7"/>
    <dgm:cxn modelId="{846F113C-4351-A84E-9AE3-026C81E8A4D2}" type="presOf" srcId="{EEECC140-15B9-0040-8007-A3AF6CABA58D}" destId="{4AB83A5C-73DE-D146-8185-8CB993BBF88B}" srcOrd="1" destOrd="0" presId="urn:microsoft.com/office/officeart/2005/8/layout/cycle7"/>
    <dgm:cxn modelId="{E1642F06-D9FC-444E-A2B6-1CF13458AC63}" srcId="{ED4BE800-56D6-4A49-9396-893A02A414E8}" destId="{E2B2B54B-2132-8941-9D9D-EA2CEA539974}" srcOrd="1" destOrd="0" parTransId="{E633DB59-A4BD-EE43-ACB5-A165FA1981E2}" sibTransId="{EEECC140-15B9-0040-8007-A3AF6CABA58D}"/>
    <dgm:cxn modelId="{D6FB46DD-274E-4B4D-93F7-68FE5661E698}" type="presOf" srcId="{ED4BE800-56D6-4A49-9396-893A02A414E8}" destId="{C3D8C3C8-ED7B-404B-9065-77C99B2C07C7}" srcOrd="0" destOrd="0" presId="urn:microsoft.com/office/officeart/2005/8/layout/cycle7"/>
    <dgm:cxn modelId="{1F816BB4-A856-8D49-8088-3F0793B3ADD2}" srcId="{ED4BE800-56D6-4A49-9396-893A02A414E8}" destId="{0B63BB5D-568F-0D4A-813E-7939D8D5905D}" srcOrd="0" destOrd="0" parTransId="{7C631A72-B618-6044-B57E-E3852E7FF993}" sibTransId="{E17E46ED-20EC-4C48-93F1-C76147EE4B20}"/>
    <dgm:cxn modelId="{C8C5115C-B830-8E46-980E-6A695E7BCEB4}" srcId="{ED4BE800-56D6-4A49-9396-893A02A414E8}" destId="{1C510EEF-70F5-AE4E-A79D-E702273FC19A}" srcOrd="2" destOrd="0" parTransId="{F1D315FC-78C3-4947-A447-F624FE2C9405}" sibTransId="{BF2CE5EE-A3D8-7340-BB1F-6BB0C9C2CABA}"/>
    <dgm:cxn modelId="{AECD3088-C866-8B4E-B255-12C30905CD51}" type="presOf" srcId="{E17E46ED-20EC-4C48-93F1-C76147EE4B20}" destId="{4E80FD61-A2FC-8E4E-8F3B-1AE95150D820}" srcOrd="0" destOrd="0" presId="urn:microsoft.com/office/officeart/2005/8/layout/cycle7"/>
    <dgm:cxn modelId="{2BB617CF-F813-2743-BA4D-AF4BBB1CF52F}" type="presOf" srcId="{BF2CE5EE-A3D8-7340-BB1F-6BB0C9C2CABA}" destId="{EB16A60F-57B3-FD49-8C48-184A43D0B703}" srcOrd="0" destOrd="0" presId="urn:microsoft.com/office/officeart/2005/8/layout/cycle7"/>
    <dgm:cxn modelId="{2ADCC2E2-410B-B242-87C5-DCF990C5016B}" type="presOf" srcId="{E2B2B54B-2132-8941-9D9D-EA2CEA539974}" destId="{9B5038C7-B8D8-6246-A539-1699EFFE363F}" srcOrd="0" destOrd="0" presId="urn:microsoft.com/office/officeart/2005/8/layout/cycle7"/>
    <dgm:cxn modelId="{A1BB5E6D-B4DE-D44B-A85E-DE02929E7D05}" type="presParOf" srcId="{C3D8C3C8-ED7B-404B-9065-77C99B2C07C7}" destId="{52D22073-2FEC-E246-98C9-307E07EFE6FB}" srcOrd="0" destOrd="0" presId="urn:microsoft.com/office/officeart/2005/8/layout/cycle7"/>
    <dgm:cxn modelId="{79E67601-B474-F948-8398-57D616F7C3BD}" type="presParOf" srcId="{C3D8C3C8-ED7B-404B-9065-77C99B2C07C7}" destId="{4E80FD61-A2FC-8E4E-8F3B-1AE95150D820}" srcOrd="1" destOrd="0" presId="urn:microsoft.com/office/officeart/2005/8/layout/cycle7"/>
    <dgm:cxn modelId="{E1D7F257-7F34-0E44-B8A9-2612830D9AB5}" type="presParOf" srcId="{4E80FD61-A2FC-8E4E-8F3B-1AE95150D820}" destId="{30E31F59-7A27-484E-86F4-13C8FFED73F7}" srcOrd="0" destOrd="0" presId="urn:microsoft.com/office/officeart/2005/8/layout/cycle7"/>
    <dgm:cxn modelId="{81F0C5CB-9A98-9B46-BEC8-196BF3910B17}" type="presParOf" srcId="{C3D8C3C8-ED7B-404B-9065-77C99B2C07C7}" destId="{9B5038C7-B8D8-6246-A539-1699EFFE363F}" srcOrd="2" destOrd="0" presId="urn:microsoft.com/office/officeart/2005/8/layout/cycle7"/>
    <dgm:cxn modelId="{2267EB0B-E0D6-7E47-924F-9B09E0270714}" type="presParOf" srcId="{C3D8C3C8-ED7B-404B-9065-77C99B2C07C7}" destId="{44DB72E6-5958-0F4F-9B82-93857EAD0547}" srcOrd="3" destOrd="0" presId="urn:microsoft.com/office/officeart/2005/8/layout/cycle7"/>
    <dgm:cxn modelId="{DC9D9F6A-5FB7-9C47-BB43-9F5499E23085}" type="presParOf" srcId="{44DB72E6-5958-0F4F-9B82-93857EAD0547}" destId="{4AB83A5C-73DE-D146-8185-8CB993BBF88B}" srcOrd="0" destOrd="0" presId="urn:microsoft.com/office/officeart/2005/8/layout/cycle7"/>
    <dgm:cxn modelId="{4F67AFC8-7AF4-9E43-A35C-95CF92256F99}" type="presParOf" srcId="{C3D8C3C8-ED7B-404B-9065-77C99B2C07C7}" destId="{6CCD7936-CFF4-6240-AEA6-6AAB2DA19BD4}" srcOrd="4" destOrd="0" presId="urn:microsoft.com/office/officeart/2005/8/layout/cycle7"/>
    <dgm:cxn modelId="{23D09ACF-6D83-C443-94C2-67838220E94A}" type="presParOf" srcId="{C3D8C3C8-ED7B-404B-9065-77C99B2C07C7}" destId="{EB16A60F-57B3-FD49-8C48-184A43D0B703}" srcOrd="5" destOrd="0" presId="urn:microsoft.com/office/officeart/2005/8/layout/cycle7"/>
    <dgm:cxn modelId="{B1849B8A-43F7-BE4A-AD2E-43676DA70EEC}" type="presParOf" srcId="{EB16A60F-57B3-FD49-8C48-184A43D0B703}" destId="{9A1BA9C3-822C-AC42-BCE9-0CF95E1C95FB}"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572594-0E6B-7242-A3AA-9242EF3381A3}"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5F636C1A-7657-E74F-8076-E572C56F0EAC}">
      <dgm:prSet phldrT="[Text]"/>
      <dgm:spPr/>
      <dgm:t>
        <a:bodyPr/>
        <a:lstStyle/>
        <a:p>
          <a:r>
            <a:rPr lang="zh-CN" altLang="en-US" dirty="0" smtClean="0"/>
            <a:t>货物运输合同</a:t>
          </a:r>
          <a:endParaRPr lang="en-US" dirty="0"/>
        </a:p>
      </dgm:t>
    </dgm:pt>
    <dgm:pt modelId="{21410A2D-BD2C-4447-9E7B-D2EA4979878B}" type="parTrans" cxnId="{96C04968-B4C5-8D4D-81A1-23E4FCEFD48C}">
      <dgm:prSet/>
      <dgm:spPr/>
      <dgm:t>
        <a:bodyPr/>
        <a:lstStyle/>
        <a:p>
          <a:endParaRPr lang="en-US"/>
        </a:p>
      </dgm:t>
    </dgm:pt>
    <dgm:pt modelId="{E5FB2C55-0F36-E848-A319-8B1DA17F13F5}" type="sibTrans" cxnId="{96C04968-B4C5-8D4D-81A1-23E4FCEFD48C}">
      <dgm:prSet/>
      <dgm:spPr/>
      <dgm:t>
        <a:bodyPr/>
        <a:lstStyle/>
        <a:p>
          <a:endParaRPr lang="en-US"/>
        </a:p>
      </dgm:t>
    </dgm:pt>
    <dgm:pt modelId="{222F1CB1-EDB0-3540-AD45-5465AD77318A}">
      <dgm:prSet phldrT="[Text]"/>
      <dgm:spPr/>
      <dgm:t>
        <a:bodyPr/>
        <a:lstStyle/>
        <a:p>
          <a:r>
            <a:rPr lang="zh-CN" altLang="en-US" dirty="0" smtClean="0"/>
            <a:t>托运人的权利义务：交付承运人；买方收货前，托运人可以请求中止运输、返还货物、变更运输；向买方申报货运情况；包装；支付运费</a:t>
          </a:r>
          <a:endParaRPr lang="en-US" dirty="0"/>
        </a:p>
      </dgm:t>
    </dgm:pt>
    <dgm:pt modelId="{2A1CD0FC-89BB-3D4C-93B8-73851F1D8252}" type="parTrans" cxnId="{34895305-3952-B846-9281-97F67B458A11}">
      <dgm:prSet/>
      <dgm:spPr/>
      <dgm:t>
        <a:bodyPr/>
        <a:lstStyle/>
        <a:p>
          <a:endParaRPr lang="en-US"/>
        </a:p>
      </dgm:t>
    </dgm:pt>
    <dgm:pt modelId="{DF1040FA-42BA-0A4F-AFFC-275163CAF593}" type="sibTrans" cxnId="{34895305-3952-B846-9281-97F67B458A11}">
      <dgm:prSet/>
      <dgm:spPr/>
      <dgm:t>
        <a:bodyPr/>
        <a:lstStyle/>
        <a:p>
          <a:endParaRPr lang="en-US"/>
        </a:p>
      </dgm:t>
    </dgm:pt>
    <dgm:pt modelId="{4960CDDC-24AD-E140-B0B0-E572B5172F77}">
      <dgm:prSet phldrT="[Text]"/>
      <dgm:spPr/>
      <dgm:t>
        <a:bodyPr/>
        <a:lstStyle/>
        <a:p>
          <a:r>
            <a:rPr lang="zh-CN" altLang="en-US" dirty="0" smtClean="0"/>
            <a:t>承运人的权利义务：收取运费、逾期保险费；提存或拍卖；留置货物；按约定运输；通知收货人收货</a:t>
          </a:r>
          <a:endParaRPr lang="en-US" dirty="0"/>
        </a:p>
      </dgm:t>
    </dgm:pt>
    <dgm:pt modelId="{F824A626-8288-EE41-9B79-412ADD326AC9}" type="parTrans" cxnId="{9F615181-9B4E-3148-96AC-3E5AA1293153}">
      <dgm:prSet/>
      <dgm:spPr/>
      <dgm:t>
        <a:bodyPr/>
        <a:lstStyle/>
        <a:p>
          <a:endParaRPr lang="en-US"/>
        </a:p>
      </dgm:t>
    </dgm:pt>
    <dgm:pt modelId="{B2239C85-3373-994B-B020-E4C46D1CE268}" type="sibTrans" cxnId="{9F615181-9B4E-3148-96AC-3E5AA1293153}">
      <dgm:prSet/>
      <dgm:spPr/>
      <dgm:t>
        <a:bodyPr/>
        <a:lstStyle/>
        <a:p>
          <a:endParaRPr lang="en-US"/>
        </a:p>
      </dgm:t>
    </dgm:pt>
    <dgm:pt modelId="{A7B65C54-1F85-3842-81D6-851B6C3B95E1}">
      <dgm:prSet phldrT="[Text]"/>
      <dgm:spPr/>
      <dgm:t>
        <a:bodyPr/>
        <a:lstStyle/>
        <a:p>
          <a:r>
            <a:rPr lang="zh-CN" altLang="en-US" dirty="0" smtClean="0"/>
            <a:t>联运合同</a:t>
          </a:r>
          <a:endParaRPr lang="en-US" dirty="0"/>
        </a:p>
      </dgm:t>
    </dgm:pt>
    <dgm:pt modelId="{FA4384D7-B92A-BA4C-BE48-45CF0A360987}" type="parTrans" cxnId="{6CA3DD69-E707-3A4A-83E3-08635AE0F24E}">
      <dgm:prSet/>
      <dgm:spPr/>
      <dgm:t>
        <a:bodyPr/>
        <a:lstStyle/>
        <a:p>
          <a:endParaRPr lang="en-US"/>
        </a:p>
      </dgm:t>
    </dgm:pt>
    <dgm:pt modelId="{232D66F6-5371-1046-86A1-81A9C7DD6702}" type="sibTrans" cxnId="{6CA3DD69-E707-3A4A-83E3-08635AE0F24E}">
      <dgm:prSet/>
      <dgm:spPr/>
      <dgm:t>
        <a:bodyPr/>
        <a:lstStyle/>
        <a:p>
          <a:endParaRPr lang="en-US"/>
        </a:p>
      </dgm:t>
    </dgm:pt>
    <dgm:pt modelId="{591ED83F-26D2-5241-B71C-8C1460ADBD69}">
      <dgm:prSet phldrT="[Text]"/>
      <dgm:spPr/>
      <dgm:t>
        <a:bodyPr/>
        <a:lstStyle/>
        <a:p>
          <a:r>
            <a:rPr lang="zh-CN" altLang="en-US" dirty="0" smtClean="0"/>
            <a:t> 特征：承运人为两个以上；在始发站一次付清全部费用；发生货物毁损灭失的，收货人向最后一个承运人求偿，其之后再向其他承运人追偿。</a:t>
          </a:r>
          <a:endParaRPr lang="en-US" dirty="0"/>
        </a:p>
      </dgm:t>
    </dgm:pt>
    <dgm:pt modelId="{FC44DF50-253B-DE4E-928C-2AC1FFD2775E}" type="parTrans" cxnId="{69418047-FB47-B247-8CA9-FC64D1B51ABF}">
      <dgm:prSet/>
      <dgm:spPr/>
      <dgm:t>
        <a:bodyPr/>
        <a:lstStyle/>
        <a:p>
          <a:endParaRPr lang="en-US"/>
        </a:p>
      </dgm:t>
    </dgm:pt>
    <dgm:pt modelId="{0D411A44-6D85-754D-862B-5288D9B6A080}" type="sibTrans" cxnId="{69418047-FB47-B247-8CA9-FC64D1B51ABF}">
      <dgm:prSet/>
      <dgm:spPr/>
      <dgm:t>
        <a:bodyPr/>
        <a:lstStyle/>
        <a:p>
          <a:endParaRPr lang="en-US"/>
        </a:p>
      </dgm:t>
    </dgm:pt>
    <dgm:pt modelId="{02B8C204-C75F-9249-A51E-A9E5FCA624D8}">
      <dgm:prSet phldrT="[Text]"/>
      <dgm:spPr/>
      <dgm:t>
        <a:bodyPr/>
        <a:lstStyle/>
        <a:p>
          <a:r>
            <a:rPr lang="zh-CN" altLang="en-US" dirty="0" smtClean="0"/>
            <a:t>例子：国际航班</a:t>
          </a:r>
          <a:endParaRPr lang="en-US" dirty="0"/>
        </a:p>
      </dgm:t>
    </dgm:pt>
    <dgm:pt modelId="{C6261DF5-3CCE-AC4F-A498-76E46AC6A26B}" type="parTrans" cxnId="{9028F2FF-7EA9-8449-B627-C85A74F5BCD3}">
      <dgm:prSet/>
      <dgm:spPr/>
      <dgm:t>
        <a:bodyPr/>
        <a:lstStyle/>
        <a:p>
          <a:endParaRPr lang="en-US"/>
        </a:p>
      </dgm:t>
    </dgm:pt>
    <dgm:pt modelId="{C78175C7-BA49-CD4C-AB18-65D5688A1367}" type="sibTrans" cxnId="{9028F2FF-7EA9-8449-B627-C85A74F5BCD3}">
      <dgm:prSet/>
      <dgm:spPr/>
      <dgm:t>
        <a:bodyPr/>
        <a:lstStyle/>
        <a:p>
          <a:endParaRPr lang="en-US"/>
        </a:p>
      </dgm:t>
    </dgm:pt>
    <dgm:pt modelId="{54FF9AFD-B5B4-5D4B-AA3C-0DD50CDE3627}">
      <dgm:prSet phldrT="[Text]"/>
      <dgm:spPr/>
      <dgm:t>
        <a:bodyPr/>
        <a:lstStyle/>
        <a:p>
          <a:r>
            <a:rPr lang="zh-CN" altLang="en-US" dirty="0" smtClean="0"/>
            <a:t>旅客运输合同</a:t>
          </a:r>
          <a:endParaRPr lang="en-US" dirty="0"/>
        </a:p>
      </dgm:t>
    </dgm:pt>
    <dgm:pt modelId="{CAFEC4CD-85C7-A144-85F2-E17A65318AA4}" type="parTrans" cxnId="{3006BEBC-092F-C144-A517-7011EC06CDA0}">
      <dgm:prSet/>
      <dgm:spPr/>
      <dgm:t>
        <a:bodyPr/>
        <a:lstStyle/>
        <a:p>
          <a:endParaRPr lang="en-US"/>
        </a:p>
      </dgm:t>
    </dgm:pt>
    <dgm:pt modelId="{C6E18718-D958-9843-9068-C38780217D86}" type="sibTrans" cxnId="{3006BEBC-092F-C144-A517-7011EC06CDA0}">
      <dgm:prSet/>
      <dgm:spPr/>
      <dgm:t>
        <a:bodyPr/>
        <a:lstStyle/>
        <a:p>
          <a:endParaRPr lang="en-US"/>
        </a:p>
      </dgm:t>
    </dgm:pt>
    <dgm:pt modelId="{CAD38878-7764-EC48-A663-35BA7F30AA7E}">
      <dgm:prSet phldrT="[Text]"/>
      <dgm:spPr/>
      <dgm:t>
        <a:bodyPr/>
        <a:lstStyle/>
        <a:p>
          <a:r>
            <a:rPr lang="zh-CN" altLang="en-US" dirty="0" smtClean="0"/>
            <a:t>旅客的义务：持票</a:t>
          </a:r>
          <a:endParaRPr lang="en-US" dirty="0"/>
        </a:p>
      </dgm:t>
    </dgm:pt>
    <dgm:pt modelId="{CF3D6F1F-7495-A547-93F1-A1CEEBA899C8}" type="parTrans" cxnId="{2E9926AF-9806-4C49-9188-4462C291E701}">
      <dgm:prSet/>
      <dgm:spPr/>
      <dgm:t>
        <a:bodyPr/>
        <a:lstStyle/>
        <a:p>
          <a:endParaRPr lang="en-US"/>
        </a:p>
      </dgm:t>
    </dgm:pt>
    <dgm:pt modelId="{3B20525B-0FAD-864C-996F-C57188312F9B}" type="sibTrans" cxnId="{2E9926AF-9806-4C49-9188-4462C291E701}">
      <dgm:prSet/>
      <dgm:spPr/>
      <dgm:t>
        <a:bodyPr/>
        <a:lstStyle/>
        <a:p>
          <a:endParaRPr lang="en-US"/>
        </a:p>
      </dgm:t>
    </dgm:pt>
    <dgm:pt modelId="{1941FE20-F466-0D44-90D4-8A28A820D8FA}">
      <dgm:prSet phldrT="[Text]"/>
      <dgm:spPr/>
      <dgm:t>
        <a:bodyPr/>
        <a:lstStyle/>
        <a:p>
          <a:r>
            <a:rPr lang="zh-CN" altLang="en-US" dirty="0" smtClean="0"/>
            <a:t>承运人的义务：不得擅自变更运输路线、时间</a:t>
          </a:r>
          <a:endParaRPr lang="en-US" dirty="0"/>
        </a:p>
      </dgm:t>
    </dgm:pt>
    <dgm:pt modelId="{241FB62F-B19C-D54E-83A0-B2F8E6F0B281}" type="parTrans" cxnId="{2DA756B8-6D87-9749-A516-181C13849F83}">
      <dgm:prSet/>
      <dgm:spPr/>
      <dgm:t>
        <a:bodyPr/>
        <a:lstStyle/>
        <a:p>
          <a:endParaRPr lang="en-US"/>
        </a:p>
      </dgm:t>
    </dgm:pt>
    <dgm:pt modelId="{5F17815F-EBCC-9B4A-9413-F801FB8985C7}" type="sibTrans" cxnId="{2DA756B8-6D87-9749-A516-181C13849F83}">
      <dgm:prSet/>
      <dgm:spPr/>
      <dgm:t>
        <a:bodyPr/>
        <a:lstStyle/>
        <a:p>
          <a:endParaRPr lang="en-US"/>
        </a:p>
      </dgm:t>
    </dgm:pt>
    <dgm:pt modelId="{A4F3E8EB-CF57-174F-994E-43C28E8C2F5E}" type="pres">
      <dgm:prSet presAssocID="{4C572594-0E6B-7242-A3AA-9242EF3381A3}" presName="diagram" presStyleCnt="0">
        <dgm:presLayoutVars>
          <dgm:chPref val="1"/>
          <dgm:dir/>
          <dgm:animOne val="branch"/>
          <dgm:animLvl val="lvl"/>
          <dgm:resizeHandles/>
        </dgm:presLayoutVars>
      </dgm:prSet>
      <dgm:spPr/>
      <dgm:t>
        <a:bodyPr/>
        <a:lstStyle/>
        <a:p>
          <a:endParaRPr lang="en-US"/>
        </a:p>
      </dgm:t>
    </dgm:pt>
    <dgm:pt modelId="{3BC41CC0-4673-5843-9CC6-CE9E6F1E5C07}" type="pres">
      <dgm:prSet presAssocID="{5F636C1A-7657-E74F-8076-E572C56F0EAC}" presName="root" presStyleCnt="0"/>
      <dgm:spPr/>
    </dgm:pt>
    <dgm:pt modelId="{C781EFEC-7CCE-B24D-A253-FFBE0DABA415}" type="pres">
      <dgm:prSet presAssocID="{5F636C1A-7657-E74F-8076-E572C56F0EAC}" presName="rootComposite" presStyleCnt="0"/>
      <dgm:spPr/>
    </dgm:pt>
    <dgm:pt modelId="{F09FFA97-D87F-2C46-B5E0-ABB74101FDD6}" type="pres">
      <dgm:prSet presAssocID="{5F636C1A-7657-E74F-8076-E572C56F0EAC}" presName="rootText" presStyleLbl="node1" presStyleIdx="0" presStyleCnt="3" custScaleY="42431" custLinFactNeighborX="509" custLinFactNeighborY="-49851"/>
      <dgm:spPr/>
      <dgm:t>
        <a:bodyPr/>
        <a:lstStyle/>
        <a:p>
          <a:endParaRPr lang="en-US"/>
        </a:p>
      </dgm:t>
    </dgm:pt>
    <dgm:pt modelId="{597F7706-0F3C-0541-BD27-1D89D9196018}" type="pres">
      <dgm:prSet presAssocID="{5F636C1A-7657-E74F-8076-E572C56F0EAC}" presName="rootConnector" presStyleLbl="node1" presStyleIdx="0" presStyleCnt="3"/>
      <dgm:spPr/>
      <dgm:t>
        <a:bodyPr/>
        <a:lstStyle/>
        <a:p>
          <a:endParaRPr lang="en-US"/>
        </a:p>
      </dgm:t>
    </dgm:pt>
    <dgm:pt modelId="{7DFCF847-A8B6-A34B-A13B-A1E8E8B75E63}" type="pres">
      <dgm:prSet presAssocID="{5F636C1A-7657-E74F-8076-E572C56F0EAC}" presName="childShape" presStyleCnt="0"/>
      <dgm:spPr/>
    </dgm:pt>
    <dgm:pt modelId="{C0FF3D93-5E78-054A-A77A-BBC684E37265}" type="pres">
      <dgm:prSet presAssocID="{2A1CD0FC-89BB-3D4C-93B8-73851F1D8252}" presName="Name13" presStyleLbl="parChTrans1D2" presStyleIdx="0" presStyleCnt="6"/>
      <dgm:spPr/>
      <dgm:t>
        <a:bodyPr/>
        <a:lstStyle/>
        <a:p>
          <a:endParaRPr lang="en-US"/>
        </a:p>
      </dgm:t>
    </dgm:pt>
    <dgm:pt modelId="{DB6290FC-84E3-644F-9E42-50D6F6CE6241}" type="pres">
      <dgm:prSet presAssocID="{222F1CB1-EDB0-3540-AD45-5465AD77318A}" presName="childText" presStyleLbl="bgAcc1" presStyleIdx="0" presStyleCnt="6" custScaleY="176004" custLinFactNeighborX="3179" custLinFactNeighborY="-24416">
        <dgm:presLayoutVars>
          <dgm:bulletEnabled val="1"/>
        </dgm:presLayoutVars>
      </dgm:prSet>
      <dgm:spPr/>
      <dgm:t>
        <a:bodyPr/>
        <a:lstStyle/>
        <a:p>
          <a:endParaRPr lang="en-US"/>
        </a:p>
      </dgm:t>
    </dgm:pt>
    <dgm:pt modelId="{96504DEC-1D9F-0D4A-B63F-1801D806DC1C}" type="pres">
      <dgm:prSet presAssocID="{F824A626-8288-EE41-9B79-412ADD326AC9}" presName="Name13" presStyleLbl="parChTrans1D2" presStyleIdx="1" presStyleCnt="6"/>
      <dgm:spPr/>
      <dgm:t>
        <a:bodyPr/>
        <a:lstStyle/>
        <a:p>
          <a:endParaRPr lang="en-US"/>
        </a:p>
      </dgm:t>
    </dgm:pt>
    <dgm:pt modelId="{06CE20B6-634C-F14E-8DEE-320F2EB1400F}" type="pres">
      <dgm:prSet presAssocID="{4960CDDC-24AD-E140-B0B0-E572B5172F77}" presName="childText" presStyleLbl="bgAcc1" presStyleIdx="1" presStyleCnt="6" custScaleY="179925" custLinFactNeighborX="2543" custLinFactNeighborY="-36625">
        <dgm:presLayoutVars>
          <dgm:bulletEnabled val="1"/>
        </dgm:presLayoutVars>
      </dgm:prSet>
      <dgm:spPr/>
      <dgm:t>
        <a:bodyPr/>
        <a:lstStyle/>
        <a:p>
          <a:endParaRPr lang="en-US"/>
        </a:p>
      </dgm:t>
    </dgm:pt>
    <dgm:pt modelId="{9714EC2A-784E-3C4E-BC12-CF4EFE374C21}" type="pres">
      <dgm:prSet presAssocID="{54FF9AFD-B5B4-5D4B-AA3C-0DD50CDE3627}" presName="root" presStyleCnt="0"/>
      <dgm:spPr/>
    </dgm:pt>
    <dgm:pt modelId="{4F17BC1E-A367-BA4D-89A9-C963647F4C0C}" type="pres">
      <dgm:prSet presAssocID="{54FF9AFD-B5B4-5D4B-AA3C-0DD50CDE3627}" presName="rootComposite" presStyleCnt="0"/>
      <dgm:spPr/>
    </dgm:pt>
    <dgm:pt modelId="{20936057-981F-2C4B-B6EA-1A65F31C2EC2}" type="pres">
      <dgm:prSet presAssocID="{54FF9AFD-B5B4-5D4B-AA3C-0DD50CDE3627}" presName="rootText" presStyleLbl="node1" presStyleIdx="1" presStyleCnt="3"/>
      <dgm:spPr/>
      <dgm:t>
        <a:bodyPr/>
        <a:lstStyle/>
        <a:p>
          <a:endParaRPr lang="en-US"/>
        </a:p>
      </dgm:t>
    </dgm:pt>
    <dgm:pt modelId="{72174D0B-C791-3246-B8D8-107DD9AB5826}" type="pres">
      <dgm:prSet presAssocID="{54FF9AFD-B5B4-5D4B-AA3C-0DD50CDE3627}" presName="rootConnector" presStyleLbl="node1" presStyleIdx="1" presStyleCnt="3"/>
      <dgm:spPr/>
      <dgm:t>
        <a:bodyPr/>
        <a:lstStyle/>
        <a:p>
          <a:endParaRPr lang="en-US"/>
        </a:p>
      </dgm:t>
    </dgm:pt>
    <dgm:pt modelId="{7E65A5C1-D41E-4F46-B944-BDAE77BD2D7F}" type="pres">
      <dgm:prSet presAssocID="{54FF9AFD-B5B4-5D4B-AA3C-0DD50CDE3627}" presName="childShape" presStyleCnt="0"/>
      <dgm:spPr/>
    </dgm:pt>
    <dgm:pt modelId="{A939A70F-59D6-0B48-A75C-93743773EA74}" type="pres">
      <dgm:prSet presAssocID="{CF3D6F1F-7495-A547-93F1-A1CEEBA899C8}" presName="Name13" presStyleLbl="parChTrans1D2" presStyleIdx="2" presStyleCnt="6"/>
      <dgm:spPr/>
      <dgm:t>
        <a:bodyPr/>
        <a:lstStyle/>
        <a:p>
          <a:endParaRPr lang="en-US"/>
        </a:p>
      </dgm:t>
    </dgm:pt>
    <dgm:pt modelId="{B40A494B-A86A-D040-9F9E-5B34B05EAF29}" type="pres">
      <dgm:prSet presAssocID="{CAD38878-7764-EC48-A663-35BA7F30AA7E}" presName="childText" presStyleLbl="bgAcc1" presStyleIdx="2" presStyleCnt="6" custLinFactNeighborY="-5087">
        <dgm:presLayoutVars>
          <dgm:bulletEnabled val="1"/>
        </dgm:presLayoutVars>
      </dgm:prSet>
      <dgm:spPr/>
      <dgm:t>
        <a:bodyPr/>
        <a:lstStyle/>
        <a:p>
          <a:endParaRPr lang="en-US"/>
        </a:p>
      </dgm:t>
    </dgm:pt>
    <dgm:pt modelId="{D9384CAF-C656-D345-9EC5-BAB6ECA0DB61}" type="pres">
      <dgm:prSet presAssocID="{241FB62F-B19C-D54E-83A0-B2F8E6F0B281}" presName="Name13" presStyleLbl="parChTrans1D2" presStyleIdx="3" presStyleCnt="6"/>
      <dgm:spPr/>
      <dgm:t>
        <a:bodyPr/>
        <a:lstStyle/>
        <a:p>
          <a:endParaRPr lang="en-US"/>
        </a:p>
      </dgm:t>
    </dgm:pt>
    <dgm:pt modelId="{B8CFDA7D-F1E0-3F40-B32E-48AF6BA8C781}" type="pres">
      <dgm:prSet presAssocID="{1941FE20-F466-0D44-90D4-8A28A820D8FA}" presName="childText" presStyleLbl="bgAcc1" presStyleIdx="3" presStyleCnt="6">
        <dgm:presLayoutVars>
          <dgm:bulletEnabled val="1"/>
        </dgm:presLayoutVars>
      </dgm:prSet>
      <dgm:spPr/>
      <dgm:t>
        <a:bodyPr/>
        <a:lstStyle/>
        <a:p>
          <a:endParaRPr lang="en-US"/>
        </a:p>
      </dgm:t>
    </dgm:pt>
    <dgm:pt modelId="{69DD736F-C076-8542-B82E-A198E9896B27}" type="pres">
      <dgm:prSet presAssocID="{A7B65C54-1F85-3842-81D6-851B6C3B95E1}" presName="root" presStyleCnt="0"/>
      <dgm:spPr/>
    </dgm:pt>
    <dgm:pt modelId="{F7511057-1739-134D-BDA9-44FE154DC533}" type="pres">
      <dgm:prSet presAssocID="{A7B65C54-1F85-3842-81D6-851B6C3B95E1}" presName="rootComposite" presStyleCnt="0"/>
      <dgm:spPr/>
    </dgm:pt>
    <dgm:pt modelId="{43A9D834-C331-0B43-B230-B4DF582011F9}" type="pres">
      <dgm:prSet presAssocID="{A7B65C54-1F85-3842-81D6-851B6C3B95E1}" presName="rootText" presStyleLbl="node1" presStyleIdx="2" presStyleCnt="3" custScaleY="33305"/>
      <dgm:spPr/>
      <dgm:t>
        <a:bodyPr/>
        <a:lstStyle/>
        <a:p>
          <a:endParaRPr lang="en-US"/>
        </a:p>
      </dgm:t>
    </dgm:pt>
    <dgm:pt modelId="{070F6386-172A-0B42-9DBC-634512EF90FD}" type="pres">
      <dgm:prSet presAssocID="{A7B65C54-1F85-3842-81D6-851B6C3B95E1}" presName="rootConnector" presStyleLbl="node1" presStyleIdx="2" presStyleCnt="3"/>
      <dgm:spPr/>
      <dgm:t>
        <a:bodyPr/>
        <a:lstStyle/>
        <a:p>
          <a:endParaRPr lang="en-US"/>
        </a:p>
      </dgm:t>
    </dgm:pt>
    <dgm:pt modelId="{1F2364BF-7158-9948-B1CD-972C297B7994}" type="pres">
      <dgm:prSet presAssocID="{A7B65C54-1F85-3842-81D6-851B6C3B95E1}" presName="childShape" presStyleCnt="0"/>
      <dgm:spPr/>
    </dgm:pt>
    <dgm:pt modelId="{579D5DD4-63B2-4140-AA7D-85E3AEA3CC07}" type="pres">
      <dgm:prSet presAssocID="{FC44DF50-253B-DE4E-928C-2AC1FFD2775E}" presName="Name13" presStyleLbl="parChTrans1D2" presStyleIdx="4" presStyleCnt="6"/>
      <dgm:spPr/>
      <dgm:t>
        <a:bodyPr/>
        <a:lstStyle/>
        <a:p>
          <a:endParaRPr lang="en-US"/>
        </a:p>
      </dgm:t>
    </dgm:pt>
    <dgm:pt modelId="{317D82A7-D8DC-9948-AAD4-3DAC663A1CEA}" type="pres">
      <dgm:prSet presAssocID="{591ED83F-26D2-5241-B71C-8C1460ADBD69}" presName="childText" presStyleLbl="bgAcc1" presStyleIdx="4" presStyleCnt="6" custScaleY="178059">
        <dgm:presLayoutVars>
          <dgm:bulletEnabled val="1"/>
        </dgm:presLayoutVars>
      </dgm:prSet>
      <dgm:spPr/>
      <dgm:t>
        <a:bodyPr/>
        <a:lstStyle/>
        <a:p>
          <a:endParaRPr lang="en-US"/>
        </a:p>
      </dgm:t>
    </dgm:pt>
    <dgm:pt modelId="{F48BBC3E-200E-F242-8FF0-0A3BCADEEAF4}" type="pres">
      <dgm:prSet presAssocID="{C6261DF5-3CCE-AC4F-A498-76E46AC6A26B}" presName="Name13" presStyleLbl="parChTrans1D2" presStyleIdx="5" presStyleCnt="6"/>
      <dgm:spPr/>
      <dgm:t>
        <a:bodyPr/>
        <a:lstStyle/>
        <a:p>
          <a:endParaRPr lang="en-US"/>
        </a:p>
      </dgm:t>
    </dgm:pt>
    <dgm:pt modelId="{1ED8336C-93A6-9748-A621-F01368565817}" type="pres">
      <dgm:prSet presAssocID="{02B8C204-C75F-9249-A51E-A9E5FCA624D8}" presName="childText" presStyleLbl="bgAcc1" presStyleIdx="5" presStyleCnt="6">
        <dgm:presLayoutVars>
          <dgm:bulletEnabled val="1"/>
        </dgm:presLayoutVars>
      </dgm:prSet>
      <dgm:spPr/>
      <dgm:t>
        <a:bodyPr/>
        <a:lstStyle/>
        <a:p>
          <a:endParaRPr lang="en-US"/>
        </a:p>
      </dgm:t>
    </dgm:pt>
  </dgm:ptLst>
  <dgm:cxnLst>
    <dgm:cxn modelId="{635E1776-C18D-1946-9FAE-F467A8C8751F}" type="presOf" srcId="{CAD38878-7764-EC48-A663-35BA7F30AA7E}" destId="{B40A494B-A86A-D040-9F9E-5B34B05EAF29}" srcOrd="0" destOrd="0" presId="urn:microsoft.com/office/officeart/2005/8/layout/hierarchy3"/>
    <dgm:cxn modelId="{9F8C252C-82EF-4441-B91A-79081AD18C64}" type="presOf" srcId="{241FB62F-B19C-D54E-83A0-B2F8E6F0B281}" destId="{D9384CAF-C656-D345-9EC5-BAB6ECA0DB61}" srcOrd="0" destOrd="0" presId="urn:microsoft.com/office/officeart/2005/8/layout/hierarchy3"/>
    <dgm:cxn modelId="{69418047-FB47-B247-8CA9-FC64D1B51ABF}" srcId="{A7B65C54-1F85-3842-81D6-851B6C3B95E1}" destId="{591ED83F-26D2-5241-B71C-8C1460ADBD69}" srcOrd="0" destOrd="0" parTransId="{FC44DF50-253B-DE4E-928C-2AC1FFD2775E}" sibTransId="{0D411A44-6D85-754D-862B-5288D9B6A080}"/>
    <dgm:cxn modelId="{DEA9B624-2624-A24E-BB28-095F72E57D6E}" type="presOf" srcId="{A7B65C54-1F85-3842-81D6-851B6C3B95E1}" destId="{070F6386-172A-0B42-9DBC-634512EF90FD}" srcOrd="1" destOrd="0" presId="urn:microsoft.com/office/officeart/2005/8/layout/hierarchy3"/>
    <dgm:cxn modelId="{2DA756B8-6D87-9749-A516-181C13849F83}" srcId="{54FF9AFD-B5B4-5D4B-AA3C-0DD50CDE3627}" destId="{1941FE20-F466-0D44-90D4-8A28A820D8FA}" srcOrd="1" destOrd="0" parTransId="{241FB62F-B19C-D54E-83A0-B2F8E6F0B281}" sibTransId="{5F17815F-EBCC-9B4A-9413-F801FB8985C7}"/>
    <dgm:cxn modelId="{AD08B3B0-64DD-7641-B88D-BE118A95488E}" type="presOf" srcId="{5F636C1A-7657-E74F-8076-E572C56F0EAC}" destId="{597F7706-0F3C-0541-BD27-1D89D9196018}" srcOrd="1" destOrd="0" presId="urn:microsoft.com/office/officeart/2005/8/layout/hierarchy3"/>
    <dgm:cxn modelId="{6CA3DD69-E707-3A4A-83E3-08635AE0F24E}" srcId="{4C572594-0E6B-7242-A3AA-9242EF3381A3}" destId="{A7B65C54-1F85-3842-81D6-851B6C3B95E1}" srcOrd="2" destOrd="0" parTransId="{FA4384D7-B92A-BA4C-BE48-45CF0A360987}" sibTransId="{232D66F6-5371-1046-86A1-81A9C7DD6702}"/>
    <dgm:cxn modelId="{9F615181-9B4E-3148-96AC-3E5AA1293153}" srcId="{5F636C1A-7657-E74F-8076-E572C56F0EAC}" destId="{4960CDDC-24AD-E140-B0B0-E572B5172F77}" srcOrd="1" destOrd="0" parTransId="{F824A626-8288-EE41-9B79-412ADD326AC9}" sibTransId="{B2239C85-3373-994B-B020-E4C46D1CE268}"/>
    <dgm:cxn modelId="{0C38AE7C-472B-4E41-925B-696FB8B56DC0}" type="presOf" srcId="{2A1CD0FC-89BB-3D4C-93B8-73851F1D8252}" destId="{C0FF3D93-5E78-054A-A77A-BBC684E37265}" srcOrd="0" destOrd="0" presId="urn:microsoft.com/office/officeart/2005/8/layout/hierarchy3"/>
    <dgm:cxn modelId="{57854650-BBFC-C74B-8696-827AFBD2D1AB}" type="presOf" srcId="{1941FE20-F466-0D44-90D4-8A28A820D8FA}" destId="{B8CFDA7D-F1E0-3F40-B32E-48AF6BA8C781}" srcOrd="0" destOrd="0" presId="urn:microsoft.com/office/officeart/2005/8/layout/hierarchy3"/>
    <dgm:cxn modelId="{8C6567DF-3157-9548-8B8B-C8C983729FDE}" type="presOf" srcId="{4C572594-0E6B-7242-A3AA-9242EF3381A3}" destId="{A4F3E8EB-CF57-174F-994E-43C28E8C2F5E}" srcOrd="0" destOrd="0" presId="urn:microsoft.com/office/officeart/2005/8/layout/hierarchy3"/>
    <dgm:cxn modelId="{2E9926AF-9806-4C49-9188-4462C291E701}" srcId="{54FF9AFD-B5B4-5D4B-AA3C-0DD50CDE3627}" destId="{CAD38878-7764-EC48-A663-35BA7F30AA7E}" srcOrd="0" destOrd="0" parTransId="{CF3D6F1F-7495-A547-93F1-A1CEEBA899C8}" sibTransId="{3B20525B-0FAD-864C-996F-C57188312F9B}"/>
    <dgm:cxn modelId="{54D4F0E1-29D7-1441-BBE5-12D4C3E7D93C}" type="presOf" srcId="{02B8C204-C75F-9249-A51E-A9E5FCA624D8}" destId="{1ED8336C-93A6-9748-A621-F01368565817}" srcOrd="0" destOrd="0" presId="urn:microsoft.com/office/officeart/2005/8/layout/hierarchy3"/>
    <dgm:cxn modelId="{FFBFA6A5-4E79-1548-A8E3-7D652621204C}" type="presOf" srcId="{F824A626-8288-EE41-9B79-412ADD326AC9}" destId="{96504DEC-1D9F-0D4A-B63F-1801D806DC1C}" srcOrd="0" destOrd="0" presId="urn:microsoft.com/office/officeart/2005/8/layout/hierarchy3"/>
    <dgm:cxn modelId="{5EE2E084-96EF-714D-80CB-8E118F82C30D}" type="presOf" srcId="{54FF9AFD-B5B4-5D4B-AA3C-0DD50CDE3627}" destId="{20936057-981F-2C4B-B6EA-1A65F31C2EC2}" srcOrd="0" destOrd="0" presId="urn:microsoft.com/office/officeart/2005/8/layout/hierarchy3"/>
    <dgm:cxn modelId="{807DEBCE-310B-6846-B84A-D4FE5AF10788}" type="presOf" srcId="{222F1CB1-EDB0-3540-AD45-5465AD77318A}" destId="{DB6290FC-84E3-644F-9E42-50D6F6CE6241}" srcOrd="0" destOrd="0" presId="urn:microsoft.com/office/officeart/2005/8/layout/hierarchy3"/>
    <dgm:cxn modelId="{AE44BA02-9A4A-0F49-B3AF-078A24BBF263}" type="presOf" srcId="{A7B65C54-1F85-3842-81D6-851B6C3B95E1}" destId="{43A9D834-C331-0B43-B230-B4DF582011F9}" srcOrd="0" destOrd="0" presId="urn:microsoft.com/office/officeart/2005/8/layout/hierarchy3"/>
    <dgm:cxn modelId="{96C04968-B4C5-8D4D-81A1-23E4FCEFD48C}" srcId="{4C572594-0E6B-7242-A3AA-9242EF3381A3}" destId="{5F636C1A-7657-E74F-8076-E572C56F0EAC}" srcOrd="0" destOrd="0" parTransId="{21410A2D-BD2C-4447-9E7B-D2EA4979878B}" sibTransId="{E5FB2C55-0F36-E848-A319-8B1DA17F13F5}"/>
    <dgm:cxn modelId="{564A898F-A2E3-3945-9E9B-3FC8464BDC7B}" type="presOf" srcId="{591ED83F-26D2-5241-B71C-8C1460ADBD69}" destId="{317D82A7-D8DC-9948-AAD4-3DAC663A1CEA}" srcOrd="0" destOrd="0" presId="urn:microsoft.com/office/officeart/2005/8/layout/hierarchy3"/>
    <dgm:cxn modelId="{9028F2FF-7EA9-8449-B627-C85A74F5BCD3}" srcId="{A7B65C54-1F85-3842-81D6-851B6C3B95E1}" destId="{02B8C204-C75F-9249-A51E-A9E5FCA624D8}" srcOrd="1" destOrd="0" parTransId="{C6261DF5-3CCE-AC4F-A498-76E46AC6A26B}" sibTransId="{C78175C7-BA49-CD4C-AB18-65D5688A1367}"/>
    <dgm:cxn modelId="{BF5022E3-C816-8443-AE75-FCA3EADBA02D}" type="presOf" srcId="{54FF9AFD-B5B4-5D4B-AA3C-0DD50CDE3627}" destId="{72174D0B-C791-3246-B8D8-107DD9AB5826}" srcOrd="1" destOrd="0" presId="urn:microsoft.com/office/officeart/2005/8/layout/hierarchy3"/>
    <dgm:cxn modelId="{7C096F49-FE17-D54E-92E9-6F9DF77C4C20}" type="presOf" srcId="{C6261DF5-3CCE-AC4F-A498-76E46AC6A26B}" destId="{F48BBC3E-200E-F242-8FF0-0A3BCADEEAF4}" srcOrd="0" destOrd="0" presId="urn:microsoft.com/office/officeart/2005/8/layout/hierarchy3"/>
    <dgm:cxn modelId="{CC1D0DB6-6A7E-7B46-8BA0-5B181721F0C7}" type="presOf" srcId="{4960CDDC-24AD-E140-B0B0-E572B5172F77}" destId="{06CE20B6-634C-F14E-8DEE-320F2EB1400F}" srcOrd="0" destOrd="0" presId="urn:microsoft.com/office/officeart/2005/8/layout/hierarchy3"/>
    <dgm:cxn modelId="{34895305-3952-B846-9281-97F67B458A11}" srcId="{5F636C1A-7657-E74F-8076-E572C56F0EAC}" destId="{222F1CB1-EDB0-3540-AD45-5465AD77318A}" srcOrd="0" destOrd="0" parTransId="{2A1CD0FC-89BB-3D4C-93B8-73851F1D8252}" sibTransId="{DF1040FA-42BA-0A4F-AFFC-275163CAF593}"/>
    <dgm:cxn modelId="{4A484EB3-AD26-1E4E-8495-D2C816F65E00}" type="presOf" srcId="{FC44DF50-253B-DE4E-928C-2AC1FFD2775E}" destId="{579D5DD4-63B2-4140-AA7D-85E3AEA3CC07}" srcOrd="0" destOrd="0" presId="urn:microsoft.com/office/officeart/2005/8/layout/hierarchy3"/>
    <dgm:cxn modelId="{D667CCA8-FBB2-4645-8299-DE0305B56122}" type="presOf" srcId="{CF3D6F1F-7495-A547-93F1-A1CEEBA899C8}" destId="{A939A70F-59D6-0B48-A75C-93743773EA74}" srcOrd="0" destOrd="0" presId="urn:microsoft.com/office/officeart/2005/8/layout/hierarchy3"/>
    <dgm:cxn modelId="{3006BEBC-092F-C144-A517-7011EC06CDA0}" srcId="{4C572594-0E6B-7242-A3AA-9242EF3381A3}" destId="{54FF9AFD-B5B4-5D4B-AA3C-0DD50CDE3627}" srcOrd="1" destOrd="0" parTransId="{CAFEC4CD-85C7-A144-85F2-E17A65318AA4}" sibTransId="{C6E18718-D958-9843-9068-C38780217D86}"/>
    <dgm:cxn modelId="{F3C594B1-EB4F-5E4D-ABFD-97E89E245D22}" type="presOf" srcId="{5F636C1A-7657-E74F-8076-E572C56F0EAC}" destId="{F09FFA97-D87F-2C46-B5E0-ABB74101FDD6}" srcOrd="0" destOrd="0" presId="urn:microsoft.com/office/officeart/2005/8/layout/hierarchy3"/>
    <dgm:cxn modelId="{9124C111-9ACE-3248-A337-4714FC5ECB4C}" type="presParOf" srcId="{A4F3E8EB-CF57-174F-994E-43C28E8C2F5E}" destId="{3BC41CC0-4673-5843-9CC6-CE9E6F1E5C07}" srcOrd="0" destOrd="0" presId="urn:microsoft.com/office/officeart/2005/8/layout/hierarchy3"/>
    <dgm:cxn modelId="{938A970C-3B71-2541-82A9-CBA756C017BE}" type="presParOf" srcId="{3BC41CC0-4673-5843-9CC6-CE9E6F1E5C07}" destId="{C781EFEC-7CCE-B24D-A253-FFBE0DABA415}" srcOrd="0" destOrd="0" presId="urn:microsoft.com/office/officeart/2005/8/layout/hierarchy3"/>
    <dgm:cxn modelId="{87BABBDC-71EC-7047-89CD-5834983D1BA8}" type="presParOf" srcId="{C781EFEC-7CCE-B24D-A253-FFBE0DABA415}" destId="{F09FFA97-D87F-2C46-B5E0-ABB74101FDD6}" srcOrd="0" destOrd="0" presId="urn:microsoft.com/office/officeart/2005/8/layout/hierarchy3"/>
    <dgm:cxn modelId="{AEDCE8D8-44DD-E643-A4FB-D57177605CEB}" type="presParOf" srcId="{C781EFEC-7CCE-B24D-A253-FFBE0DABA415}" destId="{597F7706-0F3C-0541-BD27-1D89D9196018}" srcOrd="1" destOrd="0" presId="urn:microsoft.com/office/officeart/2005/8/layout/hierarchy3"/>
    <dgm:cxn modelId="{BE1A9E11-36E1-6749-B230-F3FAA9340167}" type="presParOf" srcId="{3BC41CC0-4673-5843-9CC6-CE9E6F1E5C07}" destId="{7DFCF847-A8B6-A34B-A13B-A1E8E8B75E63}" srcOrd="1" destOrd="0" presId="urn:microsoft.com/office/officeart/2005/8/layout/hierarchy3"/>
    <dgm:cxn modelId="{22273688-90CD-AA4E-9238-96ADD381E780}" type="presParOf" srcId="{7DFCF847-A8B6-A34B-A13B-A1E8E8B75E63}" destId="{C0FF3D93-5E78-054A-A77A-BBC684E37265}" srcOrd="0" destOrd="0" presId="urn:microsoft.com/office/officeart/2005/8/layout/hierarchy3"/>
    <dgm:cxn modelId="{2DE8FF1D-BFDA-A545-ADE3-D94C982E21D7}" type="presParOf" srcId="{7DFCF847-A8B6-A34B-A13B-A1E8E8B75E63}" destId="{DB6290FC-84E3-644F-9E42-50D6F6CE6241}" srcOrd="1" destOrd="0" presId="urn:microsoft.com/office/officeart/2005/8/layout/hierarchy3"/>
    <dgm:cxn modelId="{AC02E1CB-4945-5543-BA38-4A5C9F0F58B2}" type="presParOf" srcId="{7DFCF847-A8B6-A34B-A13B-A1E8E8B75E63}" destId="{96504DEC-1D9F-0D4A-B63F-1801D806DC1C}" srcOrd="2" destOrd="0" presId="urn:microsoft.com/office/officeart/2005/8/layout/hierarchy3"/>
    <dgm:cxn modelId="{E197F832-56C5-234E-BEDE-EA8F2DF00C5D}" type="presParOf" srcId="{7DFCF847-A8B6-A34B-A13B-A1E8E8B75E63}" destId="{06CE20B6-634C-F14E-8DEE-320F2EB1400F}" srcOrd="3" destOrd="0" presId="urn:microsoft.com/office/officeart/2005/8/layout/hierarchy3"/>
    <dgm:cxn modelId="{B708A4D7-CE60-4E47-897A-DF82DC14E92A}" type="presParOf" srcId="{A4F3E8EB-CF57-174F-994E-43C28E8C2F5E}" destId="{9714EC2A-784E-3C4E-BC12-CF4EFE374C21}" srcOrd="1" destOrd="0" presId="urn:microsoft.com/office/officeart/2005/8/layout/hierarchy3"/>
    <dgm:cxn modelId="{0D116D64-A455-4B4D-93E6-2C4A98861F9A}" type="presParOf" srcId="{9714EC2A-784E-3C4E-BC12-CF4EFE374C21}" destId="{4F17BC1E-A367-BA4D-89A9-C963647F4C0C}" srcOrd="0" destOrd="0" presId="urn:microsoft.com/office/officeart/2005/8/layout/hierarchy3"/>
    <dgm:cxn modelId="{E6628861-A2EF-AA43-A26D-BEA5C0C35BA0}" type="presParOf" srcId="{4F17BC1E-A367-BA4D-89A9-C963647F4C0C}" destId="{20936057-981F-2C4B-B6EA-1A65F31C2EC2}" srcOrd="0" destOrd="0" presId="urn:microsoft.com/office/officeart/2005/8/layout/hierarchy3"/>
    <dgm:cxn modelId="{713D977E-3C3A-FE43-A5A3-C9F40B49389D}" type="presParOf" srcId="{4F17BC1E-A367-BA4D-89A9-C963647F4C0C}" destId="{72174D0B-C791-3246-B8D8-107DD9AB5826}" srcOrd="1" destOrd="0" presId="urn:microsoft.com/office/officeart/2005/8/layout/hierarchy3"/>
    <dgm:cxn modelId="{0FF7DFB0-783D-8943-831A-61AF2D18FA6E}" type="presParOf" srcId="{9714EC2A-784E-3C4E-BC12-CF4EFE374C21}" destId="{7E65A5C1-D41E-4F46-B944-BDAE77BD2D7F}" srcOrd="1" destOrd="0" presId="urn:microsoft.com/office/officeart/2005/8/layout/hierarchy3"/>
    <dgm:cxn modelId="{2F092A1E-3897-C44C-843F-FE8489CBEA04}" type="presParOf" srcId="{7E65A5C1-D41E-4F46-B944-BDAE77BD2D7F}" destId="{A939A70F-59D6-0B48-A75C-93743773EA74}" srcOrd="0" destOrd="0" presId="urn:microsoft.com/office/officeart/2005/8/layout/hierarchy3"/>
    <dgm:cxn modelId="{690C2D17-E011-AD48-B61B-49F18A660F1E}" type="presParOf" srcId="{7E65A5C1-D41E-4F46-B944-BDAE77BD2D7F}" destId="{B40A494B-A86A-D040-9F9E-5B34B05EAF29}" srcOrd="1" destOrd="0" presId="urn:microsoft.com/office/officeart/2005/8/layout/hierarchy3"/>
    <dgm:cxn modelId="{42AD89B8-B6A5-8543-BF80-FE58DAE89653}" type="presParOf" srcId="{7E65A5C1-D41E-4F46-B944-BDAE77BD2D7F}" destId="{D9384CAF-C656-D345-9EC5-BAB6ECA0DB61}" srcOrd="2" destOrd="0" presId="urn:microsoft.com/office/officeart/2005/8/layout/hierarchy3"/>
    <dgm:cxn modelId="{E72E7A40-B9BB-7144-88EE-B74506501F1F}" type="presParOf" srcId="{7E65A5C1-D41E-4F46-B944-BDAE77BD2D7F}" destId="{B8CFDA7D-F1E0-3F40-B32E-48AF6BA8C781}" srcOrd="3" destOrd="0" presId="urn:microsoft.com/office/officeart/2005/8/layout/hierarchy3"/>
    <dgm:cxn modelId="{C4E66D12-6085-7041-ABF6-2BB8F321C19B}" type="presParOf" srcId="{A4F3E8EB-CF57-174F-994E-43C28E8C2F5E}" destId="{69DD736F-C076-8542-B82E-A198E9896B27}" srcOrd="2" destOrd="0" presId="urn:microsoft.com/office/officeart/2005/8/layout/hierarchy3"/>
    <dgm:cxn modelId="{83274959-2374-FC47-8B69-D65C430B92D6}" type="presParOf" srcId="{69DD736F-C076-8542-B82E-A198E9896B27}" destId="{F7511057-1739-134D-BDA9-44FE154DC533}" srcOrd="0" destOrd="0" presId="urn:microsoft.com/office/officeart/2005/8/layout/hierarchy3"/>
    <dgm:cxn modelId="{082A5C29-E414-9A43-B5DC-921CD743CE46}" type="presParOf" srcId="{F7511057-1739-134D-BDA9-44FE154DC533}" destId="{43A9D834-C331-0B43-B230-B4DF582011F9}" srcOrd="0" destOrd="0" presId="urn:microsoft.com/office/officeart/2005/8/layout/hierarchy3"/>
    <dgm:cxn modelId="{F9402176-9D3A-6143-AEC3-5D2BF3DAA61F}" type="presParOf" srcId="{F7511057-1739-134D-BDA9-44FE154DC533}" destId="{070F6386-172A-0B42-9DBC-634512EF90FD}" srcOrd="1" destOrd="0" presId="urn:microsoft.com/office/officeart/2005/8/layout/hierarchy3"/>
    <dgm:cxn modelId="{B05ECF87-BBBC-4443-8F14-3F9559DBA4E9}" type="presParOf" srcId="{69DD736F-C076-8542-B82E-A198E9896B27}" destId="{1F2364BF-7158-9948-B1CD-972C297B7994}" srcOrd="1" destOrd="0" presId="urn:microsoft.com/office/officeart/2005/8/layout/hierarchy3"/>
    <dgm:cxn modelId="{C3DD6409-EF8A-9843-A1A9-C52FA4514136}" type="presParOf" srcId="{1F2364BF-7158-9948-B1CD-972C297B7994}" destId="{579D5DD4-63B2-4140-AA7D-85E3AEA3CC07}" srcOrd="0" destOrd="0" presId="urn:microsoft.com/office/officeart/2005/8/layout/hierarchy3"/>
    <dgm:cxn modelId="{E0DCB3D2-728E-E04A-A94B-B94A55D6D114}" type="presParOf" srcId="{1F2364BF-7158-9948-B1CD-972C297B7994}" destId="{317D82A7-D8DC-9948-AAD4-3DAC663A1CEA}" srcOrd="1" destOrd="0" presId="urn:microsoft.com/office/officeart/2005/8/layout/hierarchy3"/>
    <dgm:cxn modelId="{C097A36F-ED58-AF42-8F7E-BA279706D169}" type="presParOf" srcId="{1F2364BF-7158-9948-B1CD-972C297B7994}" destId="{F48BBC3E-200E-F242-8FF0-0A3BCADEEAF4}" srcOrd="2" destOrd="0" presId="urn:microsoft.com/office/officeart/2005/8/layout/hierarchy3"/>
    <dgm:cxn modelId="{F1A6232B-63A2-DD4D-A864-9909CF2E9945}" type="presParOf" srcId="{1F2364BF-7158-9948-B1CD-972C297B7994}" destId="{1ED8336C-93A6-9748-A621-F0136856581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22D72-750C-DA4E-B94F-44E9E98E1827}">
      <dsp:nvSpPr>
        <dsp:cNvPr id="0" name=""/>
        <dsp:cNvSpPr/>
      </dsp:nvSpPr>
      <dsp:spPr>
        <a:xfrm>
          <a:off x="1587" y="0"/>
          <a:ext cx="3385343" cy="815926"/>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贷款人</a:t>
          </a:r>
          <a:endParaRPr lang="en-US" sz="3200" kern="1200" dirty="0"/>
        </a:p>
      </dsp:txBody>
      <dsp:txXfrm>
        <a:off x="25485" y="23898"/>
        <a:ext cx="3337547" cy="768130"/>
      </dsp:txXfrm>
    </dsp:sp>
    <dsp:sp modelId="{F27AB099-0B09-7F41-A832-CBF318C91325}">
      <dsp:nvSpPr>
        <dsp:cNvPr id="0" name=""/>
        <dsp:cNvSpPr/>
      </dsp:nvSpPr>
      <dsp:spPr>
        <a:xfrm>
          <a:off x="3725465" y="0"/>
          <a:ext cx="717692" cy="815926"/>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725465" y="163185"/>
        <a:ext cx="502384" cy="489556"/>
      </dsp:txXfrm>
    </dsp:sp>
    <dsp:sp modelId="{FFA24754-0843-374C-ABD7-357BB22F21EA}">
      <dsp:nvSpPr>
        <dsp:cNvPr id="0" name=""/>
        <dsp:cNvSpPr/>
      </dsp:nvSpPr>
      <dsp:spPr>
        <a:xfrm>
          <a:off x="4741068" y="0"/>
          <a:ext cx="3385343" cy="815926"/>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借款人</a:t>
          </a:r>
          <a:endParaRPr lang="en-US" sz="3200" kern="1200" dirty="0"/>
        </a:p>
      </dsp:txBody>
      <dsp:txXfrm>
        <a:off x="4764966" y="23898"/>
        <a:ext cx="3337547" cy="768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22073-2FEC-E246-98C9-307E07EFE6FB}">
      <dsp:nvSpPr>
        <dsp:cNvPr id="0" name=""/>
        <dsp:cNvSpPr/>
      </dsp:nvSpPr>
      <dsp:spPr>
        <a:xfrm>
          <a:off x="3374429" y="788"/>
          <a:ext cx="1379140" cy="68957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承租人</a:t>
          </a:r>
          <a:endParaRPr lang="en-US" sz="1600" kern="1200" dirty="0"/>
        </a:p>
      </dsp:txBody>
      <dsp:txXfrm>
        <a:off x="3394626" y="20985"/>
        <a:ext cx="1338746" cy="649176"/>
      </dsp:txXfrm>
    </dsp:sp>
    <dsp:sp modelId="{4E80FD61-A2FC-8E4E-8F3B-1AE95150D820}">
      <dsp:nvSpPr>
        <dsp:cNvPr id="0" name=""/>
        <dsp:cNvSpPr/>
      </dsp:nvSpPr>
      <dsp:spPr>
        <a:xfrm rot="3600000">
          <a:off x="4274015" y="1211131"/>
          <a:ext cx="718773" cy="241349"/>
        </a:xfrm>
        <a:prstGeom prst="lef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346420" y="1259401"/>
        <a:ext cx="573963" cy="144809"/>
      </dsp:txXfrm>
    </dsp:sp>
    <dsp:sp modelId="{9B5038C7-B8D8-6246-A539-1699EFFE363F}">
      <dsp:nvSpPr>
        <dsp:cNvPr id="0" name=""/>
        <dsp:cNvSpPr/>
      </dsp:nvSpPr>
      <dsp:spPr>
        <a:xfrm>
          <a:off x="4513233" y="1973254"/>
          <a:ext cx="1379140" cy="68957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融资租赁公司</a:t>
          </a:r>
          <a:endParaRPr lang="en-US" sz="1600" kern="1200" dirty="0"/>
        </a:p>
      </dsp:txBody>
      <dsp:txXfrm>
        <a:off x="4533430" y="1993451"/>
        <a:ext cx="1338746" cy="649176"/>
      </dsp:txXfrm>
    </dsp:sp>
    <dsp:sp modelId="{44DB72E6-5958-0F4F-9B82-93857EAD0547}">
      <dsp:nvSpPr>
        <dsp:cNvPr id="0" name=""/>
        <dsp:cNvSpPr/>
      </dsp:nvSpPr>
      <dsp:spPr>
        <a:xfrm rot="10800000">
          <a:off x="3704613" y="2197364"/>
          <a:ext cx="718773" cy="241349"/>
        </a:xfrm>
        <a:prstGeom prst="lef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777018" y="2245634"/>
        <a:ext cx="573963" cy="144809"/>
      </dsp:txXfrm>
    </dsp:sp>
    <dsp:sp modelId="{6CCD7936-CFF4-6240-AEA6-6AAB2DA19BD4}">
      <dsp:nvSpPr>
        <dsp:cNvPr id="0" name=""/>
        <dsp:cNvSpPr/>
      </dsp:nvSpPr>
      <dsp:spPr>
        <a:xfrm>
          <a:off x="2235625" y="1973254"/>
          <a:ext cx="1379140" cy="68957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出卖人</a:t>
          </a:r>
          <a:endParaRPr lang="en-US" sz="1600" kern="1200" dirty="0"/>
        </a:p>
      </dsp:txBody>
      <dsp:txXfrm>
        <a:off x="2255822" y="1993451"/>
        <a:ext cx="1338746" cy="649176"/>
      </dsp:txXfrm>
    </dsp:sp>
    <dsp:sp modelId="{EB16A60F-57B3-FD49-8C48-184A43D0B703}">
      <dsp:nvSpPr>
        <dsp:cNvPr id="0" name=""/>
        <dsp:cNvSpPr/>
      </dsp:nvSpPr>
      <dsp:spPr>
        <a:xfrm rot="18000000">
          <a:off x="3135211" y="1211131"/>
          <a:ext cx="718773" cy="241349"/>
        </a:xfrm>
        <a:prstGeom prst="lef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207616" y="1259401"/>
        <a:ext cx="573963" cy="144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FFA97-D87F-2C46-B5E0-ABB74101FDD6}">
      <dsp:nvSpPr>
        <dsp:cNvPr id="0" name=""/>
        <dsp:cNvSpPr/>
      </dsp:nvSpPr>
      <dsp:spPr>
        <a:xfrm>
          <a:off x="893435" y="0"/>
          <a:ext cx="2777324" cy="5892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货物运输合同</a:t>
          </a:r>
          <a:endParaRPr lang="en-US" sz="2300" kern="1200" dirty="0"/>
        </a:p>
      </dsp:txBody>
      <dsp:txXfrm>
        <a:off x="910693" y="17258"/>
        <a:ext cx="2742808" cy="554707"/>
      </dsp:txXfrm>
    </dsp:sp>
    <dsp:sp modelId="{C0FF3D93-5E78-054A-A77A-BBC684E37265}">
      <dsp:nvSpPr>
        <dsp:cNvPr id="0" name=""/>
        <dsp:cNvSpPr/>
      </dsp:nvSpPr>
      <dsp:spPr>
        <a:xfrm>
          <a:off x="1171168" y="589223"/>
          <a:ext cx="334228" cy="1233050"/>
        </a:xfrm>
        <a:custGeom>
          <a:avLst/>
          <a:gdLst/>
          <a:ahLst/>
          <a:cxnLst/>
          <a:rect l="0" t="0" r="0" b="0"/>
          <a:pathLst>
            <a:path>
              <a:moveTo>
                <a:pt x="0" y="0"/>
              </a:moveTo>
              <a:lnTo>
                <a:pt x="0" y="1233050"/>
              </a:lnTo>
              <a:lnTo>
                <a:pt x="334228" y="123305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6290FC-84E3-644F-9E42-50D6F6CE6241}">
      <dsp:nvSpPr>
        <dsp:cNvPr id="0" name=""/>
        <dsp:cNvSpPr/>
      </dsp:nvSpPr>
      <dsp:spPr>
        <a:xfrm>
          <a:off x="1505397" y="600223"/>
          <a:ext cx="2221859" cy="244410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托运人的权利义务：交付承运人；买方收货前，托运人可以请求中止运输、返还货物、变更运输；向买方申报货运情况；包装；支付运费</a:t>
          </a:r>
          <a:endParaRPr lang="en-US" sz="1800" kern="1200" dirty="0"/>
        </a:p>
      </dsp:txBody>
      <dsp:txXfrm>
        <a:off x="1570473" y="665299"/>
        <a:ext cx="2091707" cy="2313949"/>
      </dsp:txXfrm>
    </dsp:sp>
    <dsp:sp modelId="{96504DEC-1D9F-0D4A-B63F-1801D806DC1C}">
      <dsp:nvSpPr>
        <dsp:cNvPr id="0" name=""/>
        <dsp:cNvSpPr/>
      </dsp:nvSpPr>
      <dsp:spPr>
        <a:xfrm>
          <a:off x="1171168" y="589223"/>
          <a:ext cx="320097" cy="3882000"/>
        </a:xfrm>
        <a:custGeom>
          <a:avLst/>
          <a:gdLst/>
          <a:ahLst/>
          <a:cxnLst/>
          <a:rect l="0" t="0" r="0" b="0"/>
          <a:pathLst>
            <a:path>
              <a:moveTo>
                <a:pt x="0" y="0"/>
              </a:moveTo>
              <a:lnTo>
                <a:pt x="0" y="3882000"/>
              </a:lnTo>
              <a:lnTo>
                <a:pt x="320097" y="3882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CE20B6-634C-F14E-8DEE-320F2EB1400F}">
      <dsp:nvSpPr>
        <dsp:cNvPr id="0" name=""/>
        <dsp:cNvSpPr/>
      </dsp:nvSpPr>
      <dsp:spPr>
        <a:xfrm>
          <a:off x="1491266" y="3221948"/>
          <a:ext cx="2221859" cy="249855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承运人的权利义务：收取运费、逾期保险费；提存或拍卖；留置货物；按约定运输；通知收货人收货</a:t>
          </a:r>
          <a:endParaRPr lang="en-US" sz="1800" kern="1200" dirty="0"/>
        </a:p>
      </dsp:txBody>
      <dsp:txXfrm>
        <a:off x="1556342" y="3287024"/>
        <a:ext cx="2091707" cy="2368398"/>
      </dsp:txXfrm>
    </dsp:sp>
    <dsp:sp modelId="{20936057-981F-2C4B-B6EA-1A65F31C2EC2}">
      <dsp:nvSpPr>
        <dsp:cNvPr id="0" name=""/>
        <dsp:cNvSpPr/>
      </dsp:nvSpPr>
      <dsp:spPr>
        <a:xfrm>
          <a:off x="4350955" y="2889"/>
          <a:ext cx="2777324" cy="1388662"/>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旅客运输合同</a:t>
          </a:r>
          <a:endParaRPr lang="en-US" sz="2300" kern="1200" dirty="0"/>
        </a:p>
      </dsp:txBody>
      <dsp:txXfrm>
        <a:off x="4391628" y="43562"/>
        <a:ext cx="2695978" cy="1307316"/>
      </dsp:txXfrm>
    </dsp:sp>
    <dsp:sp modelId="{A939A70F-59D6-0B48-A75C-93743773EA74}">
      <dsp:nvSpPr>
        <dsp:cNvPr id="0" name=""/>
        <dsp:cNvSpPr/>
      </dsp:nvSpPr>
      <dsp:spPr>
        <a:xfrm>
          <a:off x="4628688" y="1391552"/>
          <a:ext cx="277732" cy="970855"/>
        </a:xfrm>
        <a:custGeom>
          <a:avLst/>
          <a:gdLst/>
          <a:ahLst/>
          <a:cxnLst/>
          <a:rect l="0" t="0" r="0" b="0"/>
          <a:pathLst>
            <a:path>
              <a:moveTo>
                <a:pt x="0" y="0"/>
              </a:moveTo>
              <a:lnTo>
                <a:pt x="0" y="970855"/>
              </a:lnTo>
              <a:lnTo>
                <a:pt x="277732" y="97085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0A494B-A86A-D040-9F9E-5B34B05EAF29}">
      <dsp:nvSpPr>
        <dsp:cNvPr id="0" name=""/>
        <dsp:cNvSpPr/>
      </dsp:nvSpPr>
      <dsp:spPr>
        <a:xfrm>
          <a:off x="4906420" y="1668076"/>
          <a:ext cx="2221859" cy="13886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旅客的义务：持票</a:t>
          </a:r>
          <a:endParaRPr lang="en-US" sz="1800" kern="1200" dirty="0"/>
        </a:p>
      </dsp:txBody>
      <dsp:txXfrm>
        <a:off x="4947093" y="1708749"/>
        <a:ext cx="2140513" cy="1307316"/>
      </dsp:txXfrm>
    </dsp:sp>
    <dsp:sp modelId="{D9384CAF-C656-D345-9EC5-BAB6ECA0DB61}">
      <dsp:nvSpPr>
        <dsp:cNvPr id="0" name=""/>
        <dsp:cNvSpPr/>
      </dsp:nvSpPr>
      <dsp:spPr>
        <a:xfrm>
          <a:off x="4628688" y="1391552"/>
          <a:ext cx="277732" cy="2777324"/>
        </a:xfrm>
        <a:custGeom>
          <a:avLst/>
          <a:gdLst/>
          <a:ahLst/>
          <a:cxnLst/>
          <a:rect l="0" t="0" r="0" b="0"/>
          <a:pathLst>
            <a:path>
              <a:moveTo>
                <a:pt x="0" y="0"/>
              </a:moveTo>
              <a:lnTo>
                <a:pt x="0" y="2777324"/>
              </a:lnTo>
              <a:lnTo>
                <a:pt x="277732" y="27773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CFDA7D-F1E0-3F40-B32E-48AF6BA8C781}">
      <dsp:nvSpPr>
        <dsp:cNvPr id="0" name=""/>
        <dsp:cNvSpPr/>
      </dsp:nvSpPr>
      <dsp:spPr>
        <a:xfrm>
          <a:off x="4906420" y="3474546"/>
          <a:ext cx="2221859" cy="13886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承运人的义务：不得擅自变更运输路线、时间</a:t>
          </a:r>
          <a:endParaRPr lang="en-US" sz="1800" kern="1200" dirty="0"/>
        </a:p>
      </dsp:txBody>
      <dsp:txXfrm>
        <a:off x="4947093" y="3515219"/>
        <a:ext cx="2140513" cy="1307316"/>
      </dsp:txXfrm>
    </dsp:sp>
    <dsp:sp modelId="{43A9D834-C331-0B43-B230-B4DF582011F9}">
      <dsp:nvSpPr>
        <dsp:cNvPr id="0" name=""/>
        <dsp:cNvSpPr/>
      </dsp:nvSpPr>
      <dsp:spPr>
        <a:xfrm>
          <a:off x="7822611" y="2889"/>
          <a:ext cx="2777324" cy="462494"/>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联运合同</a:t>
          </a:r>
          <a:endParaRPr lang="en-US" sz="2300" kern="1200" dirty="0"/>
        </a:p>
      </dsp:txBody>
      <dsp:txXfrm>
        <a:off x="7836157" y="16435"/>
        <a:ext cx="2750232" cy="435402"/>
      </dsp:txXfrm>
    </dsp:sp>
    <dsp:sp modelId="{579D5DD4-63B2-4140-AA7D-85E3AEA3CC07}">
      <dsp:nvSpPr>
        <dsp:cNvPr id="0" name=""/>
        <dsp:cNvSpPr/>
      </dsp:nvSpPr>
      <dsp:spPr>
        <a:xfrm>
          <a:off x="8100344" y="465384"/>
          <a:ext cx="277732" cy="1583484"/>
        </a:xfrm>
        <a:custGeom>
          <a:avLst/>
          <a:gdLst/>
          <a:ahLst/>
          <a:cxnLst/>
          <a:rect l="0" t="0" r="0" b="0"/>
          <a:pathLst>
            <a:path>
              <a:moveTo>
                <a:pt x="0" y="0"/>
              </a:moveTo>
              <a:lnTo>
                <a:pt x="0" y="1583484"/>
              </a:lnTo>
              <a:lnTo>
                <a:pt x="277732" y="158348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7D82A7-D8DC-9948-AAD4-3DAC663A1CEA}">
      <dsp:nvSpPr>
        <dsp:cNvPr id="0" name=""/>
        <dsp:cNvSpPr/>
      </dsp:nvSpPr>
      <dsp:spPr>
        <a:xfrm>
          <a:off x="8378076" y="812549"/>
          <a:ext cx="2221859" cy="24726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 特征：承运人为两个以上；在始发站一次付清全部费用；发生货物毁损灭失的，收货人向最后一个承运人求偿，其之后再向其他承运人追偿。</a:t>
          </a:r>
          <a:endParaRPr lang="en-US" sz="1800" kern="1200" dirty="0"/>
        </a:p>
      </dsp:txBody>
      <dsp:txXfrm>
        <a:off x="8443152" y="877625"/>
        <a:ext cx="2091707" cy="2342486"/>
      </dsp:txXfrm>
    </dsp:sp>
    <dsp:sp modelId="{F48BBC3E-200E-F242-8FF0-0A3BCADEEAF4}">
      <dsp:nvSpPr>
        <dsp:cNvPr id="0" name=""/>
        <dsp:cNvSpPr/>
      </dsp:nvSpPr>
      <dsp:spPr>
        <a:xfrm>
          <a:off x="8100344" y="465384"/>
          <a:ext cx="277732" cy="3861300"/>
        </a:xfrm>
        <a:custGeom>
          <a:avLst/>
          <a:gdLst/>
          <a:ahLst/>
          <a:cxnLst/>
          <a:rect l="0" t="0" r="0" b="0"/>
          <a:pathLst>
            <a:path>
              <a:moveTo>
                <a:pt x="0" y="0"/>
              </a:moveTo>
              <a:lnTo>
                <a:pt x="0" y="3861300"/>
              </a:lnTo>
              <a:lnTo>
                <a:pt x="277732" y="3861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D8336C-93A6-9748-A621-F01368565817}">
      <dsp:nvSpPr>
        <dsp:cNvPr id="0" name=""/>
        <dsp:cNvSpPr/>
      </dsp:nvSpPr>
      <dsp:spPr>
        <a:xfrm>
          <a:off x="8378076" y="3632353"/>
          <a:ext cx="2221859" cy="138866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kern="1200" dirty="0" smtClean="0"/>
            <a:t>例子：国际航班</a:t>
          </a:r>
          <a:endParaRPr lang="en-US" sz="1800" kern="1200" dirty="0"/>
        </a:p>
      </dsp:txBody>
      <dsp:txXfrm>
        <a:off x="8418749" y="3673026"/>
        <a:ext cx="2140513" cy="13073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10/16/16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合同法分则</a:t>
            </a:r>
            <a:endParaRPr lang="en-US" dirty="0"/>
          </a:p>
        </p:txBody>
      </p:sp>
      <p:sp>
        <p:nvSpPr>
          <p:cNvPr id="3" name="Subtitle 2"/>
          <p:cNvSpPr>
            <a:spLocks noGrp="1"/>
          </p:cNvSpPr>
          <p:nvPr>
            <p:ph type="subTitle" idx="1"/>
          </p:nvPr>
        </p:nvSpPr>
        <p:spPr/>
        <p:txBody>
          <a:bodyPr/>
          <a:lstStyle/>
          <a:p>
            <a:r>
              <a:rPr lang="zh-CN" altLang="en-US" dirty="0" smtClean="0"/>
              <a:t>工商大学 注会</a:t>
            </a:r>
            <a:endParaRPr lang="en-US" dirty="0"/>
          </a:p>
        </p:txBody>
      </p:sp>
    </p:spTree>
    <p:extLst>
      <p:ext uri="{BB962C8B-B14F-4D97-AF65-F5344CB8AC3E}">
        <p14:creationId xmlns:p14="http://schemas.microsoft.com/office/powerpoint/2010/main" val="154717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（一）赠与人的权利义务</a:t>
            </a:r>
            <a:endParaRPr lang="en-US" dirty="0"/>
          </a:p>
        </p:txBody>
      </p:sp>
      <p:sp>
        <p:nvSpPr>
          <p:cNvPr id="3" name="Content Placeholder 2"/>
          <p:cNvSpPr>
            <a:spLocks noGrp="1"/>
          </p:cNvSpPr>
          <p:nvPr>
            <p:ph idx="1"/>
          </p:nvPr>
        </p:nvSpPr>
        <p:spPr>
          <a:xfrm>
            <a:off x="1451579" y="2015732"/>
            <a:ext cx="9603275" cy="4019308"/>
          </a:xfrm>
        </p:spPr>
        <p:txBody>
          <a:bodyPr>
            <a:normAutofit/>
          </a:bodyPr>
          <a:lstStyle/>
          <a:p>
            <a:pPr>
              <a:buFont typeface="Wingdings" charset="2"/>
              <a:buChar char="v"/>
            </a:pPr>
            <a:r>
              <a:rPr lang="zh-CN" altLang="en-US" dirty="0" smtClean="0"/>
              <a:t>不得撤销的赠与：具有</a:t>
            </a:r>
            <a:r>
              <a:rPr lang="zh-CN" altLang="en-US" dirty="0"/>
              <a:t>救灾、扶贫等社会公益、道德义务性质的赠与合同或者经过公证的赠与</a:t>
            </a:r>
            <a:r>
              <a:rPr lang="zh-CN" altLang="en-US" dirty="0" smtClean="0"/>
              <a:t>合同 （此类合同，</a:t>
            </a:r>
            <a:r>
              <a:rPr lang="zh-CN" altLang="en-US" dirty="0"/>
              <a:t>赠与人不交付赠与的财产的，受赠人可以要求</a:t>
            </a:r>
            <a:r>
              <a:rPr lang="zh-CN" altLang="en-US" dirty="0" smtClean="0"/>
              <a:t>交付）；</a:t>
            </a:r>
            <a:endParaRPr lang="en-US" altLang="zh-CN" dirty="0" smtClean="0"/>
          </a:p>
          <a:p>
            <a:pPr marL="457200" indent="-457200">
              <a:buFont typeface="+mj-lt"/>
              <a:buAutoNum type="arabicPeriod" startAt="2"/>
            </a:pPr>
            <a:r>
              <a:rPr lang="zh-CN" altLang="en-US" dirty="0" smtClean="0"/>
              <a:t>赠与附义务的，赠与人可以要求受赠人履行其义务；</a:t>
            </a:r>
            <a:endParaRPr lang="en-US" altLang="zh-CN" dirty="0" smtClean="0"/>
          </a:p>
          <a:p>
            <a:pPr marL="457200" indent="-457200">
              <a:buFont typeface="+mj-lt"/>
              <a:buAutoNum type="arabicPeriod" startAt="2"/>
            </a:pPr>
            <a:r>
              <a:rPr lang="zh-CN" altLang="en-US" b="1" dirty="0" smtClean="0"/>
              <a:t>撤销赠与的法律后果：</a:t>
            </a:r>
            <a:r>
              <a:rPr lang="zh-CN" altLang="en-US" dirty="0"/>
              <a:t>撤销权人撤销赠与的，可以向受赠人要求返还赠与的财产</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71240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（二）赠与人的义务、责任</a:t>
            </a:r>
            <a:endParaRPr lang="en-US" dirty="0"/>
          </a:p>
        </p:txBody>
      </p:sp>
      <p:sp>
        <p:nvSpPr>
          <p:cNvPr id="3" name="Content Placeholder 2"/>
          <p:cNvSpPr>
            <a:spLocks noGrp="1"/>
          </p:cNvSpPr>
          <p:nvPr>
            <p:ph idx="1"/>
          </p:nvPr>
        </p:nvSpPr>
        <p:spPr/>
        <p:txBody>
          <a:bodyPr/>
          <a:lstStyle/>
          <a:p>
            <a:pPr marL="0" indent="0">
              <a:buNone/>
            </a:pPr>
            <a:r>
              <a:rPr lang="zh-CN" altLang="en-US" b="1" dirty="0"/>
              <a:t>赠与人的义务、责任：</a:t>
            </a:r>
            <a:endParaRPr lang="en-US" altLang="zh-CN" b="1" dirty="0"/>
          </a:p>
          <a:p>
            <a:pPr>
              <a:buFont typeface="Wingdings" charset="2"/>
              <a:buChar char="Ø"/>
            </a:pPr>
            <a:r>
              <a:rPr lang="zh-CN" altLang="en-US" dirty="0"/>
              <a:t>赠与的财产有瑕疵的，赠与人不承担责任。附义务的赠与，赠与的财产有瑕疵的，赠与人在附义务的限度内承担与出卖人相同的责任。</a:t>
            </a:r>
            <a:endParaRPr lang="en-US" altLang="zh-CN" dirty="0"/>
          </a:p>
          <a:p>
            <a:pPr>
              <a:buFont typeface="Wingdings" charset="2"/>
              <a:buChar char="Ø"/>
            </a:pPr>
            <a:r>
              <a:rPr lang="zh-CN" altLang="en-US" dirty="0"/>
              <a:t>赠与人故意不告知瑕疵或者保证无瑕疵，造成受赠人损失的，应当承担损害赔偿责任。</a:t>
            </a:r>
            <a:endParaRPr lang="en-US" altLang="zh-CN" dirty="0"/>
          </a:p>
          <a:p>
            <a:pPr>
              <a:buFont typeface="Wingdings" charset="2"/>
              <a:buChar char="Ø"/>
            </a:pPr>
            <a:r>
              <a:rPr lang="zh-CN" altLang="en-US" dirty="0"/>
              <a:t>因赠与人故意或者重大过失致使赠与的财产毁损、灭失的，赠与人应当承担损害赔偿责任。</a:t>
            </a:r>
            <a:endParaRPr lang="en-US" altLang="zh-CN" dirty="0"/>
          </a:p>
        </p:txBody>
      </p:sp>
    </p:spTree>
    <p:extLst>
      <p:ext uri="{BB962C8B-B14F-4D97-AF65-F5344CB8AC3E}">
        <p14:creationId xmlns:p14="http://schemas.microsoft.com/office/powerpoint/2010/main" val="73655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三、借贷合同</a:t>
            </a:r>
            <a:endParaRPr lang="en-US" dirty="0"/>
          </a:p>
        </p:txBody>
      </p:sp>
      <p:sp>
        <p:nvSpPr>
          <p:cNvPr id="3" name="Content Placeholder 2"/>
          <p:cNvSpPr>
            <a:spLocks noGrp="1"/>
          </p:cNvSpPr>
          <p:nvPr>
            <p:ph idx="1"/>
          </p:nvPr>
        </p:nvSpPr>
        <p:spPr>
          <a:xfrm>
            <a:off x="1451579" y="2015732"/>
            <a:ext cx="9603275" cy="4005240"/>
          </a:xfrm>
        </p:spPr>
        <p:txBody>
          <a:bodyPr>
            <a:normAutofit/>
          </a:bodyPr>
          <a:lstStyle/>
          <a:p>
            <a:r>
              <a:rPr lang="zh-CN" altLang="en-US" dirty="0" smtClean="0"/>
              <a:t>概念：</a:t>
            </a:r>
            <a:r>
              <a:rPr lang="zh-CN" altLang="en-US" dirty="0"/>
              <a:t>是借款人向贷款人借款，到期返还借款并支付利息的</a:t>
            </a:r>
            <a:r>
              <a:rPr lang="zh-CN" altLang="en-US" dirty="0" smtClean="0"/>
              <a:t>合同。</a:t>
            </a:r>
            <a:endParaRPr lang="en-US" altLang="zh-CN" dirty="0" smtClean="0"/>
          </a:p>
          <a:p>
            <a:endParaRPr lang="en-US" altLang="zh-CN" dirty="0" smtClean="0"/>
          </a:p>
          <a:p>
            <a:endParaRPr lang="en-US" altLang="zh-CN" dirty="0" smtClean="0"/>
          </a:p>
          <a:p>
            <a:pPr>
              <a:buFont typeface="Arial" charset="0"/>
              <a:buChar char="•"/>
            </a:pPr>
            <a:r>
              <a:rPr lang="zh-CN" altLang="en-US" b="1" dirty="0"/>
              <a:t>借款人的义务：</a:t>
            </a:r>
            <a:endParaRPr lang="en-US" altLang="zh-CN" b="1" dirty="0"/>
          </a:p>
          <a:p>
            <a:pPr>
              <a:buFont typeface="Wingdings" charset="2"/>
              <a:buChar char="Ø"/>
            </a:pPr>
            <a:r>
              <a:rPr lang="zh-CN" altLang="en-US" dirty="0"/>
              <a:t>　借款人未按照约定的日期、数额收取借款的，应当按照约定的日期、数额支付利息。</a:t>
            </a:r>
            <a:endParaRPr lang="en-US" altLang="zh-CN" dirty="0"/>
          </a:p>
          <a:p>
            <a:pPr>
              <a:buFont typeface="Wingdings" charset="2"/>
              <a:buChar char="Ø"/>
            </a:pPr>
            <a:r>
              <a:rPr lang="zh-CN" altLang="en-US" dirty="0"/>
              <a:t>借款人未按照约定的借款用途使用借款的，贷款人可以停止发放借款、提前收回借款或者解除合同</a:t>
            </a:r>
            <a:r>
              <a:rPr lang="zh-CN" altLang="en-US" dirty="0" smtClean="0"/>
              <a:t>。</a:t>
            </a:r>
            <a:endParaRPr lang="en-US" altLang="zh-CN" dirty="0"/>
          </a:p>
        </p:txBody>
      </p:sp>
      <p:graphicFrame>
        <p:nvGraphicFramePr>
          <p:cNvPr id="4" name="Diagram 3"/>
          <p:cNvGraphicFramePr/>
          <p:nvPr>
            <p:extLst>
              <p:ext uri="{D42A27DB-BD31-4B8C-83A1-F6EECF244321}">
                <p14:modId xmlns:p14="http://schemas.microsoft.com/office/powerpoint/2010/main" val="1899318148"/>
              </p:ext>
            </p:extLst>
          </p:nvPr>
        </p:nvGraphicFramePr>
        <p:xfrm>
          <a:off x="2003864" y="2532184"/>
          <a:ext cx="8128000" cy="815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16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三、借贷合同</a:t>
            </a:r>
            <a:endParaRPr lang="en-US" dirty="0"/>
          </a:p>
        </p:txBody>
      </p:sp>
      <p:sp>
        <p:nvSpPr>
          <p:cNvPr id="3" name="Content Placeholder 2"/>
          <p:cNvSpPr>
            <a:spLocks noGrp="1"/>
          </p:cNvSpPr>
          <p:nvPr>
            <p:ph idx="1"/>
          </p:nvPr>
        </p:nvSpPr>
        <p:spPr>
          <a:xfrm>
            <a:off x="1451579" y="2015732"/>
            <a:ext cx="9603275" cy="4005240"/>
          </a:xfrm>
        </p:spPr>
        <p:txBody>
          <a:bodyPr>
            <a:normAutofit/>
          </a:bodyPr>
          <a:lstStyle/>
          <a:p>
            <a:r>
              <a:rPr lang="zh-CN" altLang="en-US" b="1" dirty="0" smtClean="0"/>
              <a:t>贷款人的义务：</a:t>
            </a:r>
            <a:endParaRPr lang="en-US" altLang="zh-CN" b="1" dirty="0" smtClean="0"/>
          </a:p>
          <a:p>
            <a:pPr>
              <a:buFont typeface="Wingdings" charset="2"/>
              <a:buChar char="Ø"/>
            </a:pPr>
            <a:r>
              <a:rPr lang="zh-CN" altLang="en-US" dirty="0" smtClean="0"/>
              <a:t>贷款人</a:t>
            </a:r>
            <a:r>
              <a:rPr lang="zh-CN" altLang="en-US" b="1" dirty="0"/>
              <a:t>未按照约定的日期、数额</a:t>
            </a:r>
            <a:r>
              <a:rPr lang="zh-CN" altLang="en-US" dirty="0"/>
              <a:t>提供借款，造成借款人损失的，应当赔偿</a:t>
            </a:r>
            <a:r>
              <a:rPr lang="zh-CN" altLang="en-US" dirty="0" smtClean="0"/>
              <a:t>损失；</a:t>
            </a:r>
            <a:endParaRPr lang="en-US" altLang="zh-CN" dirty="0" smtClean="0"/>
          </a:p>
          <a:p>
            <a:pPr>
              <a:buFont typeface="Wingdings" charset="2"/>
              <a:buChar char="Ø"/>
            </a:pPr>
            <a:endParaRPr lang="en-US" altLang="zh-CN" dirty="0" smtClean="0"/>
          </a:p>
          <a:p>
            <a:r>
              <a:rPr lang="zh-CN" altLang="en-US" b="1" dirty="0"/>
              <a:t>贷款人的</a:t>
            </a:r>
            <a:r>
              <a:rPr lang="zh-CN" altLang="en-US" b="1" dirty="0" smtClean="0"/>
              <a:t>权利</a:t>
            </a:r>
            <a:r>
              <a:rPr lang="zh-CN" altLang="en-US" dirty="0" smtClean="0"/>
              <a:t>：</a:t>
            </a:r>
            <a:endParaRPr lang="en-US" altLang="zh-CN" dirty="0"/>
          </a:p>
          <a:p>
            <a:pPr>
              <a:buFont typeface="Wingdings" charset="2"/>
              <a:buChar char="Ø"/>
            </a:pPr>
            <a:r>
              <a:rPr lang="zh-CN" altLang="en-US" dirty="0"/>
              <a:t>要求借款人提供担保；</a:t>
            </a:r>
            <a:endParaRPr lang="en-US" altLang="zh-CN" dirty="0"/>
          </a:p>
          <a:p>
            <a:pPr>
              <a:buFont typeface="Wingdings" charset="2"/>
              <a:buChar char="Ø"/>
            </a:pPr>
            <a:r>
              <a:rPr lang="zh-CN" altLang="en-US" dirty="0"/>
              <a:t>要求借款人提供与借款有关的业务活动和财产状况的真实情况；</a:t>
            </a:r>
            <a:endParaRPr lang="en-US" altLang="zh-CN" dirty="0"/>
          </a:p>
          <a:p>
            <a:pPr>
              <a:buFont typeface="Wingdings" charset="2"/>
              <a:buChar char="Ø"/>
            </a:pPr>
            <a:r>
              <a:rPr lang="zh-CN" altLang="en-US" dirty="0"/>
              <a:t>请求借款人支付利息，但是</a:t>
            </a:r>
            <a:r>
              <a:rPr lang="zh-CN" altLang="en-US" b="1" dirty="0"/>
              <a:t>利息不得预先在本金中扣除；</a:t>
            </a:r>
            <a:r>
              <a:rPr lang="zh-CN" altLang="en-US" dirty="0"/>
              <a:t>利息预先在本金中扣除的，应当按照实际借款数额返还借款并计算利息。</a:t>
            </a:r>
            <a:endParaRPr lang="en-US" altLang="zh-CN" dirty="0"/>
          </a:p>
          <a:p>
            <a:pPr>
              <a:buFont typeface="Wingdings" charset="2"/>
              <a:buChar char="Ø"/>
            </a:pPr>
            <a:endParaRPr lang="en-US" altLang="zh-CN" dirty="0"/>
          </a:p>
          <a:p>
            <a:endParaRPr lang="en-US" dirty="0"/>
          </a:p>
        </p:txBody>
      </p:sp>
    </p:spTree>
    <p:extLst>
      <p:ext uri="{BB962C8B-B14F-4D97-AF65-F5344CB8AC3E}">
        <p14:creationId xmlns:p14="http://schemas.microsoft.com/office/powerpoint/2010/main" val="161418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四、租赁合同</a:t>
            </a:r>
            <a:endParaRPr lang="en-US" dirty="0"/>
          </a:p>
        </p:txBody>
      </p:sp>
      <p:sp>
        <p:nvSpPr>
          <p:cNvPr id="3" name="Content Placeholder 2"/>
          <p:cNvSpPr>
            <a:spLocks noGrp="1"/>
          </p:cNvSpPr>
          <p:nvPr>
            <p:ph idx="1"/>
          </p:nvPr>
        </p:nvSpPr>
        <p:spPr/>
        <p:txBody>
          <a:bodyPr/>
          <a:lstStyle/>
          <a:p>
            <a:r>
              <a:rPr lang="zh-CN" altLang="en-US" dirty="0" smtClean="0"/>
              <a:t>概念：出租人</a:t>
            </a:r>
            <a:r>
              <a:rPr lang="zh-CN" altLang="en-US" dirty="0"/>
              <a:t>将租赁物交付承租人使用、收益，承租人支付租金的合同</a:t>
            </a:r>
            <a:r>
              <a:rPr lang="zh-CN" altLang="en-US" dirty="0" smtClean="0"/>
              <a:t>。</a:t>
            </a:r>
            <a:endParaRPr lang="en-US" altLang="zh-CN" dirty="0" smtClean="0"/>
          </a:p>
          <a:p>
            <a:r>
              <a:rPr lang="zh-CN" altLang="en-US" b="1" dirty="0" smtClean="0"/>
              <a:t>期限：</a:t>
            </a:r>
            <a:r>
              <a:rPr lang="zh-CN" altLang="en-US" dirty="0"/>
              <a:t>租赁期限</a:t>
            </a:r>
            <a:r>
              <a:rPr lang="zh-CN" altLang="en-US" b="1" dirty="0"/>
              <a:t>不得超过二十年</a:t>
            </a:r>
            <a:r>
              <a:rPr lang="zh-CN" altLang="en-US" dirty="0"/>
              <a:t>。超过二十年的，</a:t>
            </a:r>
            <a:r>
              <a:rPr lang="zh-CN" altLang="en-US" b="1" dirty="0"/>
              <a:t>超过部分</a:t>
            </a:r>
            <a:r>
              <a:rPr lang="zh-CN" altLang="en-US" b="1" dirty="0" smtClean="0"/>
              <a:t>无效</a:t>
            </a:r>
            <a:r>
              <a:rPr lang="zh-CN" altLang="en-US" dirty="0" smtClean="0"/>
              <a:t>；</a:t>
            </a:r>
            <a:r>
              <a:rPr lang="zh-CN" altLang="en-US" dirty="0"/>
              <a:t>租赁期间届满，当事人可以续订租赁合同，但约定的租赁期限自续订之日起</a:t>
            </a:r>
            <a:r>
              <a:rPr lang="zh-CN" altLang="en-US" b="1" dirty="0"/>
              <a:t>不得超过二十年</a:t>
            </a:r>
            <a:r>
              <a:rPr lang="zh-CN" altLang="en-US" dirty="0"/>
              <a:t>。</a:t>
            </a:r>
          </a:p>
          <a:p>
            <a:r>
              <a:rPr lang="zh-CN" altLang="en-US" b="1" dirty="0" smtClean="0"/>
              <a:t>要式合同：</a:t>
            </a:r>
            <a:r>
              <a:rPr lang="zh-CN" altLang="en-US" dirty="0"/>
              <a:t>租赁期限</a:t>
            </a:r>
            <a:r>
              <a:rPr lang="zh-CN" altLang="en-US" b="1" dirty="0"/>
              <a:t>六个月以上</a:t>
            </a:r>
            <a:r>
              <a:rPr lang="zh-CN" altLang="en-US" dirty="0"/>
              <a:t>的，应当采用</a:t>
            </a:r>
            <a:r>
              <a:rPr lang="zh-CN" altLang="en-US" b="1" dirty="0"/>
              <a:t>书面形式</a:t>
            </a:r>
            <a:r>
              <a:rPr lang="zh-CN" altLang="en-US" dirty="0"/>
              <a:t>。当事人未采用书面形式的，视为不定期租赁</a:t>
            </a:r>
            <a:r>
              <a:rPr lang="zh-CN" altLang="en-US" dirty="0" smtClean="0"/>
              <a:t>。</a:t>
            </a:r>
            <a:endParaRPr lang="en-US" altLang="zh-CN" dirty="0" smtClean="0"/>
          </a:p>
          <a:p>
            <a:endParaRPr lang="zh-CN" altLang="en-US" dirty="0"/>
          </a:p>
          <a:p>
            <a:endParaRPr lang="en-US" dirty="0"/>
          </a:p>
        </p:txBody>
      </p:sp>
    </p:spTree>
    <p:extLst>
      <p:ext uri="{BB962C8B-B14F-4D97-AF65-F5344CB8AC3E}">
        <p14:creationId xmlns:p14="http://schemas.microsoft.com/office/powerpoint/2010/main" val="158597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四、租赁合同</a:t>
            </a:r>
            <a:endParaRPr lang="en-US" dirty="0"/>
          </a:p>
        </p:txBody>
      </p:sp>
      <p:sp>
        <p:nvSpPr>
          <p:cNvPr id="3" name="Content Placeholder 2"/>
          <p:cNvSpPr>
            <a:spLocks noGrp="1"/>
          </p:cNvSpPr>
          <p:nvPr>
            <p:ph idx="1"/>
          </p:nvPr>
        </p:nvSpPr>
        <p:spPr>
          <a:xfrm>
            <a:off x="1451579" y="2015732"/>
            <a:ext cx="9603275" cy="4019308"/>
          </a:xfrm>
        </p:spPr>
        <p:txBody>
          <a:bodyPr/>
          <a:lstStyle/>
          <a:p>
            <a:r>
              <a:rPr lang="zh-CN" altLang="en-US" b="1" dirty="0" smtClean="0"/>
              <a:t>出租人的义务：</a:t>
            </a:r>
            <a:endParaRPr lang="en-US" altLang="zh-CN" b="1" dirty="0" smtClean="0"/>
          </a:p>
          <a:p>
            <a:pPr>
              <a:buFont typeface="Wingdings" charset="2"/>
              <a:buChar char="Ø"/>
            </a:pPr>
            <a:r>
              <a:rPr lang="zh-CN" altLang="en-US" dirty="0"/>
              <a:t>出租人应当按照约定将租赁物</a:t>
            </a:r>
            <a:r>
              <a:rPr lang="zh-CN" altLang="en-US" b="1" dirty="0"/>
              <a:t>交付</a:t>
            </a:r>
            <a:r>
              <a:rPr lang="zh-CN" altLang="en-US" dirty="0"/>
              <a:t>承租人，并在租赁期间保持租赁物符合约定的用途</a:t>
            </a:r>
            <a:r>
              <a:rPr lang="zh-CN" altLang="en-US" dirty="0" smtClean="0"/>
              <a:t>。</a:t>
            </a:r>
            <a:endParaRPr lang="en-US" altLang="zh-CN" dirty="0" smtClean="0"/>
          </a:p>
          <a:p>
            <a:pPr>
              <a:buFont typeface="Wingdings" charset="2"/>
              <a:buChar char="Ø"/>
            </a:pPr>
            <a:r>
              <a:rPr lang="zh-CN" altLang="en-US" dirty="0"/>
              <a:t>出租人应当履行租赁物的</a:t>
            </a:r>
            <a:r>
              <a:rPr lang="zh-CN" altLang="en-US" b="1" dirty="0"/>
              <a:t>维修</a:t>
            </a:r>
            <a:r>
              <a:rPr lang="zh-CN" altLang="en-US" dirty="0" smtClean="0"/>
              <a:t>义务；不履行的，应支付出租人维修费用；</a:t>
            </a:r>
            <a:r>
              <a:rPr lang="zh-CN" altLang="en-US" dirty="0"/>
              <a:t>因维修租赁物影响承租人使用的，应当相应减少租金或者延长租期。</a:t>
            </a:r>
            <a:endParaRPr lang="en-US" altLang="zh-CN" dirty="0" smtClean="0"/>
          </a:p>
          <a:p>
            <a:r>
              <a:rPr lang="zh-CN" altLang="en-US" b="1" dirty="0" smtClean="0"/>
              <a:t>承租人的义务：</a:t>
            </a:r>
            <a:endParaRPr lang="en-US" altLang="zh-CN" b="1" dirty="0" smtClean="0"/>
          </a:p>
          <a:p>
            <a:pPr>
              <a:buFont typeface="Wingdings" charset="2"/>
              <a:buChar char="Ø"/>
            </a:pPr>
            <a:r>
              <a:rPr lang="zh-CN" altLang="en-US" dirty="0"/>
              <a:t>承租人应当按照约定的方法使用</a:t>
            </a:r>
            <a:r>
              <a:rPr lang="zh-CN" altLang="en-US" dirty="0" smtClean="0"/>
              <a:t>租赁物；约定不明的，按</a:t>
            </a:r>
            <a:r>
              <a:rPr lang="zh-CN" altLang="en-US" dirty="0"/>
              <a:t>租赁物的性质</a:t>
            </a:r>
            <a:r>
              <a:rPr lang="zh-CN" altLang="en-US" dirty="0" smtClean="0"/>
              <a:t>使用；按约定方法或性质使用造成租赁物的耗损的，不承担责任，反之承担责任。</a:t>
            </a:r>
            <a:endParaRPr lang="en-US" altLang="zh-CN" dirty="0" smtClean="0"/>
          </a:p>
          <a:p>
            <a:pPr>
              <a:buFont typeface="Wingdings" charset="2"/>
              <a:buChar char="Ø"/>
            </a:pPr>
            <a:r>
              <a:rPr lang="zh-CN" altLang="en-US" dirty="0" smtClean="0"/>
              <a:t>承租人因保管不善造成租赁物毁损灭失的，承担责任。</a:t>
            </a:r>
            <a:endParaRPr lang="en-US" altLang="zh-CN" dirty="0" smtClean="0"/>
          </a:p>
          <a:p>
            <a:pPr>
              <a:buFont typeface="Wingdings" charset="2"/>
              <a:buChar char="Ø"/>
            </a:pPr>
            <a:endParaRPr lang="en-US" altLang="zh-CN" dirty="0" smtClean="0"/>
          </a:p>
          <a:p>
            <a:pPr>
              <a:buFont typeface="Wingdings" charset="2"/>
              <a:buChar char="Ø"/>
            </a:pP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185131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四、租赁合同</a:t>
            </a:r>
            <a:endParaRPr lang="en-US" dirty="0"/>
          </a:p>
        </p:txBody>
      </p:sp>
      <p:sp>
        <p:nvSpPr>
          <p:cNvPr id="3" name="Content Placeholder 2"/>
          <p:cNvSpPr>
            <a:spLocks noGrp="1"/>
          </p:cNvSpPr>
          <p:nvPr>
            <p:ph idx="1"/>
          </p:nvPr>
        </p:nvSpPr>
        <p:spPr>
          <a:xfrm>
            <a:off x="1451579" y="2015732"/>
            <a:ext cx="9603275" cy="4019308"/>
          </a:xfrm>
        </p:spPr>
        <p:txBody>
          <a:bodyPr/>
          <a:lstStyle/>
          <a:p>
            <a:r>
              <a:rPr lang="zh-CN" altLang="en-US" dirty="0" smtClean="0"/>
              <a:t>经承租人同意，可以改善、增设租赁物，或转租第三人；</a:t>
            </a:r>
            <a:endParaRPr lang="en-US" altLang="zh-CN" dirty="0" smtClean="0"/>
          </a:p>
          <a:p>
            <a:r>
              <a:rPr lang="zh-CN" altLang="en-US" dirty="0"/>
              <a:t>承租人应当按照约定的期限支付</a:t>
            </a:r>
            <a:r>
              <a:rPr lang="zh-CN" altLang="en-US" dirty="0" smtClean="0"/>
              <a:t>租金；约定不明的，如果</a:t>
            </a:r>
            <a:r>
              <a:rPr lang="zh-CN" altLang="en-US" dirty="0"/>
              <a:t>租赁期间不满一年的，应当在租赁期间届满时支付；租赁期间一年以上的，应当在每届满一年时</a:t>
            </a:r>
            <a:r>
              <a:rPr lang="zh-CN" altLang="en-US" dirty="0" smtClean="0"/>
              <a:t>支付（每年支付一次），</a:t>
            </a:r>
            <a:r>
              <a:rPr lang="zh-CN" altLang="en-US" dirty="0"/>
              <a:t>剩余期间不满一年的，应当在租赁期间届满时</a:t>
            </a:r>
            <a:r>
              <a:rPr lang="zh-CN" altLang="en-US" dirty="0" smtClean="0"/>
              <a:t>支付（例如租赁期为</a:t>
            </a:r>
            <a:r>
              <a:rPr lang="en-US" altLang="zh-CN" dirty="0" smtClean="0"/>
              <a:t>1</a:t>
            </a:r>
            <a:r>
              <a:rPr lang="zh-CN" altLang="en-US" dirty="0" smtClean="0"/>
              <a:t>年半）。</a:t>
            </a:r>
            <a:endParaRPr lang="en-US" altLang="zh-CN" dirty="0" smtClean="0"/>
          </a:p>
          <a:p>
            <a:r>
              <a:rPr lang="zh-CN" altLang="en-US" dirty="0"/>
              <a:t>承租人无正当理由未支付或者迟延支付租金的，出租人可以要求承租人在合理期限内支付。承租人逾期不支付的，出租人可以解除合同</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8529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五、融资租赁合同</a:t>
            </a:r>
            <a:endParaRPr lang="en-US" dirty="0"/>
          </a:p>
        </p:txBody>
      </p:sp>
      <p:sp>
        <p:nvSpPr>
          <p:cNvPr id="3" name="Content Placeholder 2"/>
          <p:cNvSpPr>
            <a:spLocks noGrp="1"/>
          </p:cNvSpPr>
          <p:nvPr>
            <p:ph idx="1"/>
          </p:nvPr>
        </p:nvSpPr>
        <p:spPr/>
        <p:txBody>
          <a:bodyPr/>
          <a:lstStyle/>
          <a:p>
            <a:r>
              <a:rPr lang="zh-CN" altLang="en-US" dirty="0" smtClean="0"/>
              <a:t>概念：</a:t>
            </a:r>
            <a:r>
              <a:rPr lang="zh-CN" altLang="en-US" dirty="0"/>
              <a:t>出租人根据承租人对出卖人、租赁物的选择，向出卖人购买租赁物，提供给承租人使用，承租人支付租金的</a:t>
            </a:r>
            <a:r>
              <a:rPr lang="zh-CN" altLang="en-US" dirty="0" smtClean="0"/>
              <a:t>合同。</a:t>
            </a:r>
            <a:endParaRPr lang="zh-CN" altLang="en-US" dirty="0"/>
          </a:p>
          <a:p>
            <a:r>
              <a:rPr lang="zh-CN" altLang="en-US" dirty="0" smtClean="0"/>
              <a:t>出租人</a:t>
            </a:r>
            <a:r>
              <a:rPr lang="en-US" altLang="zh-CN" dirty="0" smtClean="0"/>
              <a:t>——</a:t>
            </a:r>
            <a:r>
              <a:rPr lang="zh-CN" altLang="en-US" dirty="0" smtClean="0"/>
              <a:t>一般是融资租赁公司</a:t>
            </a:r>
            <a:endParaRPr lang="en-US" altLang="zh-CN" dirty="0" smtClean="0"/>
          </a:p>
          <a:p>
            <a:endParaRPr lang="en-US" dirty="0"/>
          </a:p>
        </p:txBody>
      </p:sp>
      <p:graphicFrame>
        <p:nvGraphicFramePr>
          <p:cNvPr id="4" name="Diagram 3"/>
          <p:cNvGraphicFramePr/>
          <p:nvPr>
            <p:extLst>
              <p:ext uri="{D42A27DB-BD31-4B8C-83A1-F6EECF244321}">
                <p14:modId xmlns:p14="http://schemas.microsoft.com/office/powerpoint/2010/main" val="857049801"/>
              </p:ext>
            </p:extLst>
          </p:nvPr>
        </p:nvGraphicFramePr>
        <p:xfrm>
          <a:off x="2032000" y="3474720"/>
          <a:ext cx="8128000" cy="266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38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五、融资租赁合同</a:t>
            </a:r>
            <a:endParaRPr lang="en-US" dirty="0"/>
          </a:p>
        </p:txBody>
      </p:sp>
      <p:sp>
        <p:nvSpPr>
          <p:cNvPr id="3" name="Content Placeholder 2"/>
          <p:cNvSpPr>
            <a:spLocks noGrp="1"/>
          </p:cNvSpPr>
          <p:nvPr>
            <p:ph idx="1"/>
          </p:nvPr>
        </p:nvSpPr>
        <p:spPr/>
        <p:txBody>
          <a:bodyPr numCol="2"/>
          <a:lstStyle/>
          <a:p>
            <a:r>
              <a:rPr lang="zh-CN" altLang="en-US" dirty="0" smtClean="0"/>
              <a:t>特征：</a:t>
            </a:r>
            <a:endParaRPr lang="en-US" altLang="zh-CN" dirty="0" smtClean="0"/>
          </a:p>
          <a:p>
            <a:pPr>
              <a:buFont typeface="Wingdings" charset="2"/>
              <a:buChar char="Ø"/>
            </a:pPr>
            <a:r>
              <a:rPr lang="zh-CN" altLang="en-US" dirty="0" smtClean="0"/>
              <a:t>融资与融物相结合；</a:t>
            </a:r>
            <a:endParaRPr lang="en-US" altLang="zh-CN" dirty="0" smtClean="0"/>
          </a:p>
          <a:p>
            <a:pPr>
              <a:buFont typeface="Wingdings" charset="2"/>
              <a:buChar char="Ø"/>
            </a:pPr>
            <a:r>
              <a:rPr lang="zh-CN" altLang="en-US" dirty="0" smtClean="0"/>
              <a:t>租赁关系和买卖关系相结合；</a:t>
            </a:r>
            <a:endParaRPr lang="en-US" altLang="zh-CN" dirty="0" smtClean="0"/>
          </a:p>
          <a:p>
            <a:pPr>
              <a:buFont typeface="Wingdings" charset="2"/>
              <a:buChar char="Ø"/>
            </a:pPr>
            <a:r>
              <a:rPr lang="zh-CN" altLang="en-US" dirty="0" smtClean="0"/>
              <a:t>所有权与使用权相分离；</a:t>
            </a:r>
            <a:endParaRPr lang="en-US" altLang="zh-CN" dirty="0" smtClean="0"/>
          </a:p>
          <a:p>
            <a:pPr>
              <a:buFont typeface="Wingdings" charset="2"/>
              <a:buChar char="Ø"/>
            </a:pPr>
            <a:r>
              <a:rPr lang="zh-CN" altLang="en-US" dirty="0" smtClean="0"/>
              <a:t>租赁合同不得中途解除；</a:t>
            </a:r>
            <a:endParaRPr lang="en-US" altLang="zh-CN" dirty="0" smtClean="0"/>
          </a:p>
          <a:p>
            <a:pPr>
              <a:buFont typeface="Wingdings" charset="2"/>
              <a:buChar char="Ø"/>
            </a:pPr>
            <a:r>
              <a:rPr lang="zh-CN" altLang="en-US" dirty="0" smtClean="0"/>
              <a:t>书面形式</a:t>
            </a:r>
            <a:endParaRPr lang="en-US" altLang="zh-CN" dirty="0" smtClean="0"/>
          </a:p>
          <a:p>
            <a:endParaRPr lang="en-US" dirty="0" smtClean="0"/>
          </a:p>
          <a:p>
            <a:r>
              <a:rPr lang="zh-CN" altLang="en-US" dirty="0" smtClean="0"/>
              <a:t>融资租赁公司与出卖人之间是买卖关系；</a:t>
            </a:r>
            <a:endParaRPr lang="en-US" altLang="zh-CN" dirty="0" smtClean="0"/>
          </a:p>
          <a:p>
            <a:r>
              <a:rPr lang="zh-CN" altLang="en-US" dirty="0" smtClean="0"/>
              <a:t>融资租赁公司与承租人之间是租赁关系。</a:t>
            </a:r>
            <a:endParaRPr lang="en-US" dirty="0"/>
          </a:p>
        </p:txBody>
      </p:sp>
    </p:spTree>
    <p:extLst>
      <p:ext uri="{BB962C8B-B14F-4D97-AF65-F5344CB8AC3E}">
        <p14:creationId xmlns:p14="http://schemas.microsoft.com/office/powerpoint/2010/main" val="109169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五、融资租赁合同</a:t>
            </a:r>
            <a:endParaRPr lang="en-US" dirty="0"/>
          </a:p>
        </p:txBody>
      </p:sp>
      <p:sp>
        <p:nvSpPr>
          <p:cNvPr id="3" name="Content Placeholder 2"/>
          <p:cNvSpPr>
            <a:spLocks noGrp="1"/>
          </p:cNvSpPr>
          <p:nvPr>
            <p:ph idx="1"/>
          </p:nvPr>
        </p:nvSpPr>
        <p:spPr>
          <a:xfrm>
            <a:off x="1451579" y="2015732"/>
            <a:ext cx="9603275" cy="4019308"/>
          </a:xfrm>
        </p:spPr>
        <p:txBody>
          <a:bodyPr>
            <a:normAutofit/>
          </a:bodyPr>
          <a:lstStyle/>
          <a:p>
            <a:r>
              <a:rPr lang="zh-CN" altLang="en-US" b="1" dirty="0" smtClean="0"/>
              <a:t>出卖人的义务：</a:t>
            </a:r>
            <a:r>
              <a:rPr lang="zh-CN" altLang="en-US" dirty="0" smtClean="0"/>
              <a:t>交付标的物；对标的物承担瑕疵担保。</a:t>
            </a:r>
            <a:endParaRPr lang="en-US" altLang="zh-CN" dirty="0" smtClean="0"/>
          </a:p>
          <a:p>
            <a:endParaRPr lang="en-US" altLang="zh-CN" dirty="0" smtClean="0"/>
          </a:p>
          <a:p>
            <a:pPr>
              <a:buFont typeface="Wingdings" charset="2"/>
              <a:buChar char="v"/>
            </a:pPr>
            <a:r>
              <a:rPr lang="zh-CN" altLang="en-US" dirty="0" smtClean="0"/>
              <a:t>注意：</a:t>
            </a:r>
            <a:r>
              <a:rPr lang="zh-CN" altLang="en-US" b="1" dirty="0" smtClean="0"/>
              <a:t>瑕疵担保责任</a:t>
            </a:r>
            <a:r>
              <a:rPr lang="zh-CN" altLang="en-US" dirty="0" smtClean="0"/>
              <a:t>发生在当标的物交付时，卖方要保证标的物的所有权、处置权合法，并且质量符合要求，其中买方是善意并无重大过失，并及时检查通知卖方。</a:t>
            </a:r>
            <a:endParaRPr lang="en-US" altLang="zh-CN" dirty="0"/>
          </a:p>
          <a:p>
            <a:pPr>
              <a:buFont typeface="Wingdings" charset="2"/>
              <a:buChar char="v"/>
            </a:pPr>
            <a:r>
              <a:rPr lang="zh-CN" altLang="en-US" dirty="0" smtClean="0"/>
              <a:t>如果质量不符合约定（</a:t>
            </a:r>
            <a:r>
              <a:rPr lang="zh-CN" altLang="en-US" b="1" dirty="0" smtClean="0"/>
              <a:t>物的瑕疵担保</a:t>
            </a:r>
            <a:r>
              <a:rPr lang="zh-CN" altLang="en-US" dirty="0" smtClean="0"/>
              <a:t>），卖方承担违约责任（</a:t>
            </a:r>
            <a:r>
              <a:rPr lang="zh-CN" altLang="en-US" dirty="0"/>
              <a:t>承担修理、更换、重作、退货、减少价款或者</a:t>
            </a:r>
            <a:r>
              <a:rPr lang="zh-CN" altLang="en-US" dirty="0" smtClean="0"/>
              <a:t>报酬），</a:t>
            </a:r>
            <a:r>
              <a:rPr lang="en-US" altLang="zh-CN" dirty="0" smtClean="0"/>
              <a:t>【</a:t>
            </a:r>
            <a:r>
              <a:rPr lang="zh-CN" altLang="en-US" dirty="0"/>
              <a:t>物的瑕疵担保（质量）仅存在于交付时，交付之后再发生买方承担责任</a:t>
            </a:r>
            <a:r>
              <a:rPr lang="en-US" altLang="zh-CN" dirty="0"/>
              <a:t>】</a:t>
            </a:r>
            <a:r>
              <a:rPr lang="zh-CN" altLang="en-US" dirty="0" smtClean="0"/>
              <a:t>；</a:t>
            </a:r>
            <a:endParaRPr lang="en-US" altLang="zh-CN" dirty="0" smtClean="0"/>
          </a:p>
          <a:p>
            <a:pPr>
              <a:buFont typeface="Wingdings" charset="2"/>
              <a:buChar char="v"/>
            </a:pPr>
            <a:r>
              <a:rPr lang="zh-CN" altLang="en-US" dirty="0" smtClean="0"/>
              <a:t>如果买方有确切证据证明第三人画可能会主张权利（</a:t>
            </a:r>
            <a:r>
              <a:rPr lang="zh-CN" altLang="en-US" b="1" dirty="0" smtClean="0"/>
              <a:t>权利的瑕疵担保</a:t>
            </a:r>
            <a:r>
              <a:rPr lang="zh-CN" altLang="en-US" dirty="0" smtClean="0"/>
              <a:t>），可以中止支付价款，但卖方提供担保的除外。</a:t>
            </a:r>
            <a:endParaRPr lang="en-US" altLang="zh-CN" dirty="0" smtClean="0"/>
          </a:p>
        </p:txBody>
      </p:sp>
    </p:spTree>
    <p:extLst>
      <p:ext uri="{BB962C8B-B14F-4D97-AF65-F5344CB8AC3E}">
        <p14:creationId xmlns:p14="http://schemas.microsoft.com/office/powerpoint/2010/main" val="63065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一、买卖合同</a:t>
            </a:r>
            <a:endParaRPr lang="en-US" dirty="0"/>
          </a:p>
        </p:txBody>
      </p:sp>
      <p:sp>
        <p:nvSpPr>
          <p:cNvPr id="3" name="Content Placeholder 2"/>
          <p:cNvSpPr>
            <a:spLocks noGrp="1"/>
          </p:cNvSpPr>
          <p:nvPr>
            <p:ph idx="1"/>
          </p:nvPr>
        </p:nvSpPr>
        <p:spPr>
          <a:xfrm>
            <a:off x="1451579" y="2015732"/>
            <a:ext cx="9603275" cy="3977105"/>
          </a:xfrm>
        </p:spPr>
        <p:txBody>
          <a:bodyPr>
            <a:normAutofit/>
          </a:bodyPr>
          <a:lstStyle/>
          <a:p>
            <a:r>
              <a:rPr lang="zh-CN" altLang="en-US" sz="2400" dirty="0" smtClean="0"/>
              <a:t>概念：</a:t>
            </a:r>
            <a:r>
              <a:rPr lang="zh-CN" altLang="en-US" sz="2400" dirty="0"/>
              <a:t>买卖合同是出卖人转移标的物的所有权于买受人，买受人支付价款的合同</a:t>
            </a:r>
            <a:r>
              <a:rPr lang="zh-CN" altLang="en-US" sz="2400" dirty="0" smtClean="0"/>
              <a:t>。</a:t>
            </a:r>
            <a:endParaRPr lang="en-US" altLang="zh-CN" sz="2400" dirty="0" smtClean="0"/>
          </a:p>
          <a:p>
            <a:r>
              <a:rPr lang="zh-CN" altLang="en-US" sz="2400" dirty="0" smtClean="0"/>
              <a:t>特征：转移标的物所有权；双务、有偿、诺成、不要式合同。</a:t>
            </a:r>
            <a:endParaRPr lang="en-US" altLang="zh-CN" sz="2400" dirty="0" smtClean="0"/>
          </a:p>
          <a:p>
            <a:r>
              <a:rPr lang="zh-CN" altLang="en-US" sz="2400" dirty="0" smtClean="0"/>
              <a:t>标的物的所有权转移：</a:t>
            </a:r>
            <a:endParaRPr lang="en-US" altLang="zh-CN" sz="2400" dirty="0" smtClean="0"/>
          </a:p>
          <a:p>
            <a:r>
              <a:rPr lang="zh-CN" altLang="en-US" sz="2400" dirty="0"/>
              <a:t>不动产以登记时间为转移时间；</a:t>
            </a:r>
            <a:endParaRPr lang="en-US" altLang="zh-CN" sz="2400" dirty="0"/>
          </a:p>
          <a:p>
            <a:r>
              <a:rPr lang="zh-CN" altLang="en-US" sz="2400" dirty="0"/>
              <a:t>动产以交付时间为转移时间</a:t>
            </a:r>
            <a:endParaRPr lang="en-US" altLang="zh-CN" sz="2400" dirty="0"/>
          </a:p>
          <a:p>
            <a:endParaRPr lang="en-US" altLang="zh-CN" sz="2400" dirty="0" smtClean="0"/>
          </a:p>
          <a:p>
            <a:endParaRPr lang="en-US" altLang="zh-CN" sz="2400" dirty="0" smtClean="0"/>
          </a:p>
        </p:txBody>
      </p:sp>
    </p:spTree>
    <p:extLst>
      <p:ext uri="{BB962C8B-B14F-4D97-AF65-F5344CB8AC3E}">
        <p14:creationId xmlns:p14="http://schemas.microsoft.com/office/powerpoint/2010/main" val="235099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五、融资租赁合同</a:t>
            </a:r>
            <a:endParaRPr lang="en-US" dirty="0"/>
          </a:p>
        </p:txBody>
      </p:sp>
      <p:sp>
        <p:nvSpPr>
          <p:cNvPr id="3" name="Content Placeholder 2"/>
          <p:cNvSpPr>
            <a:spLocks noGrp="1"/>
          </p:cNvSpPr>
          <p:nvPr>
            <p:ph idx="1"/>
          </p:nvPr>
        </p:nvSpPr>
        <p:spPr/>
        <p:txBody>
          <a:bodyPr>
            <a:normAutofit/>
          </a:bodyPr>
          <a:lstStyle/>
          <a:p>
            <a:r>
              <a:rPr lang="zh-CN" altLang="en-US" b="1" dirty="0"/>
              <a:t>出租人（融资租赁公司）的权利义务：</a:t>
            </a:r>
            <a:r>
              <a:rPr lang="zh-CN" altLang="en-US" dirty="0"/>
              <a:t>享有租赁物的所有权和返还请求权；向承租人收取租金；向出卖人支付标的物价款；保障租赁物由承租人占有和使用；协助承租人对出卖人或直接对出卖人索赔；不得变更合同内容。</a:t>
            </a:r>
            <a:endParaRPr lang="en-US" altLang="zh-CN" dirty="0"/>
          </a:p>
          <a:p>
            <a:r>
              <a:rPr lang="zh-CN" altLang="en-US" b="1" dirty="0"/>
              <a:t>承租人的义务：</a:t>
            </a:r>
            <a:r>
              <a:rPr lang="zh-CN" altLang="en-US" dirty="0"/>
              <a:t>交付租金</a:t>
            </a:r>
            <a:r>
              <a:rPr lang="zh-CN" altLang="en-US" dirty="0" smtClean="0"/>
              <a:t>；妥善</a:t>
            </a:r>
            <a:r>
              <a:rPr lang="zh-CN" altLang="en-US" dirty="0"/>
              <a:t>保管、使用租赁物；对租赁物维修</a:t>
            </a:r>
            <a:r>
              <a:rPr lang="zh-CN" altLang="en-US" dirty="0" smtClean="0"/>
              <a:t>。</a:t>
            </a:r>
            <a:endParaRPr lang="en-US" altLang="zh-CN" dirty="0" smtClean="0"/>
          </a:p>
          <a:p>
            <a:endParaRPr lang="en-US" dirty="0"/>
          </a:p>
          <a:p>
            <a:r>
              <a:rPr lang="zh-CN" altLang="en-US" dirty="0" smtClean="0"/>
              <a:t>租赁期满，标的物的所有权由双方在合同中约定；没有</a:t>
            </a:r>
            <a:r>
              <a:rPr lang="zh-CN" altLang="en-US" dirty="0"/>
              <a:t>约定的或者约定不明的，可以协议补充；不能达成补充协议的，按照合同有关条款或者交易习惯确定，仍然不能确定的，租赁物件所有权归出租人所有。</a:t>
            </a:r>
            <a:r>
              <a:rPr lang="zh-CN" altLang="en-US" dirty="0" smtClean="0"/>
              <a:t>。</a:t>
            </a:r>
            <a:endParaRPr lang="en-US" dirty="0"/>
          </a:p>
        </p:txBody>
      </p:sp>
    </p:spTree>
    <p:extLst>
      <p:ext uri="{BB962C8B-B14F-4D97-AF65-F5344CB8AC3E}">
        <p14:creationId xmlns:p14="http://schemas.microsoft.com/office/powerpoint/2010/main" val="76900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六、承揽合同</a:t>
            </a:r>
            <a:endParaRPr lang="en-US" dirty="0"/>
          </a:p>
        </p:txBody>
      </p:sp>
      <p:sp>
        <p:nvSpPr>
          <p:cNvPr id="3" name="Content Placeholder 2"/>
          <p:cNvSpPr>
            <a:spLocks noGrp="1"/>
          </p:cNvSpPr>
          <p:nvPr>
            <p:ph idx="1"/>
          </p:nvPr>
        </p:nvSpPr>
        <p:spPr>
          <a:xfrm>
            <a:off x="1451579" y="2015732"/>
            <a:ext cx="9603275" cy="3963037"/>
          </a:xfrm>
        </p:spPr>
        <p:txBody>
          <a:bodyPr>
            <a:normAutofit lnSpcReduction="10000"/>
          </a:bodyPr>
          <a:lstStyle/>
          <a:p>
            <a:r>
              <a:rPr lang="zh-CN" altLang="en-US" b="1" dirty="0" smtClean="0"/>
              <a:t>概念：</a:t>
            </a:r>
            <a:r>
              <a:rPr lang="zh-CN" altLang="en-US" dirty="0"/>
              <a:t>承揽人按照定作人的要求完成工作，交付工作成果，定作人给付报酬的合同。</a:t>
            </a:r>
          </a:p>
          <a:p>
            <a:r>
              <a:rPr lang="zh-CN" altLang="en-US" b="1" dirty="0"/>
              <a:t>承揽</a:t>
            </a:r>
            <a:r>
              <a:rPr lang="zh-CN" altLang="en-US" dirty="0"/>
              <a:t>包括加工、定作、修理、复制、测试、检验等工作</a:t>
            </a:r>
            <a:r>
              <a:rPr lang="zh-CN" altLang="en-US" dirty="0" smtClean="0"/>
              <a:t>。</a:t>
            </a:r>
            <a:endParaRPr lang="en-US" altLang="zh-CN" dirty="0" smtClean="0"/>
          </a:p>
          <a:p>
            <a:r>
              <a:rPr lang="zh-CN" altLang="en-US" b="1" dirty="0" smtClean="0"/>
              <a:t>特征：</a:t>
            </a:r>
            <a:endParaRPr lang="en-US" altLang="zh-CN" b="1" dirty="0" smtClean="0"/>
          </a:p>
          <a:p>
            <a:pPr>
              <a:buFont typeface="Wingdings" charset="2"/>
              <a:buChar char="Ø"/>
            </a:pPr>
            <a:r>
              <a:rPr lang="zh-CN" altLang="en-US" dirty="0" smtClean="0"/>
              <a:t>诺成、双务、有偿；</a:t>
            </a:r>
            <a:endParaRPr lang="en-US" altLang="zh-CN" dirty="0" smtClean="0"/>
          </a:p>
          <a:p>
            <a:pPr>
              <a:buFont typeface="Wingdings" charset="2"/>
              <a:buChar char="Ø"/>
            </a:pPr>
            <a:r>
              <a:rPr lang="zh-CN" altLang="en-US" dirty="0" smtClean="0"/>
              <a:t>承揽人必须以自己的技术、设备、能力等条件独立完成工作，不得将主要工作转让第三人，；</a:t>
            </a:r>
            <a:endParaRPr lang="en-US" altLang="zh-CN" dirty="0" smtClean="0"/>
          </a:p>
          <a:p>
            <a:pPr>
              <a:buFont typeface="Wingdings" charset="2"/>
              <a:buChar char="Ø"/>
            </a:pPr>
            <a:r>
              <a:rPr lang="zh-CN" altLang="en-US" dirty="0" smtClean="0"/>
              <a:t>承揽人的工作有特殊性，即承揽人拥有完成工作的技能、设备、能力等条件；</a:t>
            </a:r>
            <a:endParaRPr lang="en-US" altLang="zh-CN" dirty="0" smtClean="0"/>
          </a:p>
          <a:p>
            <a:pPr>
              <a:buFont typeface="Wingdings" charset="2"/>
              <a:buChar char="Ø"/>
            </a:pPr>
            <a:r>
              <a:rPr lang="zh-CN" altLang="en-US" dirty="0" smtClean="0"/>
              <a:t>承揽人以自己的风险完成工作，</a:t>
            </a:r>
            <a:r>
              <a:rPr lang="zh-CN" altLang="en-US" dirty="0"/>
              <a:t>承揽人须对工作成果承担责任（没完成或不符合要求，不能取得报酬</a:t>
            </a:r>
            <a:r>
              <a:rPr lang="zh-CN" altLang="en-US" dirty="0" smtClean="0"/>
              <a:t>）。</a:t>
            </a:r>
            <a:endParaRPr lang="en-US" altLang="zh-CN" dirty="0" smtClean="0"/>
          </a:p>
          <a:p>
            <a:endParaRPr lang="zh-CN" altLang="en-US" dirty="0"/>
          </a:p>
          <a:p>
            <a:endParaRPr lang="en-US" dirty="0"/>
          </a:p>
        </p:txBody>
      </p:sp>
    </p:spTree>
    <p:extLst>
      <p:ext uri="{BB962C8B-B14F-4D97-AF65-F5344CB8AC3E}">
        <p14:creationId xmlns:p14="http://schemas.microsoft.com/office/powerpoint/2010/main" val="210618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六、承揽合同</a:t>
            </a:r>
            <a:endParaRPr lang="en-US" dirty="0"/>
          </a:p>
        </p:txBody>
      </p:sp>
      <p:sp>
        <p:nvSpPr>
          <p:cNvPr id="3" name="Content Placeholder 2"/>
          <p:cNvSpPr>
            <a:spLocks noGrp="1"/>
          </p:cNvSpPr>
          <p:nvPr>
            <p:ph idx="1"/>
          </p:nvPr>
        </p:nvSpPr>
        <p:spPr>
          <a:xfrm>
            <a:off x="1451579" y="2015732"/>
            <a:ext cx="9603275" cy="4131850"/>
          </a:xfrm>
        </p:spPr>
        <p:txBody>
          <a:bodyPr>
            <a:normAutofit fontScale="92500" lnSpcReduction="10000"/>
          </a:bodyPr>
          <a:lstStyle/>
          <a:p>
            <a:r>
              <a:rPr lang="zh-CN" altLang="en-US" b="1" dirty="0" smtClean="0"/>
              <a:t>承揽人的义务：</a:t>
            </a:r>
            <a:r>
              <a:rPr lang="zh-CN" altLang="en-US" dirty="0" smtClean="0"/>
              <a:t>按照合同完成工作，交付成果；亲自完成工作；接受定做人监督检查；对工作保密。</a:t>
            </a:r>
            <a:endParaRPr lang="en-US" altLang="zh-CN" dirty="0" smtClean="0"/>
          </a:p>
          <a:p>
            <a:r>
              <a:rPr lang="zh-CN" altLang="en-US" b="1" dirty="0" smtClean="0"/>
              <a:t>定做人的义务：</a:t>
            </a:r>
            <a:r>
              <a:rPr lang="zh-CN" altLang="en-US" dirty="0" smtClean="0"/>
              <a:t>按照合同向承揽人提供条件；协助承揽人完成工作；及时接受工作成果；及时支付报酬。</a:t>
            </a:r>
            <a:endParaRPr lang="en-US" altLang="zh-CN" dirty="0" smtClean="0"/>
          </a:p>
          <a:p>
            <a:r>
              <a:rPr lang="zh-CN" altLang="en-US" dirty="0" smtClean="0"/>
              <a:t>原材料可以由定做人或承揽人提供。</a:t>
            </a:r>
            <a:endParaRPr lang="en-US" altLang="zh-CN" dirty="0" smtClean="0"/>
          </a:p>
          <a:p>
            <a:r>
              <a:rPr lang="zh-CN" altLang="en-US" b="1" dirty="0" smtClean="0"/>
              <a:t>风险：</a:t>
            </a:r>
            <a:endParaRPr lang="en-US" altLang="zh-CN" b="1" dirty="0" smtClean="0"/>
          </a:p>
          <a:p>
            <a:r>
              <a:rPr lang="zh-CN" altLang="en-US" dirty="0" smtClean="0"/>
              <a:t>交付前，因承揽人保管不善造成的毁损、灭失，由承揽人承担，承揽人丧失报酬请求权；</a:t>
            </a:r>
            <a:endParaRPr lang="en-US" altLang="zh-CN" dirty="0" smtClean="0"/>
          </a:p>
          <a:p>
            <a:r>
              <a:rPr lang="zh-CN" altLang="en-US" dirty="0" smtClean="0"/>
              <a:t>交付前，定做人提供的原材料毁损、灭失，因承揽人保管不善，承揽人承担，因不可抗力，定做人承担；</a:t>
            </a:r>
            <a:endParaRPr lang="en-US" altLang="zh-CN" dirty="0" smtClean="0"/>
          </a:p>
          <a:p>
            <a:r>
              <a:rPr lang="zh-CN" altLang="en-US" dirty="0" smtClean="0"/>
              <a:t>因定做人延迟接受或拒接，意外灭失的风险由定做人承担。</a:t>
            </a:r>
            <a:endParaRPr lang="en-US" dirty="0"/>
          </a:p>
        </p:txBody>
      </p:sp>
    </p:spTree>
    <p:extLst>
      <p:ext uri="{BB962C8B-B14F-4D97-AF65-F5344CB8AC3E}">
        <p14:creationId xmlns:p14="http://schemas.microsoft.com/office/powerpoint/2010/main" val="228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七、建设工程合同</a:t>
            </a:r>
            <a:endParaRPr lang="en-US" dirty="0"/>
          </a:p>
        </p:txBody>
      </p:sp>
      <p:sp>
        <p:nvSpPr>
          <p:cNvPr id="3" name="Content Placeholder 2"/>
          <p:cNvSpPr>
            <a:spLocks noGrp="1"/>
          </p:cNvSpPr>
          <p:nvPr>
            <p:ph idx="1"/>
          </p:nvPr>
        </p:nvSpPr>
        <p:spPr>
          <a:xfrm>
            <a:off x="1451579" y="2015732"/>
            <a:ext cx="9603275" cy="4202188"/>
          </a:xfrm>
        </p:spPr>
        <p:txBody>
          <a:bodyPr>
            <a:normAutofit/>
          </a:bodyPr>
          <a:lstStyle/>
          <a:p>
            <a:r>
              <a:rPr lang="zh-CN" altLang="en-US" b="1" dirty="0" smtClean="0"/>
              <a:t>概念：</a:t>
            </a:r>
            <a:r>
              <a:rPr lang="zh-CN" altLang="en-US" dirty="0" smtClean="0"/>
              <a:t>承包人</a:t>
            </a:r>
            <a:r>
              <a:rPr lang="zh-CN" altLang="en-US" dirty="0"/>
              <a:t>进行工程建设，发包人支付价款的合同</a:t>
            </a:r>
            <a:r>
              <a:rPr lang="zh-CN" altLang="en-US" dirty="0" smtClean="0"/>
              <a:t>。</a:t>
            </a:r>
            <a:endParaRPr lang="en-US" altLang="zh-CN" dirty="0" smtClean="0"/>
          </a:p>
          <a:p>
            <a:r>
              <a:rPr lang="zh-CN" altLang="en-US" b="1" dirty="0" smtClean="0"/>
              <a:t>特征：</a:t>
            </a:r>
            <a:endParaRPr lang="en-US" altLang="zh-CN" b="1" dirty="0" smtClean="0"/>
          </a:p>
          <a:p>
            <a:pPr>
              <a:buFont typeface="Wingdings" charset="2"/>
              <a:buChar char="Ø"/>
            </a:pPr>
            <a:r>
              <a:rPr lang="zh-CN" altLang="en-US" dirty="0" smtClean="0"/>
              <a:t>标的是建设工程项目；</a:t>
            </a:r>
            <a:endParaRPr lang="en-US" altLang="zh-CN" dirty="0" smtClean="0"/>
          </a:p>
          <a:p>
            <a:pPr>
              <a:buFont typeface="Wingdings" charset="2"/>
              <a:buChar char="Ø"/>
            </a:pPr>
            <a:r>
              <a:rPr lang="zh-CN" altLang="en-US" dirty="0" smtClean="0"/>
              <a:t>招标投标方式签订；</a:t>
            </a:r>
            <a:endParaRPr lang="en-US" altLang="zh-CN" dirty="0" smtClean="0"/>
          </a:p>
          <a:p>
            <a:pPr>
              <a:buFont typeface="Wingdings" charset="2"/>
              <a:buChar char="Ø"/>
            </a:pPr>
            <a:r>
              <a:rPr lang="zh-CN" altLang="en-US" dirty="0"/>
              <a:t>书面</a:t>
            </a:r>
            <a:r>
              <a:rPr lang="zh-CN" altLang="en-US" dirty="0" smtClean="0"/>
              <a:t>；</a:t>
            </a:r>
            <a:endParaRPr lang="en-US" altLang="zh-CN" dirty="0" smtClean="0"/>
          </a:p>
          <a:p>
            <a:pPr>
              <a:buFont typeface="Wingdings" charset="2"/>
              <a:buChar char="Ø"/>
            </a:pPr>
            <a:r>
              <a:rPr lang="zh-CN" altLang="en-US" dirty="0" smtClean="0"/>
              <a:t>主体是法人，发包人是投资建设工程的单位，承包人是具有勘查、设计、建筑、安装资格的法人；</a:t>
            </a:r>
            <a:endParaRPr lang="en-US" altLang="zh-CN" dirty="0" smtClean="0"/>
          </a:p>
          <a:p>
            <a:pPr>
              <a:buFont typeface="Wingdings" charset="2"/>
              <a:buChar char="Ø"/>
            </a:pPr>
            <a:r>
              <a:rPr lang="zh-CN" altLang="en-US" dirty="0" smtClean="0"/>
              <a:t>具有综合性，包括勘察设计合同、施工合同和监理合同。</a:t>
            </a:r>
            <a:endParaRPr lang="en-US" altLang="zh-CN" dirty="0"/>
          </a:p>
          <a:p>
            <a:endParaRPr lang="zh-CN" altLang="en-US" dirty="0"/>
          </a:p>
          <a:p>
            <a:endParaRPr lang="en-US" dirty="0"/>
          </a:p>
        </p:txBody>
      </p:sp>
    </p:spTree>
    <p:extLst>
      <p:ext uri="{BB962C8B-B14F-4D97-AF65-F5344CB8AC3E}">
        <p14:creationId xmlns:p14="http://schemas.microsoft.com/office/powerpoint/2010/main" val="1134884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七、建设工程合同</a:t>
            </a:r>
            <a:endParaRPr lang="en-US" dirty="0"/>
          </a:p>
        </p:txBody>
      </p:sp>
      <p:sp>
        <p:nvSpPr>
          <p:cNvPr id="3" name="Content Placeholder 2"/>
          <p:cNvSpPr>
            <a:spLocks noGrp="1"/>
          </p:cNvSpPr>
          <p:nvPr>
            <p:ph idx="1"/>
          </p:nvPr>
        </p:nvSpPr>
        <p:spPr/>
        <p:txBody>
          <a:bodyPr/>
          <a:lstStyle/>
          <a:p>
            <a:r>
              <a:rPr lang="zh-CN" altLang="en-US" dirty="0" smtClean="0"/>
              <a:t>发包人的义务：提供基础资料和工作条件；不变更计划；验收、接收建设工程；不得使用未经验收的建设工程；支付价款。</a:t>
            </a:r>
            <a:endParaRPr lang="en-US" altLang="zh-CN" dirty="0" smtClean="0"/>
          </a:p>
          <a:p>
            <a:r>
              <a:rPr lang="zh-CN" altLang="en-US" dirty="0" smtClean="0"/>
              <a:t>承包人的义务：接受发包人的检查，通知发包人检查；对勘察、设计质量及期限的担保义务；对工程质量负担保义务；承担产品责任。</a:t>
            </a:r>
            <a:endParaRPr lang="en-US" dirty="0"/>
          </a:p>
        </p:txBody>
      </p:sp>
    </p:spTree>
    <p:extLst>
      <p:ext uri="{BB962C8B-B14F-4D97-AF65-F5344CB8AC3E}">
        <p14:creationId xmlns:p14="http://schemas.microsoft.com/office/powerpoint/2010/main" val="87857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八、运输合同</a:t>
            </a:r>
            <a:endParaRPr lang="en-US" dirty="0"/>
          </a:p>
        </p:txBody>
      </p:sp>
      <p:sp>
        <p:nvSpPr>
          <p:cNvPr id="3" name="Content Placeholder 2"/>
          <p:cNvSpPr>
            <a:spLocks noGrp="1"/>
          </p:cNvSpPr>
          <p:nvPr>
            <p:ph idx="1"/>
          </p:nvPr>
        </p:nvSpPr>
        <p:spPr/>
        <p:txBody>
          <a:bodyPr/>
          <a:lstStyle/>
          <a:p>
            <a:pPr>
              <a:lnSpc>
                <a:spcPct val="100000"/>
              </a:lnSpc>
              <a:spcBef>
                <a:spcPts val="0"/>
              </a:spcBef>
              <a:buClrTx/>
              <a:buSzTx/>
              <a:buFont typeface="Arial" charset="0"/>
              <a:buChar char="•"/>
            </a:pPr>
            <a:r>
              <a:rPr lang="zh-CN" altLang="en-US" dirty="0" smtClean="0"/>
              <a:t>概念</a:t>
            </a:r>
            <a:r>
              <a:rPr lang="zh-CN" altLang="en-US" dirty="0"/>
              <a:t>：是承运人将旅客或者货物从起运地点运输到约定地点，旅客、托运人或者收货人支付票款或者运输费用的合同</a:t>
            </a:r>
            <a:r>
              <a:rPr lang="zh-CN" altLang="en-US" dirty="0" smtClean="0"/>
              <a:t>。</a:t>
            </a:r>
            <a:endParaRPr lang="en-US" altLang="zh-CN" dirty="0" smtClean="0"/>
          </a:p>
          <a:p>
            <a:pPr>
              <a:lnSpc>
                <a:spcPct val="100000"/>
              </a:lnSpc>
              <a:spcBef>
                <a:spcPts val="0"/>
              </a:spcBef>
              <a:buClrTx/>
              <a:buSzTx/>
              <a:buFont typeface="Arial" charset="0"/>
              <a:buChar char="•"/>
            </a:pPr>
            <a:r>
              <a:rPr lang="zh-CN" altLang="en-US" dirty="0" smtClean="0"/>
              <a:t>特征：</a:t>
            </a:r>
            <a:endParaRPr lang="en-US" altLang="zh-CN" dirty="0" smtClean="0"/>
          </a:p>
          <a:p>
            <a:pPr>
              <a:lnSpc>
                <a:spcPct val="100000"/>
              </a:lnSpc>
              <a:spcBef>
                <a:spcPts val="0"/>
              </a:spcBef>
              <a:buClrTx/>
              <a:buSzTx/>
              <a:buFont typeface="Wingdings" charset="2"/>
              <a:buChar char="Ø"/>
            </a:pPr>
            <a:r>
              <a:rPr lang="zh-CN" altLang="en-US" dirty="0" smtClean="0"/>
              <a:t>双务、有偿；</a:t>
            </a:r>
            <a:endParaRPr lang="en-US" altLang="zh-CN" dirty="0" smtClean="0"/>
          </a:p>
          <a:p>
            <a:pPr>
              <a:lnSpc>
                <a:spcPct val="100000"/>
              </a:lnSpc>
              <a:spcBef>
                <a:spcPts val="0"/>
              </a:spcBef>
              <a:buClrTx/>
              <a:buSzTx/>
              <a:buFont typeface="Wingdings" charset="2"/>
              <a:buChar char="Ø"/>
            </a:pPr>
            <a:r>
              <a:rPr lang="zh-CN" altLang="en-US" dirty="0" smtClean="0"/>
              <a:t>劳务合同；</a:t>
            </a:r>
            <a:endParaRPr lang="en-US" altLang="zh-CN" dirty="0"/>
          </a:p>
          <a:p>
            <a:pPr>
              <a:lnSpc>
                <a:spcPct val="100000"/>
              </a:lnSpc>
              <a:spcBef>
                <a:spcPts val="0"/>
              </a:spcBef>
              <a:buClrTx/>
              <a:buSzTx/>
              <a:buFont typeface="Wingdings" charset="2"/>
              <a:buChar char="Ø"/>
            </a:pPr>
            <a:r>
              <a:rPr lang="zh-CN" altLang="en-US" dirty="0" smtClean="0"/>
              <a:t>大多数是格式合同。</a:t>
            </a:r>
            <a:endParaRPr lang="en-US" altLang="zh-CN" dirty="0" smtClean="0"/>
          </a:p>
          <a:p>
            <a:pPr>
              <a:lnSpc>
                <a:spcPct val="100000"/>
              </a:lnSpc>
              <a:spcBef>
                <a:spcPts val="0"/>
              </a:spcBef>
              <a:buClrTx/>
              <a:buSzTx/>
              <a:buFont typeface="Arial" charset="0"/>
              <a:buChar char="•"/>
            </a:pPr>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920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50426778"/>
              </p:ext>
            </p:extLst>
          </p:nvPr>
        </p:nvGraphicFramePr>
        <p:xfrm>
          <a:off x="478302" y="112542"/>
          <a:ext cx="11479236" cy="6231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33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九、技术合同</a:t>
            </a:r>
            <a:endParaRPr lang="en-US" dirty="0"/>
          </a:p>
        </p:txBody>
      </p:sp>
      <p:sp>
        <p:nvSpPr>
          <p:cNvPr id="3" name="Content Placeholder 2"/>
          <p:cNvSpPr>
            <a:spLocks noGrp="1"/>
          </p:cNvSpPr>
          <p:nvPr>
            <p:ph idx="1"/>
          </p:nvPr>
        </p:nvSpPr>
        <p:spPr>
          <a:xfrm>
            <a:off x="1451579" y="2015732"/>
            <a:ext cx="9603275" cy="4019308"/>
          </a:xfrm>
        </p:spPr>
        <p:txBody>
          <a:bodyPr/>
          <a:lstStyle/>
          <a:p>
            <a:r>
              <a:rPr lang="zh-CN" altLang="en-US" dirty="0" smtClean="0"/>
              <a:t>概念：</a:t>
            </a:r>
            <a:r>
              <a:rPr lang="zh-CN" altLang="en-US" dirty="0"/>
              <a:t>当事人就技术开发、转让、咨询或者服务订立的确立相互之间权利和义务的合同</a:t>
            </a:r>
            <a:r>
              <a:rPr lang="zh-CN" altLang="en-US" dirty="0" smtClean="0"/>
              <a:t>。</a:t>
            </a:r>
            <a:endParaRPr lang="en-US" altLang="zh-CN" dirty="0" smtClean="0"/>
          </a:p>
          <a:p>
            <a:endParaRPr lang="zh-CN" altLang="en-US" dirty="0"/>
          </a:p>
          <a:p>
            <a:r>
              <a:rPr lang="zh-CN" altLang="en-US" dirty="0" smtClean="0"/>
              <a:t>包括：技术开发合同、技术转让合同、技术咨询合同、技术服务合同</a:t>
            </a:r>
            <a:endParaRPr lang="en-US" dirty="0"/>
          </a:p>
        </p:txBody>
      </p:sp>
    </p:spTree>
    <p:extLst>
      <p:ext uri="{BB962C8B-B14F-4D97-AF65-F5344CB8AC3E}">
        <p14:creationId xmlns:p14="http://schemas.microsoft.com/office/powerpoint/2010/main" val="332789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九、技术开发合同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3507402"/>
              </p:ext>
            </p:extLst>
          </p:nvPr>
        </p:nvGraphicFramePr>
        <p:xfrm>
          <a:off x="1450973" y="2016122"/>
          <a:ext cx="9603880" cy="4114800"/>
        </p:xfrm>
        <a:graphic>
          <a:graphicData uri="http://schemas.openxmlformats.org/drawingml/2006/table">
            <a:tbl>
              <a:tblPr firstRow="1" bandRow="1">
                <a:tableStyleId>{BC89EF96-8CEA-46FF-86C4-4CE0E7609802}</a:tableStyleId>
              </a:tblPr>
              <a:tblGrid>
                <a:gridCol w="1404769"/>
                <a:gridCol w="8199111"/>
              </a:tblGrid>
              <a:tr h="1152167">
                <a:tc>
                  <a:txBody>
                    <a:bodyPr/>
                    <a:lstStyle/>
                    <a:p>
                      <a:r>
                        <a:rPr lang="zh-CN" altLang="en-US" dirty="0" smtClean="0"/>
                        <a:t>委托开发合同的发明创造归属</a:t>
                      </a:r>
                      <a:endParaRPr lang="en-US" dirty="0"/>
                    </a:p>
                  </a:txBody>
                  <a:tcPr/>
                </a:tc>
                <a:tc>
                  <a:txBody>
                    <a:bodyPr/>
                    <a:lstStyle/>
                    <a:p>
                      <a:r>
                        <a:rPr lang="zh-CN" altLang="en-US" dirty="0" smtClean="0"/>
                        <a:t>申请专利权属于开发人（除非合同另有约定）；</a:t>
                      </a:r>
                      <a:endParaRPr lang="en-US" altLang="zh-CN" dirty="0" smtClean="0"/>
                    </a:p>
                    <a:p>
                      <a:r>
                        <a:rPr lang="zh-CN" altLang="en-US" dirty="0" smtClean="0"/>
                        <a:t>委托方可以免费实施该专利；</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开发方转让专利申请权的，</a:t>
                      </a:r>
                      <a:r>
                        <a:rPr lang="zh-CN" altLang="en-US" sz="1800" b="1" kern="1200" dirty="0" smtClean="0">
                          <a:solidFill>
                            <a:schemeClr val="tx1"/>
                          </a:solidFill>
                          <a:effectLst/>
                          <a:latin typeface="+mn-lt"/>
                          <a:ea typeface="+mn-ea"/>
                          <a:cs typeface="+mn-cs"/>
                        </a:rPr>
                        <a:t>委托人享有以同等条件优先受让的权利。</a:t>
                      </a:r>
                    </a:p>
                    <a:p>
                      <a:endParaRPr lang="en-US" dirty="0"/>
                    </a:p>
                  </a:txBody>
                  <a:tcPr/>
                </a:tc>
              </a:tr>
              <a:tr h="1420564">
                <a:tc>
                  <a:txBody>
                    <a:bodyPr/>
                    <a:lstStyle/>
                    <a:p>
                      <a:r>
                        <a:rPr lang="zh-CN" altLang="en-US" dirty="0" smtClean="0"/>
                        <a:t>合作开发合同的发明创造归宿</a:t>
                      </a:r>
                      <a:endParaRPr lang="en-US" dirty="0"/>
                    </a:p>
                  </a:txBody>
                  <a:tcPr/>
                </a:tc>
                <a:tc>
                  <a:txBody>
                    <a:bodyPr/>
                    <a:lstStyle/>
                    <a:p>
                      <a:r>
                        <a:rPr lang="zh-CN" altLang="en-US" dirty="0" smtClean="0"/>
                        <a:t>申请专利权属于合作开发方共有；</a:t>
                      </a:r>
                      <a:r>
                        <a:rPr lang="zh-CN" altLang="en-US" sz="1800" kern="1200" dirty="0" smtClean="0">
                          <a:solidFill>
                            <a:schemeClr val="tx1"/>
                          </a:solidFill>
                          <a:effectLst/>
                          <a:latin typeface="+mn-lt"/>
                          <a:ea typeface="+mn-ea"/>
                          <a:cs typeface="+mn-cs"/>
                        </a:rPr>
                        <a:t>一方转让其共有的专利申请权的，其他各方享有以同等条件优先受让的权利；</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effectLst/>
                          <a:latin typeface="+mn-lt"/>
                          <a:ea typeface="+mn-ea"/>
                          <a:cs typeface="+mn-cs"/>
                        </a:rPr>
                        <a:t>一方声明</a:t>
                      </a:r>
                      <a:r>
                        <a:rPr lang="zh-CN" altLang="en-US" sz="1800" b="1" kern="1200" dirty="0" smtClean="0">
                          <a:solidFill>
                            <a:schemeClr val="tx1"/>
                          </a:solidFill>
                          <a:effectLst/>
                          <a:latin typeface="+mn-lt"/>
                          <a:ea typeface="+mn-ea"/>
                          <a:cs typeface="+mn-cs"/>
                        </a:rPr>
                        <a:t>放弃</a:t>
                      </a:r>
                      <a:r>
                        <a:rPr lang="zh-CN" altLang="en-US" sz="1800" kern="1200" dirty="0" smtClean="0">
                          <a:solidFill>
                            <a:schemeClr val="tx1"/>
                          </a:solidFill>
                          <a:effectLst/>
                          <a:latin typeface="+mn-lt"/>
                          <a:ea typeface="+mn-ea"/>
                          <a:cs typeface="+mn-cs"/>
                        </a:rPr>
                        <a:t>其共有的专利申请权的，可以由另一方单独申请或者由其他各方共同申请。申请人取得专利权的，放弃专利申请权的一方可以免费实施该专利；</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effectLst/>
                          <a:latin typeface="+mn-lt"/>
                          <a:ea typeface="+mn-ea"/>
                          <a:cs typeface="+mn-cs"/>
                        </a:rPr>
                        <a:t>合作开发的当事人一方</a:t>
                      </a:r>
                      <a:r>
                        <a:rPr lang="zh-CN" altLang="en-US" sz="1800" b="1" kern="1200" dirty="0" smtClean="0">
                          <a:solidFill>
                            <a:schemeClr val="tx1"/>
                          </a:solidFill>
                          <a:effectLst/>
                          <a:latin typeface="+mn-lt"/>
                          <a:ea typeface="+mn-ea"/>
                          <a:cs typeface="+mn-cs"/>
                        </a:rPr>
                        <a:t>不同意</a:t>
                      </a:r>
                      <a:r>
                        <a:rPr lang="zh-CN" altLang="en-US" sz="1800" kern="1200" dirty="0" smtClean="0">
                          <a:solidFill>
                            <a:schemeClr val="tx1"/>
                          </a:solidFill>
                          <a:effectLst/>
                          <a:latin typeface="+mn-lt"/>
                          <a:ea typeface="+mn-ea"/>
                          <a:cs typeface="+mn-cs"/>
                        </a:rPr>
                        <a:t>申请专利的，另一方或者其他各方不得申请专利；</a:t>
                      </a:r>
                    </a:p>
                  </a:txBody>
                  <a:tcPr/>
                </a:tc>
              </a:tr>
              <a:tr h="1418052">
                <a:tc>
                  <a:txBody>
                    <a:bodyPr/>
                    <a:lstStyle/>
                    <a:p>
                      <a:r>
                        <a:rPr lang="zh-CN" altLang="en-US" dirty="0" smtClean="0"/>
                        <a:t>非专利技术成果的使用权、转让权及利益分配方法</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effectLst/>
                          <a:latin typeface="+mn-lt"/>
                          <a:ea typeface="+mn-ea"/>
                          <a:cs typeface="+mn-cs"/>
                        </a:rPr>
                        <a:t>由当事人约定；</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effectLst/>
                          <a:latin typeface="+mn-lt"/>
                          <a:ea typeface="+mn-ea"/>
                          <a:cs typeface="+mn-cs"/>
                        </a:rPr>
                        <a:t>没有约定或者约定不明确，协议补充或按照交易习惯仍不能确定的，当事人均有使用和转让的权利，但委托开发的研究开发人不得在向委托人交付研究开发成果之前，将研究开发成果转让给第三人。</a:t>
                      </a:r>
                    </a:p>
                    <a:p>
                      <a:endParaRPr lang="en-US" dirty="0"/>
                    </a:p>
                  </a:txBody>
                  <a:tcPr/>
                </a:tc>
              </a:tr>
            </a:tbl>
          </a:graphicData>
        </a:graphic>
      </p:graphicFrame>
    </p:spTree>
    <p:extLst>
      <p:ext uri="{BB962C8B-B14F-4D97-AF65-F5344CB8AC3E}">
        <p14:creationId xmlns:p14="http://schemas.microsoft.com/office/powerpoint/2010/main" val="1355935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九、技术转让合同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9156147"/>
              </p:ext>
            </p:extLst>
          </p:nvPr>
        </p:nvGraphicFramePr>
        <p:xfrm>
          <a:off x="1450975" y="2016124"/>
          <a:ext cx="9604376" cy="3399938"/>
        </p:xfrm>
        <a:graphic>
          <a:graphicData uri="http://schemas.openxmlformats.org/drawingml/2006/table">
            <a:tbl>
              <a:tblPr firstRow="1" bandRow="1">
                <a:tableStyleId>{BC89EF96-8CEA-46FF-86C4-4CE0E7609802}</a:tableStyleId>
              </a:tblPr>
              <a:tblGrid>
                <a:gridCol w="2234760"/>
                <a:gridCol w="7369616"/>
              </a:tblGrid>
              <a:tr h="1699969">
                <a:tc>
                  <a:txBody>
                    <a:bodyPr/>
                    <a:lstStyle/>
                    <a:p>
                      <a:r>
                        <a:rPr lang="zh-CN" altLang="en-US" dirty="0" smtClean="0"/>
                        <a:t>种类</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专利申请权转让合同：申请权转让</a:t>
                      </a:r>
                      <a:endParaRPr lang="en-US" dirty="0" smtClean="0"/>
                    </a:p>
                    <a:p>
                      <a:r>
                        <a:rPr lang="zh-CN" altLang="en-US" dirty="0" smtClean="0"/>
                        <a:t>专利实施许可合同：许可他人实施自己的专利</a:t>
                      </a:r>
                      <a:endParaRPr lang="en-US" altLang="zh-CN" dirty="0" smtClean="0"/>
                    </a:p>
                    <a:p>
                      <a:r>
                        <a:rPr lang="zh-CN" altLang="en-US" dirty="0" smtClean="0"/>
                        <a:t>技术秘密转让合同：转让技术秘密</a:t>
                      </a:r>
                      <a:endParaRPr lang="en-US" dirty="0"/>
                    </a:p>
                  </a:txBody>
                  <a:tcPr/>
                </a:tc>
              </a:tr>
              <a:tr h="1699969">
                <a:tc>
                  <a:txBody>
                    <a:bodyPr/>
                    <a:lstStyle/>
                    <a:p>
                      <a:r>
                        <a:rPr lang="zh-CN" altLang="en-US" dirty="0" smtClean="0"/>
                        <a:t>缔约前的保密合同</a:t>
                      </a:r>
                      <a:endParaRPr lang="en-US" dirty="0"/>
                    </a:p>
                  </a:txBody>
                  <a:tcPr/>
                </a:tc>
                <a:tc>
                  <a:txBody>
                    <a:bodyPr/>
                    <a:lstStyle/>
                    <a:p>
                      <a:r>
                        <a:rPr lang="zh-CN" altLang="en-US" dirty="0" smtClean="0"/>
                        <a:t>对于一方透露的机密，另一方不得用于生产，或泄露给他人；</a:t>
                      </a:r>
                      <a:endParaRPr lang="en-US" altLang="zh-CN" dirty="0" smtClean="0"/>
                    </a:p>
                    <a:p>
                      <a:r>
                        <a:rPr lang="zh-CN" altLang="en-US" dirty="0" smtClean="0"/>
                        <a:t>应在协议规定的期限，作出是否受让的评价；</a:t>
                      </a:r>
                      <a:endParaRPr lang="en-US" altLang="zh-CN" dirty="0" smtClean="0"/>
                    </a:p>
                    <a:p>
                      <a:r>
                        <a:rPr lang="zh-CN" altLang="en-US" dirty="0" smtClean="0"/>
                        <a:t>双方可以约定，要求透露机密的一方支付费用。</a:t>
                      </a:r>
                      <a:endParaRPr lang="en-US" dirty="0"/>
                    </a:p>
                  </a:txBody>
                  <a:tcPr/>
                </a:tc>
              </a:tr>
            </a:tbl>
          </a:graphicData>
        </a:graphic>
      </p:graphicFrame>
    </p:spTree>
    <p:extLst>
      <p:ext uri="{BB962C8B-B14F-4D97-AF65-F5344CB8AC3E}">
        <p14:creationId xmlns:p14="http://schemas.microsoft.com/office/powerpoint/2010/main" val="26588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（一）交付种类</a:t>
            </a:r>
            <a:endParaRPr lang="en-US" dirty="0"/>
          </a:p>
        </p:txBody>
      </p:sp>
      <p:sp>
        <p:nvSpPr>
          <p:cNvPr id="3" name="Content Placeholder 2"/>
          <p:cNvSpPr>
            <a:spLocks noGrp="1"/>
          </p:cNvSpPr>
          <p:nvPr>
            <p:ph idx="1"/>
          </p:nvPr>
        </p:nvSpPr>
        <p:spPr>
          <a:xfrm>
            <a:off x="1451579" y="2015732"/>
            <a:ext cx="9603275" cy="4033376"/>
          </a:xfrm>
        </p:spPr>
        <p:txBody>
          <a:bodyPr/>
          <a:lstStyle/>
          <a:p>
            <a:pPr marL="0" indent="0">
              <a:buNone/>
            </a:pPr>
            <a:r>
              <a:rPr lang="zh-CN" altLang="en-US" dirty="0" smtClean="0"/>
              <a:t>交付：转移动产或动产的所有权凭证。</a:t>
            </a:r>
            <a:endParaRPr lang="en-US" altLang="zh-CN" dirty="0" smtClean="0"/>
          </a:p>
          <a:p>
            <a:pPr marL="457200" indent="-457200">
              <a:buFont typeface="+mj-lt"/>
              <a:buAutoNum type="arabicPeriod"/>
            </a:pPr>
            <a:r>
              <a:rPr lang="zh-CN" altLang="en-US" dirty="0" smtClean="0"/>
              <a:t>现实交付：直接占有的转移，分为送货上门、上门提货、代办托运。</a:t>
            </a:r>
            <a:endParaRPr lang="en-US" altLang="zh-CN" dirty="0" smtClean="0"/>
          </a:p>
          <a:p>
            <a:pPr marL="457200" indent="-457200">
              <a:buFont typeface="+mj-lt"/>
              <a:buAutoNum type="arabicPeriod"/>
            </a:pPr>
            <a:r>
              <a:rPr lang="zh-CN" altLang="en-US" dirty="0" smtClean="0"/>
              <a:t>简易交付：标的物在订约前已经为买方占有，合同生效即为交付。</a:t>
            </a:r>
            <a:endParaRPr lang="en-US" altLang="zh-CN" dirty="0" smtClean="0"/>
          </a:p>
          <a:p>
            <a:pPr marL="457200" indent="-457200">
              <a:buFont typeface="+mj-lt"/>
              <a:buAutoNum type="arabicPeriod"/>
            </a:pPr>
            <a:r>
              <a:rPr lang="zh-CN" altLang="en-US" dirty="0" smtClean="0"/>
              <a:t>指示交付（返还请求权的让与）：标的物被第三人占有，卖方将对第三人的返还请求权转让给买方，由买方向第三人主张返还请求。</a:t>
            </a:r>
            <a:endParaRPr lang="en-US" altLang="zh-CN" dirty="0" smtClean="0"/>
          </a:p>
          <a:p>
            <a:pPr marL="457200" indent="-457200">
              <a:buFont typeface="+mj-lt"/>
              <a:buAutoNum type="arabicPeriod"/>
            </a:pPr>
            <a:r>
              <a:rPr lang="zh-CN" altLang="en-US" dirty="0" smtClean="0"/>
              <a:t>占有改定：买方取得所有权，但卖方依然占有该标的物，支付全部价金视为标的物的转移。</a:t>
            </a:r>
            <a:endParaRPr lang="en-US" altLang="zh-CN"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92686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十、保管合同和仓储合同</a:t>
            </a:r>
            <a:endParaRPr lang="en-US" dirty="0"/>
          </a:p>
        </p:txBody>
      </p:sp>
      <p:sp>
        <p:nvSpPr>
          <p:cNvPr id="3" name="Content Placeholder 2"/>
          <p:cNvSpPr>
            <a:spLocks noGrp="1"/>
          </p:cNvSpPr>
          <p:nvPr>
            <p:ph idx="1"/>
          </p:nvPr>
        </p:nvSpPr>
        <p:spPr>
          <a:xfrm>
            <a:off x="1451579" y="2015732"/>
            <a:ext cx="9603275" cy="3892699"/>
          </a:xfrm>
        </p:spPr>
        <p:txBody>
          <a:bodyPr>
            <a:normAutofit/>
          </a:bodyPr>
          <a:lstStyle/>
          <a:p>
            <a:r>
              <a:rPr lang="zh-CN" altLang="en-US" dirty="0"/>
              <a:t>保管合同是保管人保管寄存人交付的保管物，并返还该物的合同</a:t>
            </a:r>
            <a:r>
              <a:rPr lang="zh-CN" altLang="en-US" dirty="0" smtClean="0"/>
              <a:t>。</a:t>
            </a:r>
            <a:endParaRPr lang="en-US" altLang="zh-CN" dirty="0" smtClean="0"/>
          </a:p>
          <a:p>
            <a:r>
              <a:rPr lang="zh-CN" altLang="en-US" dirty="0"/>
              <a:t>仓储合同是保管人储存存货人交付的仓储物，存货人支付仓储费的合同。</a:t>
            </a:r>
          </a:p>
          <a:p>
            <a:r>
              <a:rPr lang="zh-CN" altLang="en-US" b="1" dirty="0"/>
              <a:t>两者的区别主要是：</a:t>
            </a:r>
          </a:p>
          <a:p>
            <a:r>
              <a:rPr lang="zh-CN" altLang="en-US" dirty="0"/>
              <a:t>　　</a:t>
            </a:r>
            <a:r>
              <a:rPr lang="en-US" altLang="zh-CN" dirty="0"/>
              <a:t>1</a:t>
            </a:r>
            <a:r>
              <a:rPr lang="zh-CN" altLang="en-US" dirty="0"/>
              <a:t>、保管合同为实践性合同，合同自保管物交付时成立；仓储合同是诺成合同，合同自双方订立合同时成立。</a:t>
            </a:r>
          </a:p>
          <a:p>
            <a:r>
              <a:rPr lang="zh-CN" altLang="en-US" dirty="0"/>
              <a:t>　　</a:t>
            </a:r>
            <a:r>
              <a:rPr lang="en-US" altLang="zh-CN" dirty="0"/>
              <a:t>2</a:t>
            </a:r>
            <a:r>
              <a:rPr lang="zh-CN" altLang="en-US" dirty="0"/>
              <a:t>、保管合同可以是有偿、</a:t>
            </a:r>
            <a:r>
              <a:rPr lang="zh-CN" altLang="en-US" b="1" dirty="0"/>
              <a:t>无偿</a:t>
            </a:r>
            <a:r>
              <a:rPr lang="zh-CN" altLang="en-US" dirty="0"/>
              <a:t>的，仓储合同为有偿合同。</a:t>
            </a:r>
          </a:p>
          <a:p>
            <a:pPr marL="0" indent="0">
              <a:buNone/>
            </a:pPr>
            <a:r>
              <a:rPr lang="zh-CN" altLang="en-US" dirty="0"/>
              <a:t>　　</a:t>
            </a:r>
          </a:p>
        </p:txBody>
      </p:sp>
    </p:spTree>
    <p:extLst>
      <p:ext uri="{BB962C8B-B14F-4D97-AF65-F5344CB8AC3E}">
        <p14:creationId xmlns:p14="http://schemas.microsoft.com/office/powerpoint/2010/main" val="210651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十、保管合同和仓储合同</a:t>
            </a:r>
            <a:endParaRPr lang="en-US" dirty="0"/>
          </a:p>
        </p:txBody>
      </p:sp>
      <p:sp>
        <p:nvSpPr>
          <p:cNvPr id="3" name="Content Placeholder 2"/>
          <p:cNvSpPr>
            <a:spLocks noGrp="1"/>
          </p:cNvSpPr>
          <p:nvPr>
            <p:ph idx="1"/>
          </p:nvPr>
        </p:nvSpPr>
        <p:spPr>
          <a:xfrm>
            <a:off x="1451579" y="2015732"/>
            <a:ext cx="9603275" cy="3991173"/>
          </a:xfrm>
        </p:spPr>
        <p:txBody>
          <a:bodyPr>
            <a:normAutofit fontScale="92500" lnSpcReduction="10000"/>
          </a:bodyPr>
          <a:lstStyle/>
          <a:p>
            <a:r>
              <a:rPr lang="en-US" altLang="zh-CN" dirty="0"/>
              <a:t>3</a:t>
            </a:r>
            <a:r>
              <a:rPr lang="zh-CN" altLang="en-US" dirty="0"/>
              <a:t>、保管合同的保管人不要求具有特定身份，仓储合同</a:t>
            </a:r>
            <a:r>
              <a:rPr lang="zh-CN" altLang="en-US" dirty="0" smtClean="0"/>
              <a:t>的仓储营业人须为有仓储设备并专事该类业务的人。</a:t>
            </a:r>
            <a:endParaRPr lang="en-US" altLang="zh-CN" dirty="0" smtClean="0"/>
          </a:p>
          <a:p>
            <a:endParaRPr lang="en-US" altLang="zh-CN" b="1" dirty="0"/>
          </a:p>
          <a:p>
            <a:r>
              <a:rPr lang="zh-CN" altLang="en-US" b="1" dirty="0" smtClean="0"/>
              <a:t>保管人责任</a:t>
            </a:r>
          </a:p>
          <a:p>
            <a:pPr marL="457200" indent="-457200">
              <a:buFont typeface="+mj-lt"/>
              <a:buAutoNum type="arabicParenR"/>
            </a:pPr>
            <a:r>
              <a:rPr lang="zh-CN" altLang="en-US" dirty="0" smtClean="0"/>
              <a:t>保管、仓储合同中，因保管人保管不善造成保管物毁损、灭失的，保管人应当承担损害赔偿责任；</a:t>
            </a:r>
          </a:p>
          <a:p>
            <a:pPr marL="457200" indent="-457200">
              <a:buFont typeface="+mj-lt"/>
              <a:buAutoNum type="arabicParenR"/>
            </a:pPr>
            <a:r>
              <a:rPr lang="zh-CN" altLang="en-US" b="1" dirty="0" smtClean="0"/>
              <a:t>无偿保管</a:t>
            </a:r>
            <a:r>
              <a:rPr lang="zh-CN" altLang="en-US" dirty="0" smtClean="0"/>
              <a:t>人仅对其故意及重大过失负责，即无偿保管合同中，保管人</a:t>
            </a:r>
            <a:r>
              <a:rPr lang="zh-CN" altLang="en-US" dirty="0"/>
              <a:t>证明自己没有重大过失的，不承担损害赔偿责任。</a:t>
            </a:r>
          </a:p>
          <a:p>
            <a:pPr marL="457200" indent="-457200">
              <a:buFont typeface="+mj-lt"/>
              <a:buAutoNum type="arabicParenR"/>
            </a:pPr>
            <a:r>
              <a:rPr lang="zh-CN" altLang="en-US" dirty="0" smtClean="0"/>
              <a:t>因仓储物的性质、包装不符合约定或者超过有效储存期造成仓储物变质、损坏的，保管人不承担损害赔偿责任。</a:t>
            </a:r>
            <a:endParaRPr lang="zh-CN" altLang="en-US" dirty="0"/>
          </a:p>
        </p:txBody>
      </p:sp>
    </p:spTree>
    <p:extLst>
      <p:ext uri="{BB962C8B-B14F-4D97-AF65-F5344CB8AC3E}">
        <p14:creationId xmlns:p14="http://schemas.microsoft.com/office/powerpoint/2010/main" val="1047495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十一、委托合同、行纪合同、居间合同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373050"/>
              </p:ext>
            </p:extLst>
          </p:nvPr>
        </p:nvGraphicFramePr>
        <p:xfrm>
          <a:off x="829994" y="2016123"/>
          <a:ext cx="10225357" cy="4046363"/>
        </p:xfrm>
        <a:graphic>
          <a:graphicData uri="http://schemas.openxmlformats.org/drawingml/2006/table">
            <a:tbl>
              <a:tblPr firstRow="1" bandRow="1">
                <a:tableStyleId>{BC89EF96-8CEA-46FF-86C4-4CE0E7609802}</a:tableStyleId>
              </a:tblPr>
              <a:tblGrid>
                <a:gridCol w="787791"/>
                <a:gridCol w="4324888"/>
                <a:gridCol w="1400662"/>
                <a:gridCol w="3712016"/>
              </a:tblGrid>
              <a:tr h="511085">
                <a:tc>
                  <a:txBody>
                    <a:bodyPr/>
                    <a:lstStyle/>
                    <a:p>
                      <a:endParaRPr lang="en-US" dirty="0"/>
                    </a:p>
                  </a:txBody>
                  <a:tcPr/>
                </a:tc>
                <a:tc>
                  <a:txBody>
                    <a:bodyPr/>
                    <a:lstStyle/>
                    <a:p>
                      <a:r>
                        <a:rPr lang="zh-CN" altLang="en-US" dirty="0" smtClean="0"/>
                        <a:t>特征</a:t>
                      </a:r>
                      <a:endParaRPr lang="en-US" dirty="0"/>
                    </a:p>
                  </a:txBody>
                  <a:tcPr/>
                </a:tc>
                <a:tc>
                  <a:txBody>
                    <a:bodyPr/>
                    <a:lstStyle/>
                    <a:p>
                      <a:r>
                        <a:rPr lang="zh-CN" altLang="en-US" dirty="0" smtClean="0"/>
                        <a:t>例子</a:t>
                      </a:r>
                      <a:endParaRPr lang="en-US" dirty="0"/>
                    </a:p>
                  </a:txBody>
                  <a:tcPr/>
                </a:tc>
                <a:tc>
                  <a:txBody>
                    <a:bodyPr/>
                    <a:lstStyle/>
                    <a:p>
                      <a:r>
                        <a:rPr lang="zh-CN" altLang="en-US" dirty="0" smtClean="0"/>
                        <a:t>乙的权利义务</a:t>
                      </a:r>
                      <a:endParaRPr lang="en-US" dirty="0"/>
                    </a:p>
                  </a:txBody>
                  <a:tcPr/>
                </a:tc>
              </a:tr>
              <a:tr h="804463">
                <a:tc>
                  <a:txBody>
                    <a:bodyPr/>
                    <a:lstStyle/>
                    <a:p>
                      <a:r>
                        <a:rPr lang="zh-CN" altLang="en-US" dirty="0" smtClean="0"/>
                        <a:t>委托合同</a:t>
                      </a:r>
                      <a:endParaRPr lang="en-US" dirty="0"/>
                    </a:p>
                  </a:txBody>
                  <a:tcPr/>
                </a:tc>
                <a:tc>
                  <a:txBody>
                    <a:bodyPr/>
                    <a:lstStyle/>
                    <a:p>
                      <a:r>
                        <a:rPr lang="zh-CN" altLang="en-US" dirty="0" smtClean="0"/>
                        <a:t>有偿、无偿；</a:t>
                      </a:r>
                      <a:endParaRPr lang="en-US" altLang="zh-CN" dirty="0" smtClean="0"/>
                    </a:p>
                    <a:p>
                      <a:r>
                        <a:rPr lang="zh-CN" altLang="en-US" dirty="0" smtClean="0"/>
                        <a:t>建立在双方的信任关系上；</a:t>
                      </a:r>
                      <a:endParaRPr lang="en-US" dirty="0"/>
                    </a:p>
                  </a:txBody>
                  <a:tcPr/>
                </a:tc>
                <a:tc>
                  <a:txBody>
                    <a:bodyPr/>
                    <a:lstStyle/>
                    <a:p>
                      <a:r>
                        <a:rPr lang="zh-CN" altLang="en-US" dirty="0" smtClean="0"/>
                        <a:t>甲委托乙购买木材</a:t>
                      </a:r>
                      <a:endParaRPr lang="en-US" dirty="0"/>
                    </a:p>
                  </a:txBody>
                  <a:tcPr/>
                </a:tc>
                <a:tc>
                  <a:txBody>
                    <a:bodyPr/>
                    <a:lstStyle/>
                    <a:p>
                      <a:r>
                        <a:rPr lang="zh-CN" altLang="en-US" dirty="0" smtClean="0"/>
                        <a:t>亲自处理事物，经委托人同意转委托；向第三人披露委托关系</a:t>
                      </a:r>
                      <a:endParaRPr lang="en-US" dirty="0"/>
                    </a:p>
                  </a:txBody>
                  <a:tcPr/>
                </a:tc>
              </a:tr>
              <a:tr h="1267775">
                <a:tc>
                  <a:txBody>
                    <a:bodyPr/>
                    <a:lstStyle/>
                    <a:p>
                      <a:r>
                        <a:rPr lang="zh-CN" altLang="en-US" dirty="0" smtClean="0"/>
                        <a:t>行纪合同</a:t>
                      </a:r>
                      <a:endParaRPr lang="en-US" dirty="0"/>
                    </a:p>
                  </a:txBody>
                  <a:tcPr/>
                </a:tc>
                <a:tc>
                  <a:txBody>
                    <a:bodyPr/>
                    <a:lstStyle/>
                    <a:p>
                      <a:r>
                        <a:rPr lang="zh-CN" altLang="en-US" dirty="0" smtClean="0"/>
                        <a:t>有偿；</a:t>
                      </a:r>
                      <a:endParaRPr lang="en-US" altLang="zh-CN" dirty="0" smtClean="0"/>
                    </a:p>
                    <a:p>
                      <a:r>
                        <a:rPr lang="zh-CN" altLang="en-US" dirty="0" smtClean="0"/>
                        <a:t>行纪人以自己的名义为委托人从事商贸活动；</a:t>
                      </a:r>
                      <a:endParaRPr lang="en-US" altLang="zh-CN" dirty="0" smtClean="0"/>
                    </a:p>
                    <a:p>
                      <a:r>
                        <a:rPr lang="zh-CN" altLang="en-US" dirty="0" smtClean="0"/>
                        <a:t>行纪人为经国家批准的特殊商事主体</a:t>
                      </a:r>
                      <a:endParaRPr lang="en-US" dirty="0"/>
                    </a:p>
                  </a:txBody>
                  <a:tcPr/>
                </a:tc>
                <a:tc>
                  <a:txBody>
                    <a:bodyPr/>
                    <a:lstStyle/>
                    <a:p>
                      <a:r>
                        <a:rPr lang="zh-CN" altLang="en-US" dirty="0" smtClean="0"/>
                        <a:t>甲将手表放于</a:t>
                      </a:r>
                      <a:r>
                        <a:rPr lang="zh-CN" altLang="en-US" b="1" dirty="0" smtClean="0"/>
                        <a:t>乙寄卖行</a:t>
                      </a:r>
                      <a:r>
                        <a:rPr lang="zh-CN" altLang="en-US" dirty="0" smtClean="0"/>
                        <a:t>出卖</a:t>
                      </a:r>
                      <a:endParaRPr lang="en-US" dirty="0"/>
                    </a:p>
                  </a:txBody>
                  <a:tcPr/>
                </a:tc>
                <a:tc>
                  <a:txBody>
                    <a:bodyPr/>
                    <a:lstStyle/>
                    <a:p>
                      <a:r>
                        <a:rPr lang="zh-CN" altLang="en-US" dirty="0" smtClean="0"/>
                        <a:t>经委托人同意，以高价买入或低价卖出，否则补差价；若以高价卖出或低价买入，可以提高行纪人报酬</a:t>
                      </a:r>
                      <a:endParaRPr lang="en-US" dirty="0"/>
                    </a:p>
                  </a:txBody>
                  <a:tcPr/>
                </a:tc>
              </a:tr>
              <a:tr h="1407459">
                <a:tc>
                  <a:txBody>
                    <a:bodyPr/>
                    <a:lstStyle/>
                    <a:p>
                      <a:r>
                        <a:rPr lang="zh-CN" altLang="en-US" dirty="0" smtClean="0"/>
                        <a:t>居间合同</a:t>
                      </a:r>
                      <a:endParaRPr lang="en-US" dirty="0"/>
                    </a:p>
                  </a:txBody>
                  <a:tcPr/>
                </a:tc>
                <a:tc>
                  <a:txBody>
                    <a:bodyPr/>
                    <a:lstStyle/>
                    <a:p>
                      <a:r>
                        <a:rPr lang="zh-CN" altLang="en-US" dirty="0" smtClean="0"/>
                        <a:t>有偿；</a:t>
                      </a:r>
                      <a:endParaRPr lang="en-US" altLang="zh-CN" dirty="0" smtClean="0"/>
                    </a:p>
                    <a:p>
                      <a:r>
                        <a:rPr lang="zh-CN" altLang="en-US" dirty="0" smtClean="0"/>
                        <a:t>由居间人为委托人提供居间服务，居间人对委托人和第三人之间的合同无介入权</a:t>
                      </a:r>
                      <a:endParaRPr lang="en-US" dirty="0"/>
                    </a:p>
                  </a:txBody>
                  <a:tcPr/>
                </a:tc>
                <a:tc>
                  <a:txBody>
                    <a:bodyPr/>
                    <a:lstStyle/>
                    <a:p>
                      <a:r>
                        <a:rPr lang="zh-CN" altLang="en-US" dirty="0" smtClean="0"/>
                        <a:t>甲公司欲购买丙公司的设备，委托乙公司提供媒介服务</a:t>
                      </a:r>
                      <a:endParaRPr lang="en-US" dirty="0"/>
                    </a:p>
                  </a:txBody>
                  <a:tcPr/>
                </a:tc>
                <a:tc>
                  <a:txBody>
                    <a:bodyPr/>
                    <a:lstStyle/>
                    <a:p>
                      <a:r>
                        <a:rPr lang="zh-CN" altLang="en-US" dirty="0" smtClean="0"/>
                        <a:t>如实报告定约信息</a:t>
                      </a:r>
                      <a:endParaRPr lang="en-US" dirty="0"/>
                    </a:p>
                  </a:txBody>
                  <a:tcPr/>
                </a:tc>
              </a:tr>
            </a:tbl>
          </a:graphicData>
        </a:graphic>
      </p:graphicFrame>
    </p:spTree>
    <p:extLst>
      <p:ext uri="{BB962C8B-B14F-4D97-AF65-F5344CB8AC3E}">
        <p14:creationId xmlns:p14="http://schemas.microsoft.com/office/powerpoint/2010/main" val="118482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（二）孳息的转移</a:t>
            </a:r>
            <a:endParaRPr lang="en-US" dirty="0"/>
          </a:p>
        </p:txBody>
      </p:sp>
      <p:sp>
        <p:nvSpPr>
          <p:cNvPr id="3" name="Content Placeholder 2"/>
          <p:cNvSpPr>
            <a:spLocks noGrp="1"/>
          </p:cNvSpPr>
          <p:nvPr>
            <p:ph idx="1"/>
          </p:nvPr>
        </p:nvSpPr>
        <p:spPr/>
        <p:txBody>
          <a:bodyPr/>
          <a:lstStyle/>
          <a:p>
            <a:r>
              <a:rPr lang="zh-CN" altLang="en-US" b="1" dirty="0"/>
              <a:t>标的物交付后孳息的</a:t>
            </a:r>
            <a:r>
              <a:rPr lang="zh-CN" altLang="en-US" b="1" dirty="0" smtClean="0"/>
              <a:t>处理</a:t>
            </a:r>
            <a:r>
              <a:rPr lang="zh-CN" altLang="en-US" dirty="0" smtClean="0"/>
              <a:t>：</a:t>
            </a:r>
            <a:endParaRPr lang="en-US" altLang="zh-CN" dirty="0" smtClean="0"/>
          </a:p>
          <a:p>
            <a:r>
              <a:rPr lang="zh-CN" altLang="en-US" dirty="0" smtClean="0"/>
              <a:t>标的物</a:t>
            </a:r>
            <a:r>
              <a:rPr lang="zh-CN" altLang="en-US" dirty="0"/>
              <a:t>在“交付”之前产生的孳息，归出卖人所有</a:t>
            </a:r>
            <a:r>
              <a:rPr lang="en-US" altLang="zh-CN" dirty="0"/>
              <a:t>; </a:t>
            </a:r>
            <a:endParaRPr lang="en-US" altLang="zh-CN" dirty="0" smtClean="0"/>
          </a:p>
          <a:p>
            <a:r>
              <a:rPr lang="zh-CN" altLang="en-US" dirty="0" smtClean="0"/>
              <a:t>交付</a:t>
            </a:r>
            <a:r>
              <a:rPr lang="zh-CN" altLang="en-US" dirty="0"/>
              <a:t>之后产生的孳息，归买受人所有。</a:t>
            </a:r>
            <a:endParaRPr lang="en-US" altLang="zh-CN" dirty="0"/>
          </a:p>
        </p:txBody>
      </p:sp>
    </p:spTree>
    <p:extLst>
      <p:ext uri="{BB962C8B-B14F-4D97-AF65-F5344CB8AC3E}">
        <p14:creationId xmlns:p14="http://schemas.microsoft.com/office/powerpoint/2010/main" val="136534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（三）基本的风险负担规则</a:t>
            </a:r>
            <a:endParaRPr lang="en-US" dirty="0"/>
          </a:p>
        </p:txBody>
      </p:sp>
      <p:sp>
        <p:nvSpPr>
          <p:cNvPr id="3" name="Content Placeholder 2"/>
          <p:cNvSpPr>
            <a:spLocks noGrp="1"/>
          </p:cNvSpPr>
          <p:nvPr>
            <p:ph idx="1"/>
          </p:nvPr>
        </p:nvSpPr>
        <p:spPr/>
        <p:txBody>
          <a:bodyPr/>
          <a:lstStyle/>
          <a:p>
            <a:r>
              <a:rPr lang="zh-CN" altLang="en-US" dirty="0" smtClean="0"/>
              <a:t>概念：非因当事人的过错而导致的标的物的毁损灭失。</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1643292"/>
              </p:ext>
            </p:extLst>
          </p:nvPr>
        </p:nvGraphicFramePr>
        <p:xfrm>
          <a:off x="1451579" y="2673518"/>
          <a:ext cx="9123680" cy="3361348"/>
        </p:xfrm>
        <a:graphic>
          <a:graphicData uri="http://schemas.openxmlformats.org/drawingml/2006/table">
            <a:tbl>
              <a:tblPr firstRow="1" bandRow="1">
                <a:tableStyleId>{5C22544A-7EE6-4342-B048-85BDC9FD1C3A}</a:tableStyleId>
              </a:tblPr>
              <a:tblGrid>
                <a:gridCol w="1508917"/>
                <a:gridCol w="1326443"/>
                <a:gridCol w="6288320"/>
              </a:tblGrid>
              <a:tr h="634398">
                <a:tc rowSpan="6">
                  <a:txBody>
                    <a:bodyPr/>
                    <a:lstStyle/>
                    <a:p>
                      <a:r>
                        <a:rPr lang="zh-CN" altLang="en-US" dirty="0" smtClean="0"/>
                        <a:t>一般规则（交付主义）</a:t>
                      </a:r>
                      <a:endParaRPr 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不动产</a:t>
                      </a:r>
                      <a:endParaRPr lang="en-US" dirty="0"/>
                    </a:p>
                  </a:txBody>
                  <a:tcPr/>
                </a:tc>
                <a:tc>
                  <a:txBody>
                    <a:bodyPr/>
                    <a:lstStyle/>
                    <a:p>
                      <a:r>
                        <a:rPr lang="zh-CN" altLang="en-US" dirty="0" smtClean="0"/>
                        <a:t>交付主义、所有权主义</a:t>
                      </a:r>
                      <a:endParaRPr lang="en-US" dirty="0"/>
                    </a:p>
                  </a:txBody>
                  <a:tcPr/>
                </a:tc>
              </a:tr>
              <a:tr h="657522">
                <a:tc vMerge="1">
                  <a:txBody>
                    <a:bodyPr/>
                    <a:lstStyle/>
                    <a:p>
                      <a:endParaRPr lang="en-US"/>
                    </a:p>
                  </a:txBody>
                  <a:tcPr/>
                </a:tc>
                <a:tc rowSpan="5">
                  <a:txBody>
                    <a:bodyPr/>
                    <a:lstStyle/>
                    <a:p>
                      <a:r>
                        <a:rPr lang="zh-CN" altLang="en-US" dirty="0" smtClean="0"/>
                        <a:t>动产</a:t>
                      </a:r>
                      <a:endParaRPr lang="en-US" dirty="0"/>
                    </a:p>
                  </a:txBody>
                  <a:tcPr/>
                </a:tc>
                <a:tc>
                  <a:txBody>
                    <a:bodyPr/>
                    <a:lstStyle/>
                    <a:p>
                      <a:r>
                        <a:rPr lang="zh-CN" altLang="en-US" sz="1800" kern="1200" dirty="0" smtClean="0">
                          <a:solidFill>
                            <a:schemeClr val="dk1"/>
                          </a:solidFill>
                          <a:latin typeface="+mn-lt"/>
                          <a:ea typeface="+mn-ea"/>
                          <a:cs typeface="+mn-cs"/>
                        </a:rPr>
                        <a:t>现实交付情形下，若为送货上门，自</a:t>
                      </a:r>
                      <a:r>
                        <a:rPr lang="zh-CN" altLang="en-US" sz="1800" b="1" kern="1200" dirty="0" smtClean="0">
                          <a:solidFill>
                            <a:schemeClr val="dk1"/>
                          </a:solidFill>
                          <a:latin typeface="+mn-lt"/>
                          <a:ea typeface="+mn-ea"/>
                          <a:cs typeface="+mn-cs"/>
                        </a:rPr>
                        <a:t>货交买受人处时</a:t>
                      </a:r>
                      <a:r>
                        <a:rPr lang="zh-CN" altLang="en-US" sz="1800" kern="1200" dirty="0" smtClean="0">
                          <a:solidFill>
                            <a:schemeClr val="dk1"/>
                          </a:solidFill>
                          <a:latin typeface="+mn-lt"/>
                          <a:ea typeface="+mn-ea"/>
                          <a:cs typeface="+mn-cs"/>
                        </a:rPr>
                        <a:t>转移风险给买受人</a:t>
                      </a:r>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 </a:t>
                      </a:r>
                      <a:endParaRPr lang="en-US" dirty="0"/>
                    </a:p>
                  </a:txBody>
                  <a:tcPr>
                    <a:lnB w="12700" cap="flat" cmpd="sng" algn="ctr">
                      <a:solidFill>
                        <a:schemeClr val="tx1"/>
                      </a:solidFill>
                      <a:prstDash val="solid"/>
                      <a:round/>
                      <a:headEnd type="none" w="med" len="med"/>
                      <a:tailEnd type="none" w="med" len="med"/>
                    </a:lnB>
                  </a:tcPr>
                </a:tc>
              </a:tr>
              <a:tr h="399011">
                <a:tc vMerge="1">
                  <a:txBody>
                    <a:bodyPr/>
                    <a:lstStyle/>
                    <a:p>
                      <a:endParaRPr lang="en-US"/>
                    </a:p>
                  </a:txBody>
                  <a:tcPr/>
                </a:tc>
                <a:tc vMerge="1">
                  <a:txBody>
                    <a:bodyPr/>
                    <a:lstStyle/>
                    <a:p>
                      <a:endParaRPr lang="en-US"/>
                    </a:p>
                  </a:txBody>
                  <a:tcPr/>
                </a:tc>
                <a:tc>
                  <a:txBody>
                    <a:bodyPr/>
                    <a:lstStyle/>
                    <a:p>
                      <a:r>
                        <a:rPr lang="zh-CN" altLang="en-US" sz="1800" kern="1200" dirty="0" smtClean="0">
                          <a:solidFill>
                            <a:schemeClr val="dk1"/>
                          </a:solidFill>
                          <a:latin typeface="+mn-lt"/>
                          <a:ea typeface="+mn-ea"/>
                          <a:cs typeface="+mn-cs"/>
                        </a:rPr>
                        <a:t>若为上门提货，自货</a:t>
                      </a:r>
                      <a:r>
                        <a:rPr lang="zh-CN" altLang="en-US" sz="1800" b="1" kern="1200" dirty="0" smtClean="0">
                          <a:solidFill>
                            <a:schemeClr val="dk1"/>
                          </a:solidFill>
                          <a:latin typeface="+mn-lt"/>
                          <a:ea typeface="+mn-ea"/>
                          <a:cs typeface="+mn-cs"/>
                        </a:rPr>
                        <a:t>出出卖人处时</a:t>
                      </a:r>
                      <a:r>
                        <a:rPr lang="zh-CN" altLang="en-US" sz="1800" kern="1200" dirty="0" smtClean="0">
                          <a:solidFill>
                            <a:schemeClr val="dk1"/>
                          </a:solidFill>
                          <a:latin typeface="+mn-lt"/>
                          <a:ea typeface="+mn-ea"/>
                          <a:cs typeface="+mn-cs"/>
                        </a:rPr>
                        <a:t>转移风险给买受人</a:t>
                      </a:r>
                      <a:r>
                        <a:rPr lang="en-US" altLang="zh-CN" sz="1800" kern="1200" dirty="0" smtClean="0">
                          <a:solidFill>
                            <a:schemeClr val="dk1"/>
                          </a:solidFill>
                          <a:latin typeface="+mn-lt"/>
                          <a:ea typeface="+mn-ea"/>
                          <a:cs typeface="+mn-cs"/>
                        </a:rPr>
                        <a: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752">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若为代办托运，</a:t>
                      </a:r>
                      <a:r>
                        <a:rPr lang="zh-CN" altLang="en-US" sz="1800" b="1" kern="1200" dirty="0" smtClean="0">
                          <a:solidFill>
                            <a:schemeClr val="dk1"/>
                          </a:solidFill>
                          <a:latin typeface="+mn-lt"/>
                          <a:ea typeface="+mn-ea"/>
                          <a:cs typeface="+mn-cs"/>
                        </a:rPr>
                        <a:t>自货交承运人时</a:t>
                      </a:r>
                      <a:r>
                        <a:rPr lang="zh-CN" altLang="en-US" sz="1800" kern="1200" dirty="0" smtClean="0">
                          <a:solidFill>
                            <a:schemeClr val="dk1"/>
                          </a:solidFill>
                          <a:latin typeface="+mn-lt"/>
                          <a:ea typeface="+mn-ea"/>
                          <a:cs typeface="+mn-cs"/>
                        </a:rPr>
                        <a:t>转移风险给买受人。</a:t>
                      </a:r>
                      <a:endParaRPr lang="en-US"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4380">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指示交付情形下，</a:t>
                      </a:r>
                      <a:r>
                        <a:rPr lang="zh-CN" altLang="en-US" sz="1800" b="1" kern="1200" dirty="0" smtClean="0">
                          <a:solidFill>
                            <a:schemeClr val="dk1"/>
                          </a:solidFill>
                          <a:latin typeface="+mn-lt"/>
                          <a:ea typeface="+mn-ea"/>
                          <a:cs typeface="+mn-cs"/>
                        </a:rPr>
                        <a:t>自物权凭证交付</a:t>
                      </a:r>
                      <a:r>
                        <a:rPr lang="zh-CN" altLang="en-US" sz="1800" kern="1200" dirty="0" smtClean="0">
                          <a:solidFill>
                            <a:schemeClr val="dk1"/>
                          </a:solidFill>
                          <a:latin typeface="+mn-lt"/>
                          <a:ea typeface="+mn-ea"/>
                          <a:cs typeface="+mn-cs"/>
                        </a:rPr>
                        <a:t>给买受人时转移风险给买受人。</a:t>
                      </a:r>
                      <a:endParaRPr lang="en-US" dirty="0" smtClean="0"/>
                    </a:p>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257">
                <a:tc vMerge="1">
                  <a:txBody>
                    <a:bodyPr/>
                    <a:lstStyle/>
                    <a:p>
                      <a:endParaRPr lang="en-US"/>
                    </a:p>
                  </a:txBody>
                  <a:tcPr/>
                </a:tc>
                <a:tc vMerge="1">
                  <a:txBody>
                    <a:bodyPr/>
                    <a:lstStyle/>
                    <a:p>
                      <a:endParaRPr lang="en-US"/>
                    </a:p>
                  </a:txBody>
                  <a:tcPr/>
                </a:tc>
                <a:tc>
                  <a:txBody>
                    <a:bodyPr/>
                    <a:lstStyle/>
                    <a:p>
                      <a:r>
                        <a:rPr lang="zh-CN" altLang="en-US" sz="1800" kern="1200" dirty="0" smtClean="0">
                          <a:solidFill>
                            <a:schemeClr val="dk1"/>
                          </a:solidFill>
                          <a:latin typeface="+mn-lt"/>
                          <a:ea typeface="+mn-ea"/>
                          <a:cs typeface="+mn-cs"/>
                        </a:rPr>
                        <a:t>简易交付情形下，</a:t>
                      </a:r>
                      <a:r>
                        <a:rPr lang="zh-CN" altLang="en-US" sz="1800" b="1" kern="1200" dirty="0" smtClean="0">
                          <a:solidFill>
                            <a:schemeClr val="dk1"/>
                          </a:solidFill>
                          <a:latin typeface="+mn-lt"/>
                          <a:ea typeface="+mn-ea"/>
                          <a:cs typeface="+mn-cs"/>
                        </a:rPr>
                        <a:t>自合同生效时</a:t>
                      </a:r>
                      <a:r>
                        <a:rPr lang="zh-CN" altLang="en-US" sz="1800" kern="1200" dirty="0" smtClean="0">
                          <a:solidFill>
                            <a:schemeClr val="dk1"/>
                          </a:solidFill>
                          <a:latin typeface="+mn-lt"/>
                          <a:ea typeface="+mn-ea"/>
                          <a:cs typeface="+mn-cs"/>
                        </a:rPr>
                        <a:t>转移风险给买受人。</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576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房屋交易风险规则</a:t>
            </a:r>
            <a:endParaRPr lang="en-US" dirty="0"/>
          </a:p>
        </p:txBody>
      </p:sp>
      <p:sp>
        <p:nvSpPr>
          <p:cNvPr id="3" name="Content Placeholder 2"/>
          <p:cNvSpPr>
            <a:spLocks noGrp="1"/>
          </p:cNvSpPr>
          <p:nvPr>
            <p:ph idx="1"/>
          </p:nvPr>
        </p:nvSpPr>
        <p:spPr>
          <a:xfrm>
            <a:off x="1451579" y="2015732"/>
            <a:ext cx="9603275" cy="3977105"/>
          </a:xfrm>
        </p:spPr>
        <p:txBody>
          <a:bodyPr>
            <a:normAutofit/>
          </a:bodyPr>
          <a:lstStyle/>
          <a:p>
            <a:r>
              <a:rPr lang="en-US" altLang="zh-CN" dirty="0"/>
              <a:t>《</a:t>
            </a:r>
            <a:r>
              <a:rPr lang="zh-CN" altLang="en-US" dirty="0"/>
              <a:t>最高人民法院关于审理商品房买卖合同纠纷案件适用法律若干问题的解释</a:t>
            </a:r>
            <a:r>
              <a:rPr lang="en-US" altLang="zh-CN" dirty="0"/>
              <a:t>》</a:t>
            </a:r>
            <a:r>
              <a:rPr lang="zh-CN" altLang="en-US" dirty="0"/>
              <a:t>第</a:t>
            </a:r>
            <a:r>
              <a:rPr lang="en-US" altLang="zh-CN" dirty="0"/>
              <a:t>11</a:t>
            </a:r>
            <a:r>
              <a:rPr lang="zh-CN" altLang="en-US" dirty="0" smtClean="0"/>
              <a:t>条：</a:t>
            </a:r>
            <a:endParaRPr lang="en-US" altLang="zh-CN" dirty="0" smtClean="0"/>
          </a:p>
          <a:p>
            <a:r>
              <a:rPr lang="zh-CN" altLang="en-US" dirty="0" smtClean="0"/>
              <a:t>“对</a:t>
            </a:r>
            <a:r>
              <a:rPr lang="zh-CN" altLang="en-US" dirty="0"/>
              <a:t>房屋的</a:t>
            </a:r>
            <a:r>
              <a:rPr lang="zh-CN" altLang="en-US" b="1" dirty="0"/>
              <a:t>转移占有</a:t>
            </a:r>
            <a:r>
              <a:rPr lang="zh-CN" altLang="en-US" dirty="0"/>
              <a:t>，视为房屋的交付使用，但当事人另有约定的除外</a:t>
            </a:r>
            <a:r>
              <a:rPr lang="zh-CN" altLang="en-US" dirty="0" smtClean="0"/>
              <a:t>。</a:t>
            </a:r>
            <a:endParaRPr lang="en-US" altLang="zh-CN" dirty="0" smtClean="0"/>
          </a:p>
          <a:p>
            <a:r>
              <a:rPr lang="zh-CN" altLang="en-US" dirty="0" smtClean="0"/>
              <a:t>房屋</a:t>
            </a:r>
            <a:r>
              <a:rPr lang="zh-CN" altLang="en-US" dirty="0"/>
              <a:t>毁损、灭失的风险，在</a:t>
            </a:r>
            <a:r>
              <a:rPr lang="zh-CN" altLang="en-US" b="1" dirty="0"/>
              <a:t>交付</a:t>
            </a:r>
            <a:r>
              <a:rPr lang="zh-CN" altLang="en-US" dirty="0"/>
              <a:t>使用前由出卖人承担，交付使用后由买受人承担</a:t>
            </a:r>
            <a:r>
              <a:rPr lang="en-US" altLang="zh-CN" dirty="0" smtClean="0"/>
              <a:t>;</a:t>
            </a:r>
          </a:p>
          <a:p>
            <a:r>
              <a:rPr lang="zh-CN" altLang="en-US" dirty="0" smtClean="0"/>
              <a:t>买</a:t>
            </a:r>
            <a:r>
              <a:rPr lang="zh-CN" altLang="en-US" dirty="0"/>
              <a:t>受人接到出卖人的书面交房通知，无正当理由拒绝接收的，房屋毁损、灭失的风险自书面交房通知确定的交付使用之日起由买受人承担，但法律另有规定或者当事人另有约定的除外。</a:t>
            </a:r>
            <a:r>
              <a:rPr lang="zh-CN" altLang="en-US" dirty="0" smtClean="0"/>
              <a:t>”</a:t>
            </a:r>
            <a:endParaRPr lang="en-US" dirty="0"/>
          </a:p>
        </p:txBody>
      </p:sp>
    </p:spTree>
    <p:extLst>
      <p:ext uri="{BB962C8B-B14F-4D97-AF65-F5344CB8AC3E}">
        <p14:creationId xmlns:p14="http://schemas.microsoft.com/office/powerpoint/2010/main" val="38466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（四）特殊风险规则</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endParaRPr lang="en-US" altLang="zh-CN" dirty="0" smtClean="0"/>
          </a:p>
          <a:p>
            <a:pPr marL="457200" indent="-457200">
              <a:buFont typeface="+mj-lt"/>
              <a:buAutoNum type="arabicPeriod"/>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509985"/>
              </p:ext>
            </p:extLst>
          </p:nvPr>
        </p:nvGraphicFramePr>
        <p:xfrm>
          <a:off x="1451577" y="2015730"/>
          <a:ext cx="9603276" cy="4060458"/>
        </p:xfrm>
        <a:graphic>
          <a:graphicData uri="http://schemas.openxmlformats.org/drawingml/2006/table">
            <a:tbl>
              <a:tblPr firstRow="1" bandRow="1">
                <a:tableStyleId>{BC89EF96-8CEA-46FF-86C4-4CE0E7609802}</a:tableStyleId>
              </a:tblPr>
              <a:tblGrid>
                <a:gridCol w="1938737"/>
                <a:gridCol w="1927274"/>
                <a:gridCol w="928467"/>
                <a:gridCol w="4808798"/>
              </a:tblGrid>
              <a:tr h="616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所有权保留买卖（例如分期付款）</a:t>
                      </a:r>
                      <a:endParaRPr lang="en-US" dirty="0" smtClean="0"/>
                    </a:p>
                  </a:txBody>
                  <a:tcPr/>
                </a:tc>
                <a:tc gridSpan="3">
                  <a:txBody>
                    <a:bodyPr/>
                    <a:lstStyle/>
                    <a:p>
                      <a:r>
                        <a:rPr lang="zh-CN" altLang="en-US" dirty="0" smtClean="0"/>
                        <a:t>以交付为界限</a:t>
                      </a:r>
                      <a:endParaRPr lang="en-US" dirty="0"/>
                    </a:p>
                  </a:txBody>
                  <a:tcPr/>
                </a:tc>
                <a:tc hMerge="1">
                  <a:txBody>
                    <a:bodyPr/>
                    <a:lstStyle/>
                    <a:p>
                      <a:endParaRPr lang="en-US"/>
                    </a:p>
                  </a:txBody>
                  <a:tcPr/>
                </a:tc>
                <a:tc hMerge="1">
                  <a:txBody>
                    <a:bodyPr/>
                    <a:lstStyle/>
                    <a:p>
                      <a:endParaRPr lang="en-US"/>
                    </a:p>
                  </a:txBody>
                  <a:tcPr/>
                </a:tc>
              </a:tr>
              <a:tr h="283595">
                <a:tc rowSpan="3">
                  <a:txBody>
                    <a:bodyPr/>
                    <a:lstStyle/>
                    <a:p>
                      <a:r>
                        <a:rPr lang="zh-CN" altLang="en-US" dirty="0" smtClean="0"/>
                        <a:t>试用买卖（试用期满买方未做表示，视为购买）</a:t>
                      </a:r>
                      <a:endParaRPr lang="en-US" altLang="zh-CN" dirty="0" smtClean="0"/>
                    </a:p>
                    <a:p>
                      <a:endParaRPr lang="en-US" dirty="0"/>
                    </a:p>
                  </a:txBody>
                  <a:tcPr/>
                </a:tc>
                <a:tc rowSpan="2">
                  <a:txBody>
                    <a:bodyPr/>
                    <a:lstStyle/>
                    <a:p>
                      <a:r>
                        <a:rPr lang="zh-CN" altLang="en-US" dirty="0" smtClean="0"/>
                        <a:t>交付标的物给买方</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zh-CN" altLang="en-US" dirty="0" smtClean="0"/>
                        <a:t>试用期风险由出卖人承担；</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r>
              <a:tr h="283595">
                <a:tc vMerge="1">
                  <a:txBody>
                    <a:bodyPr/>
                    <a:lstStyle/>
                    <a:p>
                      <a:endParaRPr lang="en-US"/>
                    </a:p>
                  </a:txBody>
                  <a:tcPr/>
                </a:tc>
                <a:tc vMerge="1">
                  <a:txBody>
                    <a:bodyPr/>
                    <a:lstStyle/>
                    <a:p>
                      <a:endParaRPr lang="en-US"/>
                    </a:p>
                  </a:txBody>
                  <a:tcPr/>
                </a:tc>
                <a:tc gridSpan="2">
                  <a:txBody>
                    <a:bodyPr/>
                    <a:lstStyle/>
                    <a:p>
                      <a:r>
                        <a:rPr lang="zh-CN" altLang="en-US" dirty="0" smtClean="0"/>
                        <a:t>试用人同意购买后，风险由试用人承担</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567189">
                <a:tc vMerge="1">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r>
                        <a:rPr lang="zh-CN" altLang="en-US" dirty="0" smtClean="0"/>
                        <a:t>为交付给买方</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r>
                        <a:rPr lang="zh-CN" altLang="en-US" dirty="0" smtClean="0"/>
                        <a:t>出卖人承担</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r>
              <a:tr h="884767">
                <a:tc>
                  <a:txBody>
                    <a:bodyPr/>
                    <a:lstStyle/>
                    <a:p>
                      <a:r>
                        <a:rPr lang="zh-CN" altLang="en-US" dirty="0" smtClean="0"/>
                        <a:t>在途货物的买卖（通常是海上运输）</a:t>
                      </a:r>
                      <a:endParaRPr lang="en-US" dirty="0"/>
                    </a:p>
                  </a:txBody>
                  <a:tcPr/>
                </a:tc>
                <a:tc gridSpan="3">
                  <a:txBody>
                    <a:bodyPr/>
                    <a:lstStyle/>
                    <a:p>
                      <a:r>
                        <a:rPr lang="zh-CN" altLang="en-US" dirty="0" smtClean="0"/>
                        <a:t>风险自买卖合同生效时，转移给买方</a:t>
                      </a:r>
                      <a:endParaRPr lang="en-US" dirty="0"/>
                    </a:p>
                  </a:txBody>
                  <a:tcPr/>
                </a:tc>
                <a:tc hMerge="1">
                  <a:txBody>
                    <a:bodyPr/>
                    <a:lstStyle/>
                    <a:p>
                      <a:endParaRPr lang="en-US"/>
                    </a:p>
                  </a:txBody>
                  <a:tcPr/>
                </a:tc>
                <a:tc hMerge="1">
                  <a:txBody>
                    <a:bodyPr/>
                    <a:lstStyle/>
                    <a:p>
                      <a:endParaRPr lang="en-US"/>
                    </a:p>
                  </a:txBody>
                  <a:tcPr/>
                </a:tc>
              </a:tr>
              <a:tr h="567189">
                <a:tc rowSpan="2">
                  <a:txBody>
                    <a:bodyPr/>
                    <a:lstStyle/>
                    <a:p>
                      <a:r>
                        <a:rPr lang="zh-CN" altLang="en-US" dirty="0" smtClean="0"/>
                        <a:t>违约（谁的责任，谁承担风险）</a:t>
                      </a:r>
                      <a:endParaRPr lang="en-US" dirty="0"/>
                    </a:p>
                  </a:txBody>
                  <a:tcPr/>
                </a:tc>
                <a:tc gridSpan="2">
                  <a:txBody>
                    <a:bodyPr/>
                    <a:lstStyle/>
                    <a:p>
                      <a:r>
                        <a:rPr lang="zh-CN" altLang="en-US" dirty="0" smtClean="0"/>
                        <a:t>因买方原因不能按时交货</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r>
                        <a:rPr lang="zh-CN" altLang="en-US" dirty="0" smtClean="0"/>
                        <a:t>买方承担</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567189">
                <a:tc v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r>
                        <a:rPr lang="zh-CN" altLang="en-US" dirty="0" smtClean="0"/>
                        <a:t>标的物质量瑕疵，买方拒绝收货或解除合同</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r>
                        <a:rPr lang="zh-CN" altLang="en-US" dirty="0" smtClean="0"/>
                        <a:t>卖方承担</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31595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二、赠与合同</a:t>
            </a:r>
            <a:endParaRPr lang="en-US" dirty="0"/>
          </a:p>
        </p:txBody>
      </p:sp>
      <p:sp>
        <p:nvSpPr>
          <p:cNvPr id="3" name="Content Placeholder 2"/>
          <p:cNvSpPr>
            <a:spLocks noGrp="1"/>
          </p:cNvSpPr>
          <p:nvPr>
            <p:ph idx="1"/>
          </p:nvPr>
        </p:nvSpPr>
        <p:spPr/>
        <p:txBody>
          <a:bodyPr/>
          <a:lstStyle/>
          <a:p>
            <a:r>
              <a:rPr lang="zh-CN" altLang="en-US" dirty="0" smtClean="0"/>
              <a:t>概念：赠与人将自己的财产无偿给予受赠人，受赠人表示接受的合同。</a:t>
            </a:r>
            <a:endParaRPr lang="en-US" altLang="zh-CN" dirty="0" smtClean="0"/>
          </a:p>
          <a:p>
            <a:r>
              <a:rPr lang="zh-CN" altLang="en-US" dirty="0" smtClean="0"/>
              <a:t>特征：赠与人具有相应的民事行为能力；无偿、单务、诺成、不要式合同。</a:t>
            </a:r>
            <a:endParaRPr lang="en-US" altLang="zh-CN" dirty="0" smtClean="0"/>
          </a:p>
        </p:txBody>
      </p:sp>
    </p:spTree>
    <p:extLst>
      <p:ext uri="{BB962C8B-B14F-4D97-AF65-F5344CB8AC3E}">
        <p14:creationId xmlns:p14="http://schemas.microsoft.com/office/powerpoint/2010/main" val="117369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（一）赠与人的</a:t>
            </a:r>
            <a:r>
              <a:rPr lang="zh-CN" altLang="en-US" dirty="0" smtClean="0"/>
              <a:t>权利</a:t>
            </a:r>
            <a:endParaRPr lang="en-US" dirty="0"/>
          </a:p>
        </p:txBody>
      </p:sp>
      <p:sp>
        <p:nvSpPr>
          <p:cNvPr id="3" name="Content Placeholder 2"/>
          <p:cNvSpPr>
            <a:spLocks noGrp="1"/>
          </p:cNvSpPr>
          <p:nvPr>
            <p:ph idx="1"/>
          </p:nvPr>
        </p:nvSpPr>
        <p:spPr>
          <a:xfrm>
            <a:off x="1451579" y="2015732"/>
            <a:ext cx="9603275" cy="4033376"/>
          </a:xfrm>
        </p:spPr>
        <p:txBody>
          <a:bodyPr>
            <a:normAutofit/>
          </a:bodyPr>
          <a:lstStyle/>
          <a:p>
            <a:pPr marL="457200" indent="-457200">
              <a:buFont typeface="+mj-lt"/>
              <a:buAutoNum type="arabicPeriod"/>
            </a:pPr>
            <a:r>
              <a:rPr lang="zh-CN" altLang="en-US" dirty="0" smtClean="0"/>
              <a:t>撤销赠与的权利</a:t>
            </a:r>
            <a:endParaRPr lang="en-US" altLang="zh-CN" dirty="0" smtClean="0"/>
          </a:p>
          <a:p>
            <a:pPr>
              <a:buFont typeface="Wingdings" charset="2"/>
              <a:buChar char="Ø"/>
            </a:pPr>
            <a:r>
              <a:rPr lang="zh-CN" altLang="en-US" dirty="0"/>
              <a:t>赠与人在赠与财产的权利</a:t>
            </a:r>
            <a:r>
              <a:rPr lang="zh-CN" altLang="en-US" b="1" dirty="0"/>
              <a:t>转移之前</a:t>
            </a:r>
            <a:r>
              <a:rPr lang="zh-CN" altLang="en-US" dirty="0"/>
              <a:t>可以撤销赠</a:t>
            </a:r>
            <a:r>
              <a:rPr lang="zh-CN" altLang="en-US" dirty="0" smtClean="0"/>
              <a:t>与（未交付的可以随时撤销</a:t>
            </a:r>
            <a:r>
              <a:rPr lang="en-US" altLang="zh-CN" dirty="0" smtClean="0"/>
              <a:t>Art185)</a:t>
            </a:r>
            <a:r>
              <a:rPr lang="zh-CN" altLang="en-US" dirty="0" smtClean="0"/>
              <a:t>；</a:t>
            </a:r>
            <a:endParaRPr lang="en-US" altLang="zh-CN" dirty="0" smtClean="0"/>
          </a:p>
          <a:p>
            <a:pPr>
              <a:buFont typeface="Wingdings" charset="2"/>
              <a:buChar char="Ø"/>
            </a:pPr>
            <a:r>
              <a:rPr lang="zh-CN" altLang="en-US" dirty="0"/>
              <a:t>受赠人有下列情形之一的，赠与人可以撤销赠与：（一）严重</a:t>
            </a:r>
            <a:r>
              <a:rPr lang="zh-CN" altLang="en-US" b="1" dirty="0"/>
              <a:t>侵害赠与人或者赠与人的近亲属</a:t>
            </a:r>
            <a:r>
              <a:rPr lang="zh-CN" altLang="en-US" dirty="0"/>
              <a:t>；（二）</a:t>
            </a:r>
            <a:r>
              <a:rPr lang="zh-CN" altLang="en-US" b="1" dirty="0"/>
              <a:t>对赠与人有扶养义务而不履行</a:t>
            </a:r>
            <a:r>
              <a:rPr lang="zh-CN" altLang="en-US" dirty="0"/>
              <a:t>；（三）</a:t>
            </a:r>
            <a:r>
              <a:rPr lang="zh-CN" altLang="en-US" b="1" dirty="0"/>
              <a:t>不履行赠与合同约定的义务</a:t>
            </a:r>
            <a:r>
              <a:rPr lang="zh-CN" altLang="en-US" dirty="0"/>
              <a:t>。赠与人的撤销权，自知道或者应当知道撤销原因之日起一年内</a:t>
            </a:r>
            <a:r>
              <a:rPr lang="zh-CN" altLang="en-US" dirty="0" smtClean="0"/>
              <a:t>行使（</a:t>
            </a:r>
            <a:r>
              <a:rPr lang="en-US" altLang="zh-CN" dirty="0" smtClean="0"/>
              <a:t>Art192</a:t>
            </a:r>
            <a:r>
              <a:rPr lang="zh-CN" altLang="en-US" dirty="0" smtClean="0"/>
              <a:t>）</a:t>
            </a:r>
            <a:endParaRPr lang="en-US" altLang="zh-CN" dirty="0"/>
          </a:p>
          <a:p>
            <a:pPr>
              <a:buFont typeface="Wingdings" charset="2"/>
              <a:buChar char="Ø"/>
            </a:pPr>
            <a:r>
              <a:rPr lang="zh-CN" altLang="en-US" dirty="0" smtClean="0"/>
              <a:t>因</a:t>
            </a:r>
            <a:r>
              <a:rPr lang="zh-CN" altLang="en-US" dirty="0"/>
              <a:t>受赠人的违法行为致使</a:t>
            </a:r>
            <a:r>
              <a:rPr lang="zh-CN" altLang="en-US" b="1" dirty="0"/>
              <a:t>赠与人死亡或者丧失民事行为能力</a:t>
            </a:r>
            <a:r>
              <a:rPr lang="zh-CN" altLang="en-US" dirty="0"/>
              <a:t>的，赠与人的继承人或者法定代理人可以撤销赠与</a:t>
            </a:r>
            <a:r>
              <a:rPr lang="zh-CN" altLang="en-US" dirty="0" smtClean="0"/>
              <a:t>。（</a:t>
            </a:r>
            <a:r>
              <a:rPr lang="en-US" altLang="zh-CN" dirty="0" smtClean="0"/>
              <a:t>Art193</a:t>
            </a:r>
            <a:r>
              <a:rPr lang="zh-CN" altLang="en-US" dirty="0" smtClean="0"/>
              <a:t>）</a:t>
            </a:r>
            <a:endParaRPr lang="en-US" altLang="zh-CN" dirty="0" smtClean="0"/>
          </a:p>
          <a:p>
            <a:pPr>
              <a:buFont typeface="Wingdings" charset="2"/>
              <a:buChar char="Ø"/>
            </a:pPr>
            <a:r>
              <a:rPr lang="zh-CN" altLang="en-US" dirty="0" smtClean="0"/>
              <a:t>赠</a:t>
            </a:r>
            <a:r>
              <a:rPr lang="zh-CN" altLang="en-US" dirty="0"/>
              <a:t>与人的</a:t>
            </a:r>
            <a:r>
              <a:rPr lang="zh-CN" altLang="en-US" b="1" dirty="0"/>
              <a:t>经济状况显著恶化</a:t>
            </a:r>
            <a:r>
              <a:rPr lang="zh-CN" altLang="en-US" dirty="0"/>
              <a:t>，严重影响其生产经营或者家庭生活的，可以不再履行赠与</a:t>
            </a:r>
            <a:r>
              <a:rPr lang="zh-CN" altLang="en-US" dirty="0" smtClean="0"/>
              <a:t>义务</a:t>
            </a:r>
            <a:r>
              <a:rPr lang="en-US" altLang="zh-CN" dirty="0" smtClean="0"/>
              <a:t>(Art195)</a:t>
            </a:r>
            <a:r>
              <a:rPr lang="zh-CN" altLang="en-US" dirty="0" smtClean="0"/>
              <a:t>。</a:t>
            </a:r>
            <a:endParaRPr lang="en-US" altLang="zh-CN" dirty="0" smtClean="0"/>
          </a:p>
          <a:p>
            <a:pPr marL="0" indent="0">
              <a:buNone/>
            </a:pPr>
            <a:endParaRPr lang="en-US" altLang="zh-CN" dirty="0"/>
          </a:p>
          <a:p>
            <a:pPr marL="457200" indent="-457200">
              <a:buFont typeface="+mj-lt"/>
              <a:buAutoNum type="arabicPeriod"/>
            </a:pPr>
            <a:endParaRPr lang="en-US" altLang="zh-CN" dirty="0" smtClean="0"/>
          </a:p>
          <a:p>
            <a:pPr>
              <a:buFont typeface="Wingdings" charset="2"/>
              <a:buChar char="Ø"/>
            </a:pPr>
            <a:endParaRPr lang="en-US" dirty="0"/>
          </a:p>
        </p:txBody>
      </p:sp>
    </p:spTree>
    <p:extLst>
      <p:ext uri="{BB962C8B-B14F-4D97-AF65-F5344CB8AC3E}">
        <p14:creationId xmlns:p14="http://schemas.microsoft.com/office/powerpoint/2010/main" val="8474821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库</Template>
  <TotalTime>1646</TotalTime>
  <Words>3111</Words>
  <Application>Microsoft Macintosh PowerPoint</Application>
  <PresentationFormat>Widescreen</PresentationFormat>
  <Paragraphs>231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Gill Sans MT</vt:lpstr>
      <vt:lpstr>Wingdings</vt:lpstr>
      <vt:lpstr>等线</vt:lpstr>
      <vt:lpstr>等线 Light</vt:lpstr>
      <vt:lpstr>Arial</vt:lpstr>
      <vt:lpstr>Gallery</vt:lpstr>
      <vt:lpstr>合同法分则</vt:lpstr>
      <vt:lpstr>一、买卖合同</vt:lpstr>
      <vt:lpstr>（一）交付种类</vt:lpstr>
      <vt:lpstr>（二）孳息的转移</vt:lpstr>
      <vt:lpstr>（三）基本的风险负担规则</vt:lpstr>
      <vt:lpstr>房屋交易风险规则</vt:lpstr>
      <vt:lpstr>（四）特殊风险规则</vt:lpstr>
      <vt:lpstr>二、赠与合同</vt:lpstr>
      <vt:lpstr>（一）赠与人的权利</vt:lpstr>
      <vt:lpstr>（一）赠与人的权利义务</vt:lpstr>
      <vt:lpstr>（二）赠与人的义务、责任</vt:lpstr>
      <vt:lpstr>三、借贷合同</vt:lpstr>
      <vt:lpstr>三、借贷合同</vt:lpstr>
      <vt:lpstr>四、租赁合同</vt:lpstr>
      <vt:lpstr>四、租赁合同</vt:lpstr>
      <vt:lpstr>四、租赁合同</vt:lpstr>
      <vt:lpstr>五、融资租赁合同</vt:lpstr>
      <vt:lpstr>五、融资租赁合同</vt:lpstr>
      <vt:lpstr>五、融资租赁合同</vt:lpstr>
      <vt:lpstr>五、融资租赁合同</vt:lpstr>
      <vt:lpstr>六、承揽合同</vt:lpstr>
      <vt:lpstr>六、承揽合同</vt:lpstr>
      <vt:lpstr>七、建设工程合同</vt:lpstr>
      <vt:lpstr>七、建设工程合同</vt:lpstr>
      <vt:lpstr>八、运输合同</vt:lpstr>
      <vt:lpstr>PowerPoint Presentation</vt:lpstr>
      <vt:lpstr>九、技术合同</vt:lpstr>
      <vt:lpstr>九、技术开发合同</vt:lpstr>
      <vt:lpstr>九、技术转让合同</vt:lpstr>
      <vt:lpstr>十、保管合同和仓储合同</vt:lpstr>
      <vt:lpstr>十、保管合同和仓储合同</vt:lpstr>
      <vt:lpstr>十一、委托合同、行纪合同、居间合同</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合同法分则</dc:title>
  <dc:creator>Sen La</dc:creator>
  <cp:lastModifiedBy>Sen La</cp:lastModifiedBy>
  <cp:revision>65</cp:revision>
  <dcterms:created xsi:type="dcterms:W3CDTF">2016-10-05T11:56:14Z</dcterms:created>
  <dcterms:modified xsi:type="dcterms:W3CDTF">2016-10-16T17:34:58Z</dcterms:modified>
</cp:coreProperties>
</file>