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58" r:id="rId3"/>
    <p:sldId id="257" r:id="rId4"/>
    <p:sldId id="280" r:id="rId5"/>
    <p:sldId id="279" r:id="rId6"/>
    <p:sldId id="295" r:id="rId7"/>
    <p:sldId id="296" r:id="rId8"/>
    <p:sldId id="260" r:id="rId9"/>
    <p:sldId id="281" r:id="rId10"/>
    <p:sldId id="261" r:id="rId11"/>
    <p:sldId id="262" r:id="rId12"/>
    <p:sldId id="263" r:id="rId13"/>
    <p:sldId id="265" r:id="rId14"/>
    <p:sldId id="267" r:id="rId15"/>
    <p:sldId id="268" r:id="rId16"/>
    <p:sldId id="266" r:id="rId17"/>
    <p:sldId id="269" r:id="rId18"/>
    <p:sldId id="282" r:id="rId19"/>
    <p:sldId id="270" r:id="rId20"/>
    <p:sldId id="271" r:id="rId21"/>
    <p:sldId id="285" r:id="rId22"/>
    <p:sldId id="286" r:id="rId23"/>
    <p:sldId id="272" r:id="rId24"/>
    <p:sldId id="273" r:id="rId25"/>
    <p:sldId id="283" r:id="rId26"/>
    <p:sldId id="284" r:id="rId27"/>
    <p:sldId id="274" r:id="rId28"/>
    <p:sldId id="275" r:id="rId29"/>
    <p:sldId id="277" r:id="rId30"/>
    <p:sldId id="290" r:id="rId31"/>
    <p:sldId id="291" r:id="rId32"/>
    <p:sldId id="292" r:id="rId33"/>
    <p:sldId id="293" r:id="rId34"/>
    <p:sldId id="294" r:id="rId35"/>
    <p:sldId id="297" r:id="rId36"/>
    <p:sldId id="278" r:id="rId37"/>
    <p:sldId id="289" r:id="rId38"/>
    <p:sldId id="302" r:id="rId39"/>
    <p:sldId id="303" r:id="rId40"/>
    <p:sldId id="30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94595"/>
  </p:normalViewPr>
  <p:slideViewPr>
    <p:cSldViewPr snapToGrid="0" snapToObjects="1">
      <p:cViewPr varScale="1">
        <p:scale>
          <a:sx n="89" d="100"/>
          <a:sy n="89" d="100"/>
        </p:scale>
        <p:origin x="3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EFA9CE-8F8D-644A-B8A8-30259B0A3CB1}"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AEA4B018-7D82-6F4D-8F56-D8FF2F777367}">
      <dgm:prSet phldrT="[Text]"/>
      <dgm:spPr/>
      <dgm:t>
        <a:bodyPr/>
        <a:lstStyle/>
        <a:p>
          <a:r>
            <a:rPr lang="zh-CN" altLang="en-US" b="1" dirty="0" smtClean="0">
              <a:solidFill>
                <a:schemeClr val="tx1"/>
              </a:solidFill>
            </a:rPr>
            <a:t>概述</a:t>
          </a:r>
          <a:endParaRPr lang="en-US" b="1" dirty="0">
            <a:solidFill>
              <a:schemeClr val="tx1"/>
            </a:solidFill>
          </a:endParaRPr>
        </a:p>
      </dgm:t>
    </dgm:pt>
    <dgm:pt modelId="{12AEF19E-FB4E-EE41-96DD-96C405477F29}" type="parTrans" cxnId="{1AAC1007-DBAF-774E-B71F-41FEB88FC7A2}">
      <dgm:prSet/>
      <dgm:spPr/>
      <dgm:t>
        <a:bodyPr/>
        <a:lstStyle/>
        <a:p>
          <a:endParaRPr lang="en-US"/>
        </a:p>
      </dgm:t>
    </dgm:pt>
    <dgm:pt modelId="{E8A63E28-C344-4442-B85A-C519177493D5}" type="sibTrans" cxnId="{1AAC1007-DBAF-774E-B71F-41FEB88FC7A2}">
      <dgm:prSet/>
      <dgm:spPr/>
      <dgm:t>
        <a:bodyPr/>
        <a:lstStyle/>
        <a:p>
          <a:endParaRPr lang="en-US"/>
        </a:p>
      </dgm:t>
    </dgm:pt>
    <dgm:pt modelId="{AB938DD0-EECD-1B40-97B1-F25520982133}">
      <dgm:prSet phldrT="[Text]"/>
      <dgm:spPr/>
      <dgm:t>
        <a:bodyPr/>
        <a:lstStyle/>
        <a:p>
          <a:r>
            <a:rPr lang="zh-CN" altLang="en-US" b="1" dirty="0" smtClean="0">
              <a:solidFill>
                <a:schemeClr val="tx1"/>
              </a:solidFill>
            </a:rPr>
            <a:t>产品质量的管理与监督</a:t>
          </a:r>
          <a:endParaRPr lang="en-US" b="1" dirty="0">
            <a:solidFill>
              <a:schemeClr val="tx1"/>
            </a:solidFill>
          </a:endParaRPr>
        </a:p>
      </dgm:t>
    </dgm:pt>
    <dgm:pt modelId="{BD45CF39-0C15-D045-B3D6-1A2338F950B6}" type="parTrans" cxnId="{ACBD888D-B0BB-9D45-8463-0D2F9FC8A071}">
      <dgm:prSet/>
      <dgm:spPr/>
      <dgm:t>
        <a:bodyPr/>
        <a:lstStyle/>
        <a:p>
          <a:endParaRPr lang="en-US"/>
        </a:p>
      </dgm:t>
    </dgm:pt>
    <dgm:pt modelId="{58F69726-E7AD-4D4B-8ECB-1A20602A01B1}" type="sibTrans" cxnId="{ACBD888D-B0BB-9D45-8463-0D2F9FC8A071}">
      <dgm:prSet/>
      <dgm:spPr/>
      <dgm:t>
        <a:bodyPr/>
        <a:lstStyle/>
        <a:p>
          <a:endParaRPr lang="en-US"/>
        </a:p>
      </dgm:t>
    </dgm:pt>
    <dgm:pt modelId="{ECE5F43D-8EB8-1747-8CEB-8C0F797F8FF0}">
      <dgm:prSet phldrT="[Text]"/>
      <dgm:spPr/>
      <dgm:t>
        <a:bodyPr/>
        <a:lstStyle/>
        <a:p>
          <a:r>
            <a:rPr lang="zh-CN" altLang="en-US" b="1" dirty="0" smtClean="0">
              <a:solidFill>
                <a:schemeClr val="tx1"/>
              </a:solidFill>
            </a:rPr>
            <a:t>生产者与销售者的产品质量义务和责任</a:t>
          </a:r>
          <a:endParaRPr lang="en-US" b="1" dirty="0">
            <a:solidFill>
              <a:schemeClr val="tx1"/>
            </a:solidFill>
          </a:endParaRPr>
        </a:p>
      </dgm:t>
    </dgm:pt>
    <dgm:pt modelId="{43A001DE-401A-6341-B725-5636DFBB9DE8}" type="parTrans" cxnId="{959AC6F9-7DC7-E245-8D85-3442F590C851}">
      <dgm:prSet/>
      <dgm:spPr/>
      <dgm:t>
        <a:bodyPr/>
        <a:lstStyle/>
        <a:p>
          <a:endParaRPr lang="en-US"/>
        </a:p>
      </dgm:t>
    </dgm:pt>
    <dgm:pt modelId="{CB34EFA2-10EF-DC4B-954A-E36F3B1660D9}" type="sibTrans" cxnId="{959AC6F9-7DC7-E245-8D85-3442F590C851}">
      <dgm:prSet/>
      <dgm:spPr/>
      <dgm:t>
        <a:bodyPr/>
        <a:lstStyle/>
        <a:p>
          <a:endParaRPr lang="en-US"/>
        </a:p>
      </dgm:t>
    </dgm:pt>
    <dgm:pt modelId="{DFB96C6C-ACB2-B440-9301-CC45649A107F}" type="pres">
      <dgm:prSet presAssocID="{10EFA9CE-8F8D-644A-B8A8-30259B0A3CB1}" presName="Name0" presStyleCnt="0">
        <dgm:presLayoutVars>
          <dgm:chMax val="7"/>
          <dgm:chPref val="7"/>
          <dgm:dir/>
        </dgm:presLayoutVars>
      </dgm:prSet>
      <dgm:spPr/>
      <dgm:t>
        <a:bodyPr/>
        <a:lstStyle/>
        <a:p>
          <a:endParaRPr lang="en-US"/>
        </a:p>
      </dgm:t>
    </dgm:pt>
    <dgm:pt modelId="{C7C39513-A252-494C-B638-709219E9D2AB}" type="pres">
      <dgm:prSet presAssocID="{10EFA9CE-8F8D-644A-B8A8-30259B0A3CB1}" presName="Name1" presStyleCnt="0"/>
      <dgm:spPr/>
    </dgm:pt>
    <dgm:pt modelId="{F7C1DE70-05F1-4C4B-AF8B-BFEB69AD95D5}" type="pres">
      <dgm:prSet presAssocID="{10EFA9CE-8F8D-644A-B8A8-30259B0A3CB1}" presName="cycle" presStyleCnt="0"/>
      <dgm:spPr/>
    </dgm:pt>
    <dgm:pt modelId="{26C0951B-C92B-2348-A472-2BC501810A89}" type="pres">
      <dgm:prSet presAssocID="{10EFA9CE-8F8D-644A-B8A8-30259B0A3CB1}" presName="srcNode" presStyleLbl="node1" presStyleIdx="0" presStyleCnt="3"/>
      <dgm:spPr/>
    </dgm:pt>
    <dgm:pt modelId="{E0539445-BD8B-D94C-8C46-F933EB3E9992}" type="pres">
      <dgm:prSet presAssocID="{10EFA9CE-8F8D-644A-B8A8-30259B0A3CB1}" presName="conn" presStyleLbl="parChTrans1D2" presStyleIdx="0" presStyleCnt="1"/>
      <dgm:spPr/>
      <dgm:t>
        <a:bodyPr/>
        <a:lstStyle/>
        <a:p>
          <a:endParaRPr lang="en-US"/>
        </a:p>
      </dgm:t>
    </dgm:pt>
    <dgm:pt modelId="{CF9248C6-A8A6-2F4B-90D3-C91D8FE5D217}" type="pres">
      <dgm:prSet presAssocID="{10EFA9CE-8F8D-644A-B8A8-30259B0A3CB1}" presName="extraNode" presStyleLbl="node1" presStyleIdx="0" presStyleCnt="3"/>
      <dgm:spPr/>
    </dgm:pt>
    <dgm:pt modelId="{9A10D124-CEAB-3E47-A7AE-CADBD80B75DE}" type="pres">
      <dgm:prSet presAssocID="{10EFA9CE-8F8D-644A-B8A8-30259B0A3CB1}" presName="dstNode" presStyleLbl="node1" presStyleIdx="0" presStyleCnt="3"/>
      <dgm:spPr/>
    </dgm:pt>
    <dgm:pt modelId="{504B8779-00A2-0543-8142-A2E5E423DADD}" type="pres">
      <dgm:prSet presAssocID="{AEA4B018-7D82-6F4D-8F56-D8FF2F777367}" presName="text_1" presStyleLbl="node1" presStyleIdx="0" presStyleCnt="3">
        <dgm:presLayoutVars>
          <dgm:bulletEnabled val="1"/>
        </dgm:presLayoutVars>
      </dgm:prSet>
      <dgm:spPr/>
      <dgm:t>
        <a:bodyPr/>
        <a:lstStyle/>
        <a:p>
          <a:endParaRPr lang="en-US"/>
        </a:p>
      </dgm:t>
    </dgm:pt>
    <dgm:pt modelId="{0112E2D8-6F0A-3C44-87D0-A215BFEB6124}" type="pres">
      <dgm:prSet presAssocID="{AEA4B018-7D82-6F4D-8F56-D8FF2F777367}" presName="accent_1" presStyleCnt="0"/>
      <dgm:spPr/>
    </dgm:pt>
    <dgm:pt modelId="{CEC1E778-EAD6-0D4A-8F84-FEE8EBE977EA}" type="pres">
      <dgm:prSet presAssocID="{AEA4B018-7D82-6F4D-8F56-D8FF2F777367}" presName="accentRepeatNode" presStyleLbl="solidFgAcc1" presStyleIdx="0" presStyleCnt="3"/>
      <dgm:spPr/>
    </dgm:pt>
    <dgm:pt modelId="{468E5910-CD7A-9843-9C78-5527627BB997}" type="pres">
      <dgm:prSet presAssocID="{AB938DD0-EECD-1B40-97B1-F25520982133}" presName="text_2" presStyleLbl="node1" presStyleIdx="1" presStyleCnt="3">
        <dgm:presLayoutVars>
          <dgm:bulletEnabled val="1"/>
        </dgm:presLayoutVars>
      </dgm:prSet>
      <dgm:spPr/>
      <dgm:t>
        <a:bodyPr/>
        <a:lstStyle/>
        <a:p>
          <a:endParaRPr lang="en-US"/>
        </a:p>
      </dgm:t>
    </dgm:pt>
    <dgm:pt modelId="{547D0310-B4B1-F843-A564-D7367F2B57C2}" type="pres">
      <dgm:prSet presAssocID="{AB938DD0-EECD-1B40-97B1-F25520982133}" presName="accent_2" presStyleCnt="0"/>
      <dgm:spPr/>
    </dgm:pt>
    <dgm:pt modelId="{D15E2815-AEAF-494F-AD94-5564BB3E1C53}" type="pres">
      <dgm:prSet presAssocID="{AB938DD0-EECD-1B40-97B1-F25520982133}" presName="accentRepeatNode" presStyleLbl="solidFgAcc1" presStyleIdx="1" presStyleCnt="3"/>
      <dgm:spPr/>
    </dgm:pt>
    <dgm:pt modelId="{6002D3E1-F8E1-7A40-8EB1-F27F6D60E644}" type="pres">
      <dgm:prSet presAssocID="{ECE5F43D-8EB8-1747-8CEB-8C0F797F8FF0}" presName="text_3" presStyleLbl="node1" presStyleIdx="2" presStyleCnt="3">
        <dgm:presLayoutVars>
          <dgm:bulletEnabled val="1"/>
        </dgm:presLayoutVars>
      </dgm:prSet>
      <dgm:spPr/>
      <dgm:t>
        <a:bodyPr/>
        <a:lstStyle/>
        <a:p>
          <a:endParaRPr lang="en-US"/>
        </a:p>
      </dgm:t>
    </dgm:pt>
    <dgm:pt modelId="{684213D0-2365-7A49-BEBB-DDBFDA68F3C1}" type="pres">
      <dgm:prSet presAssocID="{ECE5F43D-8EB8-1747-8CEB-8C0F797F8FF0}" presName="accent_3" presStyleCnt="0"/>
      <dgm:spPr/>
    </dgm:pt>
    <dgm:pt modelId="{A0866E9F-3C84-2148-85D9-A915F5EE3DA4}" type="pres">
      <dgm:prSet presAssocID="{ECE5F43D-8EB8-1747-8CEB-8C0F797F8FF0}" presName="accentRepeatNode" presStyleLbl="solidFgAcc1" presStyleIdx="2" presStyleCnt="3"/>
      <dgm:spPr/>
    </dgm:pt>
  </dgm:ptLst>
  <dgm:cxnLst>
    <dgm:cxn modelId="{9750CC35-A1C3-8C48-B9BA-B5E18C5649DB}" type="presOf" srcId="{10EFA9CE-8F8D-644A-B8A8-30259B0A3CB1}" destId="{DFB96C6C-ACB2-B440-9301-CC45649A107F}" srcOrd="0" destOrd="0" presId="urn:microsoft.com/office/officeart/2008/layout/VerticalCurvedList"/>
    <dgm:cxn modelId="{176CB5CF-11A2-B445-A444-0DF6C7B99F7C}" type="presOf" srcId="{E8A63E28-C344-4442-B85A-C519177493D5}" destId="{E0539445-BD8B-D94C-8C46-F933EB3E9992}" srcOrd="0" destOrd="0" presId="urn:microsoft.com/office/officeart/2008/layout/VerticalCurvedList"/>
    <dgm:cxn modelId="{959AC6F9-7DC7-E245-8D85-3442F590C851}" srcId="{10EFA9CE-8F8D-644A-B8A8-30259B0A3CB1}" destId="{ECE5F43D-8EB8-1747-8CEB-8C0F797F8FF0}" srcOrd="2" destOrd="0" parTransId="{43A001DE-401A-6341-B725-5636DFBB9DE8}" sibTransId="{CB34EFA2-10EF-DC4B-954A-E36F3B1660D9}"/>
    <dgm:cxn modelId="{45E9BF91-19C8-2240-ADC1-08DB64E1D405}" type="presOf" srcId="{AEA4B018-7D82-6F4D-8F56-D8FF2F777367}" destId="{504B8779-00A2-0543-8142-A2E5E423DADD}" srcOrd="0" destOrd="0" presId="urn:microsoft.com/office/officeart/2008/layout/VerticalCurvedList"/>
    <dgm:cxn modelId="{ACBD888D-B0BB-9D45-8463-0D2F9FC8A071}" srcId="{10EFA9CE-8F8D-644A-B8A8-30259B0A3CB1}" destId="{AB938DD0-EECD-1B40-97B1-F25520982133}" srcOrd="1" destOrd="0" parTransId="{BD45CF39-0C15-D045-B3D6-1A2338F950B6}" sibTransId="{58F69726-E7AD-4D4B-8ECB-1A20602A01B1}"/>
    <dgm:cxn modelId="{3BDEFFF7-A642-6A4B-ADDB-CC9F0431BBF5}" type="presOf" srcId="{AB938DD0-EECD-1B40-97B1-F25520982133}" destId="{468E5910-CD7A-9843-9C78-5527627BB997}" srcOrd="0" destOrd="0" presId="urn:microsoft.com/office/officeart/2008/layout/VerticalCurvedList"/>
    <dgm:cxn modelId="{1AAC1007-DBAF-774E-B71F-41FEB88FC7A2}" srcId="{10EFA9CE-8F8D-644A-B8A8-30259B0A3CB1}" destId="{AEA4B018-7D82-6F4D-8F56-D8FF2F777367}" srcOrd="0" destOrd="0" parTransId="{12AEF19E-FB4E-EE41-96DD-96C405477F29}" sibTransId="{E8A63E28-C344-4442-B85A-C519177493D5}"/>
    <dgm:cxn modelId="{5D0C6166-ADFA-CC42-8AAC-6E06FAC3FC5F}" type="presOf" srcId="{ECE5F43D-8EB8-1747-8CEB-8C0F797F8FF0}" destId="{6002D3E1-F8E1-7A40-8EB1-F27F6D60E644}" srcOrd="0" destOrd="0" presId="urn:microsoft.com/office/officeart/2008/layout/VerticalCurvedList"/>
    <dgm:cxn modelId="{6A849CC2-C7F6-F848-8F7A-9B26241739C8}" type="presParOf" srcId="{DFB96C6C-ACB2-B440-9301-CC45649A107F}" destId="{C7C39513-A252-494C-B638-709219E9D2AB}" srcOrd="0" destOrd="0" presId="urn:microsoft.com/office/officeart/2008/layout/VerticalCurvedList"/>
    <dgm:cxn modelId="{CA418509-ADED-5D4B-810E-5CDED9796479}" type="presParOf" srcId="{C7C39513-A252-494C-B638-709219E9D2AB}" destId="{F7C1DE70-05F1-4C4B-AF8B-BFEB69AD95D5}" srcOrd="0" destOrd="0" presId="urn:microsoft.com/office/officeart/2008/layout/VerticalCurvedList"/>
    <dgm:cxn modelId="{677DEDB6-03CF-254C-BB0D-B97D958E4EFD}" type="presParOf" srcId="{F7C1DE70-05F1-4C4B-AF8B-BFEB69AD95D5}" destId="{26C0951B-C92B-2348-A472-2BC501810A89}" srcOrd="0" destOrd="0" presId="urn:microsoft.com/office/officeart/2008/layout/VerticalCurvedList"/>
    <dgm:cxn modelId="{CE3F04E0-2B9A-AB4E-B74F-C0909341E982}" type="presParOf" srcId="{F7C1DE70-05F1-4C4B-AF8B-BFEB69AD95D5}" destId="{E0539445-BD8B-D94C-8C46-F933EB3E9992}" srcOrd="1" destOrd="0" presId="urn:microsoft.com/office/officeart/2008/layout/VerticalCurvedList"/>
    <dgm:cxn modelId="{9C5C0696-1101-7D46-82C1-AE7D164AF879}" type="presParOf" srcId="{F7C1DE70-05F1-4C4B-AF8B-BFEB69AD95D5}" destId="{CF9248C6-A8A6-2F4B-90D3-C91D8FE5D217}" srcOrd="2" destOrd="0" presId="urn:microsoft.com/office/officeart/2008/layout/VerticalCurvedList"/>
    <dgm:cxn modelId="{2F30E91C-7D38-BA45-A984-F69E3A1782D3}" type="presParOf" srcId="{F7C1DE70-05F1-4C4B-AF8B-BFEB69AD95D5}" destId="{9A10D124-CEAB-3E47-A7AE-CADBD80B75DE}" srcOrd="3" destOrd="0" presId="urn:microsoft.com/office/officeart/2008/layout/VerticalCurvedList"/>
    <dgm:cxn modelId="{367CC797-1BA7-5C4A-89FB-4C536717F1DD}" type="presParOf" srcId="{C7C39513-A252-494C-B638-709219E9D2AB}" destId="{504B8779-00A2-0543-8142-A2E5E423DADD}" srcOrd="1" destOrd="0" presId="urn:microsoft.com/office/officeart/2008/layout/VerticalCurvedList"/>
    <dgm:cxn modelId="{DFC3F0E8-233A-7D42-8955-89FC48A109F0}" type="presParOf" srcId="{C7C39513-A252-494C-B638-709219E9D2AB}" destId="{0112E2D8-6F0A-3C44-87D0-A215BFEB6124}" srcOrd="2" destOrd="0" presId="urn:microsoft.com/office/officeart/2008/layout/VerticalCurvedList"/>
    <dgm:cxn modelId="{F6363ED7-EA83-5247-A56D-5D1EAE7D2BDE}" type="presParOf" srcId="{0112E2D8-6F0A-3C44-87D0-A215BFEB6124}" destId="{CEC1E778-EAD6-0D4A-8F84-FEE8EBE977EA}" srcOrd="0" destOrd="0" presId="urn:microsoft.com/office/officeart/2008/layout/VerticalCurvedList"/>
    <dgm:cxn modelId="{48353F89-0458-4F43-AAE0-F17ECE840B0E}" type="presParOf" srcId="{C7C39513-A252-494C-B638-709219E9D2AB}" destId="{468E5910-CD7A-9843-9C78-5527627BB997}" srcOrd="3" destOrd="0" presId="urn:microsoft.com/office/officeart/2008/layout/VerticalCurvedList"/>
    <dgm:cxn modelId="{352FA58E-F50C-3D41-A2B3-D7387D0BC329}" type="presParOf" srcId="{C7C39513-A252-494C-B638-709219E9D2AB}" destId="{547D0310-B4B1-F843-A564-D7367F2B57C2}" srcOrd="4" destOrd="0" presId="urn:microsoft.com/office/officeart/2008/layout/VerticalCurvedList"/>
    <dgm:cxn modelId="{88B77241-BB6C-864A-A32C-62D959AF9F6A}" type="presParOf" srcId="{547D0310-B4B1-F843-A564-D7367F2B57C2}" destId="{D15E2815-AEAF-494F-AD94-5564BB3E1C53}" srcOrd="0" destOrd="0" presId="urn:microsoft.com/office/officeart/2008/layout/VerticalCurvedList"/>
    <dgm:cxn modelId="{C6C192C0-53B4-AD4A-97F4-3B95ED042E72}" type="presParOf" srcId="{C7C39513-A252-494C-B638-709219E9D2AB}" destId="{6002D3E1-F8E1-7A40-8EB1-F27F6D60E644}" srcOrd="5" destOrd="0" presId="urn:microsoft.com/office/officeart/2008/layout/VerticalCurvedList"/>
    <dgm:cxn modelId="{47A130B5-8373-FD43-BEF2-D24001CBA8F0}" type="presParOf" srcId="{C7C39513-A252-494C-B638-709219E9D2AB}" destId="{684213D0-2365-7A49-BEBB-DDBFDA68F3C1}" srcOrd="6" destOrd="0" presId="urn:microsoft.com/office/officeart/2008/layout/VerticalCurvedList"/>
    <dgm:cxn modelId="{E182ED84-5DEE-0F48-A27A-E73C8D9A14DB}" type="presParOf" srcId="{684213D0-2365-7A49-BEBB-DDBFDA68F3C1}" destId="{A0866E9F-3C84-2148-85D9-A915F5EE3DA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503067-B12D-2341-86F2-485EB90A0226}" type="doc">
      <dgm:prSet loTypeId="urn:microsoft.com/office/officeart/2005/8/layout/pyramid2" loCatId="" qsTypeId="urn:microsoft.com/office/officeart/2005/8/quickstyle/simple4" qsCatId="simple" csTypeId="urn:microsoft.com/office/officeart/2005/8/colors/accent1_2" csCatId="accent1" phldr="1"/>
      <dgm:spPr/>
    </dgm:pt>
    <dgm:pt modelId="{0B63D016-471D-DA49-8F9E-0D422C866B5D}">
      <dgm:prSet phldrT="[Text]"/>
      <dgm:spPr/>
      <dgm:t>
        <a:bodyPr/>
        <a:lstStyle/>
        <a:p>
          <a:r>
            <a:rPr lang="zh-CN" altLang="en-US" dirty="0" smtClean="0"/>
            <a:t>国务院</a:t>
          </a:r>
          <a:r>
            <a:rPr lang="en-US" altLang="zh-CN" dirty="0" smtClean="0"/>
            <a:t>——</a:t>
          </a:r>
          <a:r>
            <a:rPr lang="zh-CN" altLang="en-US" dirty="0" smtClean="0"/>
            <a:t>全国</a:t>
          </a:r>
          <a:endParaRPr lang="en-US" dirty="0"/>
        </a:p>
      </dgm:t>
    </dgm:pt>
    <dgm:pt modelId="{2FB1289D-C452-B843-B87E-255DE4EC424F}" type="parTrans" cxnId="{AE19CDF8-575B-1A4A-95D4-F90FAAA720D9}">
      <dgm:prSet/>
      <dgm:spPr/>
      <dgm:t>
        <a:bodyPr/>
        <a:lstStyle/>
        <a:p>
          <a:endParaRPr lang="en-US"/>
        </a:p>
      </dgm:t>
    </dgm:pt>
    <dgm:pt modelId="{68A038A7-5A8C-804A-AEA4-6053BF9FC970}" type="sibTrans" cxnId="{AE19CDF8-575B-1A4A-95D4-F90FAAA720D9}">
      <dgm:prSet/>
      <dgm:spPr/>
      <dgm:t>
        <a:bodyPr/>
        <a:lstStyle/>
        <a:p>
          <a:endParaRPr lang="en-US"/>
        </a:p>
      </dgm:t>
    </dgm:pt>
    <dgm:pt modelId="{03910B85-145B-4C47-A2F2-00C30FCA33C8}">
      <dgm:prSet phldrT="[Text]"/>
      <dgm:spPr/>
      <dgm:t>
        <a:bodyPr/>
        <a:lstStyle/>
        <a:p>
          <a:r>
            <a:rPr lang="zh-CN" altLang="en-US" dirty="0" smtClean="0"/>
            <a:t>国务院部门</a:t>
          </a:r>
          <a:r>
            <a:rPr lang="en-US" altLang="zh-CN" dirty="0" smtClean="0"/>
            <a:t>——</a:t>
          </a:r>
          <a:r>
            <a:rPr lang="zh-CN" altLang="en-US" dirty="0" smtClean="0"/>
            <a:t>全国各自职权范围</a:t>
          </a:r>
          <a:endParaRPr lang="en-US" dirty="0"/>
        </a:p>
      </dgm:t>
    </dgm:pt>
    <dgm:pt modelId="{49B969A4-48F1-7042-A111-AF0617C27AA3}" type="parTrans" cxnId="{B99BEFA8-EFE3-BF4A-B18D-EDAD7DA228F7}">
      <dgm:prSet/>
      <dgm:spPr/>
      <dgm:t>
        <a:bodyPr/>
        <a:lstStyle/>
        <a:p>
          <a:endParaRPr lang="en-US"/>
        </a:p>
      </dgm:t>
    </dgm:pt>
    <dgm:pt modelId="{FF098FF8-FAEE-7146-A032-D358FF05B567}" type="sibTrans" cxnId="{B99BEFA8-EFE3-BF4A-B18D-EDAD7DA228F7}">
      <dgm:prSet/>
      <dgm:spPr/>
      <dgm:t>
        <a:bodyPr/>
        <a:lstStyle/>
        <a:p>
          <a:endParaRPr lang="en-US"/>
        </a:p>
      </dgm:t>
    </dgm:pt>
    <dgm:pt modelId="{81F4A73F-7C1C-694C-A487-046EC56CE8A2}">
      <dgm:prSet phldrT="[Text]"/>
      <dgm:spPr/>
      <dgm:t>
        <a:bodyPr/>
        <a:lstStyle/>
        <a:p>
          <a:r>
            <a:rPr lang="zh-CN" altLang="en-US" dirty="0" smtClean="0"/>
            <a:t>县级以上地方政府</a:t>
          </a:r>
          <a:r>
            <a:rPr lang="en-US" altLang="zh-CN" dirty="0" smtClean="0"/>
            <a:t>——</a:t>
          </a:r>
          <a:r>
            <a:rPr lang="zh-CN" altLang="en-US" dirty="0" smtClean="0"/>
            <a:t>本辖区</a:t>
          </a:r>
          <a:endParaRPr lang="en-US" dirty="0"/>
        </a:p>
      </dgm:t>
    </dgm:pt>
    <dgm:pt modelId="{1A814C58-1131-BC4E-8604-D09323570F5C}" type="parTrans" cxnId="{ED4D7BF2-9CA5-814F-BF61-448B53220F73}">
      <dgm:prSet/>
      <dgm:spPr/>
      <dgm:t>
        <a:bodyPr/>
        <a:lstStyle/>
        <a:p>
          <a:endParaRPr lang="en-US"/>
        </a:p>
      </dgm:t>
    </dgm:pt>
    <dgm:pt modelId="{E83E465B-CB0E-4649-9689-CD174B3BD838}" type="sibTrans" cxnId="{ED4D7BF2-9CA5-814F-BF61-448B53220F73}">
      <dgm:prSet/>
      <dgm:spPr/>
      <dgm:t>
        <a:bodyPr/>
        <a:lstStyle/>
        <a:p>
          <a:endParaRPr lang="en-US"/>
        </a:p>
      </dgm:t>
    </dgm:pt>
    <dgm:pt modelId="{8F084B2C-AFFE-6246-9722-E97CBCFDCDBB}">
      <dgm:prSet phldrT="[Text]" custT="1"/>
      <dgm:spPr/>
      <dgm:t>
        <a:bodyPr/>
        <a:lstStyle/>
        <a:p>
          <a:r>
            <a:rPr lang="zh-CN" altLang="en-US" sz="2400" dirty="0" smtClean="0"/>
            <a:t>县级以上地方政府部门</a:t>
          </a:r>
          <a:r>
            <a:rPr lang="en-US" altLang="zh-CN" sz="2400" dirty="0" smtClean="0"/>
            <a:t>——</a:t>
          </a:r>
          <a:r>
            <a:rPr lang="zh-CN" altLang="en-US" sz="2400" dirty="0" smtClean="0"/>
            <a:t>本辖区各自职权范围</a:t>
          </a:r>
          <a:endParaRPr lang="en-US" sz="2400" dirty="0"/>
        </a:p>
      </dgm:t>
    </dgm:pt>
    <dgm:pt modelId="{3BD32779-4C5D-3347-8C0E-2BDA2E629AD7}" type="parTrans" cxnId="{379B77A3-7C18-CC4E-998B-892662567267}">
      <dgm:prSet/>
      <dgm:spPr/>
      <dgm:t>
        <a:bodyPr/>
        <a:lstStyle/>
        <a:p>
          <a:endParaRPr lang="en-US"/>
        </a:p>
      </dgm:t>
    </dgm:pt>
    <dgm:pt modelId="{67836170-2694-6E45-92AE-93C7F58306B5}" type="sibTrans" cxnId="{379B77A3-7C18-CC4E-998B-892662567267}">
      <dgm:prSet/>
      <dgm:spPr/>
      <dgm:t>
        <a:bodyPr/>
        <a:lstStyle/>
        <a:p>
          <a:endParaRPr lang="en-US"/>
        </a:p>
      </dgm:t>
    </dgm:pt>
    <dgm:pt modelId="{4F5A7C7E-67F7-5848-8D3A-F8788D854BAE}" type="pres">
      <dgm:prSet presAssocID="{3E503067-B12D-2341-86F2-485EB90A0226}" presName="compositeShape" presStyleCnt="0">
        <dgm:presLayoutVars>
          <dgm:dir/>
          <dgm:resizeHandles/>
        </dgm:presLayoutVars>
      </dgm:prSet>
      <dgm:spPr/>
    </dgm:pt>
    <dgm:pt modelId="{2C58A8C4-3C5D-F044-A1FF-DD72EA36FD86}" type="pres">
      <dgm:prSet presAssocID="{3E503067-B12D-2341-86F2-485EB90A0226}" presName="pyramid" presStyleLbl="node1" presStyleIdx="0" presStyleCnt="1"/>
      <dgm:spPr/>
    </dgm:pt>
    <dgm:pt modelId="{8F409A12-4BC0-3D41-9E8D-4A62026101DD}" type="pres">
      <dgm:prSet presAssocID="{3E503067-B12D-2341-86F2-485EB90A0226}" presName="theList" presStyleCnt="0"/>
      <dgm:spPr/>
    </dgm:pt>
    <dgm:pt modelId="{1E16BFEA-C29E-094D-BF7A-BBF9DEA3DF09}" type="pres">
      <dgm:prSet presAssocID="{0B63D016-471D-DA49-8F9E-0D422C866B5D}" presName="aNode" presStyleLbl="fgAcc1" presStyleIdx="0" presStyleCnt="4">
        <dgm:presLayoutVars>
          <dgm:bulletEnabled val="1"/>
        </dgm:presLayoutVars>
      </dgm:prSet>
      <dgm:spPr/>
      <dgm:t>
        <a:bodyPr/>
        <a:lstStyle/>
        <a:p>
          <a:endParaRPr lang="en-US"/>
        </a:p>
      </dgm:t>
    </dgm:pt>
    <dgm:pt modelId="{A6D0F2BA-792F-5840-AB44-E1AA51CB4D44}" type="pres">
      <dgm:prSet presAssocID="{0B63D016-471D-DA49-8F9E-0D422C866B5D}" presName="aSpace" presStyleCnt="0"/>
      <dgm:spPr/>
    </dgm:pt>
    <dgm:pt modelId="{C4A73D9B-C9BB-9444-859C-DED924E51B38}" type="pres">
      <dgm:prSet presAssocID="{03910B85-145B-4C47-A2F2-00C30FCA33C8}" presName="aNode" presStyleLbl="fgAcc1" presStyleIdx="1" presStyleCnt="4">
        <dgm:presLayoutVars>
          <dgm:bulletEnabled val="1"/>
        </dgm:presLayoutVars>
      </dgm:prSet>
      <dgm:spPr/>
      <dgm:t>
        <a:bodyPr/>
        <a:lstStyle/>
        <a:p>
          <a:endParaRPr lang="en-US"/>
        </a:p>
      </dgm:t>
    </dgm:pt>
    <dgm:pt modelId="{FE718D5F-9BE5-7741-9308-E0BCF2FA6891}" type="pres">
      <dgm:prSet presAssocID="{03910B85-145B-4C47-A2F2-00C30FCA33C8}" presName="aSpace" presStyleCnt="0"/>
      <dgm:spPr/>
    </dgm:pt>
    <dgm:pt modelId="{983563B2-1279-4948-BB9D-C1D61497887C}" type="pres">
      <dgm:prSet presAssocID="{81F4A73F-7C1C-694C-A487-046EC56CE8A2}" presName="aNode" presStyleLbl="fgAcc1" presStyleIdx="2" presStyleCnt="4">
        <dgm:presLayoutVars>
          <dgm:bulletEnabled val="1"/>
        </dgm:presLayoutVars>
      </dgm:prSet>
      <dgm:spPr/>
      <dgm:t>
        <a:bodyPr/>
        <a:lstStyle/>
        <a:p>
          <a:endParaRPr lang="en-US"/>
        </a:p>
      </dgm:t>
    </dgm:pt>
    <dgm:pt modelId="{C0DB5895-4341-3A4D-98C4-13122AE78B74}" type="pres">
      <dgm:prSet presAssocID="{81F4A73F-7C1C-694C-A487-046EC56CE8A2}" presName="aSpace" presStyleCnt="0"/>
      <dgm:spPr/>
    </dgm:pt>
    <dgm:pt modelId="{21003542-2881-A04D-98A3-9FD9B38D259B}" type="pres">
      <dgm:prSet presAssocID="{8F084B2C-AFFE-6246-9722-E97CBCFDCDBB}" presName="aNode" presStyleLbl="fgAcc1" presStyleIdx="3" presStyleCnt="4">
        <dgm:presLayoutVars>
          <dgm:bulletEnabled val="1"/>
        </dgm:presLayoutVars>
      </dgm:prSet>
      <dgm:spPr/>
      <dgm:t>
        <a:bodyPr/>
        <a:lstStyle/>
        <a:p>
          <a:endParaRPr lang="en-US"/>
        </a:p>
      </dgm:t>
    </dgm:pt>
    <dgm:pt modelId="{E5C95898-4CCF-F84D-A627-77F20641BAFE}" type="pres">
      <dgm:prSet presAssocID="{8F084B2C-AFFE-6246-9722-E97CBCFDCDBB}" presName="aSpace" presStyleCnt="0"/>
      <dgm:spPr/>
    </dgm:pt>
  </dgm:ptLst>
  <dgm:cxnLst>
    <dgm:cxn modelId="{D34E43AC-517D-0E45-BD2A-A3098F6FC5D7}" type="presOf" srcId="{03910B85-145B-4C47-A2F2-00C30FCA33C8}" destId="{C4A73D9B-C9BB-9444-859C-DED924E51B38}" srcOrd="0" destOrd="0" presId="urn:microsoft.com/office/officeart/2005/8/layout/pyramid2"/>
    <dgm:cxn modelId="{9B87BB41-04DA-154C-A9B6-8CBC6E90AEF7}" type="presOf" srcId="{3E503067-B12D-2341-86F2-485EB90A0226}" destId="{4F5A7C7E-67F7-5848-8D3A-F8788D854BAE}" srcOrd="0" destOrd="0" presId="urn:microsoft.com/office/officeart/2005/8/layout/pyramid2"/>
    <dgm:cxn modelId="{16C0837B-EEEE-524F-9274-7EBA1B5015A3}" type="presOf" srcId="{81F4A73F-7C1C-694C-A487-046EC56CE8A2}" destId="{983563B2-1279-4948-BB9D-C1D61497887C}" srcOrd="0" destOrd="0" presId="urn:microsoft.com/office/officeart/2005/8/layout/pyramid2"/>
    <dgm:cxn modelId="{2F4BD5EA-1741-FC41-BC6E-9A35EC4E5A4D}" type="presOf" srcId="{0B63D016-471D-DA49-8F9E-0D422C866B5D}" destId="{1E16BFEA-C29E-094D-BF7A-BBF9DEA3DF09}" srcOrd="0" destOrd="0" presId="urn:microsoft.com/office/officeart/2005/8/layout/pyramid2"/>
    <dgm:cxn modelId="{CA1F5932-B16F-B644-BAF1-E15D4A76D180}" type="presOf" srcId="{8F084B2C-AFFE-6246-9722-E97CBCFDCDBB}" destId="{21003542-2881-A04D-98A3-9FD9B38D259B}" srcOrd="0" destOrd="0" presId="urn:microsoft.com/office/officeart/2005/8/layout/pyramid2"/>
    <dgm:cxn modelId="{379B77A3-7C18-CC4E-998B-892662567267}" srcId="{3E503067-B12D-2341-86F2-485EB90A0226}" destId="{8F084B2C-AFFE-6246-9722-E97CBCFDCDBB}" srcOrd="3" destOrd="0" parTransId="{3BD32779-4C5D-3347-8C0E-2BDA2E629AD7}" sibTransId="{67836170-2694-6E45-92AE-93C7F58306B5}"/>
    <dgm:cxn modelId="{AE19CDF8-575B-1A4A-95D4-F90FAAA720D9}" srcId="{3E503067-B12D-2341-86F2-485EB90A0226}" destId="{0B63D016-471D-DA49-8F9E-0D422C866B5D}" srcOrd="0" destOrd="0" parTransId="{2FB1289D-C452-B843-B87E-255DE4EC424F}" sibTransId="{68A038A7-5A8C-804A-AEA4-6053BF9FC970}"/>
    <dgm:cxn modelId="{B99BEFA8-EFE3-BF4A-B18D-EDAD7DA228F7}" srcId="{3E503067-B12D-2341-86F2-485EB90A0226}" destId="{03910B85-145B-4C47-A2F2-00C30FCA33C8}" srcOrd="1" destOrd="0" parTransId="{49B969A4-48F1-7042-A111-AF0617C27AA3}" sibTransId="{FF098FF8-FAEE-7146-A032-D358FF05B567}"/>
    <dgm:cxn modelId="{ED4D7BF2-9CA5-814F-BF61-448B53220F73}" srcId="{3E503067-B12D-2341-86F2-485EB90A0226}" destId="{81F4A73F-7C1C-694C-A487-046EC56CE8A2}" srcOrd="2" destOrd="0" parTransId="{1A814C58-1131-BC4E-8604-D09323570F5C}" sibTransId="{E83E465B-CB0E-4649-9689-CD174B3BD838}"/>
    <dgm:cxn modelId="{DA04BF83-49DB-7A4F-ABA0-8765E08ADA28}" type="presParOf" srcId="{4F5A7C7E-67F7-5848-8D3A-F8788D854BAE}" destId="{2C58A8C4-3C5D-F044-A1FF-DD72EA36FD86}" srcOrd="0" destOrd="0" presId="urn:microsoft.com/office/officeart/2005/8/layout/pyramid2"/>
    <dgm:cxn modelId="{AA2D4E64-9970-7B46-BD9B-BF300DF59A0C}" type="presParOf" srcId="{4F5A7C7E-67F7-5848-8D3A-F8788D854BAE}" destId="{8F409A12-4BC0-3D41-9E8D-4A62026101DD}" srcOrd="1" destOrd="0" presId="urn:microsoft.com/office/officeart/2005/8/layout/pyramid2"/>
    <dgm:cxn modelId="{F0427157-2950-4B42-AE8B-11A2188C6AC1}" type="presParOf" srcId="{8F409A12-4BC0-3D41-9E8D-4A62026101DD}" destId="{1E16BFEA-C29E-094D-BF7A-BBF9DEA3DF09}" srcOrd="0" destOrd="0" presId="urn:microsoft.com/office/officeart/2005/8/layout/pyramid2"/>
    <dgm:cxn modelId="{AFE26AFB-84D9-104C-AD8F-406B3658D77F}" type="presParOf" srcId="{8F409A12-4BC0-3D41-9E8D-4A62026101DD}" destId="{A6D0F2BA-792F-5840-AB44-E1AA51CB4D44}" srcOrd="1" destOrd="0" presId="urn:microsoft.com/office/officeart/2005/8/layout/pyramid2"/>
    <dgm:cxn modelId="{D4656BA1-DD0E-A445-9852-26788C9D5636}" type="presParOf" srcId="{8F409A12-4BC0-3D41-9E8D-4A62026101DD}" destId="{C4A73D9B-C9BB-9444-859C-DED924E51B38}" srcOrd="2" destOrd="0" presId="urn:microsoft.com/office/officeart/2005/8/layout/pyramid2"/>
    <dgm:cxn modelId="{FA8C8774-C1EC-7B44-B055-85E0626A872D}" type="presParOf" srcId="{8F409A12-4BC0-3D41-9E8D-4A62026101DD}" destId="{FE718D5F-9BE5-7741-9308-E0BCF2FA6891}" srcOrd="3" destOrd="0" presId="urn:microsoft.com/office/officeart/2005/8/layout/pyramid2"/>
    <dgm:cxn modelId="{5D1D8199-E6FC-9E4B-ADB3-4AE12F13D883}" type="presParOf" srcId="{8F409A12-4BC0-3D41-9E8D-4A62026101DD}" destId="{983563B2-1279-4948-BB9D-C1D61497887C}" srcOrd="4" destOrd="0" presId="urn:microsoft.com/office/officeart/2005/8/layout/pyramid2"/>
    <dgm:cxn modelId="{8828D2C1-C9E4-A841-AE72-AF9A59F56F11}" type="presParOf" srcId="{8F409A12-4BC0-3D41-9E8D-4A62026101DD}" destId="{C0DB5895-4341-3A4D-98C4-13122AE78B74}" srcOrd="5" destOrd="0" presId="urn:microsoft.com/office/officeart/2005/8/layout/pyramid2"/>
    <dgm:cxn modelId="{F588EAA4-85EC-9846-8BB0-FF528DD0312B}" type="presParOf" srcId="{8F409A12-4BC0-3D41-9E8D-4A62026101DD}" destId="{21003542-2881-A04D-98A3-9FD9B38D259B}" srcOrd="6" destOrd="0" presId="urn:microsoft.com/office/officeart/2005/8/layout/pyramid2"/>
    <dgm:cxn modelId="{FE7C77DA-0629-BC4F-AADA-A3008C34D5D3}" type="presParOf" srcId="{8F409A12-4BC0-3D41-9E8D-4A62026101DD}" destId="{E5C95898-4CCF-F84D-A627-77F20641BAFE}"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8919FA-E842-DA41-A8E9-185890C14B9F}" type="doc">
      <dgm:prSet loTypeId="urn:microsoft.com/office/officeart/2005/8/layout/hList1" loCatId="" qsTypeId="urn:microsoft.com/office/officeart/2005/8/quickstyle/simple4" qsCatId="simple" csTypeId="urn:microsoft.com/office/officeart/2005/8/colors/accent1_2" csCatId="accent1" phldr="1"/>
      <dgm:spPr/>
      <dgm:t>
        <a:bodyPr/>
        <a:lstStyle/>
        <a:p>
          <a:endParaRPr lang="en-US"/>
        </a:p>
      </dgm:t>
    </dgm:pt>
    <dgm:pt modelId="{5AB7954D-4147-C848-BD54-B963204AD74D}">
      <dgm:prSet phldrT="[Text]"/>
      <dgm:spPr/>
      <dgm:t>
        <a:bodyPr/>
        <a:lstStyle/>
        <a:p>
          <a:r>
            <a:rPr lang="zh-CN" altLang="en-US" dirty="0" smtClean="0"/>
            <a:t>产品质量责任</a:t>
          </a:r>
          <a:endParaRPr lang="en-US" dirty="0"/>
        </a:p>
      </dgm:t>
    </dgm:pt>
    <dgm:pt modelId="{6CC8A4CD-5A21-E14C-9085-D43AA6C4C6A0}" type="parTrans" cxnId="{7F7419C1-B97D-654F-8132-DCFD5CC108BA}">
      <dgm:prSet/>
      <dgm:spPr/>
      <dgm:t>
        <a:bodyPr/>
        <a:lstStyle/>
        <a:p>
          <a:endParaRPr lang="en-US"/>
        </a:p>
      </dgm:t>
    </dgm:pt>
    <dgm:pt modelId="{021D5F83-2B4D-E247-A19E-EBCE6B6F7DCE}" type="sibTrans" cxnId="{7F7419C1-B97D-654F-8132-DCFD5CC108BA}">
      <dgm:prSet/>
      <dgm:spPr/>
      <dgm:t>
        <a:bodyPr/>
        <a:lstStyle/>
        <a:p>
          <a:endParaRPr lang="en-US"/>
        </a:p>
      </dgm:t>
    </dgm:pt>
    <dgm:pt modelId="{8402DA1F-D54F-6140-9E81-5B0EAA780769}">
      <dgm:prSet phldrT="[Text]"/>
      <dgm:spPr/>
      <dgm:t>
        <a:bodyPr/>
        <a:lstStyle/>
        <a:p>
          <a:r>
            <a:rPr lang="zh-CN" altLang="en-US" dirty="0" smtClean="0"/>
            <a:t>产品质量纠纷；</a:t>
          </a:r>
          <a:endParaRPr lang="en-US" dirty="0"/>
        </a:p>
      </dgm:t>
    </dgm:pt>
    <dgm:pt modelId="{3CDC9439-B6BC-5344-891D-18E1A99A715D}" type="parTrans" cxnId="{C4F1EF9F-F72F-D749-BE1A-55F7E1249D9C}">
      <dgm:prSet/>
      <dgm:spPr/>
      <dgm:t>
        <a:bodyPr/>
        <a:lstStyle/>
        <a:p>
          <a:endParaRPr lang="en-US"/>
        </a:p>
      </dgm:t>
    </dgm:pt>
    <dgm:pt modelId="{5F5FECFF-B3BC-F543-B2FB-08BD842179DA}" type="sibTrans" cxnId="{C4F1EF9F-F72F-D749-BE1A-55F7E1249D9C}">
      <dgm:prSet/>
      <dgm:spPr/>
      <dgm:t>
        <a:bodyPr/>
        <a:lstStyle/>
        <a:p>
          <a:endParaRPr lang="en-US"/>
        </a:p>
      </dgm:t>
    </dgm:pt>
    <dgm:pt modelId="{E3A6E01F-9FB7-F645-92C2-2C19D95786A9}">
      <dgm:prSet phldrT="[Text]"/>
      <dgm:spPr/>
      <dgm:t>
        <a:bodyPr/>
        <a:lstStyle/>
        <a:p>
          <a:r>
            <a:rPr lang="zh-CN" altLang="en-US" dirty="0" smtClean="0"/>
            <a:t>侵权责任；</a:t>
          </a:r>
          <a:endParaRPr lang="en-US" dirty="0"/>
        </a:p>
      </dgm:t>
    </dgm:pt>
    <dgm:pt modelId="{E3BEA5A9-496D-C74B-964F-EB2C1CE50717}" type="parTrans" cxnId="{1805A329-1225-5F4D-9FE4-44FF0EE5CE71}">
      <dgm:prSet/>
      <dgm:spPr/>
      <dgm:t>
        <a:bodyPr/>
        <a:lstStyle/>
        <a:p>
          <a:endParaRPr lang="en-US"/>
        </a:p>
      </dgm:t>
    </dgm:pt>
    <dgm:pt modelId="{7755B00B-44FF-A845-A369-FC5D65133DCA}" type="sibTrans" cxnId="{1805A329-1225-5F4D-9FE4-44FF0EE5CE71}">
      <dgm:prSet/>
      <dgm:spPr/>
      <dgm:t>
        <a:bodyPr/>
        <a:lstStyle/>
        <a:p>
          <a:endParaRPr lang="en-US"/>
        </a:p>
      </dgm:t>
    </dgm:pt>
    <dgm:pt modelId="{5F1CB8F7-06D6-7147-9B06-583A7705BD2D}">
      <dgm:prSet phldrT="[Text]"/>
      <dgm:spPr/>
      <dgm:t>
        <a:bodyPr/>
        <a:lstStyle/>
        <a:p>
          <a:r>
            <a:rPr lang="zh-CN" altLang="en-US" dirty="0" smtClean="0"/>
            <a:t>瑕疵担保责任</a:t>
          </a:r>
          <a:endParaRPr lang="en-US" dirty="0"/>
        </a:p>
      </dgm:t>
    </dgm:pt>
    <dgm:pt modelId="{6B83DFA5-382A-044F-9A08-BB0FF1B7EFF8}" type="parTrans" cxnId="{0FD2B864-80B3-154C-84F4-3615166E19CE}">
      <dgm:prSet/>
      <dgm:spPr/>
      <dgm:t>
        <a:bodyPr/>
        <a:lstStyle/>
        <a:p>
          <a:endParaRPr lang="en-US"/>
        </a:p>
      </dgm:t>
    </dgm:pt>
    <dgm:pt modelId="{D962FC24-6E33-2943-A21A-441730A835D9}" type="sibTrans" cxnId="{0FD2B864-80B3-154C-84F4-3615166E19CE}">
      <dgm:prSet/>
      <dgm:spPr/>
      <dgm:t>
        <a:bodyPr/>
        <a:lstStyle/>
        <a:p>
          <a:endParaRPr lang="en-US"/>
        </a:p>
      </dgm:t>
    </dgm:pt>
    <dgm:pt modelId="{36BF5448-622E-614F-842B-72A56F30B09F}">
      <dgm:prSet phldrT="[Text]"/>
      <dgm:spPr/>
      <dgm:t>
        <a:bodyPr/>
        <a:lstStyle/>
        <a:p>
          <a:r>
            <a:rPr lang="zh-CN" altLang="en-US" dirty="0" smtClean="0"/>
            <a:t>买卖合同纠纷；</a:t>
          </a:r>
          <a:endParaRPr lang="en-US" dirty="0"/>
        </a:p>
      </dgm:t>
    </dgm:pt>
    <dgm:pt modelId="{9FC04C82-6F8E-DF4F-9307-FF5C7C455BF8}" type="parTrans" cxnId="{B7088FD6-4DD0-0949-A0D9-030DB5C3D23C}">
      <dgm:prSet/>
      <dgm:spPr/>
      <dgm:t>
        <a:bodyPr/>
        <a:lstStyle/>
        <a:p>
          <a:endParaRPr lang="en-US"/>
        </a:p>
      </dgm:t>
    </dgm:pt>
    <dgm:pt modelId="{B7DA8C8F-E67C-8A4E-8E54-B05A3BF8DA54}" type="sibTrans" cxnId="{B7088FD6-4DD0-0949-A0D9-030DB5C3D23C}">
      <dgm:prSet/>
      <dgm:spPr/>
      <dgm:t>
        <a:bodyPr/>
        <a:lstStyle/>
        <a:p>
          <a:endParaRPr lang="en-US"/>
        </a:p>
      </dgm:t>
    </dgm:pt>
    <dgm:pt modelId="{ED955167-2B6D-7444-92B9-7D314B9065B9}">
      <dgm:prSet phldrT="[Text]"/>
      <dgm:spPr/>
      <dgm:t>
        <a:bodyPr/>
        <a:lstStyle/>
        <a:p>
          <a:r>
            <a:rPr lang="zh-CN" altLang="en-US" dirty="0" smtClean="0"/>
            <a:t>违约责任；</a:t>
          </a:r>
          <a:endParaRPr lang="en-US" dirty="0"/>
        </a:p>
      </dgm:t>
    </dgm:pt>
    <dgm:pt modelId="{3FEB9775-13E3-CC45-A6BF-683C7D59E4BD}" type="parTrans" cxnId="{358E3998-62C0-E74B-A65D-9D4EEE08DEA1}">
      <dgm:prSet/>
      <dgm:spPr/>
      <dgm:t>
        <a:bodyPr/>
        <a:lstStyle/>
        <a:p>
          <a:endParaRPr lang="en-US"/>
        </a:p>
      </dgm:t>
    </dgm:pt>
    <dgm:pt modelId="{58B60FED-C9B9-6146-9F8F-C25BAA9309ED}" type="sibTrans" cxnId="{358E3998-62C0-E74B-A65D-9D4EEE08DEA1}">
      <dgm:prSet/>
      <dgm:spPr/>
      <dgm:t>
        <a:bodyPr/>
        <a:lstStyle/>
        <a:p>
          <a:endParaRPr lang="en-US"/>
        </a:p>
      </dgm:t>
    </dgm:pt>
    <dgm:pt modelId="{F530BCA6-2CFB-C34C-82DB-6406593D04ED}">
      <dgm:prSet phldrT="[Text]"/>
      <dgm:spPr/>
      <dgm:t>
        <a:bodyPr/>
        <a:lstStyle/>
        <a:p>
          <a:r>
            <a:rPr lang="zh-CN" altLang="en-US" dirty="0" smtClean="0"/>
            <a:t>产品存在缺陷，且造成第三人人身财产损失；</a:t>
          </a:r>
          <a:endParaRPr lang="en-US" dirty="0"/>
        </a:p>
      </dgm:t>
    </dgm:pt>
    <dgm:pt modelId="{D5063744-A511-5044-900A-885A76B967AE}" type="parTrans" cxnId="{6BE47BD7-1CC6-8A46-B454-62A54284374E}">
      <dgm:prSet/>
      <dgm:spPr/>
      <dgm:t>
        <a:bodyPr/>
        <a:lstStyle/>
        <a:p>
          <a:endParaRPr lang="en-US"/>
        </a:p>
      </dgm:t>
    </dgm:pt>
    <dgm:pt modelId="{26293FD3-852C-4940-8C9D-AFDC760632F9}" type="sibTrans" cxnId="{6BE47BD7-1CC6-8A46-B454-62A54284374E}">
      <dgm:prSet/>
      <dgm:spPr/>
      <dgm:t>
        <a:bodyPr/>
        <a:lstStyle/>
        <a:p>
          <a:endParaRPr lang="en-US"/>
        </a:p>
      </dgm:t>
    </dgm:pt>
    <dgm:pt modelId="{A40EFEF0-961F-9F4E-B2FE-CC37257C5E30}">
      <dgm:prSet phldrT="[Text]"/>
      <dgm:spPr/>
      <dgm:t>
        <a:bodyPr/>
        <a:lstStyle/>
        <a:p>
          <a:r>
            <a:rPr lang="zh-CN" altLang="en-US" dirty="0" smtClean="0"/>
            <a:t>违反瑕疵担保义务；</a:t>
          </a:r>
          <a:endParaRPr lang="en-US" dirty="0"/>
        </a:p>
      </dgm:t>
    </dgm:pt>
    <dgm:pt modelId="{62A9F61D-59F6-ED4A-9F11-52419636CDA6}" type="parTrans" cxnId="{DF347F13-EDDD-9848-B373-C6F5775B5010}">
      <dgm:prSet/>
      <dgm:spPr/>
      <dgm:t>
        <a:bodyPr/>
        <a:lstStyle/>
        <a:p>
          <a:endParaRPr lang="en-US"/>
        </a:p>
      </dgm:t>
    </dgm:pt>
    <dgm:pt modelId="{ED875269-EB98-A148-8F95-79FD4722B4BF}" type="sibTrans" cxnId="{DF347F13-EDDD-9848-B373-C6F5775B5010}">
      <dgm:prSet/>
      <dgm:spPr/>
      <dgm:t>
        <a:bodyPr/>
        <a:lstStyle/>
        <a:p>
          <a:endParaRPr lang="en-US"/>
        </a:p>
      </dgm:t>
    </dgm:pt>
    <dgm:pt modelId="{E5C77084-A9A0-1445-A44A-8CF4B2803599}">
      <dgm:prSet phldrT="[Text]"/>
      <dgm:spPr/>
      <dgm:t>
        <a:bodyPr/>
        <a:lstStyle/>
        <a:p>
          <a:r>
            <a:rPr lang="zh-CN" altLang="en-US" dirty="0" smtClean="0"/>
            <a:t>损害为人身财产损失；</a:t>
          </a:r>
          <a:endParaRPr lang="en-US" dirty="0"/>
        </a:p>
      </dgm:t>
    </dgm:pt>
    <dgm:pt modelId="{7EC7F7D1-17CE-F443-ADBA-62B4CB7556DD}" type="parTrans" cxnId="{48C47EB8-F981-4B47-A220-C51CE595AE21}">
      <dgm:prSet/>
      <dgm:spPr/>
      <dgm:t>
        <a:bodyPr/>
        <a:lstStyle/>
        <a:p>
          <a:endParaRPr lang="en-US"/>
        </a:p>
      </dgm:t>
    </dgm:pt>
    <dgm:pt modelId="{859C5105-0706-A441-846C-B1E5AEF0A21B}" type="sibTrans" cxnId="{48C47EB8-F981-4B47-A220-C51CE595AE21}">
      <dgm:prSet/>
      <dgm:spPr/>
      <dgm:t>
        <a:bodyPr/>
        <a:lstStyle/>
        <a:p>
          <a:endParaRPr lang="en-US"/>
        </a:p>
      </dgm:t>
    </dgm:pt>
    <dgm:pt modelId="{AD872B37-D410-E04A-9C3E-2A8F7A68F341}">
      <dgm:prSet phldrT="[Text]"/>
      <dgm:spPr/>
      <dgm:t>
        <a:bodyPr/>
        <a:lstStyle/>
        <a:p>
          <a:r>
            <a:rPr lang="zh-CN" altLang="en-US" dirty="0" smtClean="0"/>
            <a:t>损害为产品自身价值的损失和由此引起的间接损失；</a:t>
          </a:r>
          <a:endParaRPr lang="en-US" dirty="0"/>
        </a:p>
      </dgm:t>
    </dgm:pt>
    <dgm:pt modelId="{E7AD70C9-562F-FC4D-AFB0-5E3AB384346F}" type="parTrans" cxnId="{67FF683E-AE99-7F47-B89D-2A16673F7227}">
      <dgm:prSet/>
      <dgm:spPr/>
      <dgm:t>
        <a:bodyPr/>
        <a:lstStyle/>
        <a:p>
          <a:endParaRPr lang="en-US"/>
        </a:p>
      </dgm:t>
    </dgm:pt>
    <dgm:pt modelId="{2CBC7097-21A2-8D45-808A-BCF2DE210C90}" type="sibTrans" cxnId="{67FF683E-AE99-7F47-B89D-2A16673F7227}">
      <dgm:prSet/>
      <dgm:spPr/>
      <dgm:t>
        <a:bodyPr/>
        <a:lstStyle/>
        <a:p>
          <a:endParaRPr lang="en-US"/>
        </a:p>
      </dgm:t>
    </dgm:pt>
    <dgm:pt modelId="{886E7C34-C355-B748-AB64-411D848845C6}">
      <dgm:prSet phldrT="[Text]"/>
      <dgm:spPr/>
      <dgm:t>
        <a:bodyPr/>
        <a:lstStyle/>
        <a:p>
          <a:r>
            <a:rPr lang="zh-CN" altLang="en-US" dirty="0" smtClean="0"/>
            <a:t>消费者或其他受害者可以直接向销售者或生产者索赔，无论是否有合同；</a:t>
          </a:r>
          <a:endParaRPr lang="en-US" dirty="0"/>
        </a:p>
      </dgm:t>
    </dgm:pt>
    <dgm:pt modelId="{FE53579B-1F92-5145-B4C3-8CEC258A4E7B}" type="parTrans" cxnId="{EAC538C4-0C7E-1444-8679-D09B943ED34F}">
      <dgm:prSet/>
      <dgm:spPr/>
      <dgm:t>
        <a:bodyPr/>
        <a:lstStyle/>
        <a:p>
          <a:endParaRPr lang="en-US"/>
        </a:p>
      </dgm:t>
    </dgm:pt>
    <dgm:pt modelId="{9695BA88-189E-6146-A951-B5A136D986E8}" type="sibTrans" cxnId="{EAC538C4-0C7E-1444-8679-D09B943ED34F}">
      <dgm:prSet/>
      <dgm:spPr/>
      <dgm:t>
        <a:bodyPr/>
        <a:lstStyle/>
        <a:p>
          <a:endParaRPr lang="en-US"/>
        </a:p>
      </dgm:t>
    </dgm:pt>
    <dgm:pt modelId="{EE9D2B9B-EFD0-4546-9003-EC0C36174E87}">
      <dgm:prSet phldrT="[Text]"/>
      <dgm:spPr/>
      <dgm:t>
        <a:bodyPr/>
        <a:lstStyle/>
        <a:p>
          <a:r>
            <a:rPr lang="zh-CN" altLang="en-US" dirty="0" smtClean="0"/>
            <a:t>消费者仅能就合同关系向销售者索赔；</a:t>
          </a:r>
          <a:endParaRPr lang="en-US" dirty="0"/>
        </a:p>
      </dgm:t>
    </dgm:pt>
    <dgm:pt modelId="{B37119FF-14B0-874C-95A5-B466AD1C8876}" type="parTrans" cxnId="{066E677B-362E-E444-B3A2-F754FD9D96BD}">
      <dgm:prSet/>
      <dgm:spPr/>
      <dgm:t>
        <a:bodyPr/>
        <a:lstStyle/>
        <a:p>
          <a:endParaRPr lang="en-US"/>
        </a:p>
      </dgm:t>
    </dgm:pt>
    <dgm:pt modelId="{6EC91A09-938C-D146-9DD9-0B09D255A316}" type="sibTrans" cxnId="{066E677B-362E-E444-B3A2-F754FD9D96BD}">
      <dgm:prSet/>
      <dgm:spPr/>
      <dgm:t>
        <a:bodyPr/>
        <a:lstStyle/>
        <a:p>
          <a:endParaRPr lang="en-US"/>
        </a:p>
      </dgm:t>
    </dgm:pt>
    <dgm:pt modelId="{5C87ECB3-3555-AA47-B4DA-EC1763F7BF50}" type="pres">
      <dgm:prSet presAssocID="{788919FA-E842-DA41-A8E9-185890C14B9F}" presName="Name0" presStyleCnt="0">
        <dgm:presLayoutVars>
          <dgm:dir/>
          <dgm:animLvl val="lvl"/>
          <dgm:resizeHandles val="exact"/>
        </dgm:presLayoutVars>
      </dgm:prSet>
      <dgm:spPr/>
      <dgm:t>
        <a:bodyPr/>
        <a:lstStyle/>
        <a:p>
          <a:endParaRPr lang="en-US"/>
        </a:p>
      </dgm:t>
    </dgm:pt>
    <dgm:pt modelId="{FD502F09-EB45-5E4B-A3EB-6E10ECBB3D08}" type="pres">
      <dgm:prSet presAssocID="{5AB7954D-4147-C848-BD54-B963204AD74D}" presName="composite" presStyleCnt="0"/>
      <dgm:spPr/>
    </dgm:pt>
    <dgm:pt modelId="{DB04B00B-B612-9041-9479-2AD5E2DF5808}" type="pres">
      <dgm:prSet presAssocID="{5AB7954D-4147-C848-BD54-B963204AD74D}" presName="parTx" presStyleLbl="alignNode1" presStyleIdx="0" presStyleCnt="2">
        <dgm:presLayoutVars>
          <dgm:chMax val="0"/>
          <dgm:chPref val="0"/>
          <dgm:bulletEnabled val="1"/>
        </dgm:presLayoutVars>
      </dgm:prSet>
      <dgm:spPr/>
      <dgm:t>
        <a:bodyPr/>
        <a:lstStyle/>
        <a:p>
          <a:endParaRPr lang="en-US"/>
        </a:p>
      </dgm:t>
    </dgm:pt>
    <dgm:pt modelId="{D861FDF7-5BBC-554C-BB2F-FC89E55A7E61}" type="pres">
      <dgm:prSet presAssocID="{5AB7954D-4147-C848-BD54-B963204AD74D}" presName="desTx" presStyleLbl="alignAccFollowNode1" presStyleIdx="0" presStyleCnt="2">
        <dgm:presLayoutVars>
          <dgm:bulletEnabled val="1"/>
        </dgm:presLayoutVars>
      </dgm:prSet>
      <dgm:spPr/>
      <dgm:t>
        <a:bodyPr/>
        <a:lstStyle/>
        <a:p>
          <a:endParaRPr lang="en-US"/>
        </a:p>
      </dgm:t>
    </dgm:pt>
    <dgm:pt modelId="{3CC9DBF0-D48A-7744-B289-D503D1FA0E96}" type="pres">
      <dgm:prSet presAssocID="{021D5F83-2B4D-E247-A19E-EBCE6B6F7DCE}" presName="space" presStyleCnt="0"/>
      <dgm:spPr/>
    </dgm:pt>
    <dgm:pt modelId="{F1893B7E-2961-E943-A196-9FB0ACF1E493}" type="pres">
      <dgm:prSet presAssocID="{5F1CB8F7-06D6-7147-9B06-583A7705BD2D}" presName="composite" presStyleCnt="0"/>
      <dgm:spPr/>
    </dgm:pt>
    <dgm:pt modelId="{EB1FED34-2D64-6E4B-94C3-BD588CD671ED}" type="pres">
      <dgm:prSet presAssocID="{5F1CB8F7-06D6-7147-9B06-583A7705BD2D}" presName="parTx" presStyleLbl="alignNode1" presStyleIdx="1" presStyleCnt="2">
        <dgm:presLayoutVars>
          <dgm:chMax val="0"/>
          <dgm:chPref val="0"/>
          <dgm:bulletEnabled val="1"/>
        </dgm:presLayoutVars>
      </dgm:prSet>
      <dgm:spPr/>
      <dgm:t>
        <a:bodyPr/>
        <a:lstStyle/>
        <a:p>
          <a:endParaRPr lang="en-US"/>
        </a:p>
      </dgm:t>
    </dgm:pt>
    <dgm:pt modelId="{E48795B7-9BCC-0D4D-87C5-DBE0FC584F2B}" type="pres">
      <dgm:prSet presAssocID="{5F1CB8F7-06D6-7147-9B06-583A7705BD2D}" presName="desTx" presStyleLbl="alignAccFollowNode1" presStyleIdx="1" presStyleCnt="2">
        <dgm:presLayoutVars>
          <dgm:bulletEnabled val="1"/>
        </dgm:presLayoutVars>
      </dgm:prSet>
      <dgm:spPr/>
      <dgm:t>
        <a:bodyPr/>
        <a:lstStyle/>
        <a:p>
          <a:endParaRPr lang="en-US"/>
        </a:p>
      </dgm:t>
    </dgm:pt>
  </dgm:ptLst>
  <dgm:cxnLst>
    <dgm:cxn modelId="{B7088FD6-4DD0-0949-A0D9-030DB5C3D23C}" srcId="{5F1CB8F7-06D6-7147-9B06-583A7705BD2D}" destId="{36BF5448-622E-614F-842B-72A56F30B09F}" srcOrd="0" destOrd="0" parTransId="{9FC04C82-6F8E-DF4F-9307-FF5C7C455BF8}" sibTransId="{B7DA8C8F-E67C-8A4E-8E54-B05A3BF8DA54}"/>
    <dgm:cxn modelId="{67FF683E-AE99-7F47-B89D-2A16673F7227}" srcId="{5F1CB8F7-06D6-7147-9B06-583A7705BD2D}" destId="{AD872B37-D410-E04A-9C3E-2A8F7A68F341}" srcOrd="3" destOrd="0" parTransId="{E7AD70C9-562F-FC4D-AFB0-5E3AB384346F}" sibTransId="{2CBC7097-21A2-8D45-808A-BCF2DE210C90}"/>
    <dgm:cxn modelId="{066E677B-362E-E444-B3A2-F754FD9D96BD}" srcId="{5F1CB8F7-06D6-7147-9B06-583A7705BD2D}" destId="{EE9D2B9B-EFD0-4546-9003-EC0C36174E87}" srcOrd="4" destOrd="0" parTransId="{B37119FF-14B0-874C-95A5-B466AD1C8876}" sibTransId="{6EC91A09-938C-D146-9DD9-0B09D255A316}"/>
    <dgm:cxn modelId="{EA724611-A8D9-D245-99E5-664A18FFD603}" type="presOf" srcId="{5F1CB8F7-06D6-7147-9B06-583A7705BD2D}" destId="{EB1FED34-2D64-6E4B-94C3-BD588CD671ED}" srcOrd="0" destOrd="0" presId="urn:microsoft.com/office/officeart/2005/8/layout/hList1"/>
    <dgm:cxn modelId="{358E3998-62C0-E74B-A65D-9D4EEE08DEA1}" srcId="{5F1CB8F7-06D6-7147-9B06-583A7705BD2D}" destId="{ED955167-2B6D-7444-92B9-7D314B9065B9}" srcOrd="1" destOrd="0" parTransId="{3FEB9775-13E3-CC45-A6BF-683C7D59E4BD}" sibTransId="{58B60FED-C9B9-6146-9F8F-C25BAA9309ED}"/>
    <dgm:cxn modelId="{48C47EB8-F981-4B47-A220-C51CE595AE21}" srcId="{5AB7954D-4147-C848-BD54-B963204AD74D}" destId="{E5C77084-A9A0-1445-A44A-8CF4B2803599}" srcOrd="3" destOrd="0" parTransId="{7EC7F7D1-17CE-F443-ADBA-62B4CB7556DD}" sibTransId="{859C5105-0706-A441-846C-B1E5AEF0A21B}"/>
    <dgm:cxn modelId="{028FBC31-EED9-EC4E-96B8-798D728A9EB4}" type="presOf" srcId="{36BF5448-622E-614F-842B-72A56F30B09F}" destId="{E48795B7-9BCC-0D4D-87C5-DBE0FC584F2B}" srcOrd="0" destOrd="0" presId="urn:microsoft.com/office/officeart/2005/8/layout/hList1"/>
    <dgm:cxn modelId="{1805A329-1225-5F4D-9FE4-44FF0EE5CE71}" srcId="{5AB7954D-4147-C848-BD54-B963204AD74D}" destId="{E3A6E01F-9FB7-F645-92C2-2C19D95786A9}" srcOrd="1" destOrd="0" parTransId="{E3BEA5A9-496D-C74B-964F-EB2C1CE50717}" sibTransId="{7755B00B-44FF-A845-A369-FC5D65133DCA}"/>
    <dgm:cxn modelId="{48B16F6B-3536-CF48-892E-B484E29DD461}" type="presOf" srcId="{ED955167-2B6D-7444-92B9-7D314B9065B9}" destId="{E48795B7-9BCC-0D4D-87C5-DBE0FC584F2B}" srcOrd="0" destOrd="1" presId="urn:microsoft.com/office/officeart/2005/8/layout/hList1"/>
    <dgm:cxn modelId="{7F7419C1-B97D-654F-8132-DCFD5CC108BA}" srcId="{788919FA-E842-DA41-A8E9-185890C14B9F}" destId="{5AB7954D-4147-C848-BD54-B963204AD74D}" srcOrd="0" destOrd="0" parTransId="{6CC8A4CD-5A21-E14C-9085-D43AA6C4C6A0}" sibTransId="{021D5F83-2B4D-E247-A19E-EBCE6B6F7DCE}"/>
    <dgm:cxn modelId="{0FD2B864-80B3-154C-84F4-3615166E19CE}" srcId="{788919FA-E842-DA41-A8E9-185890C14B9F}" destId="{5F1CB8F7-06D6-7147-9B06-583A7705BD2D}" srcOrd="1" destOrd="0" parTransId="{6B83DFA5-382A-044F-9A08-BB0FF1B7EFF8}" sibTransId="{D962FC24-6E33-2943-A21A-441730A835D9}"/>
    <dgm:cxn modelId="{C4F1EF9F-F72F-D749-BE1A-55F7E1249D9C}" srcId="{5AB7954D-4147-C848-BD54-B963204AD74D}" destId="{8402DA1F-D54F-6140-9E81-5B0EAA780769}" srcOrd="0" destOrd="0" parTransId="{3CDC9439-B6BC-5344-891D-18E1A99A715D}" sibTransId="{5F5FECFF-B3BC-F543-B2FB-08BD842179DA}"/>
    <dgm:cxn modelId="{2E2FAE7A-0673-2D47-B4E0-206AAE094270}" type="presOf" srcId="{E5C77084-A9A0-1445-A44A-8CF4B2803599}" destId="{D861FDF7-5BBC-554C-BB2F-FC89E55A7E61}" srcOrd="0" destOrd="3" presId="urn:microsoft.com/office/officeart/2005/8/layout/hList1"/>
    <dgm:cxn modelId="{6BE47BD7-1CC6-8A46-B454-62A54284374E}" srcId="{5AB7954D-4147-C848-BD54-B963204AD74D}" destId="{F530BCA6-2CFB-C34C-82DB-6406593D04ED}" srcOrd="2" destOrd="0" parTransId="{D5063744-A511-5044-900A-885A76B967AE}" sibTransId="{26293FD3-852C-4940-8C9D-AFDC760632F9}"/>
    <dgm:cxn modelId="{B2264464-7C61-AD47-9744-964ECCD16D89}" type="presOf" srcId="{EE9D2B9B-EFD0-4546-9003-EC0C36174E87}" destId="{E48795B7-9BCC-0D4D-87C5-DBE0FC584F2B}" srcOrd="0" destOrd="4" presId="urn:microsoft.com/office/officeart/2005/8/layout/hList1"/>
    <dgm:cxn modelId="{838C6575-1CD4-7E49-8EF8-8818CE5502E5}" type="presOf" srcId="{F530BCA6-2CFB-C34C-82DB-6406593D04ED}" destId="{D861FDF7-5BBC-554C-BB2F-FC89E55A7E61}" srcOrd="0" destOrd="2" presId="urn:microsoft.com/office/officeart/2005/8/layout/hList1"/>
    <dgm:cxn modelId="{B20350E2-F4DD-3D47-9799-BAB864C93870}" type="presOf" srcId="{E3A6E01F-9FB7-F645-92C2-2C19D95786A9}" destId="{D861FDF7-5BBC-554C-BB2F-FC89E55A7E61}" srcOrd="0" destOrd="1" presId="urn:microsoft.com/office/officeart/2005/8/layout/hList1"/>
    <dgm:cxn modelId="{EAC538C4-0C7E-1444-8679-D09B943ED34F}" srcId="{5AB7954D-4147-C848-BD54-B963204AD74D}" destId="{886E7C34-C355-B748-AB64-411D848845C6}" srcOrd="4" destOrd="0" parTransId="{FE53579B-1F92-5145-B4C3-8CEC258A4E7B}" sibTransId="{9695BA88-189E-6146-A951-B5A136D986E8}"/>
    <dgm:cxn modelId="{529DE9B8-617C-884D-9E57-6B2173A41CAA}" type="presOf" srcId="{A40EFEF0-961F-9F4E-B2FE-CC37257C5E30}" destId="{E48795B7-9BCC-0D4D-87C5-DBE0FC584F2B}" srcOrd="0" destOrd="2" presId="urn:microsoft.com/office/officeart/2005/8/layout/hList1"/>
    <dgm:cxn modelId="{4A310F20-0760-7C4D-ADF2-5DC401375888}" type="presOf" srcId="{886E7C34-C355-B748-AB64-411D848845C6}" destId="{D861FDF7-5BBC-554C-BB2F-FC89E55A7E61}" srcOrd="0" destOrd="4" presId="urn:microsoft.com/office/officeart/2005/8/layout/hList1"/>
    <dgm:cxn modelId="{DF347F13-EDDD-9848-B373-C6F5775B5010}" srcId="{5F1CB8F7-06D6-7147-9B06-583A7705BD2D}" destId="{A40EFEF0-961F-9F4E-B2FE-CC37257C5E30}" srcOrd="2" destOrd="0" parTransId="{62A9F61D-59F6-ED4A-9F11-52419636CDA6}" sibTransId="{ED875269-EB98-A148-8F95-79FD4722B4BF}"/>
    <dgm:cxn modelId="{17091F4D-2D31-FE42-B682-47266F0A7481}" type="presOf" srcId="{AD872B37-D410-E04A-9C3E-2A8F7A68F341}" destId="{E48795B7-9BCC-0D4D-87C5-DBE0FC584F2B}" srcOrd="0" destOrd="3" presId="urn:microsoft.com/office/officeart/2005/8/layout/hList1"/>
    <dgm:cxn modelId="{03055E3D-311D-1A43-8FF6-B1D5740D8448}" type="presOf" srcId="{8402DA1F-D54F-6140-9E81-5B0EAA780769}" destId="{D861FDF7-5BBC-554C-BB2F-FC89E55A7E61}" srcOrd="0" destOrd="0" presId="urn:microsoft.com/office/officeart/2005/8/layout/hList1"/>
    <dgm:cxn modelId="{792D3347-4133-CF41-A95C-B6EB78D2F81E}" type="presOf" srcId="{5AB7954D-4147-C848-BD54-B963204AD74D}" destId="{DB04B00B-B612-9041-9479-2AD5E2DF5808}" srcOrd="0" destOrd="0" presId="urn:microsoft.com/office/officeart/2005/8/layout/hList1"/>
    <dgm:cxn modelId="{AC02DCD7-C39E-7748-895D-144BFFF0EA97}" type="presOf" srcId="{788919FA-E842-DA41-A8E9-185890C14B9F}" destId="{5C87ECB3-3555-AA47-B4DA-EC1763F7BF50}" srcOrd="0" destOrd="0" presId="urn:microsoft.com/office/officeart/2005/8/layout/hList1"/>
    <dgm:cxn modelId="{EEB93D95-3425-194C-A828-5143A203065B}" type="presParOf" srcId="{5C87ECB3-3555-AA47-B4DA-EC1763F7BF50}" destId="{FD502F09-EB45-5E4B-A3EB-6E10ECBB3D08}" srcOrd="0" destOrd="0" presId="urn:microsoft.com/office/officeart/2005/8/layout/hList1"/>
    <dgm:cxn modelId="{7CBBC645-7F50-AF4F-AC40-FC164B3E225F}" type="presParOf" srcId="{FD502F09-EB45-5E4B-A3EB-6E10ECBB3D08}" destId="{DB04B00B-B612-9041-9479-2AD5E2DF5808}" srcOrd="0" destOrd="0" presId="urn:microsoft.com/office/officeart/2005/8/layout/hList1"/>
    <dgm:cxn modelId="{77AB00D3-1657-024D-84AB-FD17954929B3}" type="presParOf" srcId="{FD502F09-EB45-5E4B-A3EB-6E10ECBB3D08}" destId="{D861FDF7-5BBC-554C-BB2F-FC89E55A7E61}" srcOrd="1" destOrd="0" presId="urn:microsoft.com/office/officeart/2005/8/layout/hList1"/>
    <dgm:cxn modelId="{853D68B8-F922-A84D-ADA5-B759851165ED}" type="presParOf" srcId="{5C87ECB3-3555-AA47-B4DA-EC1763F7BF50}" destId="{3CC9DBF0-D48A-7744-B289-D503D1FA0E96}" srcOrd="1" destOrd="0" presId="urn:microsoft.com/office/officeart/2005/8/layout/hList1"/>
    <dgm:cxn modelId="{1CE9D797-4DA7-3548-9211-DA8F4F2550E1}" type="presParOf" srcId="{5C87ECB3-3555-AA47-B4DA-EC1763F7BF50}" destId="{F1893B7E-2961-E943-A196-9FB0ACF1E493}" srcOrd="2" destOrd="0" presId="urn:microsoft.com/office/officeart/2005/8/layout/hList1"/>
    <dgm:cxn modelId="{C87938D0-CA6A-704B-8B43-10D45491102A}" type="presParOf" srcId="{F1893B7E-2961-E943-A196-9FB0ACF1E493}" destId="{EB1FED34-2D64-6E4B-94C3-BD588CD671ED}" srcOrd="0" destOrd="0" presId="urn:microsoft.com/office/officeart/2005/8/layout/hList1"/>
    <dgm:cxn modelId="{06A334C5-911E-884F-8ABB-09A48A341B0A}" type="presParOf" srcId="{F1893B7E-2961-E943-A196-9FB0ACF1E493}" destId="{E48795B7-9BCC-0D4D-87C5-DBE0FC584F2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39445-BD8B-D94C-8C46-F933EB3E9992}">
      <dsp:nvSpPr>
        <dsp:cNvPr id="0" name=""/>
        <dsp:cNvSpPr/>
      </dsp:nvSpPr>
      <dsp:spPr>
        <a:xfrm>
          <a:off x="-5771376" y="-883528"/>
          <a:ext cx="6872457" cy="6872457"/>
        </a:xfrm>
        <a:prstGeom prst="blockArc">
          <a:avLst>
            <a:gd name="adj1" fmla="val 18900000"/>
            <a:gd name="adj2" fmla="val 2700000"/>
            <a:gd name="adj3" fmla="val 314"/>
          </a:avLst>
        </a:pr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04B8779-00A2-0543-8142-A2E5E423DADD}">
      <dsp:nvSpPr>
        <dsp:cNvPr id="0" name=""/>
        <dsp:cNvSpPr/>
      </dsp:nvSpPr>
      <dsp:spPr>
        <a:xfrm>
          <a:off x="708629" y="510540"/>
          <a:ext cx="5461377" cy="1021080"/>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810482" tIns="73660" rIns="73660" bIns="73660" numCol="1" spcCol="1270" anchor="ctr" anchorCtr="0">
          <a:noAutofit/>
        </a:bodyPr>
        <a:lstStyle/>
        <a:p>
          <a:pPr lvl="0" algn="l" defTabSz="1289050">
            <a:lnSpc>
              <a:spcPct val="90000"/>
            </a:lnSpc>
            <a:spcBef>
              <a:spcPct val="0"/>
            </a:spcBef>
            <a:spcAft>
              <a:spcPct val="35000"/>
            </a:spcAft>
          </a:pPr>
          <a:r>
            <a:rPr lang="zh-CN" altLang="en-US" sz="2900" b="1" kern="1200" dirty="0" smtClean="0">
              <a:solidFill>
                <a:schemeClr val="tx1"/>
              </a:solidFill>
            </a:rPr>
            <a:t>概述</a:t>
          </a:r>
          <a:endParaRPr lang="en-US" sz="2900" b="1" kern="1200" dirty="0">
            <a:solidFill>
              <a:schemeClr val="tx1"/>
            </a:solidFill>
          </a:endParaRPr>
        </a:p>
      </dsp:txBody>
      <dsp:txXfrm>
        <a:off x="708629" y="510540"/>
        <a:ext cx="5461377" cy="1021080"/>
      </dsp:txXfrm>
    </dsp:sp>
    <dsp:sp modelId="{CEC1E778-EAD6-0D4A-8F84-FEE8EBE977EA}">
      <dsp:nvSpPr>
        <dsp:cNvPr id="0" name=""/>
        <dsp:cNvSpPr/>
      </dsp:nvSpPr>
      <dsp:spPr>
        <a:xfrm>
          <a:off x="70454" y="382905"/>
          <a:ext cx="1276350" cy="1276350"/>
        </a:xfrm>
        <a:prstGeom prst="ellipse">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68E5910-CD7A-9843-9C78-5527627BB997}">
      <dsp:nvSpPr>
        <dsp:cNvPr id="0" name=""/>
        <dsp:cNvSpPr/>
      </dsp:nvSpPr>
      <dsp:spPr>
        <a:xfrm>
          <a:off x="1079792" y="2042160"/>
          <a:ext cx="5090215" cy="1021080"/>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810482" tIns="73660" rIns="73660" bIns="73660" numCol="1" spcCol="1270" anchor="ctr" anchorCtr="0">
          <a:noAutofit/>
        </a:bodyPr>
        <a:lstStyle/>
        <a:p>
          <a:pPr lvl="0" algn="l" defTabSz="1289050">
            <a:lnSpc>
              <a:spcPct val="90000"/>
            </a:lnSpc>
            <a:spcBef>
              <a:spcPct val="0"/>
            </a:spcBef>
            <a:spcAft>
              <a:spcPct val="35000"/>
            </a:spcAft>
          </a:pPr>
          <a:r>
            <a:rPr lang="zh-CN" altLang="en-US" sz="2900" b="1" kern="1200" dirty="0" smtClean="0">
              <a:solidFill>
                <a:schemeClr val="tx1"/>
              </a:solidFill>
            </a:rPr>
            <a:t>产品质量的管理与监督</a:t>
          </a:r>
          <a:endParaRPr lang="en-US" sz="2900" b="1" kern="1200" dirty="0">
            <a:solidFill>
              <a:schemeClr val="tx1"/>
            </a:solidFill>
          </a:endParaRPr>
        </a:p>
      </dsp:txBody>
      <dsp:txXfrm>
        <a:off x="1079792" y="2042160"/>
        <a:ext cx="5090215" cy="1021080"/>
      </dsp:txXfrm>
    </dsp:sp>
    <dsp:sp modelId="{D15E2815-AEAF-494F-AD94-5564BB3E1C53}">
      <dsp:nvSpPr>
        <dsp:cNvPr id="0" name=""/>
        <dsp:cNvSpPr/>
      </dsp:nvSpPr>
      <dsp:spPr>
        <a:xfrm>
          <a:off x="441617" y="1914525"/>
          <a:ext cx="1276350" cy="1276350"/>
        </a:xfrm>
        <a:prstGeom prst="ellipse">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002D3E1-F8E1-7A40-8EB1-F27F6D60E644}">
      <dsp:nvSpPr>
        <dsp:cNvPr id="0" name=""/>
        <dsp:cNvSpPr/>
      </dsp:nvSpPr>
      <dsp:spPr>
        <a:xfrm>
          <a:off x="708629" y="3573780"/>
          <a:ext cx="5461377" cy="1021080"/>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810482" tIns="73660" rIns="73660" bIns="73660" numCol="1" spcCol="1270" anchor="ctr" anchorCtr="0">
          <a:noAutofit/>
        </a:bodyPr>
        <a:lstStyle/>
        <a:p>
          <a:pPr lvl="0" algn="l" defTabSz="1289050">
            <a:lnSpc>
              <a:spcPct val="90000"/>
            </a:lnSpc>
            <a:spcBef>
              <a:spcPct val="0"/>
            </a:spcBef>
            <a:spcAft>
              <a:spcPct val="35000"/>
            </a:spcAft>
          </a:pPr>
          <a:r>
            <a:rPr lang="zh-CN" altLang="en-US" sz="2900" b="1" kern="1200" dirty="0" smtClean="0">
              <a:solidFill>
                <a:schemeClr val="tx1"/>
              </a:solidFill>
            </a:rPr>
            <a:t>生产者与销售者的产品质量义务和责任</a:t>
          </a:r>
          <a:endParaRPr lang="en-US" sz="2900" b="1" kern="1200" dirty="0">
            <a:solidFill>
              <a:schemeClr val="tx1"/>
            </a:solidFill>
          </a:endParaRPr>
        </a:p>
      </dsp:txBody>
      <dsp:txXfrm>
        <a:off x="708629" y="3573780"/>
        <a:ext cx="5461377" cy="1021080"/>
      </dsp:txXfrm>
    </dsp:sp>
    <dsp:sp modelId="{A0866E9F-3C84-2148-85D9-A915F5EE3DA4}">
      <dsp:nvSpPr>
        <dsp:cNvPr id="0" name=""/>
        <dsp:cNvSpPr/>
      </dsp:nvSpPr>
      <dsp:spPr>
        <a:xfrm>
          <a:off x="70454" y="3446145"/>
          <a:ext cx="1276350" cy="1276350"/>
        </a:xfrm>
        <a:prstGeom prst="ellipse">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8A8C4-3C5D-F044-A1FF-DD72EA36FD86}">
      <dsp:nvSpPr>
        <dsp:cNvPr id="0" name=""/>
        <dsp:cNvSpPr/>
      </dsp:nvSpPr>
      <dsp:spPr>
        <a:xfrm>
          <a:off x="1616432" y="0"/>
          <a:ext cx="5900737" cy="5900737"/>
        </a:xfrm>
        <a:prstGeom prst="triangle">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1E16BFEA-C29E-094D-BF7A-BBF9DEA3DF09}">
      <dsp:nvSpPr>
        <dsp:cNvPr id="0" name=""/>
        <dsp:cNvSpPr/>
      </dsp:nvSpPr>
      <dsp:spPr>
        <a:xfrm>
          <a:off x="4566800" y="590649"/>
          <a:ext cx="3835479" cy="1048763"/>
        </a:xfrm>
        <a:prstGeom prst="round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国务院</a:t>
          </a:r>
          <a:r>
            <a:rPr lang="en-US" altLang="zh-CN" sz="2500" kern="1200" dirty="0" smtClean="0"/>
            <a:t>——</a:t>
          </a:r>
          <a:r>
            <a:rPr lang="zh-CN" altLang="en-US" sz="2500" kern="1200" dirty="0" smtClean="0"/>
            <a:t>全国</a:t>
          </a:r>
          <a:endParaRPr lang="en-US" sz="2500" kern="1200" dirty="0"/>
        </a:p>
      </dsp:txBody>
      <dsp:txXfrm>
        <a:off x="4617996" y="641845"/>
        <a:ext cx="3733087" cy="946371"/>
      </dsp:txXfrm>
    </dsp:sp>
    <dsp:sp modelId="{C4A73D9B-C9BB-9444-859C-DED924E51B38}">
      <dsp:nvSpPr>
        <dsp:cNvPr id="0" name=""/>
        <dsp:cNvSpPr/>
      </dsp:nvSpPr>
      <dsp:spPr>
        <a:xfrm>
          <a:off x="4566800" y="1770509"/>
          <a:ext cx="3835479" cy="1048763"/>
        </a:xfrm>
        <a:prstGeom prst="round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国务院部门</a:t>
          </a:r>
          <a:r>
            <a:rPr lang="en-US" altLang="zh-CN" sz="2500" kern="1200" dirty="0" smtClean="0"/>
            <a:t>——</a:t>
          </a:r>
          <a:r>
            <a:rPr lang="zh-CN" altLang="en-US" sz="2500" kern="1200" dirty="0" smtClean="0"/>
            <a:t>全国各自职权范围</a:t>
          </a:r>
          <a:endParaRPr lang="en-US" sz="2500" kern="1200" dirty="0"/>
        </a:p>
      </dsp:txBody>
      <dsp:txXfrm>
        <a:off x="4617996" y="1821705"/>
        <a:ext cx="3733087" cy="946371"/>
      </dsp:txXfrm>
    </dsp:sp>
    <dsp:sp modelId="{983563B2-1279-4948-BB9D-C1D61497887C}">
      <dsp:nvSpPr>
        <dsp:cNvPr id="0" name=""/>
        <dsp:cNvSpPr/>
      </dsp:nvSpPr>
      <dsp:spPr>
        <a:xfrm>
          <a:off x="4566800" y="2950368"/>
          <a:ext cx="3835479" cy="1048763"/>
        </a:xfrm>
        <a:prstGeom prst="round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县级以上地方政府</a:t>
          </a:r>
          <a:r>
            <a:rPr lang="en-US" altLang="zh-CN" sz="2500" kern="1200" dirty="0" smtClean="0"/>
            <a:t>——</a:t>
          </a:r>
          <a:r>
            <a:rPr lang="zh-CN" altLang="en-US" sz="2500" kern="1200" dirty="0" smtClean="0"/>
            <a:t>本辖区</a:t>
          </a:r>
          <a:endParaRPr lang="en-US" sz="2500" kern="1200" dirty="0"/>
        </a:p>
      </dsp:txBody>
      <dsp:txXfrm>
        <a:off x="4617996" y="3001564"/>
        <a:ext cx="3733087" cy="946371"/>
      </dsp:txXfrm>
    </dsp:sp>
    <dsp:sp modelId="{21003542-2881-A04D-98A3-9FD9B38D259B}">
      <dsp:nvSpPr>
        <dsp:cNvPr id="0" name=""/>
        <dsp:cNvSpPr/>
      </dsp:nvSpPr>
      <dsp:spPr>
        <a:xfrm>
          <a:off x="4566800" y="4130227"/>
          <a:ext cx="3835479" cy="1048763"/>
        </a:xfrm>
        <a:prstGeom prst="round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县级以上地方政府部门</a:t>
          </a:r>
          <a:r>
            <a:rPr lang="en-US" altLang="zh-CN" sz="2400" kern="1200" dirty="0" smtClean="0"/>
            <a:t>——</a:t>
          </a:r>
          <a:r>
            <a:rPr lang="zh-CN" altLang="en-US" sz="2400" kern="1200" dirty="0" smtClean="0"/>
            <a:t>本辖区各自职权范围</a:t>
          </a:r>
          <a:endParaRPr lang="en-US" sz="2400" kern="1200" dirty="0"/>
        </a:p>
      </dsp:txBody>
      <dsp:txXfrm>
        <a:off x="4617996" y="4181423"/>
        <a:ext cx="3733087" cy="9463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04B00B-B612-9041-9479-2AD5E2DF5808}">
      <dsp:nvSpPr>
        <dsp:cNvPr id="0" name=""/>
        <dsp:cNvSpPr/>
      </dsp:nvSpPr>
      <dsp:spPr>
        <a:xfrm>
          <a:off x="48" y="136225"/>
          <a:ext cx="4681595" cy="892800"/>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dsp:spPr>
      <dsp:style>
        <a:lnRef idx="1">
          <a:scrgbClr r="0" g="0" b="0"/>
        </a:lnRef>
        <a:fillRef idx="3">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lvl="0" algn="ctr" defTabSz="1377950">
            <a:lnSpc>
              <a:spcPct val="90000"/>
            </a:lnSpc>
            <a:spcBef>
              <a:spcPct val="0"/>
            </a:spcBef>
            <a:spcAft>
              <a:spcPct val="35000"/>
            </a:spcAft>
          </a:pPr>
          <a:r>
            <a:rPr lang="zh-CN" altLang="en-US" sz="3100" kern="1200" dirty="0" smtClean="0"/>
            <a:t>产品质量责任</a:t>
          </a:r>
          <a:endParaRPr lang="en-US" sz="3100" kern="1200" dirty="0"/>
        </a:p>
      </dsp:txBody>
      <dsp:txXfrm>
        <a:off x="48" y="136225"/>
        <a:ext cx="4681595" cy="892800"/>
      </dsp:txXfrm>
    </dsp:sp>
    <dsp:sp modelId="{D861FDF7-5BBC-554C-BB2F-FC89E55A7E61}">
      <dsp:nvSpPr>
        <dsp:cNvPr id="0" name=""/>
        <dsp:cNvSpPr/>
      </dsp:nvSpPr>
      <dsp:spPr>
        <a:xfrm>
          <a:off x="48" y="1029025"/>
          <a:ext cx="4681595" cy="4935510"/>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zh-CN" altLang="en-US" sz="3100" kern="1200" dirty="0" smtClean="0"/>
            <a:t>产品质量纠纷；</a:t>
          </a:r>
          <a:endParaRPr lang="en-US" sz="3100" kern="1200" dirty="0"/>
        </a:p>
        <a:p>
          <a:pPr marL="285750" lvl="1" indent="-285750" algn="l" defTabSz="1377950">
            <a:lnSpc>
              <a:spcPct val="90000"/>
            </a:lnSpc>
            <a:spcBef>
              <a:spcPct val="0"/>
            </a:spcBef>
            <a:spcAft>
              <a:spcPct val="15000"/>
            </a:spcAft>
            <a:buChar char="•"/>
          </a:pPr>
          <a:r>
            <a:rPr lang="zh-CN" altLang="en-US" sz="3100" kern="1200" dirty="0" smtClean="0"/>
            <a:t>侵权责任；</a:t>
          </a:r>
          <a:endParaRPr lang="en-US" sz="3100" kern="1200" dirty="0"/>
        </a:p>
        <a:p>
          <a:pPr marL="285750" lvl="1" indent="-285750" algn="l" defTabSz="1377950">
            <a:lnSpc>
              <a:spcPct val="90000"/>
            </a:lnSpc>
            <a:spcBef>
              <a:spcPct val="0"/>
            </a:spcBef>
            <a:spcAft>
              <a:spcPct val="15000"/>
            </a:spcAft>
            <a:buChar char="•"/>
          </a:pPr>
          <a:r>
            <a:rPr lang="zh-CN" altLang="en-US" sz="3100" kern="1200" dirty="0" smtClean="0"/>
            <a:t>产品存在缺陷，且造成第三人人身财产损失；</a:t>
          </a:r>
          <a:endParaRPr lang="en-US" sz="3100" kern="1200" dirty="0"/>
        </a:p>
        <a:p>
          <a:pPr marL="285750" lvl="1" indent="-285750" algn="l" defTabSz="1377950">
            <a:lnSpc>
              <a:spcPct val="90000"/>
            </a:lnSpc>
            <a:spcBef>
              <a:spcPct val="0"/>
            </a:spcBef>
            <a:spcAft>
              <a:spcPct val="15000"/>
            </a:spcAft>
            <a:buChar char="•"/>
          </a:pPr>
          <a:r>
            <a:rPr lang="zh-CN" altLang="en-US" sz="3100" kern="1200" dirty="0" smtClean="0"/>
            <a:t>损害为人身财产损失；</a:t>
          </a:r>
          <a:endParaRPr lang="en-US" sz="3100" kern="1200" dirty="0"/>
        </a:p>
        <a:p>
          <a:pPr marL="285750" lvl="1" indent="-285750" algn="l" defTabSz="1377950">
            <a:lnSpc>
              <a:spcPct val="90000"/>
            </a:lnSpc>
            <a:spcBef>
              <a:spcPct val="0"/>
            </a:spcBef>
            <a:spcAft>
              <a:spcPct val="15000"/>
            </a:spcAft>
            <a:buChar char="•"/>
          </a:pPr>
          <a:r>
            <a:rPr lang="zh-CN" altLang="en-US" sz="3100" kern="1200" dirty="0" smtClean="0"/>
            <a:t>消费者或其他受害者可以直接向销售者或生产者索赔，无论是否有合同；</a:t>
          </a:r>
          <a:endParaRPr lang="en-US" sz="3100" kern="1200" dirty="0"/>
        </a:p>
      </dsp:txBody>
      <dsp:txXfrm>
        <a:off x="48" y="1029025"/>
        <a:ext cx="4681595" cy="4935510"/>
      </dsp:txXfrm>
    </dsp:sp>
    <dsp:sp modelId="{EB1FED34-2D64-6E4B-94C3-BD588CD671ED}">
      <dsp:nvSpPr>
        <dsp:cNvPr id="0" name=""/>
        <dsp:cNvSpPr/>
      </dsp:nvSpPr>
      <dsp:spPr>
        <a:xfrm>
          <a:off x="5337067" y="136225"/>
          <a:ext cx="4681595" cy="892800"/>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dsp:spPr>
      <dsp:style>
        <a:lnRef idx="1">
          <a:scrgbClr r="0" g="0" b="0"/>
        </a:lnRef>
        <a:fillRef idx="3">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lvl="0" algn="ctr" defTabSz="1377950">
            <a:lnSpc>
              <a:spcPct val="90000"/>
            </a:lnSpc>
            <a:spcBef>
              <a:spcPct val="0"/>
            </a:spcBef>
            <a:spcAft>
              <a:spcPct val="35000"/>
            </a:spcAft>
          </a:pPr>
          <a:r>
            <a:rPr lang="zh-CN" altLang="en-US" sz="3100" kern="1200" dirty="0" smtClean="0"/>
            <a:t>瑕疵担保责任</a:t>
          </a:r>
          <a:endParaRPr lang="en-US" sz="3100" kern="1200" dirty="0"/>
        </a:p>
      </dsp:txBody>
      <dsp:txXfrm>
        <a:off x="5337067" y="136225"/>
        <a:ext cx="4681595" cy="892800"/>
      </dsp:txXfrm>
    </dsp:sp>
    <dsp:sp modelId="{E48795B7-9BCC-0D4D-87C5-DBE0FC584F2B}">
      <dsp:nvSpPr>
        <dsp:cNvPr id="0" name=""/>
        <dsp:cNvSpPr/>
      </dsp:nvSpPr>
      <dsp:spPr>
        <a:xfrm>
          <a:off x="5337067" y="1029025"/>
          <a:ext cx="4681595" cy="4935510"/>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zh-CN" altLang="en-US" sz="3100" kern="1200" dirty="0" smtClean="0"/>
            <a:t>买卖合同纠纷；</a:t>
          </a:r>
          <a:endParaRPr lang="en-US" sz="3100" kern="1200" dirty="0"/>
        </a:p>
        <a:p>
          <a:pPr marL="285750" lvl="1" indent="-285750" algn="l" defTabSz="1377950">
            <a:lnSpc>
              <a:spcPct val="90000"/>
            </a:lnSpc>
            <a:spcBef>
              <a:spcPct val="0"/>
            </a:spcBef>
            <a:spcAft>
              <a:spcPct val="15000"/>
            </a:spcAft>
            <a:buChar char="•"/>
          </a:pPr>
          <a:r>
            <a:rPr lang="zh-CN" altLang="en-US" sz="3100" kern="1200" dirty="0" smtClean="0"/>
            <a:t>违约责任；</a:t>
          </a:r>
          <a:endParaRPr lang="en-US" sz="3100" kern="1200" dirty="0"/>
        </a:p>
        <a:p>
          <a:pPr marL="285750" lvl="1" indent="-285750" algn="l" defTabSz="1377950">
            <a:lnSpc>
              <a:spcPct val="90000"/>
            </a:lnSpc>
            <a:spcBef>
              <a:spcPct val="0"/>
            </a:spcBef>
            <a:spcAft>
              <a:spcPct val="15000"/>
            </a:spcAft>
            <a:buChar char="•"/>
          </a:pPr>
          <a:r>
            <a:rPr lang="zh-CN" altLang="en-US" sz="3100" kern="1200" dirty="0" smtClean="0"/>
            <a:t>违反瑕疵担保义务；</a:t>
          </a:r>
          <a:endParaRPr lang="en-US" sz="3100" kern="1200" dirty="0"/>
        </a:p>
        <a:p>
          <a:pPr marL="285750" lvl="1" indent="-285750" algn="l" defTabSz="1377950">
            <a:lnSpc>
              <a:spcPct val="90000"/>
            </a:lnSpc>
            <a:spcBef>
              <a:spcPct val="0"/>
            </a:spcBef>
            <a:spcAft>
              <a:spcPct val="15000"/>
            </a:spcAft>
            <a:buChar char="•"/>
          </a:pPr>
          <a:r>
            <a:rPr lang="zh-CN" altLang="en-US" sz="3100" kern="1200" dirty="0" smtClean="0"/>
            <a:t>损害为产品自身价值的损失和由此引起的间接损失；</a:t>
          </a:r>
          <a:endParaRPr lang="en-US" sz="3100" kern="1200" dirty="0"/>
        </a:p>
        <a:p>
          <a:pPr marL="285750" lvl="1" indent="-285750" algn="l" defTabSz="1377950">
            <a:lnSpc>
              <a:spcPct val="90000"/>
            </a:lnSpc>
            <a:spcBef>
              <a:spcPct val="0"/>
            </a:spcBef>
            <a:spcAft>
              <a:spcPct val="15000"/>
            </a:spcAft>
            <a:buChar char="•"/>
          </a:pPr>
          <a:r>
            <a:rPr lang="zh-CN" altLang="en-US" sz="3100" kern="1200" dirty="0" smtClean="0"/>
            <a:t>消费者仅能就合同关系向销售者索赔；</a:t>
          </a:r>
          <a:endParaRPr lang="en-US" sz="3100" kern="1200" dirty="0"/>
        </a:p>
      </dsp:txBody>
      <dsp:txXfrm>
        <a:off x="5337067" y="1029025"/>
        <a:ext cx="4681595" cy="493551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28FB1E-A510-0443-941E-CC21D6A7E9C5}" type="datetimeFigureOut">
              <a:rPr lang="en-US" smtClean="0"/>
              <a:t>9/9/17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CF05A-9780-734B-B6EB-314C462C5D83}" type="slidenum">
              <a:rPr lang="en-US" smtClean="0"/>
              <a:t>‹#›</a:t>
            </a:fld>
            <a:endParaRPr lang="en-US"/>
          </a:p>
        </p:txBody>
      </p:sp>
    </p:spTree>
    <p:extLst>
      <p:ext uri="{BB962C8B-B14F-4D97-AF65-F5344CB8AC3E}">
        <p14:creationId xmlns:p14="http://schemas.microsoft.com/office/powerpoint/2010/main" val="1967681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9/9/17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9/9/17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8.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产品质量法</a:t>
            </a:r>
            <a:endParaRPr lang="en-US" dirty="0"/>
          </a:p>
        </p:txBody>
      </p:sp>
      <p:sp>
        <p:nvSpPr>
          <p:cNvPr id="3" name="Subtitle 2"/>
          <p:cNvSpPr>
            <a:spLocks noGrp="1"/>
          </p:cNvSpPr>
          <p:nvPr>
            <p:ph type="subTitle" idx="1"/>
          </p:nvPr>
        </p:nvSpPr>
        <p:spPr/>
        <p:txBody>
          <a:bodyPr/>
          <a:lstStyle/>
          <a:p>
            <a:r>
              <a:rPr lang="zh-CN" altLang="en-US" smtClean="0"/>
              <a:t> </a:t>
            </a:r>
            <a:r>
              <a:rPr lang="zh-CN" altLang="en-US" dirty="0" smtClean="0"/>
              <a:t>工商大学</a:t>
            </a:r>
            <a:endParaRPr lang="en-US" dirty="0"/>
          </a:p>
        </p:txBody>
      </p:sp>
    </p:spTree>
    <p:extLst>
      <p:ext uri="{BB962C8B-B14F-4D97-AF65-F5344CB8AC3E}">
        <p14:creationId xmlns:p14="http://schemas.microsoft.com/office/powerpoint/2010/main" val="1838128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1"/>
            <a:ext cx="6902452" cy="628650"/>
          </a:xfrm>
        </p:spPr>
        <p:txBody>
          <a:bodyPr>
            <a:normAutofit fontScale="90000"/>
          </a:bodyPr>
          <a:lstStyle/>
          <a:p>
            <a:r>
              <a:rPr lang="en-US" altLang="zh-CN" dirty="0" smtClean="0"/>
              <a:t>2.2</a:t>
            </a:r>
            <a:r>
              <a:rPr lang="zh-CN" altLang="en-US" dirty="0" smtClean="0"/>
              <a:t> 主要制度</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8688961"/>
              </p:ext>
            </p:extLst>
          </p:nvPr>
        </p:nvGraphicFramePr>
        <p:xfrm>
          <a:off x="1484313" y="1500188"/>
          <a:ext cx="10018713" cy="4772024"/>
        </p:xfrm>
        <a:graphic>
          <a:graphicData uri="http://schemas.openxmlformats.org/drawingml/2006/table">
            <a:tbl>
              <a:tblPr firstRow="1" bandRow="1">
                <a:tableStyleId>{BC89EF96-8CEA-46FF-86C4-4CE0E7609802}</a:tableStyleId>
              </a:tblPr>
              <a:tblGrid>
                <a:gridCol w="1644650"/>
                <a:gridCol w="8374063"/>
              </a:tblGrid>
              <a:tr h="1193006">
                <a:tc>
                  <a:txBody>
                    <a:bodyPr/>
                    <a:lstStyle/>
                    <a:p>
                      <a:r>
                        <a:rPr lang="zh-CN" altLang="en-US" sz="2400" b="0" dirty="0" smtClean="0"/>
                        <a:t>产品质量检验制度</a:t>
                      </a:r>
                      <a:endParaRPr lang="en-US" sz="2400" b="0" dirty="0"/>
                    </a:p>
                  </a:txBody>
                  <a:tcPr/>
                </a:tc>
                <a:tc>
                  <a:txBody>
                    <a:bodyPr/>
                    <a:lstStyle/>
                    <a:p>
                      <a:r>
                        <a:rPr lang="zh-CN" altLang="en-US" sz="2400" b="0" dirty="0" smtClean="0"/>
                        <a:t>判断产品质量是否合格</a:t>
                      </a:r>
                      <a:r>
                        <a:rPr lang="en-US" altLang="zh-CN" sz="2400" b="0" dirty="0" smtClean="0"/>
                        <a:t>——</a:t>
                      </a:r>
                      <a:r>
                        <a:rPr lang="zh-CN" altLang="en-US" sz="2400" b="0" dirty="0" smtClean="0"/>
                        <a:t>质量检验合格证明；</a:t>
                      </a:r>
                      <a:endParaRPr lang="en-US" altLang="zh-CN" sz="2400" b="0" dirty="0" smtClean="0"/>
                    </a:p>
                    <a:p>
                      <a:r>
                        <a:rPr lang="zh-CN" altLang="en-US" sz="2400" b="0" dirty="0" smtClean="0"/>
                        <a:t>检验标准</a:t>
                      </a:r>
                      <a:r>
                        <a:rPr lang="en-US" altLang="zh-CN" sz="2400" b="0" dirty="0" smtClean="0"/>
                        <a:t>——</a:t>
                      </a:r>
                      <a:r>
                        <a:rPr lang="zh-CN" altLang="en-US" sz="2400" b="0" dirty="0" smtClean="0"/>
                        <a:t>国家标准、行业标准、企业标准；强制性标准</a:t>
                      </a:r>
                      <a:endParaRPr lang="en-US" altLang="zh-CN" sz="2400" b="0" dirty="0" smtClean="0"/>
                    </a:p>
                    <a:p>
                      <a:r>
                        <a:rPr lang="zh-CN" altLang="en-US" sz="2400" b="0" dirty="0" smtClean="0"/>
                        <a:t>第三方检验、生产经营者检验</a:t>
                      </a:r>
                      <a:endParaRPr lang="en-US" altLang="zh-CN" sz="2400" b="0" dirty="0" smtClean="0"/>
                    </a:p>
                  </a:txBody>
                  <a:tcPr/>
                </a:tc>
              </a:tr>
              <a:tr h="1193006">
                <a:tc>
                  <a:txBody>
                    <a:bodyPr/>
                    <a:lstStyle/>
                    <a:p>
                      <a:r>
                        <a:rPr lang="zh-CN" altLang="en-US" sz="2400" b="0" dirty="0" smtClean="0"/>
                        <a:t>产品计量与标准化</a:t>
                      </a:r>
                      <a:endParaRPr lang="en-US" sz="2400" b="0" dirty="0"/>
                    </a:p>
                  </a:txBody>
                  <a:tcPr/>
                </a:tc>
                <a:tc>
                  <a:txBody>
                    <a:bodyPr/>
                    <a:lstStyle/>
                    <a:p>
                      <a:r>
                        <a:rPr lang="zh-CN" altLang="en-US" sz="2400" b="0" dirty="0" smtClean="0"/>
                        <a:t>符合法定计量单位和有关产品标准；</a:t>
                      </a:r>
                      <a:endParaRPr lang="en-US" altLang="zh-CN" sz="2400" b="0" dirty="0" smtClean="0"/>
                    </a:p>
                    <a:p>
                      <a:r>
                        <a:rPr lang="zh-CN" altLang="en-US" sz="2400" b="0" dirty="0" smtClean="0"/>
                        <a:t>国际标准、国家标准、部颁标准、地区标准</a:t>
                      </a:r>
                      <a:endParaRPr lang="en-US" sz="2400" b="0" dirty="0"/>
                    </a:p>
                  </a:txBody>
                  <a:tcPr/>
                </a:tc>
              </a:tr>
              <a:tr h="1193006">
                <a:tc>
                  <a:txBody>
                    <a:bodyPr/>
                    <a:lstStyle/>
                    <a:p>
                      <a:r>
                        <a:rPr lang="zh-CN" altLang="en-US" sz="2400" b="0" dirty="0" smtClean="0"/>
                        <a:t>企业质量体系认证</a:t>
                      </a:r>
                      <a:endParaRPr lang="en-US" sz="2400" b="0" dirty="0"/>
                    </a:p>
                  </a:txBody>
                  <a:tcPr/>
                </a:tc>
                <a:tc>
                  <a:txBody>
                    <a:bodyPr/>
                    <a:lstStyle/>
                    <a:p>
                      <a:r>
                        <a:rPr lang="zh-CN" altLang="en-US" sz="2400" b="0" dirty="0" smtClean="0"/>
                        <a:t>国家标准化组织（</a:t>
                      </a:r>
                      <a:r>
                        <a:rPr lang="en-US" altLang="zh-CN" sz="2400" b="0" dirty="0" smtClean="0"/>
                        <a:t>ISO</a:t>
                      </a:r>
                      <a:r>
                        <a:rPr lang="zh-CN" altLang="en-US" sz="2400" b="0" dirty="0" smtClean="0"/>
                        <a:t>）提出的质量管理标准；</a:t>
                      </a:r>
                      <a:endParaRPr lang="en-US" altLang="zh-CN" sz="2400" b="0" dirty="0" smtClean="0"/>
                    </a:p>
                    <a:p>
                      <a:r>
                        <a:rPr lang="zh-CN" altLang="en-US" sz="2400" b="0" dirty="0" smtClean="0"/>
                        <a:t>企业的管理质量、质量保证能力</a:t>
                      </a:r>
                      <a:endParaRPr lang="en-US" sz="2400" b="0" dirty="0"/>
                    </a:p>
                  </a:txBody>
                  <a:tcPr/>
                </a:tc>
              </a:tr>
              <a:tr h="1193006">
                <a:tc>
                  <a:txBody>
                    <a:bodyPr/>
                    <a:lstStyle/>
                    <a:p>
                      <a:r>
                        <a:rPr lang="zh-CN" altLang="en-US" sz="2400" b="0" dirty="0" smtClean="0"/>
                        <a:t>产品质量体系认证</a:t>
                      </a:r>
                      <a:endParaRPr lang="en-US" sz="2400" b="0" dirty="0"/>
                    </a:p>
                  </a:txBody>
                  <a:tcPr/>
                </a:tc>
                <a:tc>
                  <a:txBody>
                    <a:bodyPr/>
                    <a:lstStyle/>
                    <a:p>
                      <a:r>
                        <a:rPr lang="zh-CN" altLang="en-US" sz="2400" b="0" dirty="0" smtClean="0"/>
                        <a:t>企业自愿申请认证机构认证，证明产品符合相应标准和技术要求；</a:t>
                      </a:r>
                      <a:endParaRPr lang="en-US" altLang="zh-CN" sz="2400" b="0" dirty="0" smtClean="0"/>
                    </a:p>
                    <a:p>
                      <a:r>
                        <a:rPr lang="zh-CN" altLang="en-US" sz="2400" b="0" dirty="0" smtClean="0"/>
                        <a:t>安全认证、合格认证</a:t>
                      </a:r>
                      <a:endParaRPr lang="en-US" altLang="zh-CN" sz="2400" b="0" dirty="0" smtClean="0"/>
                    </a:p>
                  </a:txBody>
                  <a:tcPr/>
                </a:tc>
              </a:tr>
            </a:tbl>
          </a:graphicData>
        </a:graphic>
      </p:graphicFrame>
    </p:spTree>
    <p:extLst>
      <p:ext uri="{BB962C8B-B14F-4D97-AF65-F5344CB8AC3E}">
        <p14:creationId xmlns:p14="http://schemas.microsoft.com/office/powerpoint/2010/main" val="1749177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a:t>
            </a:r>
            <a:r>
              <a:rPr lang="zh-CN" altLang="en-US" dirty="0" smtClean="0"/>
              <a:t> 监督检查</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8686774"/>
              </p:ext>
            </p:extLst>
          </p:nvPr>
        </p:nvGraphicFramePr>
        <p:xfrm>
          <a:off x="1484313" y="2667000"/>
          <a:ext cx="10018712" cy="3398203"/>
        </p:xfrm>
        <a:graphic>
          <a:graphicData uri="http://schemas.openxmlformats.org/drawingml/2006/table">
            <a:tbl>
              <a:tblPr firstRow="1" bandRow="1">
                <a:tableStyleId>{BC89EF96-8CEA-46FF-86C4-4CE0E7609802}</a:tableStyleId>
              </a:tblPr>
              <a:tblGrid>
                <a:gridCol w="1973262"/>
                <a:gridCol w="8045450"/>
              </a:tblGrid>
              <a:tr h="1020763">
                <a:tc>
                  <a:txBody>
                    <a:bodyPr/>
                    <a:lstStyle/>
                    <a:p>
                      <a:r>
                        <a:rPr lang="zh-CN" altLang="en-US" sz="2400" dirty="0" smtClean="0"/>
                        <a:t>国家监督</a:t>
                      </a:r>
                      <a:endParaRPr lang="en-US" sz="2400" dirty="0"/>
                    </a:p>
                  </a:txBody>
                  <a:tcPr/>
                </a:tc>
                <a:tc>
                  <a:txBody>
                    <a:bodyPr/>
                    <a:lstStyle/>
                    <a:p>
                      <a:r>
                        <a:rPr lang="zh-CN" altLang="en-US" sz="2400" dirty="0" smtClean="0"/>
                        <a:t>产品质量监督机构；随机抽查</a:t>
                      </a:r>
                      <a:endParaRPr lang="en-US" altLang="zh-CN" sz="2400" dirty="0" smtClean="0"/>
                    </a:p>
                    <a:p>
                      <a:r>
                        <a:rPr lang="zh-CN" altLang="en-US" sz="2400" dirty="0" smtClean="0"/>
                        <a:t>不得重复抽查；</a:t>
                      </a:r>
                      <a:endParaRPr lang="en-US" altLang="zh-CN" sz="2400" dirty="0" smtClean="0"/>
                    </a:p>
                    <a:p>
                      <a:r>
                        <a:rPr lang="zh-CN" altLang="en-US" sz="2400" dirty="0" smtClean="0"/>
                        <a:t>救济：收到结果</a:t>
                      </a:r>
                      <a:r>
                        <a:rPr lang="en-US" altLang="zh-CN" sz="2400" dirty="0" smtClean="0"/>
                        <a:t>15</a:t>
                      </a:r>
                      <a:r>
                        <a:rPr lang="zh-CN" altLang="en-US" sz="2400" dirty="0" smtClean="0"/>
                        <a:t>日内申请复检</a:t>
                      </a:r>
                      <a:endParaRPr lang="en-US" sz="2400" dirty="0"/>
                    </a:p>
                  </a:txBody>
                  <a:tcPr/>
                </a:tc>
              </a:tr>
              <a:tr h="1020763">
                <a:tc>
                  <a:txBody>
                    <a:bodyPr/>
                    <a:lstStyle/>
                    <a:p>
                      <a:r>
                        <a:rPr lang="zh-CN" altLang="en-US" sz="2400" dirty="0" smtClean="0"/>
                        <a:t>舆论监督、社会团体监督</a:t>
                      </a:r>
                      <a:endParaRPr lang="en-US" sz="2400" dirty="0"/>
                    </a:p>
                  </a:txBody>
                  <a:tcPr/>
                </a:tc>
                <a:tc>
                  <a:txBody>
                    <a:bodyPr/>
                    <a:lstStyle/>
                    <a:p>
                      <a:endParaRPr lang="en-US" sz="2400" dirty="0"/>
                    </a:p>
                  </a:txBody>
                  <a:tcPr/>
                </a:tc>
              </a:tr>
              <a:tr h="1020763">
                <a:tc>
                  <a:txBody>
                    <a:bodyPr/>
                    <a:lstStyle/>
                    <a:p>
                      <a:r>
                        <a:rPr lang="zh-CN" altLang="en-US" sz="2400" dirty="0" smtClean="0"/>
                        <a:t>消费者用户监督</a:t>
                      </a:r>
                      <a:endParaRPr lang="en-US" sz="2400" dirty="0"/>
                    </a:p>
                  </a:txBody>
                  <a:tcPr/>
                </a:tc>
                <a:tc>
                  <a:txBody>
                    <a:bodyPr/>
                    <a:lstStyle/>
                    <a:p>
                      <a:r>
                        <a:rPr lang="en-US" altLang="zh-CN" sz="2400" dirty="0" smtClean="0"/>
                        <a:t>《</a:t>
                      </a:r>
                      <a:r>
                        <a:rPr lang="zh-CN" altLang="en-US" sz="2400" dirty="0" smtClean="0"/>
                        <a:t>消费者权益保护法</a:t>
                      </a:r>
                      <a:r>
                        <a:rPr lang="en-US" altLang="zh-CN" sz="2400" dirty="0" smtClean="0"/>
                        <a:t>》</a:t>
                      </a:r>
                      <a:endParaRPr lang="en-US" sz="2400" dirty="0"/>
                    </a:p>
                  </a:txBody>
                  <a:tcPr/>
                </a:tc>
              </a:tr>
            </a:tbl>
          </a:graphicData>
        </a:graphic>
      </p:graphicFrame>
    </p:spTree>
    <p:extLst>
      <p:ext uri="{BB962C8B-B14F-4D97-AF65-F5344CB8AC3E}">
        <p14:creationId xmlns:p14="http://schemas.microsoft.com/office/powerpoint/2010/main" val="41579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42888"/>
            <a:ext cx="9659940" cy="728663"/>
          </a:xfrm>
        </p:spPr>
        <p:txBody>
          <a:bodyPr>
            <a:normAutofit/>
          </a:bodyPr>
          <a:lstStyle/>
          <a:p>
            <a:r>
              <a:rPr lang="en-US" altLang="zh-CN" smtClean="0"/>
              <a:t>3.1</a:t>
            </a:r>
            <a:r>
              <a:rPr lang="zh-CN" altLang="en-US" dirty="0" smtClean="0"/>
              <a:t> 生产者的产品质量义务：作为义务</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6966440"/>
              </p:ext>
            </p:extLst>
          </p:nvPr>
        </p:nvGraphicFramePr>
        <p:xfrm>
          <a:off x="1484313" y="1314448"/>
          <a:ext cx="10018713" cy="5303520"/>
        </p:xfrm>
        <a:graphic>
          <a:graphicData uri="http://schemas.openxmlformats.org/drawingml/2006/table">
            <a:tbl>
              <a:tblPr firstRow="1" bandRow="1">
                <a:tableStyleId>{BC89EF96-8CEA-46FF-86C4-4CE0E7609802}</a:tableStyleId>
              </a:tblPr>
              <a:tblGrid>
                <a:gridCol w="2159000"/>
                <a:gridCol w="7859713"/>
              </a:tblGrid>
              <a:tr h="1785940">
                <a:tc>
                  <a:txBody>
                    <a:bodyPr/>
                    <a:lstStyle/>
                    <a:p>
                      <a:r>
                        <a:rPr lang="zh-CN" altLang="en-US" sz="2400" dirty="0" smtClean="0"/>
                        <a:t>产品质量符合要求</a:t>
                      </a:r>
                      <a:endParaRPr lang="en-US" sz="2400" dirty="0"/>
                    </a:p>
                  </a:txBody>
                  <a:tcPr/>
                </a:tc>
                <a:tc>
                  <a:txBody>
                    <a:bodyPr/>
                    <a:lstStyle/>
                    <a:p>
                      <a:pPr marL="457200" indent="-457200">
                        <a:buFont typeface="+mj-lt"/>
                        <a:buAutoNum type="arabicPeriod"/>
                      </a:pPr>
                      <a:r>
                        <a:rPr lang="zh-CN" altLang="en-US" sz="2400" dirty="0" smtClean="0"/>
                        <a:t>不危害人体，符合保障人体健康、人身安全的国家标准；</a:t>
                      </a:r>
                      <a:endParaRPr lang="en-US" altLang="zh-CN" sz="2400" dirty="0" smtClean="0"/>
                    </a:p>
                    <a:p>
                      <a:pPr marL="457200" indent="-457200">
                        <a:buFont typeface="+mj-lt"/>
                        <a:buAutoNum type="arabicPeriod"/>
                      </a:pPr>
                      <a:r>
                        <a:rPr lang="zh-CN" altLang="en-US" sz="2400" dirty="0" smtClean="0"/>
                        <a:t>具备使用性能，除非对性能瑕疵作出说明；</a:t>
                      </a:r>
                      <a:endParaRPr lang="en-US" altLang="zh-CN" sz="2400" dirty="0" smtClean="0"/>
                    </a:p>
                    <a:p>
                      <a:pPr marL="457200" indent="-457200">
                        <a:buFont typeface="+mj-lt"/>
                        <a:buAutoNum type="arabicPeriod"/>
                      </a:pPr>
                      <a:r>
                        <a:rPr lang="zh-CN" altLang="en-US" sz="2400" dirty="0" smtClean="0"/>
                        <a:t>符合包装上注明的产品标准，符合以产品说明、实务样品等方式表明的质量标准</a:t>
                      </a:r>
                      <a:endParaRPr lang="en-US" sz="2400" dirty="0"/>
                    </a:p>
                  </a:txBody>
                  <a:tcPr/>
                </a:tc>
              </a:tr>
              <a:tr h="2307432">
                <a:tc>
                  <a:txBody>
                    <a:bodyPr/>
                    <a:lstStyle/>
                    <a:p>
                      <a:r>
                        <a:rPr lang="zh-CN" altLang="en-US" sz="2400" b="1" dirty="0" smtClean="0"/>
                        <a:t>包装及产品标示符合要求</a:t>
                      </a:r>
                      <a:endParaRPr lang="en-US" sz="2400" b="1" dirty="0"/>
                    </a:p>
                  </a:txBody>
                  <a:tcPr/>
                </a:tc>
                <a:tc>
                  <a:txBody>
                    <a:bodyPr/>
                    <a:lstStyle/>
                    <a:p>
                      <a:pPr marL="457200" indent="-457200">
                        <a:buFont typeface="+mj-lt"/>
                        <a:buAutoNum type="arabicPeriod"/>
                      </a:pPr>
                      <a:r>
                        <a:rPr lang="zh-CN" altLang="en-US" sz="2400" b="1" dirty="0" smtClean="0"/>
                        <a:t>有产品质量检验合格证；</a:t>
                      </a:r>
                      <a:endParaRPr lang="en-US" altLang="zh-CN" sz="2400" b="1" dirty="0" smtClean="0"/>
                    </a:p>
                    <a:p>
                      <a:pPr marL="457200" indent="-457200">
                        <a:buFont typeface="+mj-lt"/>
                        <a:buAutoNum type="arabicPeriod"/>
                      </a:pPr>
                      <a:r>
                        <a:rPr lang="zh-CN" altLang="en-US" sz="2400" b="1" dirty="0" smtClean="0"/>
                        <a:t>有中文标明的产品名称、生产厂厂名和厂址；</a:t>
                      </a:r>
                      <a:endParaRPr lang="en-US" altLang="zh-CN" sz="2400" b="1" dirty="0" smtClean="0"/>
                    </a:p>
                    <a:p>
                      <a:pPr marL="457200" indent="-457200">
                        <a:buFont typeface="+mj-lt"/>
                        <a:buAutoNum type="arabicPeriod"/>
                      </a:pPr>
                      <a:r>
                        <a:rPr lang="zh-CN" altLang="en-US" sz="2400" b="1" dirty="0" smtClean="0"/>
                        <a:t>根据产品的特点和使用要求，中文标明产品规格、等级、主要成分、含量；需要让消费者预先知道的，标在外包装或预先提供；</a:t>
                      </a:r>
                      <a:endParaRPr lang="en-US" altLang="zh-CN" sz="2400" b="1" dirty="0" smtClean="0"/>
                    </a:p>
                    <a:p>
                      <a:pPr marL="457200" indent="-457200">
                        <a:buFont typeface="+mj-lt"/>
                        <a:buAutoNum type="arabicPeriod"/>
                      </a:pPr>
                      <a:r>
                        <a:rPr lang="zh-CN" altLang="en-US" sz="2400" b="1" dirty="0" smtClean="0"/>
                        <a:t>使用不当，容易造成产品损害或人身财产损害的，警示标志或中文警示说明；</a:t>
                      </a:r>
                      <a:endParaRPr lang="en-US" altLang="zh-CN" sz="2400" b="1" dirty="0" smtClean="0"/>
                    </a:p>
                    <a:p>
                      <a:pPr marL="457200" indent="-457200">
                        <a:buFont typeface="+mj-lt"/>
                        <a:buAutoNum type="arabicPeriod"/>
                      </a:pPr>
                      <a:r>
                        <a:rPr lang="zh-CN" altLang="en-US" sz="2400" b="1" dirty="0" smtClean="0"/>
                        <a:t>裸装产品可以不附加产品标示</a:t>
                      </a:r>
                      <a:endParaRPr lang="en-US" altLang="zh-CN" sz="2400" b="1" dirty="0" smtClean="0"/>
                    </a:p>
                    <a:p>
                      <a:pPr marL="457200" indent="-457200">
                        <a:buFont typeface="+mj-lt"/>
                        <a:buAutoNum type="arabicPeriod"/>
                      </a:pPr>
                      <a:r>
                        <a:rPr lang="zh-CN" altLang="en-US" sz="2400" b="1" dirty="0" smtClean="0"/>
                        <a:t>危险品或特殊方式储运品，特殊的包装</a:t>
                      </a:r>
                      <a:r>
                        <a:rPr lang="en-US" altLang="zh-CN" sz="2400" b="1" dirty="0" smtClean="0"/>
                        <a:t>+</a:t>
                      </a:r>
                      <a:r>
                        <a:rPr lang="zh-CN" altLang="en-US" sz="2400" b="1" dirty="0" smtClean="0"/>
                        <a:t>警示</a:t>
                      </a:r>
                      <a:endParaRPr lang="en-US" sz="2400" b="1" dirty="0"/>
                    </a:p>
                  </a:txBody>
                  <a:tcPr/>
                </a:tc>
              </a:tr>
            </a:tbl>
          </a:graphicData>
        </a:graphic>
      </p:graphicFrame>
    </p:spTree>
    <p:extLst>
      <p:ext uri="{BB962C8B-B14F-4D97-AF65-F5344CB8AC3E}">
        <p14:creationId xmlns:p14="http://schemas.microsoft.com/office/powerpoint/2010/main" val="719067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1"/>
            <a:ext cx="6159502" cy="528638"/>
          </a:xfrm>
        </p:spPr>
        <p:txBody>
          <a:bodyPr>
            <a:normAutofit fontScale="90000"/>
          </a:bodyPr>
          <a:lstStyle/>
          <a:p>
            <a:r>
              <a:rPr lang="en-US" altLang="zh-CN" dirty="0" smtClean="0"/>
              <a:t>3.1</a:t>
            </a:r>
            <a:r>
              <a:rPr lang="zh-CN" altLang="en-US" dirty="0" smtClean="0"/>
              <a:t> 生产者的产品质量义务：不作为义务</a:t>
            </a:r>
            <a:endParaRPr lang="en-US" dirty="0"/>
          </a:p>
        </p:txBody>
      </p:sp>
      <p:sp>
        <p:nvSpPr>
          <p:cNvPr id="3" name="Content Placeholder 2"/>
          <p:cNvSpPr>
            <a:spLocks noGrp="1"/>
          </p:cNvSpPr>
          <p:nvPr>
            <p:ph idx="1"/>
          </p:nvPr>
        </p:nvSpPr>
        <p:spPr>
          <a:xfrm>
            <a:off x="1484310" y="1743075"/>
            <a:ext cx="10018713" cy="4048125"/>
          </a:xfrm>
        </p:spPr>
        <p:txBody>
          <a:bodyPr/>
          <a:lstStyle/>
          <a:p>
            <a:r>
              <a:rPr lang="zh-CN" altLang="en-US" dirty="0" smtClean="0"/>
              <a:t>不得生产国家明令淘汰的产品；</a:t>
            </a:r>
            <a:endParaRPr lang="en-US" altLang="zh-CN" dirty="0" smtClean="0"/>
          </a:p>
          <a:p>
            <a:r>
              <a:rPr lang="zh-CN" altLang="en-US" dirty="0" smtClean="0"/>
              <a:t>不得伪造产地，伪造或冒用厂名、厂址；</a:t>
            </a:r>
            <a:endParaRPr lang="en-US" altLang="zh-CN" dirty="0" smtClean="0"/>
          </a:p>
          <a:p>
            <a:r>
              <a:rPr lang="zh-CN" altLang="en-US" dirty="0" smtClean="0"/>
              <a:t>不得伪造或冒用认证标志、名优标志等质量标志；</a:t>
            </a:r>
            <a:endParaRPr lang="en-US" altLang="zh-CN" dirty="0" smtClean="0"/>
          </a:p>
          <a:p>
            <a:r>
              <a:rPr lang="zh-CN" altLang="en-US" dirty="0" smtClean="0"/>
              <a:t>不得掺假掺杂、以假充真、以次充好、以不合格冒充合格产品。</a:t>
            </a:r>
            <a:endParaRPr lang="en-US" dirty="0"/>
          </a:p>
        </p:txBody>
      </p:sp>
    </p:spTree>
    <p:extLst>
      <p:ext uri="{BB962C8B-B14F-4D97-AF65-F5344CB8AC3E}">
        <p14:creationId xmlns:p14="http://schemas.microsoft.com/office/powerpoint/2010/main" val="7376338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971550"/>
            <a:ext cx="10018713" cy="4819651"/>
          </a:xfrm>
        </p:spPr>
        <p:txBody>
          <a:bodyPr>
            <a:normAutofit/>
          </a:bodyPr>
          <a:lstStyle/>
          <a:p>
            <a:r>
              <a:rPr lang="zh-CN" altLang="en-US" sz="2800" dirty="0" smtClean="0"/>
              <a:t>（多选）下列不符合产品质量法的要求的（   ）</a:t>
            </a:r>
            <a:endParaRPr lang="en-US" altLang="zh-CN" sz="2800" dirty="0" smtClean="0"/>
          </a:p>
          <a:p>
            <a:r>
              <a:rPr lang="en-US" altLang="zh-CN" sz="2800" dirty="0" smtClean="0"/>
              <a:t>A</a:t>
            </a:r>
            <a:r>
              <a:rPr lang="zh-CN" altLang="en-US" sz="2800" dirty="0" smtClean="0"/>
              <a:t> 某商场销售的“三星”手机只有韩文和英文说明书</a:t>
            </a:r>
            <a:endParaRPr lang="en-US" altLang="zh-CN" sz="2800" dirty="0" smtClean="0"/>
          </a:p>
          <a:p>
            <a:r>
              <a:rPr lang="en-US" altLang="zh-CN" sz="2800" dirty="0" smtClean="0"/>
              <a:t>B</a:t>
            </a:r>
            <a:r>
              <a:rPr lang="zh-CN" altLang="en-US" sz="2800" dirty="0" smtClean="0"/>
              <a:t> 某厂生产的火腿肠没有标厂址</a:t>
            </a:r>
            <a:endParaRPr lang="en-US" altLang="zh-CN" sz="2800" dirty="0" smtClean="0"/>
          </a:p>
          <a:p>
            <a:r>
              <a:rPr lang="en-US" altLang="zh-CN" sz="2800" dirty="0" smtClean="0"/>
              <a:t>C</a:t>
            </a:r>
            <a:r>
              <a:rPr lang="zh-CN" altLang="en-US" sz="2800" dirty="0" smtClean="0"/>
              <a:t> 某厂生产的香烟上没有标明“吸烟有害健康”</a:t>
            </a:r>
            <a:endParaRPr lang="en-US" altLang="zh-CN" sz="2800" dirty="0" smtClean="0"/>
          </a:p>
          <a:p>
            <a:r>
              <a:rPr lang="en-US" altLang="zh-CN" sz="2800" dirty="0" smtClean="0"/>
              <a:t>D</a:t>
            </a:r>
            <a:r>
              <a:rPr lang="zh-CN" altLang="en-US" sz="2800" dirty="0" smtClean="0"/>
              <a:t> 某厂生产的瓶装葡萄酒没有标明酒精度</a:t>
            </a:r>
            <a:endParaRPr lang="en-US" sz="2800" dirty="0"/>
          </a:p>
        </p:txBody>
      </p:sp>
      <p:sp>
        <p:nvSpPr>
          <p:cNvPr id="2" name="TextBox 1"/>
          <p:cNvSpPr txBox="1"/>
          <p:nvPr/>
        </p:nvSpPr>
        <p:spPr>
          <a:xfrm>
            <a:off x="1657350" y="342900"/>
            <a:ext cx="6958013" cy="584775"/>
          </a:xfrm>
          <a:prstGeom prst="rect">
            <a:avLst/>
          </a:prstGeom>
          <a:noFill/>
        </p:spPr>
        <p:txBody>
          <a:bodyPr wrap="square" rtlCol="0">
            <a:spAutoFit/>
          </a:bodyPr>
          <a:lstStyle/>
          <a:p>
            <a:r>
              <a:rPr lang="en-US" sz="3200" dirty="0" smtClean="0"/>
              <a:t>ABCD</a:t>
            </a:r>
            <a:endParaRPr lang="en-US" sz="3200" dirty="0"/>
          </a:p>
        </p:txBody>
      </p:sp>
    </p:spTree>
    <p:extLst>
      <p:ext uri="{BB962C8B-B14F-4D97-AF65-F5344CB8AC3E}">
        <p14:creationId xmlns:p14="http://schemas.microsoft.com/office/powerpoint/2010/main" val="200672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14326"/>
            <a:ext cx="8431214" cy="814388"/>
          </a:xfrm>
        </p:spPr>
        <p:txBody>
          <a:bodyPr/>
          <a:lstStyle/>
          <a:p>
            <a:r>
              <a:rPr lang="en-US" altLang="zh-CN" dirty="0" smtClean="0"/>
              <a:t>3.2</a:t>
            </a:r>
            <a:r>
              <a:rPr lang="zh-CN" altLang="en-US" dirty="0" smtClean="0"/>
              <a:t> 经营者的免责</a:t>
            </a:r>
            <a:endParaRPr lang="en-US" dirty="0"/>
          </a:p>
        </p:txBody>
      </p:sp>
      <p:sp>
        <p:nvSpPr>
          <p:cNvPr id="3" name="Content Placeholder 2"/>
          <p:cNvSpPr>
            <a:spLocks noGrp="1"/>
          </p:cNvSpPr>
          <p:nvPr>
            <p:ph idx="1"/>
          </p:nvPr>
        </p:nvSpPr>
        <p:spPr>
          <a:xfrm>
            <a:off x="1484310" y="1828802"/>
            <a:ext cx="10018713" cy="4519612"/>
          </a:xfrm>
        </p:spPr>
        <p:txBody>
          <a:bodyPr>
            <a:normAutofit/>
          </a:bodyPr>
          <a:lstStyle/>
          <a:p>
            <a:r>
              <a:rPr lang="zh-CN" altLang="en-US" sz="2800" b="1" dirty="0" smtClean="0"/>
              <a:t>有下列情形之一的，不承担赔偿责任：</a:t>
            </a:r>
            <a:endParaRPr lang="en-US" altLang="zh-CN" sz="2800" b="1" dirty="0" smtClean="0"/>
          </a:p>
          <a:p>
            <a:pPr marL="457200" indent="-457200">
              <a:buFont typeface="+mj-lt"/>
              <a:buAutoNum type="arabicPeriod"/>
            </a:pPr>
            <a:r>
              <a:rPr lang="zh-CN" altLang="en-US" sz="2800" b="1" dirty="0" smtClean="0"/>
              <a:t>未将产品投入流通的；</a:t>
            </a:r>
            <a:endParaRPr lang="en-US" altLang="zh-CN" sz="2800" b="1" dirty="0" smtClean="0"/>
          </a:p>
          <a:p>
            <a:pPr marL="457200" indent="-457200">
              <a:buFont typeface="+mj-lt"/>
              <a:buAutoNum type="arabicPeriod"/>
            </a:pPr>
            <a:r>
              <a:rPr lang="zh-CN" altLang="en-US" sz="2800" b="1" dirty="0" smtClean="0"/>
              <a:t>产品投入流通，引起损害的缺陷尚不存在的；</a:t>
            </a:r>
            <a:endParaRPr lang="en-US" altLang="zh-CN" sz="2800" b="1" dirty="0" smtClean="0"/>
          </a:p>
          <a:p>
            <a:pPr marL="457200" indent="-457200">
              <a:buFont typeface="+mj-lt"/>
              <a:buAutoNum type="arabicPeriod"/>
            </a:pPr>
            <a:r>
              <a:rPr lang="zh-CN" altLang="en-US" sz="2800" b="1" dirty="0" smtClean="0"/>
              <a:t>将产品投入流通时的科学水平尚不能发现缺陷的存在。</a:t>
            </a:r>
            <a:endParaRPr lang="en-US" altLang="zh-CN" sz="2800" b="1" dirty="0" smtClean="0"/>
          </a:p>
          <a:p>
            <a:pPr marL="0" indent="0">
              <a:buNone/>
            </a:pPr>
            <a:endParaRPr lang="en-US" altLang="zh-CN" sz="2800" b="1" dirty="0" smtClean="0"/>
          </a:p>
          <a:p>
            <a:pPr marL="0" indent="0">
              <a:buNone/>
            </a:pPr>
            <a:r>
              <a:rPr lang="zh-CN" altLang="en-US" sz="2800" b="1" dirty="0" smtClean="0"/>
              <a:t>例子：</a:t>
            </a:r>
            <a:r>
              <a:rPr lang="zh-CN" altLang="en-US" sz="2800" b="1" dirty="0"/>
              <a:t>甲厂研发新电热毯，还未投入市场，仅研发部门制作少量样品，</a:t>
            </a:r>
            <a:r>
              <a:rPr lang="zh-CN" altLang="en-US" sz="2800" b="1" dirty="0" smtClean="0"/>
              <a:t>张某通过熟人偷偷从研发部门取走新电热毯，后发生人身损害，是否可以依据</a:t>
            </a:r>
            <a:r>
              <a:rPr lang="en-US" altLang="zh-CN" sz="2800" b="1" dirty="0" smtClean="0"/>
              <a:t>《</a:t>
            </a:r>
            <a:r>
              <a:rPr lang="zh-CN" altLang="en-US" sz="2800" b="1" dirty="0" smtClean="0"/>
              <a:t>产品质量法</a:t>
            </a:r>
            <a:r>
              <a:rPr lang="en-US" altLang="zh-CN" sz="2800" b="1" dirty="0" smtClean="0"/>
              <a:t>》</a:t>
            </a:r>
            <a:r>
              <a:rPr lang="zh-CN" altLang="en-US" sz="2800" b="1" dirty="0" smtClean="0"/>
              <a:t>向甲厂索赔？</a:t>
            </a:r>
            <a:endParaRPr lang="en-US" sz="2800" b="1" dirty="0"/>
          </a:p>
          <a:p>
            <a:pPr marL="0" indent="0">
              <a:buNone/>
            </a:pPr>
            <a:endParaRPr lang="en-US" dirty="0"/>
          </a:p>
        </p:txBody>
      </p:sp>
    </p:spTree>
    <p:extLst>
      <p:ext uri="{BB962C8B-B14F-4D97-AF65-F5344CB8AC3E}">
        <p14:creationId xmlns:p14="http://schemas.microsoft.com/office/powerpoint/2010/main" val="9703842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3" y="457201"/>
            <a:ext cx="6116639" cy="285750"/>
          </a:xfrm>
        </p:spPr>
        <p:txBody>
          <a:bodyPr>
            <a:normAutofit fontScale="90000"/>
          </a:bodyPr>
          <a:lstStyle/>
          <a:p>
            <a:r>
              <a:rPr lang="en-US" altLang="zh-CN" dirty="0" smtClean="0"/>
              <a:t>3.3</a:t>
            </a:r>
            <a:r>
              <a:rPr lang="zh-CN" altLang="en-US" dirty="0" smtClean="0"/>
              <a:t> 销售者的产品质量义务</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6445982"/>
              </p:ext>
            </p:extLst>
          </p:nvPr>
        </p:nvGraphicFramePr>
        <p:xfrm>
          <a:off x="1341438" y="1143001"/>
          <a:ext cx="10018713" cy="4755872"/>
        </p:xfrm>
        <a:graphic>
          <a:graphicData uri="http://schemas.openxmlformats.org/drawingml/2006/table">
            <a:tbl>
              <a:tblPr firstRow="1" bandRow="1">
                <a:tableStyleId>{BC89EF96-8CEA-46FF-86C4-4CE0E7609802}</a:tableStyleId>
              </a:tblPr>
              <a:tblGrid>
                <a:gridCol w="1758950"/>
                <a:gridCol w="8259763"/>
              </a:tblGrid>
              <a:tr h="971549">
                <a:tc>
                  <a:txBody>
                    <a:bodyPr/>
                    <a:lstStyle/>
                    <a:p>
                      <a:r>
                        <a:rPr lang="zh-CN" altLang="en-US" sz="2400" dirty="0" smtClean="0"/>
                        <a:t>进货验收义务</a:t>
                      </a:r>
                      <a:endParaRPr lang="en-US" sz="2400" dirty="0"/>
                    </a:p>
                  </a:txBody>
                  <a:tcPr/>
                </a:tc>
                <a:tc>
                  <a:txBody>
                    <a:bodyPr/>
                    <a:lstStyle/>
                    <a:p>
                      <a:r>
                        <a:rPr lang="zh-CN" altLang="en-US" sz="2400" dirty="0" smtClean="0"/>
                        <a:t>验明产品合格证和其他标示</a:t>
                      </a:r>
                      <a:endParaRPr lang="en-US" sz="2400" dirty="0"/>
                    </a:p>
                  </a:txBody>
                  <a:tcPr/>
                </a:tc>
              </a:tr>
              <a:tr h="826128">
                <a:tc gridSpan="2">
                  <a:txBody>
                    <a:bodyPr/>
                    <a:lstStyle/>
                    <a:p>
                      <a:r>
                        <a:rPr lang="zh-CN" altLang="en-US" sz="2400" b="1" dirty="0" smtClean="0"/>
                        <a:t>保持产品质量的义务</a:t>
                      </a:r>
                      <a:endParaRPr lang="en-US" sz="2400" b="1" dirty="0"/>
                    </a:p>
                  </a:txBody>
                  <a:tcPr/>
                </a:tc>
                <a:tc hMerge="1">
                  <a:txBody>
                    <a:bodyPr/>
                    <a:lstStyle/>
                    <a:p>
                      <a:endParaRPr lang="en-US" sz="2400" dirty="0"/>
                    </a:p>
                  </a:txBody>
                  <a:tcPr/>
                </a:tc>
              </a:tr>
              <a:tr h="1037955">
                <a:tc gridSpan="2">
                  <a:txBody>
                    <a:bodyPr/>
                    <a:lstStyle/>
                    <a:p>
                      <a:r>
                        <a:rPr lang="zh-CN" altLang="en-US" sz="2400" b="1" dirty="0" smtClean="0"/>
                        <a:t>有关产品标示的义务</a:t>
                      </a:r>
                      <a:endParaRPr lang="en-US" sz="2400" b="1" dirty="0"/>
                    </a:p>
                  </a:txBody>
                  <a:tcPr/>
                </a:tc>
                <a:tc hMerge="1">
                  <a:txBody>
                    <a:bodyPr/>
                    <a:lstStyle/>
                    <a:p>
                      <a:endParaRPr lang="en-US" sz="2400" dirty="0"/>
                    </a:p>
                  </a:txBody>
                  <a:tcPr/>
                </a:tc>
              </a:tr>
              <a:tr h="1503977">
                <a:tc>
                  <a:txBody>
                    <a:bodyPr/>
                    <a:lstStyle/>
                    <a:p>
                      <a:r>
                        <a:rPr lang="zh-CN" altLang="en-US" sz="2400" b="1" dirty="0" smtClean="0"/>
                        <a:t>不得违反禁止性规范</a:t>
                      </a:r>
                      <a:endParaRPr lang="en-US" sz="2400" b="1" dirty="0"/>
                    </a:p>
                  </a:txBody>
                  <a:tcPr/>
                </a:tc>
                <a:tc>
                  <a:txBody>
                    <a:bodyPr/>
                    <a:lstStyle/>
                    <a:p>
                      <a:pPr marL="457200" indent="-457200">
                        <a:buFont typeface="+mj-lt"/>
                        <a:buAutoNum type="arabicPeriod"/>
                      </a:pPr>
                      <a:r>
                        <a:rPr lang="zh-CN" altLang="en-US" sz="2400" b="1" dirty="0" smtClean="0"/>
                        <a:t>不得销售国家明令淘汰并停止销售、失效、变质的产品；</a:t>
                      </a:r>
                      <a:endParaRPr lang="en-US" altLang="zh-CN" sz="2400" b="1" dirty="0" smtClean="0"/>
                    </a:p>
                    <a:p>
                      <a:pPr marL="457200" indent="-457200">
                        <a:buFont typeface="+mj-lt"/>
                        <a:buAutoNum type="arabicPeriod"/>
                      </a:pPr>
                      <a:r>
                        <a:rPr lang="zh-CN" altLang="en-US" sz="2400" b="1" dirty="0" smtClean="0"/>
                        <a:t>不得伪造产地、伪造冒用厂名厂址；</a:t>
                      </a:r>
                      <a:endParaRPr lang="en-US" altLang="zh-CN" sz="2400" b="1" dirty="0" smtClean="0"/>
                    </a:p>
                    <a:p>
                      <a:pPr marL="457200" indent="-457200">
                        <a:buFont typeface="+mj-lt"/>
                        <a:buAutoNum type="arabicPeriod"/>
                      </a:pPr>
                      <a:r>
                        <a:rPr lang="zh-CN" altLang="en-US" sz="2400" b="1" dirty="0" smtClean="0"/>
                        <a:t>不得伪造认证标志、名优标志等质量标志；</a:t>
                      </a:r>
                      <a:endParaRPr lang="en-US" altLang="zh-CN" sz="2400" b="1" dirty="0" smtClean="0"/>
                    </a:p>
                    <a:p>
                      <a:pPr marL="457200" indent="-457200">
                        <a:buFont typeface="+mj-lt"/>
                        <a:buAutoNum type="arabicPeriod"/>
                      </a:pPr>
                      <a:r>
                        <a:rPr lang="zh-CN" altLang="en-US" sz="2400" b="1" dirty="0" smtClean="0"/>
                        <a:t>不得掺假掺杂、以假充真、以次充好、以不合格产品冒充合格产品</a:t>
                      </a:r>
                      <a:endParaRPr lang="en-US" sz="2400" b="1" dirty="0"/>
                    </a:p>
                  </a:txBody>
                  <a:tcPr/>
                </a:tc>
              </a:tr>
            </a:tbl>
          </a:graphicData>
        </a:graphic>
      </p:graphicFrame>
    </p:spTree>
    <p:extLst>
      <p:ext uri="{BB962C8B-B14F-4D97-AF65-F5344CB8AC3E}">
        <p14:creationId xmlns:p14="http://schemas.microsoft.com/office/powerpoint/2010/main" val="1727667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9474203" cy="957263"/>
          </a:xfrm>
        </p:spPr>
        <p:txBody>
          <a:bodyPr>
            <a:normAutofit/>
          </a:bodyPr>
          <a:lstStyle/>
          <a:p>
            <a:r>
              <a:rPr lang="en-US" altLang="zh-CN" dirty="0" smtClean="0"/>
              <a:t>4.1</a:t>
            </a:r>
            <a:r>
              <a:rPr lang="zh-CN" altLang="en-US" dirty="0" smtClean="0"/>
              <a:t> 产品瑕疵担保责任（质量违约责任）</a:t>
            </a:r>
            <a:endParaRPr lang="en-US" dirty="0"/>
          </a:p>
        </p:txBody>
      </p:sp>
      <p:sp>
        <p:nvSpPr>
          <p:cNvPr id="3" name="Content Placeholder 2"/>
          <p:cNvSpPr>
            <a:spLocks noGrp="1"/>
          </p:cNvSpPr>
          <p:nvPr>
            <p:ph idx="1"/>
          </p:nvPr>
        </p:nvSpPr>
        <p:spPr>
          <a:xfrm>
            <a:off x="1484310" y="1171575"/>
            <a:ext cx="10018713" cy="5357813"/>
          </a:xfrm>
        </p:spPr>
        <p:txBody>
          <a:bodyPr>
            <a:normAutofit/>
          </a:bodyPr>
          <a:lstStyle/>
          <a:p>
            <a:r>
              <a:rPr lang="zh-CN" altLang="en-US" dirty="0" smtClean="0"/>
              <a:t>售出的产品具有下列情形之一的，销售者应当负责修理、更换、退货（三包），造成损失的，赔偿损失（赔偿结束后可以向生产者追偿）：</a:t>
            </a:r>
            <a:endParaRPr lang="en-US" altLang="zh-CN" dirty="0" smtClean="0"/>
          </a:p>
          <a:p>
            <a:pPr marL="457200" indent="-457200">
              <a:buFont typeface="+mj-lt"/>
              <a:buAutoNum type="arabicPeriod"/>
            </a:pPr>
            <a:r>
              <a:rPr lang="zh-CN" altLang="en-US" dirty="0" smtClean="0"/>
              <a:t>产品不具备应当具备的使用性能而事先未做说明；</a:t>
            </a:r>
            <a:endParaRPr lang="en-US" altLang="zh-CN" dirty="0" smtClean="0"/>
          </a:p>
          <a:p>
            <a:pPr marL="457200" indent="-457200">
              <a:buFont typeface="+mj-lt"/>
              <a:buAutoNum type="arabicPeriod"/>
            </a:pPr>
            <a:r>
              <a:rPr lang="zh-CN" altLang="en-US" dirty="0" smtClean="0"/>
              <a:t>不符合在产品或其包装上注明采用的产品标准的；</a:t>
            </a:r>
            <a:endParaRPr lang="en-US" altLang="zh-CN" dirty="0" smtClean="0"/>
          </a:p>
          <a:p>
            <a:pPr marL="457200" indent="-457200">
              <a:buFont typeface="+mj-lt"/>
              <a:buAutoNum type="arabicPeriod"/>
            </a:pPr>
            <a:r>
              <a:rPr lang="zh-CN" altLang="en-US" dirty="0" smtClean="0"/>
              <a:t>不符合产品说明、实物样品等方式表明的质量状况的。</a:t>
            </a:r>
            <a:endParaRPr lang="en-US" altLang="zh-CN" dirty="0" smtClean="0"/>
          </a:p>
          <a:p>
            <a:pPr>
              <a:buFont typeface="Arial" charset="0"/>
              <a:buChar char="•"/>
            </a:pPr>
            <a:r>
              <a:rPr lang="zh-CN" altLang="en-US" dirty="0" smtClean="0"/>
              <a:t>注意：瑕疵担保责任属于违约责任，诉讼时效为</a:t>
            </a:r>
            <a:r>
              <a:rPr lang="en-US" altLang="zh-CN" dirty="0" smtClean="0"/>
              <a:t>1</a:t>
            </a:r>
            <a:r>
              <a:rPr lang="zh-CN" altLang="en-US" dirty="0" smtClean="0"/>
              <a:t>年，仅存在瑕疵即可认定，无需现实损害</a:t>
            </a:r>
            <a:endParaRPr lang="en-US" altLang="zh-CN" dirty="0" smtClean="0"/>
          </a:p>
          <a:p>
            <a:pPr>
              <a:buFont typeface="Arial" charset="0"/>
              <a:buChar char="•"/>
            </a:pPr>
            <a:r>
              <a:rPr lang="zh-CN" altLang="en-US" dirty="0" smtClean="0"/>
              <a:t>未按规定履行三包或赔偿损失的，由产品质量监督部门或工商行政管理部门责令改正。</a:t>
            </a:r>
            <a:endParaRPr lang="en-US" altLang="zh-CN" dirty="0" smtClean="0"/>
          </a:p>
          <a:p>
            <a:pPr>
              <a:buFont typeface="Arial" charset="0"/>
              <a:buChar char="•"/>
            </a:pPr>
            <a:r>
              <a:rPr lang="zh-CN" altLang="en-US" dirty="0" smtClean="0"/>
              <a:t>例外：生产者与销售者之间订立的买卖合同、承揽合同有不同约定的，合同当事人按照合同约定执行。</a:t>
            </a:r>
            <a:endParaRPr lang="en-US" altLang="zh-CN" dirty="0" smtClean="0"/>
          </a:p>
          <a:p>
            <a:pPr>
              <a:buFont typeface="Arial" charset="0"/>
              <a:buChar char="•"/>
            </a:pPr>
            <a:endParaRPr lang="en-US" altLang="zh-CN" dirty="0" smtClean="0"/>
          </a:p>
        </p:txBody>
      </p:sp>
    </p:spTree>
    <p:extLst>
      <p:ext uri="{BB962C8B-B14F-4D97-AF65-F5344CB8AC3E}">
        <p14:creationId xmlns:p14="http://schemas.microsoft.com/office/powerpoint/2010/main" val="8505676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销售者向生产者追偿</a:t>
            </a:r>
            <a:endParaRPr lang="en-US" dirty="0"/>
          </a:p>
        </p:txBody>
      </p:sp>
      <p:sp>
        <p:nvSpPr>
          <p:cNvPr id="3" name="Content Placeholder 2"/>
          <p:cNvSpPr>
            <a:spLocks noGrp="1"/>
          </p:cNvSpPr>
          <p:nvPr>
            <p:ph idx="1"/>
          </p:nvPr>
        </p:nvSpPr>
        <p:spPr>
          <a:xfrm>
            <a:off x="1484310" y="2666999"/>
            <a:ext cx="10018713" cy="3833814"/>
          </a:xfrm>
        </p:spPr>
        <p:txBody>
          <a:bodyPr>
            <a:normAutofit lnSpcReduction="10000"/>
          </a:bodyPr>
          <a:lstStyle/>
          <a:p>
            <a:r>
              <a:rPr lang="en-US" altLang="zh-CN" sz="2800" dirty="0" smtClean="0"/>
              <a:t>2001</a:t>
            </a:r>
            <a:r>
              <a:rPr lang="zh-CN" altLang="en-US" sz="2800" dirty="0" smtClean="0"/>
              <a:t>年，原告某企业与亚龙湾公司签订购销合同，亚龙湾向原告购买一台沙滩清洁车。该沙滩车的生产者为被告某机械公司。</a:t>
            </a:r>
            <a:endParaRPr lang="en-US" altLang="zh-CN" sz="2800" dirty="0" smtClean="0"/>
          </a:p>
          <a:p>
            <a:r>
              <a:rPr lang="zh-CN" altLang="en-US" sz="2800" dirty="0" smtClean="0"/>
              <a:t>亚龙湾公司在试车后，发现车陷沙中、无法行驶等问题，因此拒绝收货以及拒绝付款。某企业在退货后，向法院提起诉讼，要求某机械公司赔偿因其产品质量、性能原因引起的退货而导致的损失。</a:t>
            </a:r>
            <a:endParaRPr lang="en-US" altLang="zh-CN" sz="2800" dirty="0" smtClean="0"/>
          </a:p>
          <a:p>
            <a:r>
              <a:rPr lang="en-US" altLang="zh-CN" sz="2800" dirty="0" smtClean="0"/>
              <a:t>Q</a:t>
            </a:r>
            <a:r>
              <a:rPr lang="zh-CN" altLang="en-US" sz="2800" dirty="0" smtClean="0"/>
              <a:t>：机械公司是否要对某企业赔偿？</a:t>
            </a:r>
            <a:endParaRPr lang="en-US" altLang="zh-CN" sz="2800" dirty="0" smtClean="0"/>
          </a:p>
          <a:p>
            <a:endParaRPr lang="en-US" dirty="0"/>
          </a:p>
        </p:txBody>
      </p:sp>
    </p:spTree>
    <p:extLst>
      <p:ext uri="{BB962C8B-B14F-4D97-AF65-F5344CB8AC3E}">
        <p14:creationId xmlns:p14="http://schemas.microsoft.com/office/powerpoint/2010/main" val="19066036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857251"/>
            <a:ext cx="10018713" cy="4933950"/>
          </a:xfrm>
        </p:spPr>
        <p:txBody>
          <a:bodyPr>
            <a:normAutofit/>
          </a:bodyPr>
          <a:lstStyle/>
          <a:p>
            <a:r>
              <a:rPr lang="zh-CN" altLang="en-US" dirty="0" smtClean="0"/>
              <a:t>某大商场在醒目处张贴海报：本商场以</a:t>
            </a:r>
            <a:r>
              <a:rPr lang="en-US" altLang="zh-CN" dirty="0" smtClean="0"/>
              <a:t>3</a:t>
            </a:r>
            <a:r>
              <a:rPr lang="zh-CN" altLang="en-US" dirty="0" smtClean="0"/>
              <a:t>折的价格处理一批因火灾而被水淹的商品。消费者葛某见后，以</a:t>
            </a:r>
            <a:r>
              <a:rPr lang="en-US" altLang="zh-CN" dirty="0" smtClean="0"/>
              <a:t>488</a:t>
            </a:r>
            <a:r>
              <a:rPr lang="zh-CN" altLang="en-US" dirty="0" smtClean="0"/>
              <a:t>元购买了一件原价</a:t>
            </a:r>
            <a:r>
              <a:rPr lang="en-US" altLang="zh-CN" dirty="0" smtClean="0"/>
              <a:t>1464</a:t>
            </a:r>
            <a:r>
              <a:rPr lang="zh-CN" altLang="en-US" dirty="0" smtClean="0"/>
              <a:t>元的皮衣。该皮衣穿不久后，表面出现严重的泛碱现象。葛某要求商场退货，被拒绝。下列正确的是（    ）</a:t>
            </a:r>
            <a:endParaRPr lang="en-US" altLang="zh-CN" dirty="0" smtClean="0"/>
          </a:p>
          <a:p>
            <a:pPr marL="457200" indent="-457200">
              <a:buFont typeface="+mj-lt"/>
              <a:buAutoNum type="alphaUcPeriod"/>
            </a:pPr>
            <a:r>
              <a:rPr lang="zh-CN" altLang="en-US" dirty="0" smtClean="0"/>
              <a:t>商场不承担退货责任</a:t>
            </a:r>
            <a:endParaRPr lang="en-US" altLang="zh-CN" dirty="0" smtClean="0"/>
          </a:p>
          <a:p>
            <a:pPr marL="457200" indent="-457200">
              <a:buFont typeface="+mj-lt"/>
              <a:buAutoNum type="alphaUcPeriod"/>
            </a:pPr>
            <a:r>
              <a:rPr lang="zh-CN" altLang="en-US" dirty="0" smtClean="0"/>
              <a:t>商场应承担退货责任</a:t>
            </a:r>
            <a:endParaRPr lang="en-US" altLang="zh-CN" dirty="0" smtClean="0"/>
          </a:p>
          <a:p>
            <a:pPr marL="457200" indent="-457200">
              <a:buFont typeface="+mj-lt"/>
              <a:buAutoNum type="alphaUcPeriod"/>
            </a:pPr>
            <a:r>
              <a:rPr lang="zh-CN" altLang="en-US" dirty="0" smtClean="0"/>
              <a:t>商场可以不退货，但应当允许葛某用该皮衣调换价值</a:t>
            </a:r>
            <a:r>
              <a:rPr lang="en-US" altLang="zh-CN" dirty="0" smtClean="0"/>
              <a:t>488</a:t>
            </a:r>
            <a:r>
              <a:rPr lang="zh-CN" altLang="en-US" dirty="0" smtClean="0"/>
              <a:t>元的其他商品</a:t>
            </a:r>
            <a:endParaRPr lang="en-US" altLang="zh-CN" dirty="0" smtClean="0"/>
          </a:p>
          <a:p>
            <a:pPr marL="457200" indent="-457200">
              <a:buFont typeface="+mj-lt"/>
              <a:buAutoNum type="alphaUcPeriod"/>
            </a:pPr>
            <a:r>
              <a:rPr lang="zh-CN" altLang="en-US" dirty="0" smtClean="0"/>
              <a:t>商场可以对该皮衣进行修复处理并收取适当费用</a:t>
            </a:r>
            <a:endParaRPr lang="en-US" dirty="0"/>
          </a:p>
        </p:txBody>
      </p:sp>
      <p:sp>
        <p:nvSpPr>
          <p:cNvPr id="2" name="TextBox 1"/>
          <p:cNvSpPr txBox="1"/>
          <p:nvPr/>
        </p:nvSpPr>
        <p:spPr>
          <a:xfrm>
            <a:off x="1998920" y="487919"/>
            <a:ext cx="6166884" cy="584775"/>
          </a:xfrm>
          <a:prstGeom prst="rect">
            <a:avLst/>
          </a:prstGeom>
          <a:noFill/>
        </p:spPr>
        <p:txBody>
          <a:bodyPr wrap="square" rtlCol="0">
            <a:spAutoFit/>
          </a:bodyPr>
          <a:lstStyle/>
          <a:p>
            <a:r>
              <a:rPr lang="en-US" sz="3200" dirty="0" smtClean="0"/>
              <a:t>AD</a:t>
            </a:r>
            <a:endParaRPr lang="en-US" sz="3200" dirty="0"/>
          </a:p>
        </p:txBody>
      </p:sp>
    </p:spTree>
    <p:extLst>
      <p:ext uri="{BB962C8B-B14F-4D97-AF65-F5344CB8AC3E}">
        <p14:creationId xmlns:p14="http://schemas.microsoft.com/office/powerpoint/2010/main" val="71116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t>
            </a:r>
            <a:r>
              <a:rPr lang="zh-CN" altLang="en-US" dirty="0" smtClean="0"/>
              <a:t>中华人民共和国产品质量法</a:t>
            </a:r>
            <a:r>
              <a:rPr lang="en-US" altLang="zh-CN" dirty="0" smtClean="0"/>
              <a:t>》2009</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34929782"/>
              </p:ext>
            </p:extLst>
          </p:nvPr>
        </p:nvGraphicFramePr>
        <p:xfrm>
          <a:off x="5262563" y="685800"/>
          <a:ext cx="6240462"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half" idx="2"/>
          </p:nvPr>
        </p:nvSpPr>
        <p:spPr/>
        <p:txBody>
          <a:bodyPr/>
          <a:lstStyle/>
          <a:p>
            <a:r>
              <a:rPr lang="zh-CN" altLang="en-US" dirty="0" smtClean="0"/>
              <a:t>主要学习要点</a:t>
            </a:r>
            <a:endParaRPr lang="en-US" dirty="0"/>
          </a:p>
        </p:txBody>
      </p:sp>
    </p:spTree>
    <p:extLst>
      <p:ext uri="{BB962C8B-B14F-4D97-AF65-F5344CB8AC3E}">
        <p14:creationId xmlns:p14="http://schemas.microsoft.com/office/powerpoint/2010/main" val="1291224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9962" y="128588"/>
            <a:ext cx="5973764" cy="400050"/>
          </a:xfrm>
        </p:spPr>
        <p:txBody>
          <a:bodyPr>
            <a:normAutofit fontScale="90000"/>
          </a:bodyPr>
          <a:lstStyle/>
          <a:p>
            <a:r>
              <a:rPr lang="en-US" altLang="zh-CN" dirty="0" smtClean="0"/>
              <a:t>4.2</a:t>
            </a:r>
            <a:r>
              <a:rPr lang="zh-CN" altLang="en-US" dirty="0" smtClean="0"/>
              <a:t> 产品责任</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00366733"/>
              </p:ext>
            </p:extLst>
          </p:nvPr>
        </p:nvGraphicFramePr>
        <p:xfrm>
          <a:off x="1484313" y="1500188"/>
          <a:ext cx="10018713" cy="4386262"/>
        </p:xfrm>
        <a:graphic>
          <a:graphicData uri="http://schemas.openxmlformats.org/drawingml/2006/table">
            <a:tbl>
              <a:tblPr firstRow="1" bandRow="1">
                <a:tableStyleId>{BC89EF96-8CEA-46FF-86C4-4CE0E7609802}</a:tableStyleId>
              </a:tblPr>
              <a:tblGrid>
                <a:gridCol w="1873250"/>
                <a:gridCol w="8145463"/>
              </a:tblGrid>
              <a:tr h="1028700">
                <a:tc>
                  <a:txBody>
                    <a:bodyPr/>
                    <a:lstStyle/>
                    <a:p>
                      <a:r>
                        <a:rPr lang="zh-CN" altLang="en-US" sz="2400" dirty="0" smtClean="0"/>
                        <a:t>产品责任</a:t>
                      </a:r>
                      <a:endParaRPr lang="en-US" sz="2400" dirty="0"/>
                    </a:p>
                  </a:txBody>
                  <a:tcPr/>
                </a:tc>
                <a:tc>
                  <a:txBody>
                    <a:bodyPr/>
                    <a:lstStyle/>
                    <a:p>
                      <a:r>
                        <a:rPr lang="zh-CN" altLang="en-US" sz="2400" dirty="0" smtClean="0"/>
                        <a:t>因产品质量缺陷引起的侵权赔偿责任；</a:t>
                      </a:r>
                      <a:endParaRPr lang="en-US" altLang="zh-CN" sz="2400" dirty="0" smtClean="0"/>
                    </a:p>
                    <a:p>
                      <a:r>
                        <a:rPr lang="zh-CN" altLang="en-US" sz="2400" dirty="0" smtClean="0"/>
                        <a:t>侵权责任，需要有产品缺陷和现实损害的存在</a:t>
                      </a:r>
                      <a:endParaRPr lang="en-US" sz="2400" dirty="0"/>
                    </a:p>
                  </a:txBody>
                  <a:tcPr/>
                </a:tc>
              </a:tr>
              <a:tr h="1028700">
                <a:tc>
                  <a:txBody>
                    <a:bodyPr/>
                    <a:lstStyle/>
                    <a:p>
                      <a:r>
                        <a:rPr lang="zh-CN" altLang="en-US" sz="2400" dirty="0" smtClean="0"/>
                        <a:t>生产者的责任</a:t>
                      </a:r>
                      <a:endParaRPr lang="en-US" sz="2400" dirty="0"/>
                    </a:p>
                  </a:txBody>
                  <a:tcPr/>
                </a:tc>
                <a:tc>
                  <a:txBody>
                    <a:bodyPr/>
                    <a:lstStyle/>
                    <a:p>
                      <a:r>
                        <a:rPr lang="zh-CN" altLang="en-US" sz="2400" dirty="0" smtClean="0"/>
                        <a:t>无过错责任</a:t>
                      </a:r>
                      <a:r>
                        <a:rPr lang="en-US" altLang="zh-CN" sz="2400" dirty="0" smtClean="0"/>
                        <a:t>——</a:t>
                      </a:r>
                      <a:r>
                        <a:rPr lang="zh-CN" altLang="en-US" sz="2400" dirty="0" smtClean="0"/>
                        <a:t>无论有无过错，都承担责任</a:t>
                      </a:r>
                      <a:endParaRPr lang="en-US" altLang="zh-CN" sz="2400" dirty="0" smtClean="0"/>
                    </a:p>
                    <a:p>
                      <a:endParaRPr lang="en-US" sz="2400" dirty="0"/>
                    </a:p>
                  </a:txBody>
                  <a:tcPr/>
                </a:tc>
              </a:tr>
              <a:tr h="2328862">
                <a:tc>
                  <a:txBody>
                    <a:bodyPr/>
                    <a:lstStyle/>
                    <a:p>
                      <a:r>
                        <a:rPr lang="zh-CN" altLang="en-US" sz="2400" dirty="0" smtClean="0"/>
                        <a:t>销售者的责任</a:t>
                      </a:r>
                      <a:endParaRPr lang="en-US" sz="2400" dirty="0"/>
                    </a:p>
                  </a:txBody>
                  <a:tcPr/>
                </a:tc>
                <a:tc>
                  <a:txBody>
                    <a:bodyPr/>
                    <a:lstStyle/>
                    <a:p>
                      <a:r>
                        <a:rPr lang="zh-CN" altLang="en-US" sz="2400" dirty="0" smtClean="0"/>
                        <a:t>过错推定责任</a:t>
                      </a:r>
                      <a:r>
                        <a:rPr lang="en-US" altLang="zh-CN" sz="2400" dirty="0" smtClean="0"/>
                        <a:t>——</a:t>
                      </a:r>
                      <a:r>
                        <a:rPr lang="zh-CN" altLang="en-US" sz="2400" dirty="0" smtClean="0"/>
                        <a:t>发生了损害，推定销售者有过错；但如果销售者能够证明自己没有过错，不承担责任。</a:t>
                      </a:r>
                      <a:endParaRPr lang="en-US" altLang="zh-CN" sz="2400" dirty="0" smtClean="0"/>
                    </a:p>
                    <a:p>
                      <a:r>
                        <a:rPr lang="zh-CN" altLang="en-US" sz="2400" dirty="0" smtClean="0"/>
                        <a:t>如果销售者不能指明生产缺陷产品的生产者，又不能指明供货者，应承担责任</a:t>
                      </a:r>
                      <a:endParaRPr lang="en-US" sz="2400" dirty="0"/>
                    </a:p>
                  </a:txBody>
                  <a:tcPr/>
                </a:tc>
              </a:tr>
            </a:tbl>
          </a:graphicData>
        </a:graphic>
      </p:graphicFrame>
    </p:spTree>
    <p:extLst>
      <p:ext uri="{BB962C8B-B14F-4D97-AF65-F5344CB8AC3E}">
        <p14:creationId xmlns:p14="http://schemas.microsoft.com/office/powerpoint/2010/main" val="10657319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产品责任的构成要件</a:t>
            </a:r>
            <a:endParaRPr lang="en-US" dirty="0"/>
          </a:p>
        </p:txBody>
      </p:sp>
      <p:sp>
        <p:nvSpPr>
          <p:cNvPr id="3" name="Content Placeholder 2"/>
          <p:cNvSpPr>
            <a:spLocks noGrp="1"/>
          </p:cNvSpPr>
          <p:nvPr>
            <p:ph idx="1"/>
          </p:nvPr>
        </p:nvSpPr>
        <p:spPr>
          <a:xfrm>
            <a:off x="1484310" y="2666999"/>
            <a:ext cx="10018713" cy="4191001"/>
          </a:xfrm>
        </p:spPr>
        <p:txBody>
          <a:bodyPr>
            <a:normAutofit/>
          </a:bodyPr>
          <a:lstStyle/>
          <a:p>
            <a:pPr marL="457200" indent="-457200">
              <a:buFont typeface="+mj-lt"/>
              <a:buAutoNum type="arabicParenR"/>
            </a:pPr>
            <a:r>
              <a:rPr lang="zh-CN" altLang="en-US" sz="2800" dirty="0" smtClean="0"/>
              <a:t>产品存在缺陷</a:t>
            </a:r>
            <a:endParaRPr lang="en-US" altLang="zh-CN" sz="2800" dirty="0"/>
          </a:p>
          <a:p>
            <a:r>
              <a:rPr lang="zh-CN" altLang="en-US" sz="2800" dirty="0" smtClean="0"/>
              <a:t>缺陷：产品</a:t>
            </a:r>
            <a:r>
              <a:rPr lang="zh-CN" altLang="en-US" sz="2800" dirty="0"/>
              <a:t>存在危及人身、他人财产安全的不合理的危险</a:t>
            </a:r>
            <a:r>
              <a:rPr lang="en-US" altLang="zh-CN" sz="2800" dirty="0" smtClean="0"/>
              <a:t>;</a:t>
            </a:r>
            <a:r>
              <a:rPr lang="zh-CN" altLang="en-US" sz="2800" dirty="0" smtClean="0"/>
              <a:t> 产品</a:t>
            </a:r>
            <a:r>
              <a:rPr lang="zh-CN" altLang="en-US" sz="2800" dirty="0"/>
              <a:t>有保障人体健康和人身、财产安全的国家标准、行业标准的，是指不符合该标准。</a:t>
            </a:r>
            <a:endParaRPr lang="en-US" altLang="zh-CN" sz="2800" dirty="0" smtClean="0"/>
          </a:p>
          <a:p>
            <a:pPr marL="457200" indent="-457200">
              <a:buFont typeface="+mj-lt"/>
              <a:buAutoNum type="arabicParenR" startAt="2"/>
            </a:pPr>
            <a:r>
              <a:rPr lang="zh-CN" altLang="en-US" sz="2800" dirty="0" smtClean="0"/>
              <a:t>发生损害事实</a:t>
            </a:r>
            <a:endParaRPr lang="en-US" altLang="zh-CN" sz="2800" dirty="0" smtClean="0"/>
          </a:p>
          <a:p>
            <a:pPr marL="457200" indent="-457200">
              <a:buFont typeface="+mj-lt"/>
              <a:buAutoNum type="arabicParenR" startAt="2"/>
            </a:pPr>
            <a:r>
              <a:rPr lang="zh-CN" altLang="en-US" sz="2800" dirty="0" smtClean="0"/>
              <a:t>产品缺陷与损害事实之间存在因果关系</a:t>
            </a:r>
            <a:endParaRPr lang="en-US" sz="2800" dirty="0"/>
          </a:p>
        </p:txBody>
      </p:sp>
    </p:spTree>
    <p:extLst>
      <p:ext uri="{BB962C8B-B14F-4D97-AF65-F5344CB8AC3E}">
        <p14:creationId xmlns:p14="http://schemas.microsoft.com/office/powerpoint/2010/main" val="99616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产品责任的构成要件</a:t>
            </a:r>
            <a:endParaRPr lang="en-US" dirty="0"/>
          </a:p>
        </p:txBody>
      </p:sp>
      <p:sp>
        <p:nvSpPr>
          <p:cNvPr id="3" name="Content Placeholder 2"/>
          <p:cNvSpPr>
            <a:spLocks noGrp="1"/>
          </p:cNvSpPr>
          <p:nvPr>
            <p:ph idx="1"/>
          </p:nvPr>
        </p:nvSpPr>
        <p:spPr>
          <a:xfrm>
            <a:off x="1484310" y="1928813"/>
            <a:ext cx="10018713" cy="4757737"/>
          </a:xfrm>
        </p:spPr>
        <p:txBody>
          <a:bodyPr>
            <a:normAutofit/>
          </a:bodyPr>
          <a:lstStyle/>
          <a:p>
            <a:r>
              <a:rPr lang="zh-CN" altLang="en-US" sz="2800" dirty="0" smtClean="0"/>
              <a:t>谢某带女儿到某饭店就餐，谢某购买了热饮，但是在取餐巾纸时，误带餐巾纸下的广告纸，致使安置在广告纸下的热饮倾倒。热饮洒在谢某腿上，致使人身伤害。谢某要求饭店损害赔偿，提出饭店销售的热饮温度过高，且将热饮放在餐巾纸上的方式存在不安全隐患，饭店的座椅固定于地面，使消费者躲避不及，并且饭店没有提供关于热饮的足够的警示标志。</a:t>
            </a:r>
            <a:endParaRPr lang="en-US" altLang="zh-CN" sz="2800" dirty="0" smtClean="0"/>
          </a:p>
          <a:p>
            <a:r>
              <a:rPr lang="en-US" altLang="zh-CN" sz="2800" dirty="0" smtClean="0"/>
              <a:t>Q</a:t>
            </a:r>
            <a:r>
              <a:rPr lang="zh-CN" altLang="en-US" sz="2800" dirty="0" smtClean="0"/>
              <a:t>：饭店是否应承担产品责任？</a:t>
            </a:r>
            <a:endParaRPr lang="en-US" sz="2800" dirty="0"/>
          </a:p>
        </p:txBody>
      </p:sp>
    </p:spTree>
    <p:extLst>
      <p:ext uri="{BB962C8B-B14F-4D97-AF65-F5344CB8AC3E}">
        <p14:creationId xmlns:p14="http://schemas.microsoft.com/office/powerpoint/2010/main" val="1341181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3.4</a:t>
            </a:r>
            <a:r>
              <a:rPr lang="zh-CN" altLang="en-US" dirty="0" smtClean="0"/>
              <a:t> 产品责任</a:t>
            </a:r>
            <a:endParaRPr lang="en-US" dirty="0"/>
          </a:p>
        </p:txBody>
      </p:sp>
      <p:sp>
        <p:nvSpPr>
          <p:cNvPr id="3" name="Content Placeholder 2"/>
          <p:cNvSpPr>
            <a:spLocks noGrp="1"/>
          </p:cNvSpPr>
          <p:nvPr>
            <p:ph idx="1"/>
          </p:nvPr>
        </p:nvSpPr>
        <p:spPr/>
        <p:txBody>
          <a:bodyPr/>
          <a:lstStyle/>
          <a:p>
            <a:r>
              <a:rPr lang="zh-CN" altLang="en-US" dirty="0" smtClean="0"/>
              <a:t>诉讼时效：自知道或应当知道权利受到侵害之日起</a:t>
            </a:r>
            <a:r>
              <a:rPr lang="en-US" altLang="zh-CN" dirty="0" smtClean="0"/>
              <a:t>2</a:t>
            </a:r>
            <a:r>
              <a:rPr lang="zh-CN" altLang="en-US" dirty="0" smtClean="0"/>
              <a:t>年；</a:t>
            </a:r>
            <a:endParaRPr lang="en-US" altLang="zh-CN" dirty="0" smtClean="0"/>
          </a:p>
          <a:p>
            <a:r>
              <a:rPr lang="zh-CN" altLang="en-US" dirty="0" smtClean="0"/>
              <a:t>最长保护期：自最初购买之日起</a:t>
            </a:r>
            <a:r>
              <a:rPr lang="en-US" altLang="zh-CN" dirty="0" smtClean="0"/>
              <a:t>10</a:t>
            </a:r>
            <a:r>
              <a:rPr lang="zh-CN" altLang="en-US" dirty="0" smtClean="0"/>
              <a:t>年后，请求赔偿权丧失；但是尚未超过明示的安全使用期的除外。</a:t>
            </a:r>
            <a:endParaRPr lang="en-US" altLang="zh-CN" dirty="0" smtClean="0"/>
          </a:p>
          <a:p>
            <a:endParaRPr lang="en-US" dirty="0"/>
          </a:p>
        </p:txBody>
      </p:sp>
    </p:spTree>
    <p:extLst>
      <p:ext uri="{BB962C8B-B14F-4D97-AF65-F5344CB8AC3E}">
        <p14:creationId xmlns:p14="http://schemas.microsoft.com/office/powerpoint/2010/main" val="5485282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3.4</a:t>
            </a:r>
            <a:r>
              <a:rPr lang="zh-CN" altLang="en-US" dirty="0" smtClean="0"/>
              <a:t> 产品责任</a:t>
            </a:r>
            <a:endParaRPr lang="en-US" dirty="0"/>
          </a:p>
        </p:txBody>
      </p:sp>
      <p:sp>
        <p:nvSpPr>
          <p:cNvPr id="3" name="Content Placeholder 2"/>
          <p:cNvSpPr>
            <a:spLocks noGrp="1"/>
          </p:cNvSpPr>
          <p:nvPr>
            <p:ph idx="1"/>
          </p:nvPr>
        </p:nvSpPr>
        <p:spPr/>
        <p:txBody>
          <a:bodyPr/>
          <a:lstStyle/>
          <a:p>
            <a:r>
              <a:rPr lang="zh-CN" altLang="en-US" dirty="0" smtClean="0"/>
              <a:t>消费者可以选择起诉生产商或／和销售商，生产商与销售商承担连带责任；</a:t>
            </a:r>
            <a:endParaRPr lang="en-US" altLang="zh-CN" dirty="0" smtClean="0"/>
          </a:p>
          <a:p>
            <a:r>
              <a:rPr lang="zh-CN" altLang="en-US" dirty="0" smtClean="0"/>
              <a:t>注意：产品责任是侵权责任，不受合同相对性的影响</a:t>
            </a:r>
            <a:endParaRPr lang="en-US" altLang="zh-CN" dirty="0" smtClean="0"/>
          </a:p>
          <a:p>
            <a:r>
              <a:rPr lang="zh-CN" altLang="en-US" dirty="0" smtClean="0"/>
              <a:t>仓储者和运输者不可被消费者起诉，但是如果生产商／销售商赔偿完毕，可以向仓储者和运输者追偿；</a:t>
            </a:r>
            <a:endParaRPr lang="en-US" altLang="zh-CN" dirty="0" smtClean="0"/>
          </a:p>
          <a:p>
            <a:endParaRPr lang="en-US" altLang="zh-CN" dirty="0" smtClean="0"/>
          </a:p>
          <a:p>
            <a:endParaRPr lang="en-US" dirty="0"/>
          </a:p>
        </p:txBody>
      </p:sp>
    </p:spTree>
    <p:extLst>
      <p:ext uri="{BB962C8B-B14F-4D97-AF65-F5344CB8AC3E}">
        <p14:creationId xmlns:p14="http://schemas.microsoft.com/office/powerpoint/2010/main" val="3547334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产品责任纠纷与瑕疵担保责任纠纷（买卖合同纠纷）</a:t>
            </a:r>
            <a:endParaRPr lang="en-US" dirty="0"/>
          </a:p>
        </p:txBody>
      </p:sp>
      <p:sp>
        <p:nvSpPr>
          <p:cNvPr id="3" name="Content Placeholder 2"/>
          <p:cNvSpPr>
            <a:spLocks noGrp="1"/>
          </p:cNvSpPr>
          <p:nvPr>
            <p:ph idx="1"/>
          </p:nvPr>
        </p:nvSpPr>
        <p:spPr>
          <a:xfrm>
            <a:off x="1484310" y="2666999"/>
            <a:ext cx="10018713" cy="4191001"/>
          </a:xfrm>
        </p:spPr>
        <p:txBody>
          <a:bodyPr/>
          <a:lstStyle/>
          <a:p>
            <a:r>
              <a:rPr lang="zh-CN" altLang="en-US" sz="2800" dirty="0" smtClean="0"/>
              <a:t>原告建筑砌块公司与被告市政工程机械公司签订购销合同，建筑公司向机械公司购买砌块成型机一台。原告诉称，设备在安装的第一天便发生故障，后被告数次更换配件，仍无法使用，导致原告的生产完全停止，承受严重经济损失，因此要求被告赔偿停工的经济损失。</a:t>
            </a:r>
            <a:endParaRPr lang="en-US" altLang="zh-CN" sz="2800" dirty="0" smtClean="0"/>
          </a:p>
          <a:p>
            <a:r>
              <a:rPr lang="zh-CN" altLang="en-US" sz="2800" dirty="0" smtClean="0"/>
              <a:t>被告对管辖权提出异议，理由是本案应是“买卖合同纠纷”，而非“产品责任纠纷”。</a:t>
            </a:r>
            <a:endParaRPr lang="en-US" altLang="zh-CN" sz="2800" dirty="0" smtClean="0"/>
          </a:p>
          <a:p>
            <a:r>
              <a:rPr lang="en-US" altLang="zh-CN" sz="2800" dirty="0" smtClean="0"/>
              <a:t>Q</a:t>
            </a:r>
            <a:r>
              <a:rPr lang="zh-CN" altLang="en-US" sz="2800" dirty="0" smtClean="0"/>
              <a:t>：本案是产品责任纠纷还是买卖合同纠纷？</a:t>
            </a:r>
            <a:endParaRPr lang="en-US" altLang="zh-CN" sz="2800" dirty="0" smtClean="0"/>
          </a:p>
          <a:p>
            <a:endParaRPr lang="en-US" dirty="0"/>
          </a:p>
        </p:txBody>
      </p:sp>
    </p:spTree>
    <p:extLst>
      <p:ext uri="{BB962C8B-B14F-4D97-AF65-F5344CB8AC3E}">
        <p14:creationId xmlns:p14="http://schemas.microsoft.com/office/powerpoint/2010/main" val="1683393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949" y="114301"/>
            <a:ext cx="9774240" cy="642938"/>
          </a:xfrm>
        </p:spPr>
        <p:txBody>
          <a:bodyPr>
            <a:normAutofit fontScale="90000"/>
          </a:bodyPr>
          <a:lstStyle/>
          <a:p>
            <a:r>
              <a:rPr lang="zh-CN" altLang="en-US" dirty="0" smtClean="0"/>
              <a:t>产品责任与瑕疵担保责任的区别</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4568327"/>
              </p:ext>
            </p:extLst>
          </p:nvPr>
        </p:nvGraphicFramePr>
        <p:xfrm>
          <a:off x="1484313" y="757238"/>
          <a:ext cx="10018712" cy="6100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03065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457201"/>
            <a:ext cx="10018713" cy="5334000"/>
          </a:xfrm>
        </p:spPr>
        <p:txBody>
          <a:bodyPr/>
          <a:lstStyle/>
          <a:p>
            <a:r>
              <a:rPr lang="zh-CN" altLang="en-US" dirty="0" smtClean="0"/>
              <a:t>（多选）孙某从某超市购回跑步机，使用过程中出现故障并致其受伤。经查询，该跑步机在数年前已被认定为不合格产品，超市从总经销商煌煌商贸公司依正规渠道进货。下列正确的是（    ）</a:t>
            </a:r>
            <a:endParaRPr lang="en-US" altLang="zh-CN" dirty="0" smtClean="0"/>
          </a:p>
          <a:p>
            <a:pPr marL="457200" indent="-457200">
              <a:buFont typeface="+mj-lt"/>
              <a:buAutoNum type="alphaUcPeriod"/>
            </a:pPr>
            <a:r>
              <a:rPr lang="zh-CN" altLang="en-US" dirty="0" smtClean="0"/>
              <a:t>孙某有权向该跑步机生产商索赔</a:t>
            </a:r>
            <a:endParaRPr lang="en-US" altLang="zh-CN" dirty="0" smtClean="0"/>
          </a:p>
          <a:p>
            <a:pPr marL="457200" indent="-457200">
              <a:buFont typeface="+mj-lt"/>
              <a:buAutoNum type="alphaUcPeriod"/>
            </a:pPr>
            <a:r>
              <a:rPr lang="zh-CN" altLang="en-US" dirty="0" smtClean="0"/>
              <a:t>孙某有权向煌煌商贸公司、超市索赔</a:t>
            </a:r>
            <a:endParaRPr lang="en-US" altLang="zh-CN" dirty="0" smtClean="0"/>
          </a:p>
          <a:p>
            <a:pPr marL="457200" indent="-457200">
              <a:buFont typeface="+mj-lt"/>
              <a:buAutoNum type="alphaUcPeriod"/>
            </a:pPr>
            <a:r>
              <a:rPr lang="zh-CN" altLang="en-US" dirty="0" smtClean="0"/>
              <a:t>超市向孙某赔偿后，有权向该跑步机生产商索赔</a:t>
            </a:r>
            <a:endParaRPr lang="en-US" altLang="zh-CN" dirty="0" smtClean="0"/>
          </a:p>
          <a:p>
            <a:pPr marL="457200" indent="-457200">
              <a:buFont typeface="+mj-lt"/>
              <a:buAutoNum type="alphaUcPeriod"/>
            </a:pPr>
            <a:r>
              <a:rPr lang="zh-CN" altLang="en-US" dirty="0" smtClean="0"/>
              <a:t>超市向孙某赔偿后，有权向煌煌商贸公司索赔</a:t>
            </a:r>
            <a:endParaRPr lang="en-US" altLang="zh-CN" dirty="0" smtClean="0"/>
          </a:p>
          <a:p>
            <a:endParaRPr lang="en-US" dirty="0"/>
          </a:p>
        </p:txBody>
      </p:sp>
      <p:sp>
        <p:nvSpPr>
          <p:cNvPr id="2" name="TextBox 1"/>
          <p:cNvSpPr txBox="1"/>
          <p:nvPr/>
        </p:nvSpPr>
        <p:spPr>
          <a:xfrm>
            <a:off x="1935126" y="457201"/>
            <a:ext cx="5826641" cy="523220"/>
          </a:xfrm>
          <a:prstGeom prst="rect">
            <a:avLst/>
          </a:prstGeom>
          <a:noFill/>
        </p:spPr>
        <p:txBody>
          <a:bodyPr wrap="square" rtlCol="0">
            <a:spAutoFit/>
          </a:bodyPr>
          <a:lstStyle/>
          <a:p>
            <a:r>
              <a:rPr lang="en-US" sz="2800" dirty="0" smtClean="0"/>
              <a:t>ABCD</a:t>
            </a:r>
            <a:endParaRPr lang="en-US" sz="2800" dirty="0"/>
          </a:p>
        </p:txBody>
      </p:sp>
    </p:spTree>
    <p:extLst>
      <p:ext uri="{BB962C8B-B14F-4D97-AF65-F5344CB8AC3E}">
        <p14:creationId xmlns:p14="http://schemas.microsoft.com/office/powerpoint/2010/main" val="101249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642939"/>
            <a:ext cx="10018713" cy="5148262"/>
          </a:xfrm>
        </p:spPr>
        <p:txBody>
          <a:bodyPr/>
          <a:lstStyle/>
          <a:p>
            <a:r>
              <a:rPr lang="zh-CN" altLang="en-US" dirty="0" smtClean="0"/>
              <a:t>关于产品缺陷责任，下列符合</a:t>
            </a:r>
            <a:r>
              <a:rPr lang="en-US" altLang="zh-CN" dirty="0" smtClean="0"/>
              <a:t>《</a:t>
            </a:r>
            <a:r>
              <a:rPr lang="zh-CN" altLang="en-US" dirty="0" smtClean="0"/>
              <a:t>产品质量法</a:t>
            </a:r>
            <a:r>
              <a:rPr lang="en-US" altLang="zh-CN" dirty="0" smtClean="0"/>
              <a:t>》</a:t>
            </a:r>
            <a:r>
              <a:rPr lang="zh-CN" altLang="en-US" dirty="0" smtClean="0"/>
              <a:t>的（   ）</a:t>
            </a:r>
            <a:endParaRPr lang="en-US" altLang="zh-CN" dirty="0" smtClean="0"/>
          </a:p>
          <a:p>
            <a:pPr marL="457200" indent="-457200">
              <a:buFont typeface="+mj-lt"/>
              <a:buAutoNum type="alphaUcPeriod"/>
            </a:pPr>
            <a:r>
              <a:rPr lang="zh-CN" altLang="en-US" dirty="0" smtClean="0"/>
              <a:t>给予产品缺陷的更换、退货等义务属于合同责任，因产品缺陷致人损害的赔偿义务属于侵权责任</a:t>
            </a:r>
            <a:endParaRPr lang="en-US" altLang="zh-CN" dirty="0" smtClean="0"/>
          </a:p>
          <a:p>
            <a:pPr marL="457200" indent="-457200">
              <a:buFont typeface="+mj-lt"/>
              <a:buAutoNum type="alphaUcPeriod"/>
            </a:pPr>
            <a:r>
              <a:rPr lang="zh-CN" altLang="en-US" dirty="0" smtClean="0"/>
              <a:t>产品缺陷责任的主体应当与受害者有合同关系</a:t>
            </a:r>
            <a:endParaRPr lang="en-US" altLang="zh-CN" dirty="0" smtClean="0"/>
          </a:p>
          <a:p>
            <a:pPr marL="457200" indent="-457200">
              <a:buFont typeface="+mj-lt"/>
              <a:buAutoNum type="alphaUcPeriod"/>
            </a:pPr>
            <a:r>
              <a:rPr lang="zh-CN" altLang="en-US" dirty="0" smtClean="0"/>
              <a:t>产品缺陷责任一律适用过错责任</a:t>
            </a:r>
            <a:endParaRPr lang="en-US" altLang="zh-CN" dirty="0" smtClean="0"/>
          </a:p>
          <a:p>
            <a:pPr marL="457200" indent="-457200">
              <a:buFont typeface="+mj-lt"/>
              <a:buAutoNum type="alphaUcPeriod"/>
            </a:pPr>
            <a:r>
              <a:rPr lang="zh-CN" altLang="en-US" dirty="0" smtClean="0"/>
              <a:t>产品缺陷责任一律适用举证责任倒置</a:t>
            </a:r>
            <a:endParaRPr lang="en-US" dirty="0"/>
          </a:p>
        </p:txBody>
      </p:sp>
      <p:sp>
        <p:nvSpPr>
          <p:cNvPr id="2" name="TextBox 1"/>
          <p:cNvSpPr txBox="1"/>
          <p:nvPr/>
        </p:nvSpPr>
        <p:spPr>
          <a:xfrm>
            <a:off x="1679945" y="642939"/>
            <a:ext cx="5550195" cy="523220"/>
          </a:xfrm>
          <a:prstGeom prst="rect">
            <a:avLst/>
          </a:prstGeom>
          <a:noFill/>
        </p:spPr>
        <p:txBody>
          <a:bodyPr wrap="square" rtlCol="0">
            <a:spAutoFit/>
          </a:bodyPr>
          <a:lstStyle/>
          <a:p>
            <a:r>
              <a:rPr lang="en-US" sz="2800" dirty="0" smtClean="0"/>
              <a:t>A</a:t>
            </a:r>
            <a:endParaRPr lang="en-US" sz="2800" dirty="0"/>
          </a:p>
        </p:txBody>
      </p:sp>
    </p:spTree>
    <p:extLst>
      <p:ext uri="{BB962C8B-B14F-4D97-AF65-F5344CB8AC3E}">
        <p14:creationId xmlns:p14="http://schemas.microsoft.com/office/powerpoint/2010/main" val="113198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 </a:t>
            </a:r>
            <a:r>
              <a:rPr lang="en-US" altLang="zh-CN" dirty="0" smtClean="0"/>
              <a:t>5. </a:t>
            </a:r>
            <a:r>
              <a:rPr lang="zh-CN" altLang="en-US" dirty="0" smtClean="0"/>
              <a:t>行政责任</a:t>
            </a:r>
            <a:endParaRPr lang="en-US" dirty="0"/>
          </a:p>
        </p:txBody>
      </p:sp>
      <p:sp>
        <p:nvSpPr>
          <p:cNvPr id="3" name="Content Placeholder 2"/>
          <p:cNvSpPr>
            <a:spLocks noGrp="1"/>
          </p:cNvSpPr>
          <p:nvPr>
            <p:ph idx="1"/>
          </p:nvPr>
        </p:nvSpPr>
        <p:spPr/>
        <p:txBody>
          <a:bodyPr/>
          <a:lstStyle/>
          <a:p>
            <a:r>
              <a:rPr lang="zh-CN" altLang="en-US" dirty="0" smtClean="0"/>
              <a:t>责令停止生产销售；没收违法生产、销售的产品；罚款；没收违法所得；吊销营业执照。</a:t>
            </a:r>
            <a:endParaRPr lang="en-US" altLang="zh-CN" dirty="0" smtClean="0"/>
          </a:p>
          <a:p>
            <a:r>
              <a:rPr lang="zh-CN" altLang="en-US" dirty="0" smtClean="0"/>
              <a:t>救济：受到处罚决定书之日起</a:t>
            </a:r>
            <a:r>
              <a:rPr lang="en-US" altLang="zh-CN" dirty="0" smtClean="0"/>
              <a:t>15</a:t>
            </a:r>
            <a:r>
              <a:rPr lang="zh-CN" altLang="en-US" dirty="0" smtClean="0"/>
              <a:t>日内申请行政复议，接到复议申请之日起</a:t>
            </a:r>
            <a:r>
              <a:rPr lang="en-US" altLang="zh-CN" dirty="0" smtClean="0"/>
              <a:t>60</a:t>
            </a:r>
            <a:r>
              <a:rPr lang="zh-CN" altLang="en-US" dirty="0" smtClean="0"/>
              <a:t>日内作出复议决定，对复议决定不服的，</a:t>
            </a:r>
            <a:r>
              <a:rPr lang="en-US" altLang="zh-CN" dirty="0" smtClean="0"/>
              <a:t>15</a:t>
            </a:r>
            <a:r>
              <a:rPr lang="zh-CN" altLang="en-US" dirty="0" smtClean="0"/>
              <a:t>日内起诉</a:t>
            </a:r>
            <a:r>
              <a:rPr lang="zh-CN" altLang="en-US" dirty="0"/>
              <a:t>；</a:t>
            </a:r>
            <a:r>
              <a:rPr lang="zh-CN" altLang="en-US" dirty="0" smtClean="0"/>
              <a:t>直接向法院起诉</a:t>
            </a:r>
            <a:endParaRPr lang="en-US" altLang="zh-CN" dirty="0" smtClean="0"/>
          </a:p>
          <a:p>
            <a:r>
              <a:rPr lang="zh-CN" altLang="en-US" dirty="0" smtClean="0"/>
              <a:t>对国家工作人员滥用职权、玩忽职守、徇私舞弊，不构成犯罪的，给予行政处分。</a:t>
            </a:r>
            <a:endParaRPr lang="en-US" dirty="0"/>
          </a:p>
        </p:txBody>
      </p:sp>
    </p:spTree>
    <p:extLst>
      <p:ext uri="{BB962C8B-B14F-4D97-AF65-F5344CB8AC3E}">
        <p14:creationId xmlns:p14="http://schemas.microsoft.com/office/powerpoint/2010/main" val="1649345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a:t>
            </a:r>
            <a:r>
              <a:rPr lang="en-US" altLang="zh-CN" dirty="0"/>
              <a:t>.</a:t>
            </a:r>
            <a:r>
              <a:rPr lang="zh-CN" altLang="en-US" dirty="0" smtClean="0"/>
              <a:t> 产品的概念</a:t>
            </a:r>
            <a:endParaRPr lang="en-US" dirty="0"/>
          </a:p>
        </p:txBody>
      </p:sp>
      <p:sp>
        <p:nvSpPr>
          <p:cNvPr id="3" name="Content Placeholder 2"/>
          <p:cNvSpPr>
            <a:spLocks noGrp="1"/>
          </p:cNvSpPr>
          <p:nvPr>
            <p:ph idx="1"/>
          </p:nvPr>
        </p:nvSpPr>
        <p:spPr/>
        <p:txBody>
          <a:bodyPr/>
          <a:lstStyle/>
          <a:p>
            <a:r>
              <a:rPr lang="zh-CN" altLang="en-US" dirty="0" smtClean="0"/>
              <a:t>经过</a:t>
            </a:r>
            <a:r>
              <a:rPr lang="zh-CN" altLang="en-US" b="1" u="sng" dirty="0" smtClean="0"/>
              <a:t>加工、制作</a:t>
            </a:r>
            <a:r>
              <a:rPr lang="zh-CN" altLang="en-US" dirty="0" smtClean="0"/>
              <a:t>，用于</a:t>
            </a:r>
            <a:r>
              <a:rPr lang="zh-CN" altLang="en-US" b="1" u="sng" dirty="0" smtClean="0"/>
              <a:t>销售</a:t>
            </a:r>
            <a:r>
              <a:rPr lang="zh-CN" altLang="en-US" dirty="0" smtClean="0"/>
              <a:t>的产品。</a:t>
            </a:r>
            <a:endParaRPr lang="en-US" altLang="zh-CN" dirty="0" smtClean="0"/>
          </a:p>
          <a:p>
            <a:r>
              <a:rPr lang="zh-CN" altLang="en-US" dirty="0" smtClean="0"/>
              <a:t>判断下列物品是否属于</a:t>
            </a:r>
            <a:r>
              <a:rPr lang="en-US" altLang="zh-CN" dirty="0" smtClean="0"/>
              <a:t>《</a:t>
            </a:r>
            <a:r>
              <a:rPr lang="zh-CN" altLang="en-US" dirty="0" smtClean="0"/>
              <a:t>产品质量法</a:t>
            </a:r>
            <a:r>
              <a:rPr lang="en-US" altLang="zh-CN" dirty="0" smtClean="0"/>
              <a:t>》</a:t>
            </a:r>
            <a:r>
              <a:rPr lang="zh-CN" altLang="en-US" dirty="0" smtClean="0"/>
              <a:t>中的产品？</a:t>
            </a:r>
            <a:endParaRPr lang="en-US" altLang="zh-CN" dirty="0" smtClean="0"/>
          </a:p>
          <a:p>
            <a:r>
              <a:rPr lang="zh-CN" altLang="en-US" dirty="0" smtClean="0"/>
              <a:t>大麻、高速公路、商品房、钢筋水泥、未经加工的农产品、牛肉干、原煤、军火</a:t>
            </a:r>
            <a:endParaRPr lang="en-US" dirty="0"/>
          </a:p>
        </p:txBody>
      </p:sp>
    </p:spTree>
    <p:extLst>
      <p:ext uri="{BB962C8B-B14F-4D97-AF65-F5344CB8AC3E}">
        <p14:creationId xmlns:p14="http://schemas.microsoft.com/office/powerpoint/2010/main" val="187604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484310" y="574159"/>
            <a:ext cx="10018713" cy="5217042"/>
          </a:xfrm>
        </p:spPr>
        <p:txBody>
          <a:bodyPr>
            <a:normAutofit/>
          </a:bodyPr>
          <a:lstStyle/>
          <a:p>
            <a:r>
              <a:rPr lang="zh-CN" altLang="en-US" sz="2800" dirty="0"/>
              <a:t>生产、销售不符合保障人体健康和人身、财产安全的国家标准、行业标准的产品</a:t>
            </a:r>
            <a:r>
              <a:rPr lang="zh-CN" altLang="en-US" sz="2800" dirty="0" smtClean="0"/>
              <a:t>的：</a:t>
            </a:r>
            <a:endParaRPr lang="en-US" altLang="zh-CN" sz="2800" dirty="0" smtClean="0"/>
          </a:p>
          <a:p>
            <a:pPr marL="457200" indent="-457200">
              <a:buFont typeface="+mj-lt"/>
              <a:buAutoNum type="arabicParenR"/>
            </a:pPr>
            <a:r>
              <a:rPr lang="zh-CN" altLang="en-US" sz="2800" dirty="0"/>
              <a:t>责令停止生产、销售，没收违法生产、销售的产品，并处违法生产、销售产品</a:t>
            </a:r>
            <a:r>
              <a:rPr lang="en-US" altLang="zh-CN" sz="2800" dirty="0"/>
              <a:t>(</a:t>
            </a:r>
            <a:r>
              <a:rPr lang="zh-CN" altLang="en-US" sz="2800" dirty="0"/>
              <a:t>包括已售出和未售出的</a:t>
            </a:r>
            <a:r>
              <a:rPr lang="zh-CN" altLang="en-US" sz="2800" dirty="0" smtClean="0"/>
              <a:t>产品</a:t>
            </a:r>
            <a:r>
              <a:rPr lang="en-US" altLang="zh-CN" sz="2800" dirty="0" smtClean="0"/>
              <a:t>)</a:t>
            </a:r>
            <a:r>
              <a:rPr lang="zh-CN" altLang="en-US" sz="2800" dirty="0"/>
              <a:t>货值金额等值以上三倍以下的罚款</a:t>
            </a:r>
            <a:r>
              <a:rPr lang="en-US" altLang="zh-CN" sz="2800" dirty="0" smtClean="0"/>
              <a:t>;</a:t>
            </a:r>
          </a:p>
          <a:p>
            <a:pPr marL="457200" indent="-457200">
              <a:buFont typeface="+mj-lt"/>
              <a:buAutoNum type="arabicParenR"/>
            </a:pPr>
            <a:r>
              <a:rPr lang="zh-CN" altLang="en-US" sz="2800" dirty="0" smtClean="0"/>
              <a:t>有</a:t>
            </a:r>
            <a:r>
              <a:rPr lang="zh-CN" altLang="en-US" sz="2800" dirty="0"/>
              <a:t>违法所得的，并处没收违法所得</a:t>
            </a:r>
            <a:r>
              <a:rPr lang="en-US" altLang="zh-CN" sz="2800" dirty="0" smtClean="0"/>
              <a:t>;</a:t>
            </a:r>
          </a:p>
          <a:p>
            <a:pPr marL="457200" indent="-457200">
              <a:buFont typeface="+mj-lt"/>
              <a:buAutoNum type="arabicParenR"/>
            </a:pPr>
            <a:r>
              <a:rPr lang="zh-CN" altLang="en-US" sz="2800" dirty="0" smtClean="0"/>
              <a:t>情节</a:t>
            </a:r>
            <a:r>
              <a:rPr lang="zh-CN" altLang="en-US" sz="2800" dirty="0"/>
              <a:t>严重的，吊销营业执照</a:t>
            </a:r>
            <a:r>
              <a:rPr lang="en-US" altLang="zh-CN" sz="2800" dirty="0" smtClean="0"/>
              <a:t>;</a:t>
            </a:r>
          </a:p>
          <a:p>
            <a:pPr marL="457200" indent="-457200">
              <a:buFont typeface="+mj-lt"/>
              <a:buAutoNum type="arabicParenR"/>
            </a:pPr>
            <a:r>
              <a:rPr lang="zh-CN" altLang="en-US" sz="2800" dirty="0" smtClean="0"/>
              <a:t>构成</a:t>
            </a:r>
            <a:r>
              <a:rPr lang="zh-CN" altLang="en-US" sz="2800" dirty="0"/>
              <a:t>犯罪的，依法追究刑事责任。</a:t>
            </a:r>
            <a:endParaRPr lang="en-US" sz="2800" dirty="0"/>
          </a:p>
        </p:txBody>
      </p:sp>
    </p:spTree>
    <p:extLst>
      <p:ext uri="{BB962C8B-B14F-4D97-AF65-F5344CB8AC3E}">
        <p14:creationId xmlns:p14="http://schemas.microsoft.com/office/powerpoint/2010/main" val="10183983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371475"/>
            <a:ext cx="10018713" cy="5419725"/>
          </a:xfrm>
        </p:spPr>
        <p:txBody>
          <a:bodyPr>
            <a:normAutofit/>
          </a:bodyPr>
          <a:lstStyle/>
          <a:p>
            <a:r>
              <a:rPr lang="zh-CN" altLang="en-US" sz="2800" dirty="0"/>
              <a:t>在产品中掺杂、掺假，以假充真，以次充好，或者以不合格产品冒充合格产品</a:t>
            </a:r>
            <a:r>
              <a:rPr lang="zh-CN" altLang="en-US" sz="2800" dirty="0" smtClean="0"/>
              <a:t>的：</a:t>
            </a:r>
            <a:endParaRPr lang="en-US" altLang="zh-CN" sz="2800" dirty="0" smtClean="0"/>
          </a:p>
          <a:p>
            <a:pPr marL="457200" indent="-457200">
              <a:buFont typeface="+mj-lt"/>
              <a:buAutoNum type="arabicParenR"/>
            </a:pPr>
            <a:r>
              <a:rPr lang="zh-CN" altLang="en-US" sz="2800" dirty="0"/>
              <a:t>责令停止生产、销售，没收违法生产、销售的产品，并处违法生产、销售产品货值金额百分之五十以上三倍以下的罚款</a:t>
            </a:r>
            <a:r>
              <a:rPr lang="en-US" altLang="zh-CN" sz="2800" dirty="0" smtClean="0"/>
              <a:t>;</a:t>
            </a:r>
          </a:p>
          <a:p>
            <a:pPr marL="457200" indent="-457200">
              <a:buFont typeface="+mj-lt"/>
              <a:buAutoNum type="arabicParenR"/>
            </a:pPr>
            <a:r>
              <a:rPr lang="zh-CN" altLang="en-US" sz="2800" dirty="0" smtClean="0"/>
              <a:t>有</a:t>
            </a:r>
            <a:r>
              <a:rPr lang="zh-CN" altLang="en-US" sz="2800" dirty="0"/>
              <a:t>违法所得的，并处没收违法所得</a:t>
            </a:r>
            <a:r>
              <a:rPr lang="en-US" altLang="zh-CN" sz="2800" dirty="0" smtClean="0"/>
              <a:t>;</a:t>
            </a:r>
          </a:p>
          <a:p>
            <a:pPr marL="457200" indent="-457200">
              <a:buFont typeface="+mj-lt"/>
              <a:buAutoNum type="arabicParenR"/>
            </a:pPr>
            <a:r>
              <a:rPr lang="zh-CN" altLang="en-US" sz="2800" dirty="0" smtClean="0"/>
              <a:t>情节</a:t>
            </a:r>
            <a:r>
              <a:rPr lang="zh-CN" altLang="en-US" sz="2800" dirty="0"/>
              <a:t>严重的，吊销营业执照</a:t>
            </a:r>
            <a:r>
              <a:rPr lang="en-US" altLang="zh-CN" sz="2800" dirty="0" smtClean="0"/>
              <a:t>;</a:t>
            </a:r>
          </a:p>
          <a:p>
            <a:pPr marL="457200" indent="-457200">
              <a:buFont typeface="+mj-lt"/>
              <a:buAutoNum type="arabicParenR"/>
            </a:pPr>
            <a:r>
              <a:rPr lang="zh-CN" altLang="en-US" sz="2800" dirty="0" smtClean="0"/>
              <a:t>构成</a:t>
            </a:r>
            <a:r>
              <a:rPr lang="zh-CN" altLang="en-US" sz="2800" dirty="0"/>
              <a:t>犯罪的，依法追究刑事责任。</a:t>
            </a:r>
            <a:endParaRPr lang="en-US" sz="2800" dirty="0"/>
          </a:p>
        </p:txBody>
      </p:sp>
    </p:spTree>
    <p:extLst>
      <p:ext uri="{BB962C8B-B14F-4D97-AF65-F5344CB8AC3E}">
        <p14:creationId xmlns:p14="http://schemas.microsoft.com/office/powerpoint/2010/main" val="16009175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357189"/>
            <a:ext cx="10018713" cy="5434012"/>
          </a:xfrm>
        </p:spPr>
        <p:txBody>
          <a:bodyPr>
            <a:normAutofit/>
          </a:bodyPr>
          <a:lstStyle/>
          <a:p>
            <a:r>
              <a:rPr lang="zh-CN" altLang="en-US" sz="2800" dirty="0" smtClean="0"/>
              <a:t>生产国家</a:t>
            </a:r>
            <a:r>
              <a:rPr lang="zh-CN" altLang="en-US" sz="2800" dirty="0"/>
              <a:t>明令淘汰的产品的，销售国家明令淘汰并停止销售的产品</a:t>
            </a:r>
            <a:r>
              <a:rPr lang="zh-CN" altLang="en-US" sz="2800" dirty="0" smtClean="0"/>
              <a:t>的：</a:t>
            </a:r>
            <a:endParaRPr lang="en-US" altLang="zh-CN" sz="2800" dirty="0" smtClean="0"/>
          </a:p>
          <a:p>
            <a:pPr marL="514350" indent="-514350">
              <a:buFont typeface="+mj-lt"/>
              <a:buAutoNum type="arabicParenR"/>
            </a:pPr>
            <a:r>
              <a:rPr lang="zh-CN" altLang="en-US" sz="2800" dirty="0"/>
              <a:t>责令停止生产、销售，没收违法生产、销售的产品，并处违法生产、销售产品货值金额等值以下的罚款</a:t>
            </a:r>
            <a:r>
              <a:rPr lang="en-US" altLang="zh-CN" sz="2800" dirty="0" smtClean="0"/>
              <a:t>;</a:t>
            </a:r>
          </a:p>
          <a:p>
            <a:pPr marL="514350" indent="-514350">
              <a:buFont typeface="+mj-lt"/>
              <a:buAutoNum type="arabicParenR"/>
            </a:pPr>
            <a:r>
              <a:rPr lang="zh-CN" altLang="en-US" sz="2800" dirty="0" smtClean="0"/>
              <a:t>有</a:t>
            </a:r>
            <a:r>
              <a:rPr lang="zh-CN" altLang="en-US" sz="2800" dirty="0"/>
              <a:t>违法所得的，并处没收违法所得</a:t>
            </a:r>
            <a:r>
              <a:rPr lang="en-US" altLang="zh-CN" sz="2800" dirty="0" smtClean="0"/>
              <a:t>;</a:t>
            </a:r>
          </a:p>
          <a:p>
            <a:pPr marL="514350" indent="-514350">
              <a:buFont typeface="+mj-lt"/>
              <a:buAutoNum type="arabicParenR"/>
            </a:pPr>
            <a:r>
              <a:rPr lang="zh-CN" altLang="en-US" sz="2800" dirty="0" smtClean="0"/>
              <a:t>情节</a:t>
            </a:r>
            <a:r>
              <a:rPr lang="zh-CN" altLang="en-US" sz="2800" dirty="0"/>
              <a:t>严重的，吊销营业执照。</a:t>
            </a:r>
            <a:endParaRPr lang="en-US" sz="2800" dirty="0"/>
          </a:p>
        </p:txBody>
      </p:sp>
    </p:spTree>
    <p:extLst>
      <p:ext uri="{BB962C8B-B14F-4D97-AF65-F5344CB8AC3E}">
        <p14:creationId xmlns:p14="http://schemas.microsoft.com/office/powerpoint/2010/main" val="18886672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385763"/>
            <a:ext cx="10018713" cy="5405437"/>
          </a:xfrm>
        </p:spPr>
        <p:txBody>
          <a:bodyPr>
            <a:normAutofit/>
          </a:bodyPr>
          <a:lstStyle/>
          <a:p>
            <a:r>
              <a:rPr lang="zh-CN" altLang="en-US" sz="2800" dirty="0"/>
              <a:t>销售失效、变质的产品</a:t>
            </a:r>
            <a:r>
              <a:rPr lang="zh-CN" altLang="en-US" sz="2800" dirty="0" smtClean="0"/>
              <a:t>的：</a:t>
            </a:r>
            <a:endParaRPr lang="en-US" altLang="zh-CN" sz="2800" dirty="0" smtClean="0"/>
          </a:p>
          <a:p>
            <a:pPr marL="514350" indent="-514350">
              <a:buFont typeface="+mj-lt"/>
              <a:buAutoNum type="arabicParenR"/>
            </a:pPr>
            <a:r>
              <a:rPr lang="zh-CN" altLang="en-US" sz="2800" dirty="0" smtClean="0"/>
              <a:t>责令</a:t>
            </a:r>
            <a:r>
              <a:rPr lang="zh-CN" altLang="en-US" sz="2800" dirty="0"/>
              <a:t>停止销售，没收违法销售的产品，并处违法销售产品货值金额二倍以下的罚款</a:t>
            </a:r>
            <a:r>
              <a:rPr lang="en-US" altLang="zh-CN" sz="2800" dirty="0" smtClean="0"/>
              <a:t>;</a:t>
            </a:r>
          </a:p>
          <a:p>
            <a:pPr marL="514350" indent="-514350">
              <a:buFont typeface="+mj-lt"/>
              <a:buAutoNum type="arabicParenR"/>
            </a:pPr>
            <a:r>
              <a:rPr lang="zh-CN" altLang="en-US" sz="2800" dirty="0" smtClean="0"/>
              <a:t>有</a:t>
            </a:r>
            <a:r>
              <a:rPr lang="zh-CN" altLang="en-US" sz="2800" dirty="0"/>
              <a:t>违法所得的，并处没收违法所得</a:t>
            </a:r>
            <a:r>
              <a:rPr lang="en-US" altLang="zh-CN" sz="2800" dirty="0" smtClean="0"/>
              <a:t>;</a:t>
            </a:r>
          </a:p>
          <a:p>
            <a:pPr marL="514350" indent="-514350">
              <a:buFont typeface="+mj-lt"/>
              <a:buAutoNum type="arabicParenR"/>
            </a:pPr>
            <a:r>
              <a:rPr lang="zh-CN" altLang="en-US" sz="2800" dirty="0" smtClean="0"/>
              <a:t>情节</a:t>
            </a:r>
            <a:r>
              <a:rPr lang="zh-CN" altLang="en-US" sz="2800" dirty="0"/>
              <a:t>严重的，吊销营业执照</a:t>
            </a:r>
            <a:r>
              <a:rPr lang="en-US" altLang="zh-CN" sz="2800" dirty="0" smtClean="0"/>
              <a:t>;</a:t>
            </a:r>
          </a:p>
          <a:p>
            <a:pPr marL="514350" indent="-514350">
              <a:buFont typeface="+mj-lt"/>
              <a:buAutoNum type="arabicParenR"/>
            </a:pPr>
            <a:r>
              <a:rPr lang="zh-CN" altLang="en-US" sz="2800" dirty="0" smtClean="0"/>
              <a:t>构成</a:t>
            </a:r>
            <a:r>
              <a:rPr lang="zh-CN" altLang="en-US" sz="2800" dirty="0"/>
              <a:t>犯罪的，依法追究刑事责任。</a:t>
            </a:r>
            <a:endParaRPr lang="en-US" sz="2800" dirty="0"/>
          </a:p>
        </p:txBody>
      </p:sp>
    </p:spTree>
    <p:extLst>
      <p:ext uri="{BB962C8B-B14F-4D97-AF65-F5344CB8AC3E}">
        <p14:creationId xmlns:p14="http://schemas.microsoft.com/office/powerpoint/2010/main" val="725550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786809"/>
            <a:ext cx="10018713" cy="5004391"/>
          </a:xfrm>
        </p:spPr>
        <p:txBody>
          <a:bodyPr>
            <a:normAutofit/>
          </a:bodyPr>
          <a:lstStyle/>
          <a:p>
            <a:r>
              <a:rPr lang="zh-CN" altLang="en-US" sz="2800" dirty="0"/>
              <a:t>伪造产品产地的，伪造或者冒用他人厂名、厂址的，伪造或者冒用认证标志等质量标志</a:t>
            </a:r>
            <a:r>
              <a:rPr lang="zh-CN" altLang="en-US" sz="2800" dirty="0" smtClean="0"/>
              <a:t>的：</a:t>
            </a:r>
            <a:endParaRPr lang="en-US" altLang="zh-CN" sz="2800" dirty="0" smtClean="0"/>
          </a:p>
          <a:p>
            <a:pPr marL="514350" indent="-514350">
              <a:buFont typeface="+mj-lt"/>
              <a:buAutoNum type="arabicParenR"/>
            </a:pPr>
            <a:r>
              <a:rPr lang="zh-CN" altLang="en-US" sz="2800" dirty="0" smtClean="0"/>
              <a:t>责令</a:t>
            </a:r>
            <a:r>
              <a:rPr lang="zh-CN" altLang="en-US" sz="2800" dirty="0"/>
              <a:t>改正，没收违法生产、销售的产品，并处违法生产、销售产品货值金额等值以下的罚款</a:t>
            </a:r>
            <a:r>
              <a:rPr lang="en-US" altLang="zh-CN" sz="2800" dirty="0" smtClean="0"/>
              <a:t>;</a:t>
            </a:r>
          </a:p>
          <a:p>
            <a:pPr marL="514350" indent="-514350">
              <a:buFont typeface="+mj-lt"/>
              <a:buAutoNum type="arabicParenR"/>
            </a:pPr>
            <a:r>
              <a:rPr lang="zh-CN" altLang="en-US" sz="2800" dirty="0" smtClean="0"/>
              <a:t>有</a:t>
            </a:r>
            <a:r>
              <a:rPr lang="zh-CN" altLang="en-US" sz="2800" dirty="0"/>
              <a:t>违法所得的，并处没收违法所得</a:t>
            </a:r>
            <a:r>
              <a:rPr lang="en-US" altLang="zh-CN" sz="2800" dirty="0" smtClean="0"/>
              <a:t>;</a:t>
            </a:r>
          </a:p>
          <a:p>
            <a:pPr marL="514350" indent="-514350">
              <a:buFont typeface="+mj-lt"/>
              <a:buAutoNum type="arabicParenR"/>
            </a:pPr>
            <a:r>
              <a:rPr lang="zh-CN" altLang="en-US" sz="2800" dirty="0" smtClean="0"/>
              <a:t>情节</a:t>
            </a:r>
            <a:r>
              <a:rPr lang="zh-CN" altLang="en-US" sz="2800" dirty="0"/>
              <a:t>严重的，吊销营业执照。</a:t>
            </a:r>
            <a:endParaRPr lang="en-US" sz="2800" dirty="0"/>
          </a:p>
        </p:txBody>
      </p:sp>
    </p:spTree>
    <p:extLst>
      <p:ext uri="{BB962C8B-B14F-4D97-AF65-F5344CB8AC3E}">
        <p14:creationId xmlns:p14="http://schemas.microsoft.com/office/powerpoint/2010/main" val="674961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462516"/>
          </a:xfrm>
        </p:spPr>
        <p:txBody>
          <a:bodyPr>
            <a:normAutofit fontScale="90000"/>
          </a:bodyPr>
          <a:lstStyle/>
          <a:p>
            <a:endParaRPr lang="en-US"/>
          </a:p>
        </p:txBody>
      </p:sp>
      <p:sp>
        <p:nvSpPr>
          <p:cNvPr id="3" name="Content Placeholder 2"/>
          <p:cNvSpPr>
            <a:spLocks noGrp="1"/>
          </p:cNvSpPr>
          <p:nvPr>
            <p:ph idx="1"/>
          </p:nvPr>
        </p:nvSpPr>
        <p:spPr>
          <a:xfrm>
            <a:off x="1484311" y="1148317"/>
            <a:ext cx="10018713" cy="4642883"/>
          </a:xfrm>
        </p:spPr>
        <p:txBody>
          <a:bodyPr>
            <a:noAutofit/>
          </a:bodyPr>
          <a:lstStyle/>
          <a:p>
            <a:r>
              <a:rPr lang="zh-CN" altLang="en-US" sz="2800" dirty="0" smtClean="0"/>
              <a:t>产品标示不符合要求的：</a:t>
            </a:r>
            <a:endParaRPr lang="en-US" altLang="zh-CN" sz="2800" dirty="0" smtClean="0"/>
          </a:p>
          <a:p>
            <a:pPr marL="514350" indent="-514350">
              <a:buFont typeface="+mj-lt"/>
              <a:buAutoNum type="arabicParenR"/>
            </a:pPr>
            <a:r>
              <a:rPr lang="zh-CN" altLang="en-US" sz="2800" dirty="0"/>
              <a:t>责令改正</a:t>
            </a:r>
            <a:r>
              <a:rPr lang="en-US" altLang="zh-CN" sz="2800" dirty="0" smtClean="0"/>
              <a:t>;</a:t>
            </a:r>
          </a:p>
          <a:p>
            <a:pPr marL="514350" indent="-514350">
              <a:buFont typeface="+mj-lt"/>
              <a:buAutoNum type="arabicParenR"/>
            </a:pPr>
            <a:r>
              <a:rPr lang="zh-CN" altLang="en-US" sz="2800" dirty="0" smtClean="0"/>
              <a:t>有</a:t>
            </a:r>
            <a:r>
              <a:rPr lang="zh-CN" altLang="en-US" sz="2800" dirty="0"/>
              <a:t>包装的产品标识不符合本法第二十七条第</a:t>
            </a:r>
            <a:r>
              <a:rPr lang="en-US" altLang="zh-CN" sz="2800" dirty="0"/>
              <a:t>(</a:t>
            </a:r>
            <a:r>
              <a:rPr lang="zh-CN" altLang="en-US" sz="2800" dirty="0"/>
              <a:t>四</a:t>
            </a:r>
            <a:r>
              <a:rPr lang="en-US" altLang="zh-CN" sz="2800" dirty="0"/>
              <a:t>)</a:t>
            </a:r>
            <a:r>
              <a:rPr lang="zh-CN" altLang="en-US" sz="2800" dirty="0" smtClean="0"/>
              <a:t>项（生产日期）、</a:t>
            </a:r>
            <a:r>
              <a:rPr lang="zh-CN" altLang="en-US" sz="2800" dirty="0"/>
              <a:t>第</a:t>
            </a:r>
            <a:r>
              <a:rPr lang="en-US" altLang="zh-CN" sz="2800" dirty="0"/>
              <a:t>(</a:t>
            </a:r>
            <a:r>
              <a:rPr lang="zh-CN" altLang="en-US" sz="2800" dirty="0"/>
              <a:t>五</a:t>
            </a:r>
            <a:r>
              <a:rPr lang="en-US" altLang="zh-CN" sz="2800" dirty="0"/>
              <a:t>)</a:t>
            </a:r>
            <a:r>
              <a:rPr lang="zh-CN" altLang="en-US" sz="2800" dirty="0" smtClean="0"/>
              <a:t>项</a:t>
            </a:r>
            <a:r>
              <a:rPr lang="zh-CN" altLang="en-US" sz="2800" dirty="0"/>
              <a:t>（警示标志）</a:t>
            </a:r>
            <a:r>
              <a:rPr lang="zh-CN" altLang="en-US" sz="2800" dirty="0" smtClean="0"/>
              <a:t>规定</a:t>
            </a:r>
            <a:r>
              <a:rPr lang="zh-CN" altLang="en-US" sz="2800" dirty="0"/>
              <a:t>，情节严重的，责令停止生产、销售，并处违法生产、销售产品货值金额百分之三十以下的罚款</a:t>
            </a:r>
            <a:r>
              <a:rPr lang="en-US" altLang="zh-CN" sz="2800" dirty="0" smtClean="0"/>
              <a:t>;</a:t>
            </a:r>
          </a:p>
          <a:p>
            <a:pPr marL="514350" indent="-514350">
              <a:buFont typeface="+mj-lt"/>
              <a:buAutoNum type="arabicParenR"/>
            </a:pPr>
            <a:r>
              <a:rPr lang="zh-CN" altLang="en-US" sz="2800" dirty="0" smtClean="0"/>
              <a:t>有</a:t>
            </a:r>
            <a:r>
              <a:rPr lang="zh-CN" altLang="en-US" sz="2800" dirty="0"/>
              <a:t>违法所得的，并处没收违法所得。</a:t>
            </a:r>
            <a:endParaRPr lang="en-US" sz="2800" dirty="0"/>
          </a:p>
        </p:txBody>
      </p:sp>
    </p:spTree>
    <p:extLst>
      <p:ext uri="{BB962C8B-B14F-4D97-AF65-F5344CB8AC3E}">
        <p14:creationId xmlns:p14="http://schemas.microsoft.com/office/powerpoint/2010/main" val="12378943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a:t>
            </a:r>
            <a:r>
              <a:rPr lang="zh-CN" altLang="en-US" dirty="0" smtClean="0"/>
              <a:t> 刑事责任</a:t>
            </a:r>
            <a:endParaRPr lang="en-US" dirty="0"/>
          </a:p>
        </p:txBody>
      </p:sp>
      <p:sp>
        <p:nvSpPr>
          <p:cNvPr id="3" name="Content Placeholder 2"/>
          <p:cNvSpPr>
            <a:spLocks noGrp="1"/>
          </p:cNvSpPr>
          <p:nvPr>
            <p:ph idx="1"/>
          </p:nvPr>
        </p:nvSpPr>
        <p:spPr/>
        <p:txBody>
          <a:bodyPr/>
          <a:lstStyle/>
          <a:p>
            <a:r>
              <a:rPr lang="zh-CN" altLang="en-US" dirty="0" smtClean="0"/>
              <a:t>生产者、销售者、国家工作人员的行为构成犯罪的，承担刑事责任</a:t>
            </a:r>
            <a:endParaRPr lang="en-US" dirty="0"/>
          </a:p>
        </p:txBody>
      </p:sp>
    </p:spTree>
    <p:extLst>
      <p:ext uri="{BB962C8B-B14F-4D97-AF65-F5344CB8AC3E}">
        <p14:creationId xmlns:p14="http://schemas.microsoft.com/office/powerpoint/2010/main" val="20749660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251506"/>
              </p:ext>
            </p:extLst>
          </p:nvPr>
        </p:nvGraphicFramePr>
        <p:xfrm>
          <a:off x="1484311" y="2438399"/>
          <a:ext cx="10018712" cy="3840480"/>
        </p:xfrm>
        <a:graphic>
          <a:graphicData uri="http://schemas.openxmlformats.org/drawingml/2006/table">
            <a:tbl>
              <a:tblPr/>
              <a:tblGrid>
                <a:gridCol w="10018712"/>
              </a:tblGrid>
              <a:tr h="0">
                <a:tc>
                  <a:txBody>
                    <a:bodyPr/>
                    <a:lstStyle/>
                    <a:p>
                      <a:r>
                        <a:rPr lang="zh-CN" altLang="en-US" sz="2800" dirty="0">
                          <a:solidFill>
                            <a:schemeClr val="tx1"/>
                          </a:solidFill>
                          <a:effectLst/>
                        </a:rPr>
                        <a:t>根据</a:t>
                      </a:r>
                      <a:r>
                        <a:rPr lang="en-US" altLang="zh-CN" sz="2800" dirty="0">
                          <a:solidFill>
                            <a:schemeClr val="tx1"/>
                          </a:solidFill>
                          <a:effectLst/>
                        </a:rPr>
                        <a:t>《</a:t>
                      </a:r>
                      <a:r>
                        <a:rPr lang="zh-CN" altLang="en-US" sz="2800" dirty="0">
                          <a:solidFill>
                            <a:schemeClr val="tx1"/>
                          </a:solidFill>
                          <a:effectLst/>
                        </a:rPr>
                        <a:t>产品质量法</a:t>
                      </a:r>
                      <a:r>
                        <a:rPr lang="en-US" altLang="zh-CN" sz="2800" dirty="0">
                          <a:solidFill>
                            <a:schemeClr val="tx1"/>
                          </a:solidFill>
                          <a:effectLst/>
                        </a:rPr>
                        <a:t>》</a:t>
                      </a:r>
                      <a:r>
                        <a:rPr lang="zh-CN" altLang="en-US" sz="2800" dirty="0">
                          <a:solidFill>
                            <a:schemeClr val="tx1"/>
                          </a:solidFill>
                          <a:effectLst/>
                        </a:rPr>
                        <a:t>规定，下列哪一说法是错误的（　　）？</a:t>
                      </a:r>
                      <a:br>
                        <a:rPr lang="zh-CN" altLang="en-US" sz="2800" dirty="0">
                          <a:solidFill>
                            <a:schemeClr val="tx1"/>
                          </a:solidFill>
                          <a:effectLst/>
                        </a:rPr>
                      </a:br>
                      <a:r>
                        <a:rPr lang="en-US" altLang="zh-CN" sz="2800" dirty="0">
                          <a:solidFill>
                            <a:schemeClr val="tx1"/>
                          </a:solidFill>
                          <a:effectLst/>
                          <a:latin typeface="Arial" charset="0"/>
                        </a:rPr>
                        <a:t>A. 《</a:t>
                      </a:r>
                      <a:r>
                        <a:rPr lang="zh-CN" altLang="en-US" sz="2800" dirty="0">
                          <a:solidFill>
                            <a:schemeClr val="tx1"/>
                          </a:solidFill>
                          <a:effectLst/>
                          <a:latin typeface="Arial" charset="0"/>
                        </a:rPr>
                        <a:t>产品质量法</a:t>
                      </a:r>
                      <a:r>
                        <a:rPr lang="en-US" altLang="zh-CN" sz="2800" dirty="0">
                          <a:solidFill>
                            <a:schemeClr val="tx1"/>
                          </a:solidFill>
                          <a:effectLst/>
                          <a:latin typeface="Arial" charset="0"/>
                        </a:rPr>
                        <a:t>》</a:t>
                      </a:r>
                      <a:r>
                        <a:rPr lang="zh-CN" altLang="en-US" sz="2800" dirty="0">
                          <a:solidFill>
                            <a:schemeClr val="tx1"/>
                          </a:solidFill>
                          <a:effectLst/>
                          <a:latin typeface="Arial" charset="0"/>
                        </a:rPr>
                        <a:t>对生产者、销售者的产品缺陷责任均实行严格责任</a:t>
                      </a:r>
                    </a:p>
                    <a:p>
                      <a:r>
                        <a:rPr lang="en-US" altLang="zh-CN" sz="2800" dirty="0">
                          <a:solidFill>
                            <a:schemeClr val="tx1"/>
                          </a:solidFill>
                          <a:effectLst/>
                          <a:latin typeface="Arial" charset="0"/>
                        </a:rPr>
                        <a:t>B. 《</a:t>
                      </a:r>
                      <a:r>
                        <a:rPr lang="zh-CN" altLang="en-US" sz="2800" dirty="0">
                          <a:solidFill>
                            <a:schemeClr val="tx1"/>
                          </a:solidFill>
                          <a:effectLst/>
                          <a:latin typeface="Arial" charset="0"/>
                        </a:rPr>
                        <a:t>产品质量法</a:t>
                      </a:r>
                      <a:r>
                        <a:rPr lang="en-US" altLang="zh-CN" sz="2800" dirty="0">
                          <a:solidFill>
                            <a:schemeClr val="tx1"/>
                          </a:solidFill>
                          <a:effectLst/>
                          <a:latin typeface="Arial" charset="0"/>
                        </a:rPr>
                        <a:t>》</a:t>
                      </a:r>
                      <a:r>
                        <a:rPr lang="zh-CN" altLang="en-US" sz="2800" dirty="0">
                          <a:solidFill>
                            <a:schemeClr val="tx1"/>
                          </a:solidFill>
                          <a:effectLst/>
                          <a:latin typeface="Arial" charset="0"/>
                        </a:rPr>
                        <a:t>对生产者产品缺陷实行严格责任，对销售者实行过错责任</a:t>
                      </a:r>
                    </a:p>
                    <a:p>
                      <a:r>
                        <a:rPr lang="en-US" altLang="zh-CN" sz="2800" dirty="0">
                          <a:solidFill>
                            <a:schemeClr val="tx1"/>
                          </a:solidFill>
                          <a:effectLst/>
                          <a:latin typeface="Arial" charset="0"/>
                        </a:rPr>
                        <a:t>C. </a:t>
                      </a:r>
                      <a:r>
                        <a:rPr lang="zh-CN" altLang="en-US" sz="2800" dirty="0">
                          <a:solidFill>
                            <a:schemeClr val="tx1"/>
                          </a:solidFill>
                          <a:effectLst/>
                          <a:latin typeface="Arial" charset="0"/>
                        </a:rPr>
                        <a:t>产品缺陷造成损害要求赔偿的诉讼时效期间为二年，自当事人知道或者应当知道其权益受到损害时起计算</a:t>
                      </a:r>
                    </a:p>
                    <a:p>
                      <a:r>
                        <a:rPr lang="en-US" altLang="zh-CN" sz="2800" dirty="0">
                          <a:solidFill>
                            <a:schemeClr val="tx1"/>
                          </a:solidFill>
                          <a:effectLst/>
                          <a:latin typeface="Arial" charset="0"/>
                        </a:rPr>
                        <a:t>D. </a:t>
                      </a:r>
                      <a:r>
                        <a:rPr lang="zh-CN" altLang="en-US" sz="2800" dirty="0">
                          <a:solidFill>
                            <a:schemeClr val="tx1"/>
                          </a:solidFill>
                          <a:effectLst/>
                          <a:latin typeface="Arial" charset="0"/>
                        </a:rPr>
                        <a:t>产品缺陷造成损害要求赔偿的请求权自造成损害的缺陷产品交付最初消费者满十年丧失</a:t>
                      </a: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36624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057940"/>
          </a:xfrm>
        </p:spPr>
        <p:txBody>
          <a:bodyPr/>
          <a:lstStyle/>
          <a:p>
            <a:r>
              <a:rPr lang="en-US" altLang="zh-CN" dirty="0" smtClean="0"/>
              <a:t>ABCD</a:t>
            </a:r>
            <a:endParaRPr lang="en-US" dirty="0"/>
          </a:p>
        </p:txBody>
      </p:sp>
      <p:sp>
        <p:nvSpPr>
          <p:cNvPr id="3" name="Content Placeholder 2"/>
          <p:cNvSpPr>
            <a:spLocks noGrp="1"/>
          </p:cNvSpPr>
          <p:nvPr>
            <p:ph idx="1"/>
          </p:nvPr>
        </p:nvSpPr>
        <p:spPr>
          <a:xfrm>
            <a:off x="1484310" y="765544"/>
            <a:ext cx="10018713" cy="6092455"/>
          </a:xfrm>
        </p:spPr>
        <p:txBody>
          <a:bodyPr>
            <a:noAutofit/>
          </a:bodyPr>
          <a:lstStyle/>
          <a:p>
            <a:r>
              <a:rPr lang="zh-CN" altLang="en-US" sz="2800" b="1" dirty="0" smtClean="0"/>
              <a:t>消费者</a:t>
            </a:r>
            <a:r>
              <a:rPr lang="zh-CN" altLang="en-US" sz="2800" b="1" dirty="0"/>
              <a:t>在购买、使用商品或接受服务时，其合法权益受到损害的，可以采取下列哪些措施？</a:t>
            </a:r>
          </a:p>
          <a:p>
            <a:pPr marL="457200" indent="-457200">
              <a:buFont typeface="+mj-lt"/>
              <a:buAutoNum type="alphaUcPeriod"/>
            </a:pPr>
            <a:r>
              <a:rPr lang="zh-CN" altLang="en-US" sz="2800" dirty="0"/>
              <a:t>对产品瑕疵问题只能向销售者要求赔偿</a:t>
            </a:r>
          </a:p>
          <a:p>
            <a:pPr marL="457200" indent="-457200">
              <a:buFont typeface="+mj-lt"/>
              <a:buAutoNum type="alphaUcPeriod"/>
            </a:pPr>
            <a:r>
              <a:rPr lang="zh-CN" altLang="en-US" sz="2800" dirty="0"/>
              <a:t>要求生产者、销售者承担连带赔偿责任</a:t>
            </a:r>
          </a:p>
          <a:p>
            <a:pPr marL="457200" indent="-457200">
              <a:buFont typeface="+mj-lt"/>
              <a:buAutoNum type="alphaUcPeriod"/>
            </a:pPr>
            <a:r>
              <a:rPr lang="zh-CN" altLang="en-US" sz="2800" dirty="0"/>
              <a:t>对产品缺陷造成人身、财产损害的，既可以向销售者要求赔偿，也可以向生产者要求赔偿</a:t>
            </a:r>
          </a:p>
          <a:p>
            <a:pPr marL="457200" indent="-457200">
              <a:buFont typeface="+mj-lt"/>
              <a:buAutoNum type="alphaUcPeriod"/>
            </a:pPr>
            <a:r>
              <a:rPr lang="zh-CN" altLang="en-US" sz="2800" dirty="0"/>
              <a:t>消费者因原企业分立、合并的，可以向变更后承受其权利、义务的企业要求赔偿</a:t>
            </a:r>
          </a:p>
        </p:txBody>
      </p:sp>
    </p:spTree>
    <p:extLst>
      <p:ext uri="{BB962C8B-B14F-4D97-AF65-F5344CB8AC3E}">
        <p14:creationId xmlns:p14="http://schemas.microsoft.com/office/powerpoint/2010/main" val="54800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a:t>
            </a:r>
            <a:endParaRPr lang="en-US" dirty="0"/>
          </a:p>
        </p:txBody>
      </p:sp>
      <p:sp>
        <p:nvSpPr>
          <p:cNvPr id="3" name="Content Placeholder 2"/>
          <p:cNvSpPr>
            <a:spLocks noGrp="1"/>
          </p:cNvSpPr>
          <p:nvPr>
            <p:ph idx="1"/>
          </p:nvPr>
        </p:nvSpPr>
        <p:spPr>
          <a:xfrm>
            <a:off x="1484310" y="1871663"/>
            <a:ext cx="10018713" cy="3919537"/>
          </a:xfrm>
        </p:spPr>
        <p:txBody>
          <a:bodyPr>
            <a:normAutofit/>
          </a:bodyPr>
          <a:lstStyle/>
          <a:p>
            <a:r>
              <a:rPr lang="zh-CN" altLang="en-US" sz="2800" dirty="0" smtClean="0"/>
              <a:t>关于产品缺陷责任，下列符合</a:t>
            </a:r>
            <a:r>
              <a:rPr lang="en-US" altLang="zh-CN" sz="2800" dirty="0" smtClean="0"/>
              <a:t>《</a:t>
            </a:r>
            <a:r>
              <a:rPr lang="zh-CN" altLang="en-US" sz="2800" dirty="0" smtClean="0"/>
              <a:t>产品质量法</a:t>
            </a:r>
            <a:r>
              <a:rPr lang="en-US" altLang="zh-CN" sz="2800" dirty="0" smtClean="0"/>
              <a:t>》</a:t>
            </a:r>
            <a:r>
              <a:rPr lang="zh-CN" altLang="en-US" sz="2800" dirty="0" smtClean="0"/>
              <a:t>的是</a:t>
            </a:r>
            <a:endParaRPr lang="en-US" altLang="zh-CN" sz="2800" dirty="0" smtClean="0"/>
          </a:p>
          <a:p>
            <a:pPr marL="457200" indent="-457200">
              <a:buFont typeface="+mj-lt"/>
              <a:buAutoNum type="alphaUcPeriod"/>
            </a:pPr>
            <a:r>
              <a:rPr lang="zh-CN" altLang="en-US" sz="2800" dirty="0" smtClean="0"/>
              <a:t>基于产品缺陷的更换、退货等义务属于合同责任，因产品缺陷致人损害的赔偿义务属于侵权责任</a:t>
            </a:r>
            <a:endParaRPr lang="en-US" altLang="zh-CN" sz="2800" dirty="0" smtClean="0"/>
          </a:p>
          <a:p>
            <a:pPr marL="457200" indent="-457200">
              <a:buFont typeface="+mj-lt"/>
              <a:buAutoNum type="alphaUcPeriod"/>
            </a:pPr>
            <a:r>
              <a:rPr lang="zh-CN" altLang="en-US" sz="2800" dirty="0" smtClean="0"/>
              <a:t>产品缺陷责任的主体应当与受害者有合同关系</a:t>
            </a:r>
            <a:endParaRPr lang="en-US" altLang="zh-CN" sz="2800" dirty="0" smtClean="0"/>
          </a:p>
          <a:p>
            <a:pPr marL="457200" indent="-457200">
              <a:buFont typeface="+mj-lt"/>
              <a:buAutoNum type="alphaUcPeriod"/>
            </a:pPr>
            <a:r>
              <a:rPr lang="zh-CN" altLang="en-US" sz="2800" dirty="0" smtClean="0"/>
              <a:t>产品缺陷责任一律适用过错责任原则</a:t>
            </a:r>
            <a:endParaRPr lang="en-US" altLang="zh-CN" sz="2800" dirty="0" smtClean="0"/>
          </a:p>
          <a:p>
            <a:pPr marL="457200" indent="-457200">
              <a:buFont typeface="+mj-lt"/>
              <a:buAutoNum type="alphaUcPeriod"/>
            </a:pPr>
            <a:r>
              <a:rPr lang="zh-CN" altLang="en-US" sz="2800" dirty="0" smtClean="0"/>
              <a:t>产品缺陷责任一律适用举证责任倒置</a:t>
            </a:r>
            <a:endParaRPr lang="en-US" sz="2800" dirty="0"/>
          </a:p>
        </p:txBody>
      </p:sp>
    </p:spTree>
    <p:extLst>
      <p:ext uri="{BB962C8B-B14F-4D97-AF65-F5344CB8AC3E}">
        <p14:creationId xmlns:p14="http://schemas.microsoft.com/office/powerpoint/2010/main" val="175726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200025"/>
          </a:xfrm>
        </p:spPr>
        <p:txBody>
          <a:bodyPr>
            <a:normAutofit fontScale="90000"/>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39513863"/>
              </p:ext>
            </p:extLst>
          </p:nvPr>
        </p:nvGraphicFramePr>
        <p:xfrm>
          <a:off x="1484313" y="1214438"/>
          <a:ext cx="10018713" cy="4920931"/>
        </p:xfrm>
        <a:graphic>
          <a:graphicData uri="http://schemas.openxmlformats.org/drawingml/2006/table">
            <a:tbl>
              <a:tblPr firstRow="1" bandRow="1">
                <a:tableStyleId>{BC89EF96-8CEA-46FF-86C4-4CE0E7609802}</a:tableStyleId>
              </a:tblPr>
              <a:tblGrid>
                <a:gridCol w="1673225"/>
                <a:gridCol w="8345488"/>
              </a:tblGrid>
              <a:tr h="1686559">
                <a:tc>
                  <a:txBody>
                    <a:bodyPr/>
                    <a:lstStyle/>
                    <a:p>
                      <a:r>
                        <a:rPr lang="zh-CN" altLang="en-US" sz="2400" dirty="0" smtClean="0"/>
                        <a:t>建设工程</a:t>
                      </a:r>
                      <a:endParaRPr lang="en-US" sz="2400" dirty="0"/>
                    </a:p>
                  </a:txBody>
                  <a:tcPr/>
                </a:tc>
                <a:tc>
                  <a:txBody>
                    <a:bodyPr/>
                    <a:lstStyle/>
                    <a:p>
                      <a:r>
                        <a:rPr lang="zh-CN" altLang="en-US" sz="2400" dirty="0" smtClean="0"/>
                        <a:t>建设工程不适用本法规定；</a:t>
                      </a:r>
                      <a:endParaRPr lang="en-US" altLang="zh-CN" sz="2400" dirty="0" smtClean="0"/>
                    </a:p>
                    <a:p>
                      <a:r>
                        <a:rPr lang="zh-CN" altLang="en-US" sz="2400" dirty="0" smtClean="0"/>
                        <a:t>建设工程使用的建筑材料、建筑构配件和设备，经过加工、制作，用于销售的，适用本法规定。</a:t>
                      </a:r>
                      <a:endParaRPr lang="en-US" altLang="zh-CN" sz="2400" dirty="0" smtClean="0"/>
                    </a:p>
                  </a:txBody>
                  <a:tcPr/>
                </a:tc>
              </a:tr>
              <a:tr h="1617186">
                <a:tc>
                  <a:txBody>
                    <a:bodyPr/>
                    <a:lstStyle/>
                    <a:p>
                      <a:r>
                        <a:rPr lang="zh-CN" altLang="en-US" sz="2400" dirty="0" smtClean="0"/>
                        <a:t>军工产品</a:t>
                      </a:r>
                      <a:endParaRPr lang="en-US" sz="2400" dirty="0"/>
                    </a:p>
                  </a:txBody>
                  <a:tcPr/>
                </a:tc>
                <a:tc>
                  <a:txBody>
                    <a:bodyPr/>
                    <a:lstStyle/>
                    <a:p>
                      <a:r>
                        <a:rPr lang="zh-CN" altLang="en-US" sz="2400" dirty="0" smtClean="0"/>
                        <a:t>由国务院、中央军事委员会另行规定</a:t>
                      </a:r>
                      <a:endParaRPr lang="en-US" sz="2400" dirty="0"/>
                    </a:p>
                  </a:txBody>
                  <a:tcPr/>
                </a:tc>
              </a:tr>
              <a:tr h="1617186">
                <a:tc>
                  <a:txBody>
                    <a:bodyPr/>
                    <a:lstStyle/>
                    <a:p>
                      <a:r>
                        <a:rPr lang="zh-CN" altLang="en-US" sz="2400" dirty="0" smtClean="0"/>
                        <a:t>农产品、矿产品</a:t>
                      </a:r>
                      <a:endParaRPr lang="en-US" sz="2400" dirty="0"/>
                    </a:p>
                  </a:txBody>
                  <a:tcPr/>
                </a:tc>
                <a:tc>
                  <a:txBody>
                    <a:bodyPr/>
                    <a:lstStyle/>
                    <a:p>
                      <a:r>
                        <a:rPr lang="zh-CN" altLang="en-US" sz="2400" dirty="0" smtClean="0"/>
                        <a:t>未经加工、制作，未用于销售的均不属于产品</a:t>
                      </a:r>
                      <a:endParaRPr lang="en-US" sz="2400" dirty="0"/>
                    </a:p>
                  </a:txBody>
                  <a:tcPr/>
                </a:tc>
              </a:tr>
            </a:tbl>
          </a:graphicData>
        </a:graphic>
      </p:graphicFrame>
    </p:spTree>
    <p:extLst>
      <p:ext uri="{BB962C8B-B14F-4D97-AF65-F5344CB8AC3E}">
        <p14:creationId xmlns:p14="http://schemas.microsoft.com/office/powerpoint/2010/main" val="3409001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ABCD</a:t>
            </a:r>
            <a:endParaRPr lang="en-US" dirty="0"/>
          </a:p>
        </p:txBody>
      </p:sp>
      <p:sp>
        <p:nvSpPr>
          <p:cNvPr id="3" name="Content Placeholder 2"/>
          <p:cNvSpPr>
            <a:spLocks noGrp="1"/>
          </p:cNvSpPr>
          <p:nvPr>
            <p:ph idx="1"/>
          </p:nvPr>
        </p:nvSpPr>
        <p:spPr/>
        <p:txBody>
          <a:bodyPr>
            <a:normAutofit lnSpcReduction="10000"/>
          </a:bodyPr>
          <a:lstStyle/>
          <a:p>
            <a:r>
              <a:rPr lang="zh-CN" altLang="en-US" dirty="0" smtClean="0"/>
              <a:t>孙某</a:t>
            </a:r>
            <a:r>
              <a:rPr lang="zh-CN" altLang="en-US" dirty="0"/>
              <a:t>从从超市买会跑步机在使用的过程中出现故障并导致其受伤。经过查询得知，该型号跑步机数年前已被认定为不合格产品，超市从总经销商惶惶商贸公司依正规渠道进货</a:t>
            </a:r>
            <a:r>
              <a:rPr lang="zh-CN" altLang="en-US" dirty="0" smtClean="0"/>
              <a:t>，下列正确的是（）</a:t>
            </a:r>
            <a:endParaRPr lang="en-US" altLang="zh-CN" dirty="0" smtClean="0"/>
          </a:p>
          <a:p>
            <a:r>
              <a:rPr lang="zh-CN" altLang="en-US" dirty="0" smtClean="0"/>
              <a:t>孙某有权向该跑步机生产商索赔</a:t>
            </a:r>
            <a:endParaRPr lang="en-US" altLang="zh-CN" dirty="0" smtClean="0"/>
          </a:p>
          <a:p>
            <a:r>
              <a:rPr lang="zh-CN" altLang="en-US" dirty="0" smtClean="0"/>
              <a:t>孙某有权向煌煌商贸公司、超市索赔</a:t>
            </a:r>
            <a:endParaRPr lang="en-US" altLang="zh-CN" dirty="0" smtClean="0"/>
          </a:p>
          <a:p>
            <a:r>
              <a:rPr lang="zh-CN" altLang="en-US" dirty="0" smtClean="0"/>
              <a:t>超市向孙某赔偿后，有权向该跑步机生产商索赔</a:t>
            </a:r>
            <a:endParaRPr lang="en-US" altLang="zh-CN" dirty="0" smtClean="0"/>
          </a:p>
          <a:p>
            <a:r>
              <a:rPr lang="zh-CN" altLang="en-US" dirty="0" smtClean="0"/>
              <a:t>超市向孙某赔偿后，有权向煌煌商贸公司索赔</a:t>
            </a:r>
            <a:endParaRPr lang="en-US" dirty="0"/>
          </a:p>
        </p:txBody>
      </p:sp>
    </p:spTree>
    <p:extLst>
      <p:ext uri="{BB962C8B-B14F-4D97-AF65-F5344CB8AC3E}">
        <p14:creationId xmlns:p14="http://schemas.microsoft.com/office/powerpoint/2010/main" val="107724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煤块属于</a:t>
            </a:r>
            <a:r>
              <a:rPr lang="en-US" altLang="zh-CN" dirty="0" smtClean="0"/>
              <a:t>《</a:t>
            </a:r>
            <a:r>
              <a:rPr lang="zh-CN" altLang="en-US" dirty="0" smtClean="0"/>
              <a:t>产品质量法</a:t>
            </a:r>
            <a:r>
              <a:rPr lang="en-US" altLang="zh-CN" dirty="0" smtClean="0"/>
              <a:t>》</a:t>
            </a:r>
            <a:r>
              <a:rPr lang="zh-CN" altLang="en-US" dirty="0" smtClean="0"/>
              <a:t>的产品吗？</a:t>
            </a:r>
            <a:endParaRPr lang="en-US" dirty="0"/>
          </a:p>
        </p:txBody>
      </p:sp>
      <p:sp>
        <p:nvSpPr>
          <p:cNvPr id="3" name="Content Placeholder 2"/>
          <p:cNvSpPr>
            <a:spLocks noGrp="1"/>
          </p:cNvSpPr>
          <p:nvPr>
            <p:ph idx="1"/>
          </p:nvPr>
        </p:nvSpPr>
        <p:spPr/>
        <p:txBody>
          <a:bodyPr/>
          <a:lstStyle/>
          <a:p>
            <a:r>
              <a:rPr lang="en-US" altLang="zh-CN" dirty="0" smtClean="0"/>
              <a:t>2000</a:t>
            </a:r>
            <a:r>
              <a:rPr lang="zh-CN" altLang="en-US" dirty="0" smtClean="0"/>
              <a:t>年，原告丈夫在煤市场购买被告佘某块煤一车，同年</a:t>
            </a:r>
            <a:r>
              <a:rPr lang="en-US" altLang="zh-CN" dirty="0" smtClean="0"/>
              <a:t>12</a:t>
            </a:r>
            <a:r>
              <a:rPr lang="zh-CN" altLang="en-US" dirty="0" smtClean="0"/>
              <a:t>月，原告在往炉子里加煤时，炉子发生爆炸，致使原告右眼炸伤。原告将块煤的生产者、销售者作为共同被告诉至法院，要求赔偿损失。</a:t>
            </a:r>
            <a:endParaRPr lang="en-US" altLang="zh-CN" dirty="0" smtClean="0"/>
          </a:p>
          <a:p>
            <a:r>
              <a:rPr lang="en-US" altLang="zh-CN" dirty="0" smtClean="0"/>
              <a:t>Q</a:t>
            </a:r>
            <a:r>
              <a:rPr lang="zh-CN" altLang="en-US" dirty="0" smtClean="0"/>
              <a:t>：块煤是否属于</a:t>
            </a:r>
            <a:r>
              <a:rPr lang="en-US" altLang="zh-CN" dirty="0" smtClean="0"/>
              <a:t>《</a:t>
            </a:r>
            <a:r>
              <a:rPr lang="zh-CN" altLang="en-US" dirty="0" smtClean="0"/>
              <a:t>产品质量法</a:t>
            </a:r>
            <a:r>
              <a:rPr lang="en-US" altLang="zh-CN" dirty="0" smtClean="0"/>
              <a:t>》</a:t>
            </a:r>
            <a:r>
              <a:rPr lang="zh-CN" altLang="en-US" dirty="0" smtClean="0"/>
              <a:t>中规定的产品？</a:t>
            </a:r>
            <a:endParaRPr lang="en-US" altLang="zh-CN" dirty="0" smtClean="0"/>
          </a:p>
          <a:p>
            <a:endParaRPr lang="en-US" dirty="0"/>
          </a:p>
        </p:txBody>
      </p:sp>
    </p:spTree>
    <p:extLst>
      <p:ext uri="{BB962C8B-B14F-4D97-AF65-F5344CB8AC3E}">
        <p14:creationId xmlns:p14="http://schemas.microsoft.com/office/powerpoint/2010/main" val="657427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蔬菜是否属于产品？</a:t>
            </a:r>
            <a:endParaRPr lang="en-US" dirty="0"/>
          </a:p>
        </p:txBody>
      </p:sp>
      <p:sp>
        <p:nvSpPr>
          <p:cNvPr id="3" name="Content Placeholder 2"/>
          <p:cNvSpPr>
            <a:spLocks noGrp="1"/>
          </p:cNvSpPr>
          <p:nvPr>
            <p:ph idx="1"/>
          </p:nvPr>
        </p:nvSpPr>
        <p:spPr/>
        <p:txBody>
          <a:bodyPr/>
          <a:lstStyle/>
          <a:p>
            <a:r>
              <a:rPr lang="zh-CN" altLang="en-US" dirty="0" smtClean="0"/>
              <a:t>谢某在某市场经营者黄某处购买了两把“藤菜”，但是在食用后出现中毒症状，经调查，该藤菜中含有残留农药严重超标。</a:t>
            </a:r>
            <a:endParaRPr lang="en-US" altLang="zh-CN" dirty="0" smtClean="0"/>
          </a:p>
          <a:p>
            <a:r>
              <a:rPr lang="en-US" altLang="zh-CN" dirty="0" smtClean="0"/>
              <a:t>Q</a:t>
            </a:r>
            <a:r>
              <a:rPr lang="zh-CN" altLang="en-US" dirty="0" smtClean="0"/>
              <a:t>：谢某能否以</a:t>
            </a:r>
            <a:r>
              <a:rPr lang="en-US" altLang="zh-CN" dirty="0" smtClean="0"/>
              <a:t>《</a:t>
            </a:r>
            <a:r>
              <a:rPr lang="zh-CN" altLang="en-US" dirty="0" smtClean="0"/>
              <a:t>产品质量法</a:t>
            </a:r>
            <a:r>
              <a:rPr lang="en-US" altLang="zh-CN" dirty="0" smtClean="0"/>
              <a:t>》</a:t>
            </a:r>
            <a:r>
              <a:rPr lang="zh-CN" altLang="en-US" dirty="0" smtClean="0"/>
              <a:t>要求损害赔偿？</a:t>
            </a:r>
            <a:endParaRPr lang="en-US" dirty="0"/>
          </a:p>
        </p:txBody>
      </p:sp>
    </p:spTree>
    <p:extLst>
      <p:ext uri="{BB962C8B-B14F-4D97-AF65-F5344CB8AC3E}">
        <p14:creationId xmlns:p14="http://schemas.microsoft.com/office/powerpoint/2010/main" val="760348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zh-CN" altLang="en-US" sz="2800" dirty="0" smtClean="0"/>
              <a:t>生产者是否对他人假冒、伪造、拼装的产品承担责任？</a:t>
            </a:r>
            <a:endParaRPr lang="en-US" altLang="zh-CN" sz="2800" dirty="0" smtClean="0"/>
          </a:p>
          <a:p>
            <a:r>
              <a:rPr lang="zh-CN" altLang="en-US" sz="2800" dirty="0" smtClean="0"/>
              <a:t>生产者是否对走私的产品承担责任？</a:t>
            </a:r>
            <a:endParaRPr lang="en-US" sz="2800" dirty="0"/>
          </a:p>
        </p:txBody>
      </p:sp>
    </p:spTree>
    <p:extLst>
      <p:ext uri="{BB962C8B-B14F-4D97-AF65-F5344CB8AC3E}">
        <p14:creationId xmlns:p14="http://schemas.microsoft.com/office/powerpoint/2010/main" val="669662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4275" y="0"/>
            <a:ext cx="6030914" cy="500063"/>
          </a:xfrm>
        </p:spPr>
        <p:txBody>
          <a:bodyPr>
            <a:normAutofit fontScale="90000"/>
          </a:bodyPr>
          <a:lstStyle/>
          <a:p>
            <a:r>
              <a:rPr lang="en-US" dirty="0" smtClean="0"/>
              <a:t>2.1 </a:t>
            </a:r>
            <a:r>
              <a:rPr lang="zh-CN" altLang="en-US" dirty="0" smtClean="0"/>
              <a:t>产品质量管理的体制</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84097201"/>
              </p:ext>
            </p:extLst>
          </p:nvPr>
        </p:nvGraphicFramePr>
        <p:xfrm>
          <a:off x="1484313" y="957263"/>
          <a:ext cx="10018712" cy="5900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2200275" y="1928813"/>
            <a:ext cx="2786063" cy="29575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p:cNvSpPr txBox="1"/>
          <p:nvPr/>
        </p:nvSpPr>
        <p:spPr>
          <a:xfrm>
            <a:off x="2200275" y="2257425"/>
            <a:ext cx="2900363" cy="1384995"/>
          </a:xfrm>
          <a:prstGeom prst="rect">
            <a:avLst/>
          </a:prstGeom>
          <a:noFill/>
        </p:spPr>
        <p:txBody>
          <a:bodyPr wrap="square" rtlCol="0">
            <a:spAutoFit/>
          </a:bodyPr>
          <a:lstStyle/>
          <a:p>
            <a:pPr marL="457200" indent="-457200">
              <a:buFont typeface="Arial" charset="0"/>
              <a:buChar char="•"/>
            </a:pPr>
            <a:r>
              <a:rPr lang="zh-CN" altLang="en-US" sz="2800" dirty="0" smtClean="0"/>
              <a:t>质量监督部门；</a:t>
            </a:r>
            <a:endParaRPr lang="en-US" altLang="zh-CN" sz="2800" dirty="0" smtClean="0"/>
          </a:p>
          <a:p>
            <a:pPr marL="457200" indent="-457200">
              <a:buFont typeface="Arial" charset="0"/>
              <a:buChar char="•"/>
            </a:pPr>
            <a:r>
              <a:rPr lang="zh-CN" altLang="en-US" sz="2800" dirty="0" smtClean="0"/>
              <a:t>工商行政管理部门</a:t>
            </a:r>
            <a:endParaRPr lang="en-US" sz="2800" dirty="0"/>
          </a:p>
        </p:txBody>
      </p:sp>
    </p:spTree>
    <p:extLst>
      <p:ext uri="{BB962C8B-B14F-4D97-AF65-F5344CB8AC3E}">
        <p14:creationId xmlns:p14="http://schemas.microsoft.com/office/powerpoint/2010/main" val="709153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质监局和工商局的职权划分</a:t>
            </a:r>
            <a:endParaRPr lang="en-US" dirty="0"/>
          </a:p>
        </p:txBody>
      </p:sp>
      <p:sp>
        <p:nvSpPr>
          <p:cNvPr id="3" name="Content Placeholder 2"/>
          <p:cNvSpPr>
            <a:spLocks noGrp="1"/>
          </p:cNvSpPr>
          <p:nvPr>
            <p:ph idx="1"/>
          </p:nvPr>
        </p:nvSpPr>
        <p:spPr>
          <a:xfrm>
            <a:off x="1484310" y="2666999"/>
            <a:ext cx="10018713" cy="3919539"/>
          </a:xfrm>
        </p:spPr>
        <p:txBody>
          <a:bodyPr>
            <a:normAutofit/>
          </a:bodyPr>
          <a:lstStyle/>
          <a:p>
            <a:r>
              <a:rPr lang="zh-CN" altLang="en-US" sz="2800" dirty="0" smtClean="0"/>
              <a:t>自控工程公司与水泥熟料公司签订了合作协议，水泥公司向自控工程购买变频器一台。买后发现设备不符合协议要求，遂向当地质量技术监督局举报。质监局立案调查后，认为自控工程涉嫌犯罪，将责任人移送公安机关。公安机关作出不予立案通知书。同年，质监局对自控公司作出罚款处罚。自控公司不服，起诉。</a:t>
            </a:r>
            <a:endParaRPr lang="en-US" altLang="zh-CN" sz="2800" dirty="0" smtClean="0"/>
          </a:p>
          <a:p>
            <a:r>
              <a:rPr lang="zh-CN" altLang="en-US" sz="2800" dirty="0" smtClean="0"/>
              <a:t>一审法院认为，质监局超越职权范围，该案应属工商局职权。</a:t>
            </a:r>
            <a:endParaRPr lang="en-US" altLang="zh-CN" sz="2800" dirty="0" smtClean="0"/>
          </a:p>
          <a:p>
            <a:r>
              <a:rPr lang="en-US" altLang="zh-CN" sz="2800" dirty="0" smtClean="0"/>
              <a:t>Q</a:t>
            </a:r>
            <a:r>
              <a:rPr lang="zh-CN" altLang="en-US" sz="2800" dirty="0" smtClean="0"/>
              <a:t>：质监局和工商局的职权如何划分？</a:t>
            </a:r>
            <a:endParaRPr lang="en-US" sz="2800" dirty="0"/>
          </a:p>
        </p:txBody>
      </p:sp>
    </p:spTree>
    <p:extLst>
      <p:ext uri="{BB962C8B-B14F-4D97-AF65-F5344CB8AC3E}">
        <p14:creationId xmlns:p14="http://schemas.microsoft.com/office/powerpoint/2010/main" val="12782522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1646</TotalTime>
  <Words>2984</Words>
  <Application>Microsoft Macintosh PowerPoint</Application>
  <PresentationFormat>Widescreen</PresentationFormat>
  <Paragraphs>226</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Corbel</vt:lpstr>
      <vt:lpstr>华文楷体</vt:lpstr>
      <vt:lpstr>Parallax</vt:lpstr>
      <vt:lpstr>产品质量法</vt:lpstr>
      <vt:lpstr>《中华人民共和国产品质量法》2009</vt:lpstr>
      <vt:lpstr>1. 产品的概念</vt:lpstr>
      <vt:lpstr>PowerPoint Presentation</vt:lpstr>
      <vt:lpstr>煤块属于《产品质量法》的产品吗？</vt:lpstr>
      <vt:lpstr>蔬菜是否属于产品？</vt:lpstr>
      <vt:lpstr>PowerPoint Presentation</vt:lpstr>
      <vt:lpstr>2.1 产品质量管理的体制</vt:lpstr>
      <vt:lpstr>质监局和工商局的职权划分</vt:lpstr>
      <vt:lpstr>2.2 主要制度</vt:lpstr>
      <vt:lpstr>2.3 监督检查</vt:lpstr>
      <vt:lpstr>3.1 生产者的产品质量义务：作为义务</vt:lpstr>
      <vt:lpstr>3.1 生产者的产品质量义务：不作为义务</vt:lpstr>
      <vt:lpstr>PowerPoint Presentation</vt:lpstr>
      <vt:lpstr>3.2 经营者的免责</vt:lpstr>
      <vt:lpstr>3.3 销售者的产品质量义务</vt:lpstr>
      <vt:lpstr>4.1 产品瑕疵担保责任（质量违约责任）</vt:lpstr>
      <vt:lpstr>销售者向生产者追偿</vt:lpstr>
      <vt:lpstr>PowerPoint Presentation</vt:lpstr>
      <vt:lpstr>4.2 产品责任</vt:lpstr>
      <vt:lpstr>产品责任的构成要件</vt:lpstr>
      <vt:lpstr>产品责任的构成要件</vt:lpstr>
      <vt:lpstr>3.4 产品责任</vt:lpstr>
      <vt:lpstr>3.4 产品责任</vt:lpstr>
      <vt:lpstr>产品责任纠纷与瑕疵担保责任纠纷（买卖合同纠纷）</vt:lpstr>
      <vt:lpstr>产品责任与瑕疵担保责任的区别</vt:lpstr>
      <vt:lpstr>PowerPoint Presentation</vt:lpstr>
      <vt:lpstr>PowerPoint Presentation</vt:lpstr>
      <vt:lpstr> 5. 行政责任</vt:lpstr>
      <vt:lpstr>PowerPoint Presentation</vt:lpstr>
      <vt:lpstr>PowerPoint Presentation</vt:lpstr>
      <vt:lpstr>PowerPoint Presentation</vt:lpstr>
      <vt:lpstr>PowerPoint Presentation</vt:lpstr>
      <vt:lpstr>PowerPoint Presentation</vt:lpstr>
      <vt:lpstr>PowerPoint Presentation</vt:lpstr>
      <vt:lpstr>3.6 刑事责任</vt:lpstr>
      <vt:lpstr>A </vt:lpstr>
      <vt:lpstr>ABCD</vt:lpstr>
      <vt:lpstr>A</vt:lpstr>
      <vt:lpstr>ABCD</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产品质量法</dc:title>
  <dc:creator>Sen La</dc:creator>
  <cp:lastModifiedBy>Sen La</cp:lastModifiedBy>
  <cp:revision>67</cp:revision>
  <dcterms:created xsi:type="dcterms:W3CDTF">2016-11-27T15:41:26Z</dcterms:created>
  <dcterms:modified xsi:type="dcterms:W3CDTF">2017-09-09T14:13:39Z</dcterms:modified>
</cp:coreProperties>
</file>