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24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EB25-C70F-154F-B2BB-875AB639D32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847B-33F0-A741-887B-F773E7FE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EB25-C70F-154F-B2BB-875AB639D32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847B-33F0-A741-887B-F773E7FE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0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EB25-C70F-154F-B2BB-875AB639D32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847B-33F0-A741-887B-F773E7FE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0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EB25-C70F-154F-B2BB-875AB639D32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847B-33F0-A741-887B-F773E7FE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8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EB25-C70F-154F-B2BB-875AB639D32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847B-33F0-A741-887B-F773E7FE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EB25-C70F-154F-B2BB-875AB639D32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847B-33F0-A741-887B-F773E7FE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0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EB25-C70F-154F-B2BB-875AB639D32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847B-33F0-A741-887B-F773E7FE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EB25-C70F-154F-B2BB-875AB639D32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847B-33F0-A741-887B-F773E7FE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EB25-C70F-154F-B2BB-875AB639D32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847B-33F0-A741-887B-F773E7FE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EB25-C70F-154F-B2BB-875AB639D32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847B-33F0-A741-887B-F773E7FE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5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EB25-C70F-154F-B2BB-875AB639D32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5847B-33F0-A741-887B-F773E7FE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7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FEB25-C70F-154F-B2BB-875AB639D32A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5847B-33F0-A741-887B-F773E7FE7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侵权责任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2913"/>
            <a:ext cx="10515600" cy="5734049"/>
          </a:xfrm>
        </p:spPr>
        <p:txBody>
          <a:bodyPr/>
          <a:lstStyle/>
          <a:p>
            <a:r>
              <a:rPr lang="zh-CN" altLang="en-US" dirty="0" smtClean="0"/>
              <a:t>侵权责任的定义：因侵害他人人身、财产的侵权行为产生的责任。</a:t>
            </a:r>
            <a:endParaRPr lang="en-US" altLang="zh-CN" dirty="0" smtClean="0"/>
          </a:p>
          <a:p>
            <a:r>
              <a:rPr lang="zh-CN" altLang="en-US" dirty="0" smtClean="0"/>
              <a:t>有时会与违约责任相竞合</a:t>
            </a:r>
            <a:endParaRPr lang="en-US" altLang="zh-CN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81493"/>
              </p:ext>
            </p:extLst>
          </p:nvPr>
        </p:nvGraphicFramePr>
        <p:xfrm>
          <a:off x="1546223" y="1991254"/>
          <a:ext cx="9807576" cy="42959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903788"/>
                <a:gridCol w="4903788"/>
              </a:tblGrid>
              <a:tr h="1126067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侵权责任的种类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含义</a:t>
                      </a:r>
                      <a:endParaRPr lang="en-US" sz="2800" dirty="0"/>
                    </a:p>
                  </a:txBody>
                  <a:tcPr/>
                </a:tc>
              </a:tr>
              <a:tr h="1126067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过错责任（主要的侵权责任）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认定一方行为是否构成侵权责任需要四个因素：侵害行为、损害后果、因果关系、过错</a:t>
                      </a:r>
                      <a:endParaRPr lang="en-US" sz="2800" dirty="0"/>
                    </a:p>
                  </a:txBody>
                  <a:tcPr/>
                </a:tc>
              </a:tr>
              <a:tr h="1126067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非过错责任（特殊的侵权责任）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认定一方行为是否构成侵权责任需要三个因素：</a:t>
                      </a:r>
                      <a:endParaRPr lang="en-US" altLang="zh-CN" sz="2800" dirty="0" smtClean="0"/>
                    </a:p>
                    <a:p>
                      <a:r>
                        <a:rPr lang="zh-CN" altLang="en-US" sz="2800" dirty="0" smtClean="0"/>
                        <a:t>侵害行为、损害后果、因果关系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0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包括故意和过失</a:t>
            </a:r>
            <a:endParaRPr lang="en-US" altLang="zh-CN" dirty="0" smtClean="0"/>
          </a:p>
          <a:p>
            <a:r>
              <a:rPr lang="zh-CN" altLang="en-US" dirty="0" smtClean="0"/>
              <a:t>故意：行为人明知其行为会导致他人的人身、财产损害，希望或放任其损害的发生</a:t>
            </a:r>
            <a:endParaRPr lang="en-US" altLang="zh-CN" dirty="0" smtClean="0"/>
          </a:p>
          <a:p>
            <a:r>
              <a:rPr lang="zh-CN" altLang="en-US" dirty="0" smtClean="0"/>
              <a:t>过失：行为人应该预见损害的发生，因过于自信认为自己可以避免，但事实上没能避免；或者行为人应当预见，因疏忽大意而没有预见。</a:t>
            </a:r>
            <a:endParaRPr lang="en-US" altLang="zh-CN" dirty="0" smtClean="0"/>
          </a:p>
          <a:p>
            <a:r>
              <a:rPr lang="zh-CN" altLang="en-US" dirty="0" smtClean="0"/>
              <a:t>常见的过错责任：大部分侵权责任都是过错责任，包括侵害他人财产、知识产权、人身、姓名权、肖像权、名誉权、荣誉权等；</a:t>
            </a:r>
            <a:endParaRPr lang="en-US" altLang="zh-CN" dirty="0" smtClean="0"/>
          </a:p>
          <a:p>
            <a:r>
              <a:rPr lang="zh-CN" altLang="en-US" dirty="0" smtClean="0"/>
              <a:t>过错的判断标准：代表社会的一般道德水平和一般教育程度的</a:t>
            </a:r>
            <a:r>
              <a:rPr lang="zh-CN" altLang="en-US" dirty="0" smtClean="0"/>
              <a:t>“诚实善意之人”的一般注意程度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288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过错推定责任（特殊的过错责任）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zh-CN" altLang="en-US" dirty="0" smtClean="0"/>
              <a:t>定义：法律推定加害人的过错，从而实现举证责任倒置。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民事诉讼法规定的举证责任是：“谁主张，谁举证”（即原被告都要针对自己的主张提出证据证明，如果无法证明，在事实真伪不明时，承担败诉的风险）</a:t>
            </a:r>
            <a:endParaRPr lang="en-US" altLang="zh-CN" dirty="0" smtClean="0"/>
          </a:p>
          <a:p>
            <a:r>
              <a:rPr lang="zh-CN" altLang="en-US" dirty="0" smtClean="0"/>
              <a:t>过错推定责任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由加害人来承担主动举证的责任，如果无法证明，在事实真伪不明时，由加害人承担败诉风险。</a:t>
            </a:r>
            <a:endParaRPr lang="en-US" altLang="zh-CN" dirty="0" smtClean="0"/>
          </a:p>
          <a:p>
            <a:r>
              <a:rPr lang="zh-CN" altLang="en-US" dirty="0" smtClean="0"/>
              <a:t>产品质量法中销售商的产品责任是过错推定责任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434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无过错责任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定义：</a:t>
            </a:r>
            <a:r>
              <a:rPr lang="zh-CN" altLang="en-US" b="1" dirty="0"/>
              <a:t>行为人损害他人民事权益，不论行为人有无过错，法律规定应当承担侵权责任的，依照其规定。</a:t>
            </a:r>
            <a:endParaRPr lang="zh-CN" altLang="en-US" dirty="0"/>
          </a:p>
          <a:p>
            <a:r>
              <a:rPr lang="zh-CN" altLang="en-US" dirty="0" smtClean="0"/>
              <a:t>（即使没有过错，也要承担侵权责任）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常见的无过错责任：生产商的产品责任、高度危险作业、环境污染、饲养动物致人损害、建筑物倒塌致人损害等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590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高度危险作业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从事</a:t>
            </a:r>
            <a:r>
              <a:rPr lang="zh-CN" altLang="en-US" dirty="0"/>
              <a:t>高空、高压、易燃、易爆、剧毒、放射性、高速运输工具等对周围环境有高度危险的作业造成他人损害的，应当承担民事责任，如果能证明损害是由受害人故意造成的，不承担民事责任。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443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DengXian</vt:lpstr>
      <vt:lpstr>DengXian Light</vt:lpstr>
      <vt:lpstr>Arial</vt:lpstr>
      <vt:lpstr>Office Theme</vt:lpstr>
      <vt:lpstr>侵权责任</vt:lpstr>
      <vt:lpstr>PowerPoint Presentation</vt:lpstr>
      <vt:lpstr>过错</vt:lpstr>
      <vt:lpstr>过错推定责任（特殊的过错责任）</vt:lpstr>
      <vt:lpstr>无过错责任</vt:lpstr>
      <vt:lpstr>高度危险作业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侵权责任</dc:title>
  <dc:creator>Sen La</dc:creator>
  <cp:lastModifiedBy>Sen La</cp:lastModifiedBy>
  <cp:revision>8</cp:revision>
  <dcterms:created xsi:type="dcterms:W3CDTF">2016-12-14T12:54:32Z</dcterms:created>
  <dcterms:modified xsi:type="dcterms:W3CDTF">2016-12-14T14:22:47Z</dcterms:modified>
</cp:coreProperties>
</file>