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99" r:id="rId5"/>
    <p:sldId id="271" r:id="rId6"/>
    <p:sldId id="274" r:id="rId7"/>
    <p:sldId id="272" r:id="rId8"/>
    <p:sldId id="275" r:id="rId9"/>
    <p:sldId id="273" r:id="rId10"/>
    <p:sldId id="300" r:id="rId11"/>
    <p:sldId id="276" r:id="rId12"/>
    <p:sldId id="301" r:id="rId13"/>
    <p:sldId id="277" r:id="rId14"/>
    <p:sldId id="259" r:id="rId15"/>
    <p:sldId id="260" r:id="rId16"/>
    <p:sldId id="261" r:id="rId17"/>
    <p:sldId id="262" r:id="rId18"/>
    <p:sldId id="303" r:id="rId19"/>
    <p:sldId id="304" r:id="rId20"/>
    <p:sldId id="287" r:id="rId21"/>
    <p:sldId id="302" r:id="rId22"/>
    <p:sldId id="263" r:id="rId23"/>
    <p:sldId id="264" r:id="rId24"/>
    <p:sldId id="297" r:id="rId25"/>
    <p:sldId id="279" r:id="rId26"/>
    <p:sldId id="280" r:id="rId27"/>
    <p:sldId id="265" r:id="rId28"/>
    <p:sldId id="278" r:id="rId29"/>
    <p:sldId id="266" r:id="rId30"/>
    <p:sldId id="284" r:id="rId31"/>
    <p:sldId id="267" r:id="rId32"/>
    <p:sldId id="268" r:id="rId33"/>
    <p:sldId id="283" r:id="rId34"/>
    <p:sldId id="289" r:id="rId35"/>
    <p:sldId id="282" r:id="rId36"/>
    <p:sldId id="269" r:id="rId37"/>
    <p:sldId id="286" r:id="rId38"/>
    <p:sldId id="285" r:id="rId39"/>
    <p:sldId id="290" r:id="rId40"/>
    <p:sldId id="295" r:id="rId41"/>
    <p:sldId id="296" r:id="rId42"/>
    <p:sldId id="291" r:id="rId43"/>
    <p:sldId id="298" r:id="rId44"/>
    <p:sldId id="292" r:id="rId45"/>
    <p:sldId id="29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7"/>
    <p:restoredTop sz="94595"/>
  </p:normalViewPr>
  <p:slideViewPr>
    <p:cSldViewPr snapToGrid="0" snapToObjects="1">
      <p:cViewPr>
        <p:scale>
          <a:sx n="100" d="100"/>
          <a:sy n="100" d="100"/>
        </p:scale>
        <p:origin x="74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B3A367-76A9-5F47-889B-E75850C1AD82}"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BC92F717-F303-2D4E-995B-A92037F0C6E0}">
      <dgm:prSet phldrT="[Text]"/>
      <dgm:spPr/>
      <dgm:t>
        <a:bodyPr/>
        <a:lstStyle/>
        <a:p>
          <a:r>
            <a:rPr lang="zh-CN" altLang="en-US" dirty="0"/>
            <a:t>取得股权</a:t>
          </a:r>
          <a:r>
            <a:rPr lang="en-US" altLang="zh-CN" dirty="0"/>
            <a:t>acquisition of equity</a:t>
          </a:r>
          <a:endParaRPr lang="en-US" dirty="0"/>
        </a:p>
      </dgm:t>
    </dgm:pt>
    <dgm:pt modelId="{1FB19AC0-A5F4-104A-A0CD-B48C1026C5AC}" type="parTrans" cxnId="{5E9B259B-AF81-2D47-A0F5-9C4A6835AFC5}">
      <dgm:prSet/>
      <dgm:spPr/>
      <dgm:t>
        <a:bodyPr/>
        <a:lstStyle/>
        <a:p>
          <a:endParaRPr lang="en-US"/>
        </a:p>
      </dgm:t>
    </dgm:pt>
    <dgm:pt modelId="{43F9895F-DB4E-754C-86CC-3FC4321F7F38}" type="sibTrans" cxnId="{5E9B259B-AF81-2D47-A0F5-9C4A6835AFC5}">
      <dgm:prSet/>
      <dgm:spPr/>
      <dgm:t>
        <a:bodyPr/>
        <a:lstStyle/>
        <a:p>
          <a:endParaRPr lang="en-US"/>
        </a:p>
      </dgm:t>
    </dgm:pt>
    <dgm:pt modelId="{A497DA0F-A137-E44F-935D-B270FBE3077E}">
      <dgm:prSet phldrT="[Text]"/>
      <dgm:spPr/>
      <dgm:t>
        <a:bodyPr/>
        <a:lstStyle/>
        <a:p>
          <a:r>
            <a:rPr lang="zh-CN" altLang="en-US" dirty="0"/>
            <a:t>一个企业取得另一个企业一定数量的股份，以达到控制该企业的目的。</a:t>
          </a:r>
          <a:r>
            <a:rPr lang="en-US" altLang="zh-CN" dirty="0"/>
            <a:t>One enterprise acquired another enterprise’s a certain amount of equity so as to control this enterprise</a:t>
          </a:r>
          <a:endParaRPr lang="en-US" dirty="0"/>
        </a:p>
      </dgm:t>
    </dgm:pt>
    <dgm:pt modelId="{EE40E1B5-7022-BA44-A282-C4D2E37220D0}" type="parTrans" cxnId="{583175AA-91CB-CF49-9A32-33EBF3612A0D}">
      <dgm:prSet/>
      <dgm:spPr/>
      <dgm:t>
        <a:bodyPr/>
        <a:lstStyle/>
        <a:p>
          <a:endParaRPr lang="en-US"/>
        </a:p>
      </dgm:t>
    </dgm:pt>
    <dgm:pt modelId="{9BE497D2-F7CD-4F47-AFF8-AD46ED2756A8}" type="sibTrans" cxnId="{583175AA-91CB-CF49-9A32-33EBF3612A0D}">
      <dgm:prSet/>
      <dgm:spPr/>
      <dgm:t>
        <a:bodyPr/>
        <a:lstStyle/>
        <a:p>
          <a:endParaRPr lang="en-US"/>
        </a:p>
      </dgm:t>
    </dgm:pt>
    <dgm:pt modelId="{DAE6F1D4-DA7E-0346-BAD0-EE65C84169D2}">
      <dgm:prSet phldrT="[Text]"/>
      <dgm:spPr/>
      <dgm:t>
        <a:bodyPr/>
        <a:lstStyle/>
        <a:p>
          <a:r>
            <a:rPr lang="zh-CN" altLang="en-US" dirty="0"/>
            <a:t>取得多少股权构成合并或构成取得控制权，取决于被取得企业的股权情况</a:t>
          </a:r>
          <a:r>
            <a:rPr lang="en-US" altLang="en-US" dirty="0"/>
            <a:t>How much equity is acquired constitutes an acquisition of control, depending on the equity structure of the acquired business</a:t>
          </a:r>
          <a:endParaRPr lang="en-US" dirty="0"/>
        </a:p>
      </dgm:t>
    </dgm:pt>
    <dgm:pt modelId="{929E2622-7AA7-2C4B-BB5F-F408FDA7F11A}" type="parTrans" cxnId="{BC975542-2D7F-7C49-BCC8-B4983307C144}">
      <dgm:prSet/>
      <dgm:spPr/>
      <dgm:t>
        <a:bodyPr/>
        <a:lstStyle/>
        <a:p>
          <a:endParaRPr lang="en-US"/>
        </a:p>
      </dgm:t>
    </dgm:pt>
    <dgm:pt modelId="{39D3303A-8E8E-FF4F-9657-AF119E11379E}" type="sibTrans" cxnId="{BC975542-2D7F-7C49-BCC8-B4983307C144}">
      <dgm:prSet/>
      <dgm:spPr/>
      <dgm:t>
        <a:bodyPr/>
        <a:lstStyle/>
        <a:p>
          <a:endParaRPr lang="en-US"/>
        </a:p>
      </dgm:t>
    </dgm:pt>
    <dgm:pt modelId="{11298827-D00B-B043-9132-FA696683B3F7}">
      <dgm:prSet phldrT="[Text]"/>
      <dgm:spPr/>
      <dgm:t>
        <a:bodyPr/>
        <a:lstStyle/>
        <a:p>
          <a:r>
            <a:rPr lang="zh-CN" altLang="en-US" dirty="0"/>
            <a:t>取得资产</a:t>
          </a:r>
          <a:endParaRPr lang="en-US" dirty="0"/>
        </a:p>
      </dgm:t>
    </dgm:pt>
    <dgm:pt modelId="{F79D6F0E-5C03-FF49-A950-7617BAC8DCB3}" type="parTrans" cxnId="{41D6B195-D8E3-B447-8ADB-F6C18AEF6920}">
      <dgm:prSet/>
      <dgm:spPr/>
      <dgm:t>
        <a:bodyPr/>
        <a:lstStyle/>
        <a:p>
          <a:endParaRPr lang="en-US"/>
        </a:p>
      </dgm:t>
    </dgm:pt>
    <dgm:pt modelId="{0738ED5B-DE5C-2648-AC77-17A4D1A01B35}" type="sibTrans" cxnId="{41D6B195-D8E3-B447-8ADB-F6C18AEF6920}">
      <dgm:prSet/>
      <dgm:spPr/>
      <dgm:t>
        <a:bodyPr/>
        <a:lstStyle/>
        <a:p>
          <a:endParaRPr lang="en-US"/>
        </a:p>
      </dgm:t>
    </dgm:pt>
    <dgm:pt modelId="{19A8C64E-899E-794C-9BD6-D9839BD1EDB1}">
      <dgm:prSet phldrT="[Text]"/>
      <dgm:spPr/>
      <dgm:t>
        <a:bodyPr/>
        <a:lstStyle/>
        <a:p>
          <a:r>
            <a:rPr lang="zh-CN" altLang="en-US" dirty="0"/>
            <a:t>通过购买、承担债务或其他方式取得另一企业全部或部分财产，以达到控制该企业的目的</a:t>
          </a:r>
          <a:r>
            <a:rPr lang="en-US" altLang="zh-CN" dirty="0"/>
            <a:t> purchase, burden the debt or other means to acquire another enterprise’s whole or part of asset so as to control this enterprise</a:t>
          </a:r>
          <a:endParaRPr lang="en-US" dirty="0"/>
        </a:p>
      </dgm:t>
    </dgm:pt>
    <dgm:pt modelId="{59400C3F-9C25-8543-9940-25CEE62D7E51}" type="parTrans" cxnId="{6E839C32-1875-A94E-956F-9D0A5B901DAD}">
      <dgm:prSet/>
      <dgm:spPr/>
      <dgm:t>
        <a:bodyPr/>
        <a:lstStyle/>
        <a:p>
          <a:endParaRPr lang="en-US"/>
        </a:p>
      </dgm:t>
    </dgm:pt>
    <dgm:pt modelId="{C2B32F5D-37F2-BE44-830C-427FB9330CD0}" type="sibTrans" cxnId="{6E839C32-1875-A94E-956F-9D0A5B901DAD}">
      <dgm:prSet/>
      <dgm:spPr/>
      <dgm:t>
        <a:bodyPr/>
        <a:lstStyle/>
        <a:p>
          <a:endParaRPr lang="en-US"/>
        </a:p>
      </dgm:t>
    </dgm:pt>
    <dgm:pt modelId="{A20EE33E-5FEF-3B42-AEA7-DCF29FF5D8CE}" type="pres">
      <dgm:prSet presAssocID="{37B3A367-76A9-5F47-889B-E75850C1AD82}" presName="Name0" presStyleCnt="0">
        <dgm:presLayoutVars>
          <dgm:dir/>
          <dgm:animLvl val="lvl"/>
          <dgm:resizeHandles val="exact"/>
        </dgm:presLayoutVars>
      </dgm:prSet>
      <dgm:spPr/>
    </dgm:pt>
    <dgm:pt modelId="{49131EF0-6DEC-2E44-9D60-9E7AAFCA7E14}" type="pres">
      <dgm:prSet presAssocID="{BC92F717-F303-2D4E-995B-A92037F0C6E0}" presName="composite" presStyleCnt="0"/>
      <dgm:spPr/>
    </dgm:pt>
    <dgm:pt modelId="{BE5030A2-9DF9-394F-AFBA-E0EFB68A6124}" type="pres">
      <dgm:prSet presAssocID="{BC92F717-F303-2D4E-995B-A92037F0C6E0}" presName="parTx" presStyleLbl="alignNode1" presStyleIdx="0" presStyleCnt="2">
        <dgm:presLayoutVars>
          <dgm:chMax val="0"/>
          <dgm:chPref val="0"/>
          <dgm:bulletEnabled val="1"/>
        </dgm:presLayoutVars>
      </dgm:prSet>
      <dgm:spPr/>
    </dgm:pt>
    <dgm:pt modelId="{7BA86D2A-00C9-6E45-AEAC-0F998128C569}" type="pres">
      <dgm:prSet presAssocID="{BC92F717-F303-2D4E-995B-A92037F0C6E0}" presName="desTx" presStyleLbl="alignAccFollowNode1" presStyleIdx="0" presStyleCnt="2">
        <dgm:presLayoutVars>
          <dgm:bulletEnabled val="1"/>
        </dgm:presLayoutVars>
      </dgm:prSet>
      <dgm:spPr/>
    </dgm:pt>
    <dgm:pt modelId="{5AFF56EF-36ED-C14B-B23B-9CCF2BD79ABA}" type="pres">
      <dgm:prSet presAssocID="{43F9895F-DB4E-754C-86CC-3FC4321F7F38}" presName="space" presStyleCnt="0"/>
      <dgm:spPr/>
    </dgm:pt>
    <dgm:pt modelId="{42E0D825-A73C-1A4A-B32C-FB91232E314D}" type="pres">
      <dgm:prSet presAssocID="{11298827-D00B-B043-9132-FA696683B3F7}" presName="composite" presStyleCnt="0"/>
      <dgm:spPr/>
    </dgm:pt>
    <dgm:pt modelId="{0BCDCD70-372B-B647-8F2F-9CB7FEB59819}" type="pres">
      <dgm:prSet presAssocID="{11298827-D00B-B043-9132-FA696683B3F7}" presName="parTx" presStyleLbl="alignNode1" presStyleIdx="1" presStyleCnt="2">
        <dgm:presLayoutVars>
          <dgm:chMax val="0"/>
          <dgm:chPref val="0"/>
          <dgm:bulletEnabled val="1"/>
        </dgm:presLayoutVars>
      </dgm:prSet>
      <dgm:spPr/>
    </dgm:pt>
    <dgm:pt modelId="{5AA9C82D-3650-F34A-BDC1-91BFB5A1AD1E}" type="pres">
      <dgm:prSet presAssocID="{11298827-D00B-B043-9132-FA696683B3F7}" presName="desTx" presStyleLbl="alignAccFollowNode1" presStyleIdx="1" presStyleCnt="2">
        <dgm:presLayoutVars>
          <dgm:bulletEnabled val="1"/>
        </dgm:presLayoutVars>
      </dgm:prSet>
      <dgm:spPr/>
    </dgm:pt>
  </dgm:ptLst>
  <dgm:cxnLst>
    <dgm:cxn modelId="{6E839C32-1875-A94E-956F-9D0A5B901DAD}" srcId="{11298827-D00B-B043-9132-FA696683B3F7}" destId="{19A8C64E-899E-794C-9BD6-D9839BD1EDB1}" srcOrd="0" destOrd="0" parTransId="{59400C3F-9C25-8543-9940-25CEE62D7E51}" sibTransId="{C2B32F5D-37F2-BE44-830C-427FB9330CD0}"/>
    <dgm:cxn modelId="{BC975542-2D7F-7C49-BCC8-B4983307C144}" srcId="{BC92F717-F303-2D4E-995B-A92037F0C6E0}" destId="{DAE6F1D4-DA7E-0346-BAD0-EE65C84169D2}" srcOrd="1" destOrd="0" parTransId="{929E2622-7AA7-2C4B-BB5F-F408FDA7F11A}" sibTransId="{39D3303A-8E8E-FF4F-9657-AF119E11379E}"/>
    <dgm:cxn modelId="{99741E7C-9C7E-3B42-A58C-92BE22C21FB7}" type="presOf" srcId="{A497DA0F-A137-E44F-935D-B270FBE3077E}" destId="{7BA86D2A-00C9-6E45-AEAC-0F998128C569}" srcOrd="0" destOrd="0" presId="urn:microsoft.com/office/officeart/2005/8/layout/hList1"/>
    <dgm:cxn modelId="{0E44C589-4802-2D44-BB66-72C0A7ED8A8C}" type="presOf" srcId="{BC92F717-F303-2D4E-995B-A92037F0C6E0}" destId="{BE5030A2-9DF9-394F-AFBA-E0EFB68A6124}" srcOrd="0" destOrd="0" presId="urn:microsoft.com/office/officeart/2005/8/layout/hList1"/>
    <dgm:cxn modelId="{41D6B195-D8E3-B447-8ADB-F6C18AEF6920}" srcId="{37B3A367-76A9-5F47-889B-E75850C1AD82}" destId="{11298827-D00B-B043-9132-FA696683B3F7}" srcOrd="1" destOrd="0" parTransId="{F79D6F0E-5C03-FF49-A950-7617BAC8DCB3}" sibTransId="{0738ED5B-DE5C-2648-AC77-17A4D1A01B35}"/>
    <dgm:cxn modelId="{5E9B259B-AF81-2D47-A0F5-9C4A6835AFC5}" srcId="{37B3A367-76A9-5F47-889B-E75850C1AD82}" destId="{BC92F717-F303-2D4E-995B-A92037F0C6E0}" srcOrd="0" destOrd="0" parTransId="{1FB19AC0-A5F4-104A-A0CD-B48C1026C5AC}" sibTransId="{43F9895F-DB4E-754C-86CC-3FC4321F7F38}"/>
    <dgm:cxn modelId="{583175AA-91CB-CF49-9A32-33EBF3612A0D}" srcId="{BC92F717-F303-2D4E-995B-A92037F0C6E0}" destId="{A497DA0F-A137-E44F-935D-B270FBE3077E}" srcOrd="0" destOrd="0" parTransId="{EE40E1B5-7022-BA44-A282-C4D2E37220D0}" sibTransId="{9BE497D2-F7CD-4F47-AFF8-AD46ED2756A8}"/>
    <dgm:cxn modelId="{B90F5FB0-E19F-B445-9B44-C4646AD55C7C}" type="presOf" srcId="{11298827-D00B-B043-9132-FA696683B3F7}" destId="{0BCDCD70-372B-B647-8F2F-9CB7FEB59819}" srcOrd="0" destOrd="0" presId="urn:microsoft.com/office/officeart/2005/8/layout/hList1"/>
    <dgm:cxn modelId="{846D31B9-A5ED-A54D-A144-B4F9E3E8004D}" type="presOf" srcId="{37B3A367-76A9-5F47-889B-E75850C1AD82}" destId="{A20EE33E-5FEF-3B42-AEA7-DCF29FF5D8CE}" srcOrd="0" destOrd="0" presId="urn:microsoft.com/office/officeart/2005/8/layout/hList1"/>
    <dgm:cxn modelId="{1344C0D1-119A-524A-85EA-8E430BDF1E2C}" type="presOf" srcId="{19A8C64E-899E-794C-9BD6-D9839BD1EDB1}" destId="{5AA9C82D-3650-F34A-BDC1-91BFB5A1AD1E}" srcOrd="0" destOrd="0" presId="urn:microsoft.com/office/officeart/2005/8/layout/hList1"/>
    <dgm:cxn modelId="{7072BCE3-985E-3B49-974D-A334DC196EC5}" type="presOf" srcId="{DAE6F1D4-DA7E-0346-BAD0-EE65C84169D2}" destId="{7BA86D2A-00C9-6E45-AEAC-0F998128C569}" srcOrd="0" destOrd="1" presId="urn:microsoft.com/office/officeart/2005/8/layout/hList1"/>
    <dgm:cxn modelId="{E9356E4B-9546-A247-BDA5-E418C743D78E}" type="presParOf" srcId="{A20EE33E-5FEF-3B42-AEA7-DCF29FF5D8CE}" destId="{49131EF0-6DEC-2E44-9D60-9E7AAFCA7E14}" srcOrd="0" destOrd="0" presId="urn:microsoft.com/office/officeart/2005/8/layout/hList1"/>
    <dgm:cxn modelId="{2B3E99BD-026A-704D-AC55-88F5FE0C7A5C}" type="presParOf" srcId="{49131EF0-6DEC-2E44-9D60-9E7AAFCA7E14}" destId="{BE5030A2-9DF9-394F-AFBA-E0EFB68A6124}" srcOrd="0" destOrd="0" presId="urn:microsoft.com/office/officeart/2005/8/layout/hList1"/>
    <dgm:cxn modelId="{BFC0C570-3527-A540-ABD3-A06C50D873A8}" type="presParOf" srcId="{49131EF0-6DEC-2E44-9D60-9E7AAFCA7E14}" destId="{7BA86D2A-00C9-6E45-AEAC-0F998128C569}" srcOrd="1" destOrd="0" presId="urn:microsoft.com/office/officeart/2005/8/layout/hList1"/>
    <dgm:cxn modelId="{490181EE-A1EB-5A4F-9A72-183A20FCF56F}" type="presParOf" srcId="{A20EE33E-5FEF-3B42-AEA7-DCF29FF5D8CE}" destId="{5AFF56EF-36ED-C14B-B23B-9CCF2BD79ABA}" srcOrd="1" destOrd="0" presId="urn:microsoft.com/office/officeart/2005/8/layout/hList1"/>
    <dgm:cxn modelId="{BFACCFE9-02EB-304C-AB6D-3150001922E5}" type="presParOf" srcId="{A20EE33E-5FEF-3B42-AEA7-DCF29FF5D8CE}" destId="{42E0D825-A73C-1A4A-B32C-FB91232E314D}" srcOrd="2" destOrd="0" presId="urn:microsoft.com/office/officeart/2005/8/layout/hList1"/>
    <dgm:cxn modelId="{CB16C651-7C92-744C-AF6D-367D46A1E6C1}" type="presParOf" srcId="{42E0D825-A73C-1A4A-B32C-FB91232E314D}" destId="{0BCDCD70-372B-B647-8F2F-9CB7FEB59819}" srcOrd="0" destOrd="0" presId="urn:microsoft.com/office/officeart/2005/8/layout/hList1"/>
    <dgm:cxn modelId="{75376A92-B9D6-FA4A-AAB1-7613AEC803AA}" type="presParOf" srcId="{42E0D825-A73C-1A4A-B32C-FB91232E314D}" destId="{5AA9C82D-3650-F34A-BDC1-91BFB5A1AD1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09B54F-D95D-7F48-9B65-0E05FCF28687}" type="doc">
      <dgm:prSet loTypeId="urn:microsoft.com/office/officeart/2005/8/layout/process4" loCatId="" qsTypeId="urn:microsoft.com/office/officeart/2005/8/quickstyle/simple2" qsCatId="simple" csTypeId="urn:microsoft.com/office/officeart/2005/8/colors/accent1_1" csCatId="accent1" phldr="1"/>
      <dgm:spPr/>
    </dgm:pt>
    <dgm:pt modelId="{97628643-7DC3-094B-9021-A7088C984263}">
      <dgm:prSet phldrT="[Text]" custT="1"/>
      <dgm:spPr/>
      <dgm:t>
        <a:bodyPr/>
        <a:lstStyle/>
        <a:p>
          <a:r>
            <a:rPr lang="zh-CN" altLang="en-US" sz="2400" b="1" dirty="0"/>
            <a:t>经营者提交必要文件：申报书、集中对竞争的影响评估、集中协议、参与集中的经营者上一年度财务会计报告等。</a:t>
          </a:r>
          <a:endParaRPr lang="en-US" altLang="zh-CN" sz="2400" b="1" dirty="0"/>
        </a:p>
      </dgm:t>
    </dgm:pt>
    <dgm:pt modelId="{EE480AFD-0635-D24F-9505-F25DAD29D99E}" type="parTrans" cxnId="{DE2DB520-3AE0-DD40-A85B-CE68243BF21C}">
      <dgm:prSet/>
      <dgm:spPr/>
      <dgm:t>
        <a:bodyPr/>
        <a:lstStyle/>
        <a:p>
          <a:endParaRPr lang="en-US"/>
        </a:p>
      </dgm:t>
    </dgm:pt>
    <dgm:pt modelId="{E8E231F6-FA95-484A-B7E0-7AB8BC3BDE76}" type="sibTrans" cxnId="{DE2DB520-3AE0-DD40-A85B-CE68243BF21C}">
      <dgm:prSet/>
      <dgm:spPr/>
      <dgm:t>
        <a:bodyPr/>
        <a:lstStyle/>
        <a:p>
          <a:endParaRPr lang="en-US"/>
        </a:p>
      </dgm:t>
    </dgm:pt>
    <dgm:pt modelId="{3DD7B02D-ABE4-5148-BCFD-2AE1D7D3EA26}">
      <dgm:prSet phldrT="[Text]" custT="1"/>
      <dgm:spPr/>
      <dgm:t>
        <a:bodyPr/>
        <a:lstStyle/>
        <a:p>
          <a:r>
            <a:rPr lang="zh-CN" altLang="en-US" sz="2400" b="1"/>
            <a:t>提交文件不完备的，在规定期限补交；逾期未补交的，视为为申报。</a:t>
          </a:r>
          <a:endParaRPr lang="en-US" sz="2400" b="1" dirty="0"/>
        </a:p>
      </dgm:t>
    </dgm:pt>
    <dgm:pt modelId="{84204300-10E3-D641-960D-B6812A641D62}" type="parTrans" cxnId="{B933F16E-9DE0-2D47-96B4-AD47B242AEA0}">
      <dgm:prSet/>
      <dgm:spPr/>
      <dgm:t>
        <a:bodyPr/>
        <a:lstStyle/>
        <a:p>
          <a:endParaRPr lang="en-US"/>
        </a:p>
      </dgm:t>
    </dgm:pt>
    <dgm:pt modelId="{38FE5190-EC26-694B-AA16-1BE37AF64924}" type="sibTrans" cxnId="{B933F16E-9DE0-2D47-96B4-AD47B242AEA0}">
      <dgm:prSet/>
      <dgm:spPr/>
      <dgm:t>
        <a:bodyPr/>
        <a:lstStyle/>
        <a:p>
          <a:endParaRPr lang="en-US"/>
        </a:p>
      </dgm:t>
    </dgm:pt>
    <dgm:pt modelId="{50B49F63-7B51-F643-970F-73D5D451449D}">
      <dgm:prSet phldrT="[Text]" custT="1"/>
      <dgm:spPr/>
      <dgm:t>
        <a:bodyPr/>
        <a:lstStyle/>
        <a:p>
          <a:r>
            <a:rPr lang="zh-CN" altLang="en-US" sz="2400" b="1"/>
            <a:t>初步审查：商务部收到文件之日起</a:t>
          </a:r>
          <a:r>
            <a:rPr lang="en-US" altLang="zh-CN" sz="2400" b="1"/>
            <a:t>30</a:t>
          </a:r>
          <a:r>
            <a:rPr lang="zh-CN" altLang="en-US" sz="2400" b="1"/>
            <a:t>日内，作出初步审查，决定是否进一步审查，并书面通知经营者；无进一步审查或逾期未决定，视为可以集中</a:t>
          </a:r>
          <a:endParaRPr lang="en-US" sz="2400" b="1" dirty="0"/>
        </a:p>
      </dgm:t>
    </dgm:pt>
    <dgm:pt modelId="{3C7D569F-552D-044D-823A-6942562D54EA}" type="parTrans" cxnId="{085F9699-EC7F-2842-9C9D-0197B0E2F8C4}">
      <dgm:prSet/>
      <dgm:spPr/>
      <dgm:t>
        <a:bodyPr/>
        <a:lstStyle/>
        <a:p>
          <a:endParaRPr lang="en-US"/>
        </a:p>
      </dgm:t>
    </dgm:pt>
    <dgm:pt modelId="{9170BD77-ACA0-9A44-B82A-EC4AC6019D8B}" type="sibTrans" cxnId="{085F9699-EC7F-2842-9C9D-0197B0E2F8C4}">
      <dgm:prSet/>
      <dgm:spPr/>
      <dgm:t>
        <a:bodyPr/>
        <a:lstStyle/>
        <a:p>
          <a:endParaRPr lang="en-US"/>
        </a:p>
      </dgm:t>
    </dgm:pt>
    <dgm:pt modelId="{8394E71B-35D7-9649-A66C-4CBB92908C80}">
      <dgm:prSet phldrT="[Text]" custT="1"/>
      <dgm:spPr/>
      <dgm:t>
        <a:bodyPr/>
        <a:lstStyle/>
        <a:p>
          <a:r>
            <a:rPr lang="zh-CN" altLang="en-US" sz="2400" b="1"/>
            <a:t>进一步审查：自决定之日起</a:t>
          </a:r>
          <a:r>
            <a:rPr lang="en-US" altLang="zh-CN" sz="2400" b="1"/>
            <a:t>90</a:t>
          </a:r>
          <a:r>
            <a:rPr lang="zh-CN" altLang="en-US" sz="2400" b="1"/>
            <a:t>日内审查完毕，作出是否禁止的决定，书面通知经营者。逾期未决定，视为可以集中</a:t>
          </a:r>
          <a:endParaRPr lang="en-US" sz="2400" b="1" dirty="0"/>
        </a:p>
      </dgm:t>
    </dgm:pt>
    <dgm:pt modelId="{BE397A9E-4BF6-5E48-97F5-302259EFAF05}" type="parTrans" cxnId="{BAE4FAC0-213E-F24D-8B57-2AFBF80AB414}">
      <dgm:prSet/>
      <dgm:spPr/>
      <dgm:t>
        <a:bodyPr/>
        <a:lstStyle/>
        <a:p>
          <a:endParaRPr lang="en-US"/>
        </a:p>
      </dgm:t>
    </dgm:pt>
    <dgm:pt modelId="{E3428F8E-3E3B-5A42-AF19-F636EDF5A845}" type="sibTrans" cxnId="{BAE4FAC0-213E-F24D-8B57-2AFBF80AB414}">
      <dgm:prSet/>
      <dgm:spPr/>
      <dgm:t>
        <a:bodyPr/>
        <a:lstStyle/>
        <a:p>
          <a:endParaRPr lang="en-US"/>
        </a:p>
      </dgm:t>
    </dgm:pt>
    <dgm:pt modelId="{0BD3FE27-5BCD-6948-B057-AAD6A715AE21}">
      <dgm:prSet phldrT="[Text]" custT="1"/>
      <dgm:spPr/>
      <dgm:t>
        <a:bodyPr/>
        <a:lstStyle/>
        <a:p>
          <a:r>
            <a:rPr lang="zh-CN" altLang="en-US" sz="2400" b="1"/>
            <a:t>有下列情形之一的，可以延长审查期限，最长不得超过</a:t>
          </a:r>
          <a:r>
            <a:rPr lang="en-US" altLang="zh-CN" sz="2400" b="1"/>
            <a:t>60</a:t>
          </a:r>
          <a:r>
            <a:rPr lang="zh-CN" altLang="en-US" sz="2400" b="1"/>
            <a:t>日： （</a:t>
          </a:r>
          <a:r>
            <a:rPr lang="en-US" altLang="zh-CN" sz="2400" b="1"/>
            <a:t>1</a:t>
          </a:r>
          <a:r>
            <a:rPr lang="zh-CN" altLang="en-US" sz="2400" b="1"/>
            <a:t>）经营者同意延长；（</a:t>
          </a:r>
          <a:r>
            <a:rPr lang="en-US" altLang="zh-CN" sz="2400" b="1"/>
            <a:t>2</a:t>
          </a:r>
          <a:r>
            <a:rPr lang="zh-CN" altLang="en-US" sz="2400" b="1"/>
            <a:t>）经营者提交的文件不准确，需要进一步核实的；（</a:t>
          </a:r>
          <a:r>
            <a:rPr lang="en-US" altLang="zh-CN" sz="2400" b="1"/>
            <a:t>3</a:t>
          </a:r>
          <a:r>
            <a:rPr lang="zh-CN" altLang="en-US" sz="2400" b="1"/>
            <a:t>）经营者申报后有关情况发生重大变化</a:t>
          </a:r>
          <a:endParaRPr lang="en-US" sz="2400" b="1" dirty="0"/>
        </a:p>
      </dgm:t>
    </dgm:pt>
    <dgm:pt modelId="{34CFBB4E-A5D9-2645-ABE5-2A91310D50B8}" type="parTrans" cxnId="{20AC59AE-0BE8-4441-941D-6DF245A18E5C}">
      <dgm:prSet/>
      <dgm:spPr/>
      <dgm:t>
        <a:bodyPr/>
        <a:lstStyle/>
        <a:p>
          <a:endParaRPr lang="en-US"/>
        </a:p>
      </dgm:t>
    </dgm:pt>
    <dgm:pt modelId="{96EE327B-F7D0-4849-B501-A45B923B7028}" type="sibTrans" cxnId="{20AC59AE-0BE8-4441-941D-6DF245A18E5C}">
      <dgm:prSet/>
      <dgm:spPr/>
      <dgm:t>
        <a:bodyPr/>
        <a:lstStyle/>
        <a:p>
          <a:endParaRPr lang="en-US"/>
        </a:p>
      </dgm:t>
    </dgm:pt>
    <dgm:pt modelId="{CE216BC7-5E97-CB49-93E9-5BF5148C995A}" type="pres">
      <dgm:prSet presAssocID="{AB09B54F-D95D-7F48-9B65-0E05FCF28687}" presName="Name0" presStyleCnt="0">
        <dgm:presLayoutVars>
          <dgm:dir/>
          <dgm:animLvl val="lvl"/>
          <dgm:resizeHandles val="exact"/>
        </dgm:presLayoutVars>
      </dgm:prSet>
      <dgm:spPr/>
    </dgm:pt>
    <dgm:pt modelId="{BD8B6545-7EF2-4449-AFCF-B2BCA82E8A74}" type="pres">
      <dgm:prSet presAssocID="{0BD3FE27-5BCD-6948-B057-AAD6A715AE21}" presName="boxAndChildren" presStyleCnt="0"/>
      <dgm:spPr/>
    </dgm:pt>
    <dgm:pt modelId="{76A9465D-7942-D240-A08F-99DEE29419E5}" type="pres">
      <dgm:prSet presAssocID="{0BD3FE27-5BCD-6948-B057-AAD6A715AE21}" presName="parentTextBox" presStyleLbl="node1" presStyleIdx="0" presStyleCnt="5"/>
      <dgm:spPr/>
    </dgm:pt>
    <dgm:pt modelId="{D6AFA381-2F11-D64F-BEA5-EEB06A17AC93}" type="pres">
      <dgm:prSet presAssocID="{E3428F8E-3E3B-5A42-AF19-F636EDF5A845}" presName="sp" presStyleCnt="0"/>
      <dgm:spPr/>
    </dgm:pt>
    <dgm:pt modelId="{7E63FFD4-979F-944E-84B3-81B8A649DA60}" type="pres">
      <dgm:prSet presAssocID="{8394E71B-35D7-9649-A66C-4CBB92908C80}" presName="arrowAndChildren" presStyleCnt="0"/>
      <dgm:spPr/>
    </dgm:pt>
    <dgm:pt modelId="{47FFA39D-C4D6-6048-AA4C-E40D1B6118FE}" type="pres">
      <dgm:prSet presAssocID="{8394E71B-35D7-9649-A66C-4CBB92908C80}" presName="parentTextArrow" presStyleLbl="node1" presStyleIdx="1" presStyleCnt="5"/>
      <dgm:spPr/>
    </dgm:pt>
    <dgm:pt modelId="{F82AD69D-11AA-C046-8D86-569DB43B0358}" type="pres">
      <dgm:prSet presAssocID="{9170BD77-ACA0-9A44-B82A-EC4AC6019D8B}" presName="sp" presStyleCnt="0"/>
      <dgm:spPr/>
    </dgm:pt>
    <dgm:pt modelId="{6C38D62F-F40D-074C-B798-7F84E34D4A31}" type="pres">
      <dgm:prSet presAssocID="{50B49F63-7B51-F643-970F-73D5D451449D}" presName="arrowAndChildren" presStyleCnt="0"/>
      <dgm:spPr/>
    </dgm:pt>
    <dgm:pt modelId="{FE69D9F9-0DEE-9E44-A4BD-3E2D5D0B2676}" type="pres">
      <dgm:prSet presAssocID="{50B49F63-7B51-F643-970F-73D5D451449D}" presName="parentTextArrow" presStyleLbl="node1" presStyleIdx="2" presStyleCnt="5"/>
      <dgm:spPr/>
    </dgm:pt>
    <dgm:pt modelId="{BD8ED1BB-78C1-D945-B3E6-1B431FE8B18F}" type="pres">
      <dgm:prSet presAssocID="{38FE5190-EC26-694B-AA16-1BE37AF64924}" presName="sp" presStyleCnt="0"/>
      <dgm:spPr/>
    </dgm:pt>
    <dgm:pt modelId="{5393956A-96A5-0149-8EAE-CECF99A05DA5}" type="pres">
      <dgm:prSet presAssocID="{3DD7B02D-ABE4-5148-BCFD-2AE1D7D3EA26}" presName="arrowAndChildren" presStyleCnt="0"/>
      <dgm:spPr/>
    </dgm:pt>
    <dgm:pt modelId="{4B9ABFAF-3A70-1244-893D-BCA3CE682F70}" type="pres">
      <dgm:prSet presAssocID="{3DD7B02D-ABE4-5148-BCFD-2AE1D7D3EA26}" presName="parentTextArrow" presStyleLbl="node1" presStyleIdx="3" presStyleCnt="5" custScaleY="72076"/>
      <dgm:spPr/>
    </dgm:pt>
    <dgm:pt modelId="{B9E5FC27-B45B-804C-AF0E-A4C896BAD186}" type="pres">
      <dgm:prSet presAssocID="{E8E231F6-FA95-484A-B7E0-7AB8BC3BDE76}" presName="sp" presStyleCnt="0"/>
      <dgm:spPr/>
    </dgm:pt>
    <dgm:pt modelId="{1FF19749-C5EE-6C4C-A62F-DD3614460EDA}" type="pres">
      <dgm:prSet presAssocID="{97628643-7DC3-094B-9021-A7088C984263}" presName="arrowAndChildren" presStyleCnt="0"/>
      <dgm:spPr/>
    </dgm:pt>
    <dgm:pt modelId="{C93B14B4-A7AF-1042-B2F9-D56BEB1E3ABE}" type="pres">
      <dgm:prSet presAssocID="{97628643-7DC3-094B-9021-A7088C984263}" presName="parentTextArrow" presStyleLbl="node1" presStyleIdx="4" presStyleCnt="5"/>
      <dgm:spPr/>
    </dgm:pt>
  </dgm:ptLst>
  <dgm:cxnLst>
    <dgm:cxn modelId="{2DC82900-6BDD-3242-AC8D-2010F31B0A93}" type="presOf" srcId="{97628643-7DC3-094B-9021-A7088C984263}" destId="{C93B14B4-A7AF-1042-B2F9-D56BEB1E3ABE}" srcOrd="0" destOrd="0" presId="urn:microsoft.com/office/officeart/2005/8/layout/process4"/>
    <dgm:cxn modelId="{18173D0F-F962-F046-A60A-352CE3EF1232}" type="presOf" srcId="{AB09B54F-D95D-7F48-9B65-0E05FCF28687}" destId="{CE216BC7-5E97-CB49-93E9-5BF5148C995A}" srcOrd="0" destOrd="0" presId="urn:microsoft.com/office/officeart/2005/8/layout/process4"/>
    <dgm:cxn modelId="{F808711F-EA8E-274C-9EDE-82BE8DE3BB5E}" type="presOf" srcId="{3DD7B02D-ABE4-5148-BCFD-2AE1D7D3EA26}" destId="{4B9ABFAF-3A70-1244-893D-BCA3CE682F70}" srcOrd="0" destOrd="0" presId="urn:microsoft.com/office/officeart/2005/8/layout/process4"/>
    <dgm:cxn modelId="{DE2DB520-3AE0-DD40-A85B-CE68243BF21C}" srcId="{AB09B54F-D95D-7F48-9B65-0E05FCF28687}" destId="{97628643-7DC3-094B-9021-A7088C984263}" srcOrd="0" destOrd="0" parTransId="{EE480AFD-0635-D24F-9505-F25DAD29D99E}" sibTransId="{E8E231F6-FA95-484A-B7E0-7AB8BC3BDE76}"/>
    <dgm:cxn modelId="{60B69169-3E80-B045-AA82-5F6AC9AE6668}" type="presOf" srcId="{8394E71B-35D7-9649-A66C-4CBB92908C80}" destId="{47FFA39D-C4D6-6048-AA4C-E40D1B6118FE}" srcOrd="0" destOrd="0" presId="urn:microsoft.com/office/officeart/2005/8/layout/process4"/>
    <dgm:cxn modelId="{B933F16E-9DE0-2D47-96B4-AD47B242AEA0}" srcId="{AB09B54F-D95D-7F48-9B65-0E05FCF28687}" destId="{3DD7B02D-ABE4-5148-BCFD-2AE1D7D3EA26}" srcOrd="1" destOrd="0" parTransId="{84204300-10E3-D641-960D-B6812A641D62}" sibTransId="{38FE5190-EC26-694B-AA16-1BE37AF64924}"/>
    <dgm:cxn modelId="{085F9699-EC7F-2842-9C9D-0197B0E2F8C4}" srcId="{AB09B54F-D95D-7F48-9B65-0E05FCF28687}" destId="{50B49F63-7B51-F643-970F-73D5D451449D}" srcOrd="2" destOrd="0" parTransId="{3C7D569F-552D-044D-823A-6942562D54EA}" sibTransId="{9170BD77-ACA0-9A44-B82A-EC4AC6019D8B}"/>
    <dgm:cxn modelId="{20AC59AE-0BE8-4441-941D-6DF245A18E5C}" srcId="{AB09B54F-D95D-7F48-9B65-0E05FCF28687}" destId="{0BD3FE27-5BCD-6948-B057-AAD6A715AE21}" srcOrd="4" destOrd="0" parTransId="{34CFBB4E-A5D9-2645-ABE5-2A91310D50B8}" sibTransId="{96EE327B-F7D0-4849-B501-A45B923B7028}"/>
    <dgm:cxn modelId="{BAE4FAC0-213E-F24D-8B57-2AFBF80AB414}" srcId="{AB09B54F-D95D-7F48-9B65-0E05FCF28687}" destId="{8394E71B-35D7-9649-A66C-4CBB92908C80}" srcOrd="3" destOrd="0" parTransId="{BE397A9E-4BF6-5E48-97F5-302259EFAF05}" sibTransId="{E3428F8E-3E3B-5A42-AF19-F636EDF5A845}"/>
    <dgm:cxn modelId="{25DC7EE2-B8A5-1A4F-8BD1-CD7F798D906E}" type="presOf" srcId="{0BD3FE27-5BCD-6948-B057-AAD6A715AE21}" destId="{76A9465D-7942-D240-A08F-99DEE29419E5}" srcOrd="0" destOrd="0" presId="urn:microsoft.com/office/officeart/2005/8/layout/process4"/>
    <dgm:cxn modelId="{79A1EAEC-E767-184C-8665-9B0817BB0195}" type="presOf" srcId="{50B49F63-7B51-F643-970F-73D5D451449D}" destId="{FE69D9F9-0DEE-9E44-A4BD-3E2D5D0B2676}" srcOrd="0" destOrd="0" presId="urn:microsoft.com/office/officeart/2005/8/layout/process4"/>
    <dgm:cxn modelId="{659E6D9A-9C0A-2E41-A8DE-52656D8246EE}" type="presParOf" srcId="{CE216BC7-5E97-CB49-93E9-5BF5148C995A}" destId="{BD8B6545-7EF2-4449-AFCF-B2BCA82E8A74}" srcOrd="0" destOrd="0" presId="urn:microsoft.com/office/officeart/2005/8/layout/process4"/>
    <dgm:cxn modelId="{BCA81240-7CB5-284E-8219-54A07011E1D2}" type="presParOf" srcId="{BD8B6545-7EF2-4449-AFCF-B2BCA82E8A74}" destId="{76A9465D-7942-D240-A08F-99DEE29419E5}" srcOrd="0" destOrd="0" presId="urn:microsoft.com/office/officeart/2005/8/layout/process4"/>
    <dgm:cxn modelId="{2E5F2E83-F583-1044-90A5-FCBDCB8AC3FC}" type="presParOf" srcId="{CE216BC7-5E97-CB49-93E9-5BF5148C995A}" destId="{D6AFA381-2F11-D64F-BEA5-EEB06A17AC93}" srcOrd="1" destOrd="0" presId="urn:microsoft.com/office/officeart/2005/8/layout/process4"/>
    <dgm:cxn modelId="{E5FBEE50-5BAB-8343-B948-CA34E3A2C876}" type="presParOf" srcId="{CE216BC7-5E97-CB49-93E9-5BF5148C995A}" destId="{7E63FFD4-979F-944E-84B3-81B8A649DA60}" srcOrd="2" destOrd="0" presId="urn:microsoft.com/office/officeart/2005/8/layout/process4"/>
    <dgm:cxn modelId="{18E575FE-BC13-1743-AAA3-27BFAAC855C7}" type="presParOf" srcId="{7E63FFD4-979F-944E-84B3-81B8A649DA60}" destId="{47FFA39D-C4D6-6048-AA4C-E40D1B6118FE}" srcOrd="0" destOrd="0" presId="urn:microsoft.com/office/officeart/2005/8/layout/process4"/>
    <dgm:cxn modelId="{BD370735-7992-C94E-99CD-230D828C496D}" type="presParOf" srcId="{CE216BC7-5E97-CB49-93E9-5BF5148C995A}" destId="{F82AD69D-11AA-C046-8D86-569DB43B0358}" srcOrd="3" destOrd="0" presId="urn:microsoft.com/office/officeart/2005/8/layout/process4"/>
    <dgm:cxn modelId="{DA491C77-533A-B649-946F-1665292BF0E9}" type="presParOf" srcId="{CE216BC7-5E97-CB49-93E9-5BF5148C995A}" destId="{6C38D62F-F40D-074C-B798-7F84E34D4A31}" srcOrd="4" destOrd="0" presId="urn:microsoft.com/office/officeart/2005/8/layout/process4"/>
    <dgm:cxn modelId="{39E4A4E6-4871-164F-AB5A-1364970B0C20}" type="presParOf" srcId="{6C38D62F-F40D-074C-B798-7F84E34D4A31}" destId="{FE69D9F9-0DEE-9E44-A4BD-3E2D5D0B2676}" srcOrd="0" destOrd="0" presId="urn:microsoft.com/office/officeart/2005/8/layout/process4"/>
    <dgm:cxn modelId="{836496A6-D426-724A-AD43-774A1A0CF0F6}" type="presParOf" srcId="{CE216BC7-5E97-CB49-93E9-5BF5148C995A}" destId="{BD8ED1BB-78C1-D945-B3E6-1B431FE8B18F}" srcOrd="5" destOrd="0" presId="urn:microsoft.com/office/officeart/2005/8/layout/process4"/>
    <dgm:cxn modelId="{B8A9E57F-22D7-944B-A5A2-E23ACE3C8DC9}" type="presParOf" srcId="{CE216BC7-5E97-CB49-93E9-5BF5148C995A}" destId="{5393956A-96A5-0149-8EAE-CECF99A05DA5}" srcOrd="6" destOrd="0" presId="urn:microsoft.com/office/officeart/2005/8/layout/process4"/>
    <dgm:cxn modelId="{41E41D0C-8980-C14A-BB23-307E0305CC8D}" type="presParOf" srcId="{5393956A-96A5-0149-8EAE-CECF99A05DA5}" destId="{4B9ABFAF-3A70-1244-893D-BCA3CE682F70}" srcOrd="0" destOrd="0" presId="urn:microsoft.com/office/officeart/2005/8/layout/process4"/>
    <dgm:cxn modelId="{6DFCB3EB-4DC8-6941-A39A-5E898360A7A0}" type="presParOf" srcId="{CE216BC7-5E97-CB49-93E9-5BF5148C995A}" destId="{B9E5FC27-B45B-804C-AF0E-A4C896BAD186}" srcOrd="7" destOrd="0" presId="urn:microsoft.com/office/officeart/2005/8/layout/process4"/>
    <dgm:cxn modelId="{0CED2761-4999-F745-8B3E-7C6876F0F07A}" type="presParOf" srcId="{CE216BC7-5E97-CB49-93E9-5BF5148C995A}" destId="{1FF19749-C5EE-6C4C-A62F-DD3614460EDA}" srcOrd="8" destOrd="0" presId="urn:microsoft.com/office/officeart/2005/8/layout/process4"/>
    <dgm:cxn modelId="{8DD16AFB-80A5-CA4A-BA15-49841F4FF58D}" type="presParOf" srcId="{1FF19749-C5EE-6C4C-A62F-DD3614460EDA}" destId="{C93B14B4-A7AF-1042-B2F9-D56BEB1E3AB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0346F2-8A5E-0D43-873B-A60FE101F70C}" type="doc">
      <dgm:prSet loTypeId="urn:microsoft.com/office/officeart/2005/8/layout/StepDownProcess" loCatId="" qsTypeId="urn:microsoft.com/office/officeart/2005/8/quickstyle/simple4" qsCatId="simple" csTypeId="urn:microsoft.com/office/officeart/2005/8/colors/accent1_2" csCatId="accent1" phldr="1"/>
      <dgm:spPr/>
    </dgm:pt>
    <dgm:pt modelId="{3A491805-59FB-0944-9C8C-58AAB2EE615C}">
      <dgm:prSet phldrT="[Text]"/>
      <dgm:spPr/>
      <dgm:t>
        <a:bodyPr/>
        <a:lstStyle/>
        <a:p>
          <a:r>
            <a:rPr lang="zh-CN" altLang="en-US" dirty="0"/>
            <a:t>提交申报</a:t>
          </a:r>
          <a:endParaRPr lang="en-US" dirty="0"/>
        </a:p>
      </dgm:t>
    </dgm:pt>
    <dgm:pt modelId="{31672092-DE1A-DA4A-BCF1-5994BEC90EB1}" type="parTrans" cxnId="{90634758-269C-5947-A70B-29D1C1D33E8C}">
      <dgm:prSet/>
      <dgm:spPr/>
      <dgm:t>
        <a:bodyPr/>
        <a:lstStyle/>
        <a:p>
          <a:endParaRPr lang="en-US"/>
        </a:p>
      </dgm:t>
    </dgm:pt>
    <dgm:pt modelId="{61B52C47-DB77-2C4F-9B96-79049992C8BA}" type="sibTrans" cxnId="{90634758-269C-5947-A70B-29D1C1D33E8C}">
      <dgm:prSet/>
      <dgm:spPr/>
      <dgm:t>
        <a:bodyPr/>
        <a:lstStyle/>
        <a:p>
          <a:endParaRPr lang="en-US"/>
        </a:p>
      </dgm:t>
    </dgm:pt>
    <dgm:pt modelId="{3AC4AF8B-B6EF-DB43-9900-2CC4D650365C}">
      <dgm:prSet phldrT="[Text]"/>
      <dgm:spPr/>
      <dgm:t>
        <a:bodyPr/>
        <a:lstStyle/>
        <a:p>
          <a:r>
            <a:rPr lang="zh-CN" altLang="en-US" dirty="0"/>
            <a:t>立案</a:t>
          </a:r>
          <a:endParaRPr lang="en-US" dirty="0"/>
        </a:p>
      </dgm:t>
    </dgm:pt>
    <dgm:pt modelId="{57A84489-1295-6F47-9A1B-58D613705266}" type="parTrans" cxnId="{D5E73AEB-FF7A-124A-9C3E-050D280EE04B}">
      <dgm:prSet/>
      <dgm:spPr/>
      <dgm:t>
        <a:bodyPr/>
        <a:lstStyle/>
        <a:p>
          <a:endParaRPr lang="en-US"/>
        </a:p>
      </dgm:t>
    </dgm:pt>
    <dgm:pt modelId="{F25D4A38-9364-4F41-8585-79F73CBD71CE}" type="sibTrans" cxnId="{D5E73AEB-FF7A-124A-9C3E-050D280EE04B}">
      <dgm:prSet/>
      <dgm:spPr/>
      <dgm:t>
        <a:bodyPr/>
        <a:lstStyle/>
        <a:p>
          <a:endParaRPr lang="en-US"/>
        </a:p>
      </dgm:t>
    </dgm:pt>
    <dgm:pt modelId="{B40879D5-40E7-9C43-893F-90E8D058A803}">
      <dgm:prSet phldrT="[Text]"/>
      <dgm:spPr/>
      <dgm:t>
        <a:bodyPr/>
        <a:lstStyle/>
        <a:p>
          <a:r>
            <a:rPr lang="zh-CN" altLang="en-US" dirty="0"/>
            <a:t>初步审查</a:t>
          </a:r>
          <a:endParaRPr lang="en-US" dirty="0"/>
        </a:p>
      </dgm:t>
    </dgm:pt>
    <dgm:pt modelId="{1BCB8CF5-D346-EE44-9D03-824A5BFA96BC}" type="parTrans" cxnId="{4371F870-EEC6-AE48-B7FD-9B7973794E5E}">
      <dgm:prSet/>
      <dgm:spPr/>
      <dgm:t>
        <a:bodyPr/>
        <a:lstStyle/>
        <a:p>
          <a:endParaRPr lang="en-US"/>
        </a:p>
      </dgm:t>
    </dgm:pt>
    <dgm:pt modelId="{AD9B75CB-E662-0C43-8749-05ECB8554C0D}" type="sibTrans" cxnId="{4371F870-EEC6-AE48-B7FD-9B7973794E5E}">
      <dgm:prSet/>
      <dgm:spPr/>
      <dgm:t>
        <a:bodyPr/>
        <a:lstStyle/>
        <a:p>
          <a:endParaRPr lang="en-US"/>
        </a:p>
      </dgm:t>
    </dgm:pt>
    <dgm:pt modelId="{894FE8CB-BC48-8D4E-B115-8D86F0499112}">
      <dgm:prSet/>
      <dgm:spPr/>
      <dgm:t>
        <a:bodyPr/>
        <a:lstStyle/>
        <a:p>
          <a:r>
            <a:rPr lang="zh-CN" altLang="en-US" dirty="0"/>
            <a:t>进一步审查</a:t>
          </a:r>
          <a:endParaRPr lang="en-US" dirty="0"/>
        </a:p>
      </dgm:t>
    </dgm:pt>
    <dgm:pt modelId="{F133211D-0E9D-1B44-8DC5-B115B4C6A0B0}" type="parTrans" cxnId="{4B0FCBDD-FBA9-1B48-BE3E-9E791219E351}">
      <dgm:prSet/>
      <dgm:spPr/>
      <dgm:t>
        <a:bodyPr/>
        <a:lstStyle/>
        <a:p>
          <a:endParaRPr lang="en-US"/>
        </a:p>
      </dgm:t>
    </dgm:pt>
    <dgm:pt modelId="{8423AC70-AE27-E540-BC9C-0E33318CE74E}" type="sibTrans" cxnId="{4B0FCBDD-FBA9-1B48-BE3E-9E791219E351}">
      <dgm:prSet/>
      <dgm:spPr/>
      <dgm:t>
        <a:bodyPr/>
        <a:lstStyle/>
        <a:p>
          <a:endParaRPr lang="en-US"/>
        </a:p>
      </dgm:t>
    </dgm:pt>
    <dgm:pt modelId="{36292FF3-186A-604A-9ABA-20D3CD3F119A}">
      <dgm:prSet/>
      <dgm:spPr/>
      <dgm:t>
        <a:bodyPr/>
        <a:lstStyle/>
        <a:p>
          <a:r>
            <a:rPr lang="zh-CN" altLang="en-US" dirty="0"/>
            <a:t>结果</a:t>
          </a:r>
          <a:endParaRPr lang="en-US" dirty="0"/>
        </a:p>
      </dgm:t>
    </dgm:pt>
    <dgm:pt modelId="{E0E5A7F6-439F-374C-8A2F-6B70AA2C6C94}" type="parTrans" cxnId="{93611708-84FF-4446-B0EB-CD03493345A5}">
      <dgm:prSet/>
      <dgm:spPr/>
      <dgm:t>
        <a:bodyPr/>
        <a:lstStyle/>
        <a:p>
          <a:endParaRPr lang="en-US"/>
        </a:p>
      </dgm:t>
    </dgm:pt>
    <dgm:pt modelId="{B2F3FA9C-4BED-F24E-9325-D644DA61A88C}" type="sibTrans" cxnId="{93611708-84FF-4446-B0EB-CD03493345A5}">
      <dgm:prSet/>
      <dgm:spPr/>
      <dgm:t>
        <a:bodyPr/>
        <a:lstStyle/>
        <a:p>
          <a:endParaRPr lang="en-US"/>
        </a:p>
      </dgm:t>
    </dgm:pt>
    <dgm:pt modelId="{B3DAD9B2-5953-DB40-A7E3-F716230D04C3}" type="pres">
      <dgm:prSet presAssocID="{770346F2-8A5E-0D43-873B-A60FE101F70C}" presName="rootnode" presStyleCnt="0">
        <dgm:presLayoutVars>
          <dgm:chMax/>
          <dgm:chPref/>
          <dgm:dir/>
          <dgm:animLvl val="lvl"/>
        </dgm:presLayoutVars>
      </dgm:prSet>
      <dgm:spPr/>
    </dgm:pt>
    <dgm:pt modelId="{AB09685C-B121-DC46-A024-3B8FC892ABF2}" type="pres">
      <dgm:prSet presAssocID="{3A491805-59FB-0944-9C8C-58AAB2EE615C}" presName="composite" presStyleCnt="0"/>
      <dgm:spPr/>
    </dgm:pt>
    <dgm:pt modelId="{AB142E9B-0B09-A940-AFD3-8A54BC6475D0}" type="pres">
      <dgm:prSet presAssocID="{3A491805-59FB-0944-9C8C-58AAB2EE615C}" presName="bentUpArrow1" presStyleLbl="alignImgPlace1" presStyleIdx="0" presStyleCnt="4"/>
      <dgm:spPr/>
    </dgm:pt>
    <dgm:pt modelId="{538B4B40-0339-B449-B4C8-7934EF086E68}" type="pres">
      <dgm:prSet presAssocID="{3A491805-59FB-0944-9C8C-58AAB2EE615C}" presName="ParentText" presStyleLbl="node1" presStyleIdx="0" presStyleCnt="5">
        <dgm:presLayoutVars>
          <dgm:chMax val="1"/>
          <dgm:chPref val="1"/>
          <dgm:bulletEnabled val="1"/>
        </dgm:presLayoutVars>
      </dgm:prSet>
      <dgm:spPr/>
    </dgm:pt>
    <dgm:pt modelId="{D2F6D9AE-C608-9A41-B1D4-4DF77DA564FA}" type="pres">
      <dgm:prSet presAssocID="{3A491805-59FB-0944-9C8C-58AAB2EE615C}" presName="ChildText" presStyleLbl="revTx" presStyleIdx="0" presStyleCnt="4">
        <dgm:presLayoutVars>
          <dgm:chMax val="0"/>
          <dgm:chPref val="0"/>
          <dgm:bulletEnabled val="1"/>
        </dgm:presLayoutVars>
      </dgm:prSet>
      <dgm:spPr/>
    </dgm:pt>
    <dgm:pt modelId="{014DDF3F-E2DC-094D-8713-09A1E9B1265F}" type="pres">
      <dgm:prSet presAssocID="{61B52C47-DB77-2C4F-9B96-79049992C8BA}" presName="sibTrans" presStyleCnt="0"/>
      <dgm:spPr/>
    </dgm:pt>
    <dgm:pt modelId="{9D262260-B1F4-D745-88E6-2A656DDC7DE8}" type="pres">
      <dgm:prSet presAssocID="{3AC4AF8B-B6EF-DB43-9900-2CC4D650365C}" presName="composite" presStyleCnt="0"/>
      <dgm:spPr/>
    </dgm:pt>
    <dgm:pt modelId="{B04A7F52-41E6-8044-BB3A-9A95C7A9C64C}" type="pres">
      <dgm:prSet presAssocID="{3AC4AF8B-B6EF-DB43-9900-2CC4D650365C}" presName="bentUpArrow1" presStyleLbl="alignImgPlace1" presStyleIdx="1" presStyleCnt="4"/>
      <dgm:spPr/>
    </dgm:pt>
    <dgm:pt modelId="{0CDD2E00-3284-CF46-AF22-C19481E2DA22}" type="pres">
      <dgm:prSet presAssocID="{3AC4AF8B-B6EF-DB43-9900-2CC4D650365C}" presName="ParentText" presStyleLbl="node1" presStyleIdx="1" presStyleCnt="5">
        <dgm:presLayoutVars>
          <dgm:chMax val="1"/>
          <dgm:chPref val="1"/>
          <dgm:bulletEnabled val="1"/>
        </dgm:presLayoutVars>
      </dgm:prSet>
      <dgm:spPr/>
    </dgm:pt>
    <dgm:pt modelId="{E73C21ED-BE4C-2F4C-A48C-E8D1AEEAF62E}" type="pres">
      <dgm:prSet presAssocID="{3AC4AF8B-B6EF-DB43-9900-2CC4D650365C}" presName="ChildText" presStyleLbl="revTx" presStyleIdx="1" presStyleCnt="4">
        <dgm:presLayoutVars>
          <dgm:chMax val="0"/>
          <dgm:chPref val="0"/>
          <dgm:bulletEnabled val="1"/>
        </dgm:presLayoutVars>
      </dgm:prSet>
      <dgm:spPr/>
    </dgm:pt>
    <dgm:pt modelId="{F6DF01E2-83C1-794E-A517-ABCF80B47BF2}" type="pres">
      <dgm:prSet presAssocID="{F25D4A38-9364-4F41-8585-79F73CBD71CE}" presName="sibTrans" presStyleCnt="0"/>
      <dgm:spPr/>
    </dgm:pt>
    <dgm:pt modelId="{5CCA90C1-DEA6-6743-90B4-F781FC0B795D}" type="pres">
      <dgm:prSet presAssocID="{B40879D5-40E7-9C43-893F-90E8D058A803}" presName="composite" presStyleCnt="0"/>
      <dgm:spPr/>
    </dgm:pt>
    <dgm:pt modelId="{66729EBA-72CC-0648-BF35-C031038E397D}" type="pres">
      <dgm:prSet presAssocID="{B40879D5-40E7-9C43-893F-90E8D058A803}" presName="bentUpArrow1" presStyleLbl="alignImgPlace1" presStyleIdx="2" presStyleCnt="4"/>
      <dgm:spPr/>
    </dgm:pt>
    <dgm:pt modelId="{22C7929B-6084-3C44-BBBE-66E3FEC80B48}" type="pres">
      <dgm:prSet presAssocID="{B40879D5-40E7-9C43-893F-90E8D058A803}" presName="ParentText" presStyleLbl="node1" presStyleIdx="2" presStyleCnt="5">
        <dgm:presLayoutVars>
          <dgm:chMax val="1"/>
          <dgm:chPref val="1"/>
          <dgm:bulletEnabled val="1"/>
        </dgm:presLayoutVars>
      </dgm:prSet>
      <dgm:spPr/>
    </dgm:pt>
    <dgm:pt modelId="{081335B9-6F40-2C40-BBAA-557E65B4DF35}" type="pres">
      <dgm:prSet presAssocID="{B40879D5-40E7-9C43-893F-90E8D058A803}" presName="ChildText" presStyleLbl="revTx" presStyleIdx="2" presStyleCnt="4">
        <dgm:presLayoutVars>
          <dgm:chMax val="0"/>
          <dgm:chPref val="0"/>
          <dgm:bulletEnabled val="1"/>
        </dgm:presLayoutVars>
      </dgm:prSet>
      <dgm:spPr/>
    </dgm:pt>
    <dgm:pt modelId="{07E2CA24-563A-3C49-8BDF-D87E1BEEE763}" type="pres">
      <dgm:prSet presAssocID="{AD9B75CB-E662-0C43-8749-05ECB8554C0D}" presName="sibTrans" presStyleCnt="0"/>
      <dgm:spPr/>
    </dgm:pt>
    <dgm:pt modelId="{752BE22A-A475-6742-8E03-11C5E92606D4}" type="pres">
      <dgm:prSet presAssocID="{894FE8CB-BC48-8D4E-B115-8D86F0499112}" presName="composite" presStyleCnt="0"/>
      <dgm:spPr/>
    </dgm:pt>
    <dgm:pt modelId="{E9E5BEDF-AA59-894D-B127-5713D9AE1E01}" type="pres">
      <dgm:prSet presAssocID="{894FE8CB-BC48-8D4E-B115-8D86F0499112}" presName="bentUpArrow1" presStyleLbl="alignImgPlace1" presStyleIdx="3" presStyleCnt="4"/>
      <dgm:spPr/>
    </dgm:pt>
    <dgm:pt modelId="{37B14C3A-A5EA-B546-9E54-7C9EE070D040}" type="pres">
      <dgm:prSet presAssocID="{894FE8CB-BC48-8D4E-B115-8D86F0499112}" presName="ParentText" presStyleLbl="node1" presStyleIdx="3" presStyleCnt="5">
        <dgm:presLayoutVars>
          <dgm:chMax val="1"/>
          <dgm:chPref val="1"/>
          <dgm:bulletEnabled val="1"/>
        </dgm:presLayoutVars>
      </dgm:prSet>
      <dgm:spPr/>
    </dgm:pt>
    <dgm:pt modelId="{182426F1-1149-D945-80B2-5BA49C470458}" type="pres">
      <dgm:prSet presAssocID="{894FE8CB-BC48-8D4E-B115-8D86F0499112}" presName="ChildText" presStyleLbl="revTx" presStyleIdx="3" presStyleCnt="4">
        <dgm:presLayoutVars>
          <dgm:chMax val="0"/>
          <dgm:chPref val="0"/>
          <dgm:bulletEnabled val="1"/>
        </dgm:presLayoutVars>
      </dgm:prSet>
      <dgm:spPr/>
    </dgm:pt>
    <dgm:pt modelId="{C3779C1B-7B30-FF4A-BD7A-167A10F6AAE8}" type="pres">
      <dgm:prSet presAssocID="{8423AC70-AE27-E540-BC9C-0E33318CE74E}" presName="sibTrans" presStyleCnt="0"/>
      <dgm:spPr/>
    </dgm:pt>
    <dgm:pt modelId="{7BCA88E7-1692-EA48-8821-BE811126DE6C}" type="pres">
      <dgm:prSet presAssocID="{36292FF3-186A-604A-9ABA-20D3CD3F119A}" presName="composite" presStyleCnt="0"/>
      <dgm:spPr/>
    </dgm:pt>
    <dgm:pt modelId="{D37C572A-1CA8-FA43-AD6C-A8311F7C6FAB}" type="pres">
      <dgm:prSet presAssocID="{36292FF3-186A-604A-9ABA-20D3CD3F119A}" presName="ParentText" presStyleLbl="node1" presStyleIdx="4" presStyleCnt="5">
        <dgm:presLayoutVars>
          <dgm:chMax val="1"/>
          <dgm:chPref val="1"/>
          <dgm:bulletEnabled val="1"/>
        </dgm:presLayoutVars>
      </dgm:prSet>
      <dgm:spPr/>
    </dgm:pt>
  </dgm:ptLst>
  <dgm:cxnLst>
    <dgm:cxn modelId="{93611708-84FF-4446-B0EB-CD03493345A5}" srcId="{770346F2-8A5E-0D43-873B-A60FE101F70C}" destId="{36292FF3-186A-604A-9ABA-20D3CD3F119A}" srcOrd="4" destOrd="0" parTransId="{E0E5A7F6-439F-374C-8A2F-6B70AA2C6C94}" sibTransId="{B2F3FA9C-4BED-F24E-9325-D644DA61A88C}"/>
    <dgm:cxn modelId="{30FB4A20-E2A5-EF46-87A3-A6EC35542976}" type="presOf" srcId="{36292FF3-186A-604A-9ABA-20D3CD3F119A}" destId="{D37C572A-1CA8-FA43-AD6C-A8311F7C6FAB}" srcOrd="0" destOrd="0" presId="urn:microsoft.com/office/officeart/2005/8/layout/StepDownProcess"/>
    <dgm:cxn modelId="{D36FF524-BD82-1B41-B12B-46449848EF12}" type="presOf" srcId="{894FE8CB-BC48-8D4E-B115-8D86F0499112}" destId="{37B14C3A-A5EA-B546-9E54-7C9EE070D040}" srcOrd="0" destOrd="0" presId="urn:microsoft.com/office/officeart/2005/8/layout/StepDownProcess"/>
    <dgm:cxn modelId="{2BC4E93D-BD2B-8948-BFE8-F10667F70519}" type="presOf" srcId="{3AC4AF8B-B6EF-DB43-9900-2CC4D650365C}" destId="{0CDD2E00-3284-CF46-AF22-C19481E2DA22}" srcOrd="0" destOrd="0" presId="urn:microsoft.com/office/officeart/2005/8/layout/StepDownProcess"/>
    <dgm:cxn modelId="{04E2EF43-49ED-FE45-A965-E94277D98087}" type="presOf" srcId="{770346F2-8A5E-0D43-873B-A60FE101F70C}" destId="{B3DAD9B2-5953-DB40-A7E3-F716230D04C3}" srcOrd="0" destOrd="0" presId="urn:microsoft.com/office/officeart/2005/8/layout/StepDownProcess"/>
    <dgm:cxn modelId="{90634758-269C-5947-A70B-29D1C1D33E8C}" srcId="{770346F2-8A5E-0D43-873B-A60FE101F70C}" destId="{3A491805-59FB-0944-9C8C-58AAB2EE615C}" srcOrd="0" destOrd="0" parTransId="{31672092-DE1A-DA4A-BCF1-5994BEC90EB1}" sibTransId="{61B52C47-DB77-2C4F-9B96-79049992C8BA}"/>
    <dgm:cxn modelId="{4371F870-EEC6-AE48-B7FD-9B7973794E5E}" srcId="{770346F2-8A5E-0D43-873B-A60FE101F70C}" destId="{B40879D5-40E7-9C43-893F-90E8D058A803}" srcOrd="2" destOrd="0" parTransId="{1BCB8CF5-D346-EE44-9D03-824A5BFA96BC}" sibTransId="{AD9B75CB-E662-0C43-8749-05ECB8554C0D}"/>
    <dgm:cxn modelId="{4B0FCBDD-FBA9-1B48-BE3E-9E791219E351}" srcId="{770346F2-8A5E-0D43-873B-A60FE101F70C}" destId="{894FE8CB-BC48-8D4E-B115-8D86F0499112}" srcOrd="3" destOrd="0" parTransId="{F133211D-0E9D-1B44-8DC5-B115B4C6A0B0}" sibTransId="{8423AC70-AE27-E540-BC9C-0E33318CE74E}"/>
    <dgm:cxn modelId="{D5E73AEB-FF7A-124A-9C3E-050D280EE04B}" srcId="{770346F2-8A5E-0D43-873B-A60FE101F70C}" destId="{3AC4AF8B-B6EF-DB43-9900-2CC4D650365C}" srcOrd="1" destOrd="0" parTransId="{57A84489-1295-6F47-9A1B-58D613705266}" sibTransId="{F25D4A38-9364-4F41-8585-79F73CBD71CE}"/>
    <dgm:cxn modelId="{C925D7FC-A791-5143-B848-35D2A50D1C4B}" type="presOf" srcId="{B40879D5-40E7-9C43-893F-90E8D058A803}" destId="{22C7929B-6084-3C44-BBBE-66E3FEC80B48}" srcOrd="0" destOrd="0" presId="urn:microsoft.com/office/officeart/2005/8/layout/StepDownProcess"/>
    <dgm:cxn modelId="{FC82FDFC-AC3A-904B-AC3A-A07D490D528D}" type="presOf" srcId="{3A491805-59FB-0944-9C8C-58AAB2EE615C}" destId="{538B4B40-0339-B449-B4C8-7934EF086E68}" srcOrd="0" destOrd="0" presId="urn:microsoft.com/office/officeart/2005/8/layout/StepDownProcess"/>
    <dgm:cxn modelId="{E63C9F1F-6168-9046-9938-056D15D0E785}" type="presParOf" srcId="{B3DAD9B2-5953-DB40-A7E3-F716230D04C3}" destId="{AB09685C-B121-DC46-A024-3B8FC892ABF2}" srcOrd="0" destOrd="0" presId="urn:microsoft.com/office/officeart/2005/8/layout/StepDownProcess"/>
    <dgm:cxn modelId="{0B5D40B8-3A8A-A74D-8068-EC32938939A7}" type="presParOf" srcId="{AB09685C-B121-DC46-A024-3B8FC892ABF2}" destId="{AB142E9B-0B09-A940-AFD3-8A54BC6475D0}" srcOrd="0" destOrd="0" presId="urn:microsoft.com/office/officeart/2005/8/layout/StepDownProcess"/>
    <dgm:cxn modelId="{04E4876B-690F-9642-A3B5-92125053C91A}" type="presParOf" srcId="{AB09685C-B121-DC46-A024-3B8FC892ABF2}" destId="{538B4B40-0339-B449-B4C8-7934EF086E68}" srcOrd="1" destOrd="0" presId="urn:microsoft.com/office/officeart/2005/8/layout/StepDownProcess"/>
    <dgm:cxn modelId="{17EAF437-E37F-4B40-AAF5-CCAFF2AAA590}" type="presParOf" srcId="{AB09685C-B121-DC46-A024-3B8FC892ABF2}" destId="{D2F6D9AE-C608-9A41-B1D4-4DF77DA564FA}" srcOrd="2" destOrd="0" presId="urn:microsoft.com/office/officeart/2005/8/layout/StepDownProcess"/>
    <dgm:cxn modelId="{04E53FBB-DB8B-7C4B-B8A9-6EC82E0A07A5}" type="presParOf" srcId="{B3DAD9B2-5953-DB40-A7E3-F716230D04C3}" destId="{014DDF3F-E2DC-094D-8713-09A1E9B1265F}" srcOrd="1" destOrd="0" presId="urn:microsoft.com/office/officeart/2005/8/layout/StepDownProcess"/>
    <dgm:cxn modelId="{39DA3E13-E532-4C42-9C6D-2A284C2E9BCB}" type="presParOf" srcId="{B3DAD9B2-5953-DB40-A7E3-F716230D04C3}" destId="{9D262260-B1F4-D745-88E6-2A656DDC7DE8}" srcOrd="2" destOrd="0" presId="urn:microsoft.com/office/officeart/2005/8/layout/StepDownProcess"/>
    <dgm:cxn modelId="{F746CE1F-F779-D442-876E-6731737C8700}" type="presParOf" srcId="{9D262260-B1F4-D745-88E6-2A656DDC7DE8}" destId="{B04A7F52-41E6-8044-BB3A-9A95C7A9C64C}" srcOrd="0" destOrd="0" presId="urn:microsoft.com/office/officeart/2005/8/layout/StepDownProcess"/>
    <dgm:cxn modelId="{C9946A31-931B-CA48-9B49-58E3D8CEB362}" type="presParOf" srcId="{9D262260-B1F4-D745-88E6-2A656DDC7DE8}" destId="{0CDD2E00-3284-CF46-AF22-C19481E2DA22}" srcOrd="1" destOrd="0" presId="urn:microsoft.com/office/officeart/2005/8/layout/StepDownProcess"/>
    <dgm:cxn modelId="{E3DA2F08-7B2F-7147-8B97-542CB20ABABA}" type="presParOf" srcId="{9D262260-B1F4-D745-88E6-2A656DDC7DE8}" destId="{E73C21ED-BE4C-2F4C-A48C-E8D1AEEAF62E}" srcOrd="2" destOrd="0" presId="urn:microsoft.com/office/officeart/2005/8/layout/StepDownProcess"/>
    <dgm:cxn modelId="{6C5E285B-1002-C741-B87B-20F55E4F994D}" type="presParOf" srcId="{B3DAD9B2-5953-DB40-A7E3-F716230D04C3}" destId="{F6DF01E2-83C1-794E-A517-ABCF80B47BF2}" srcOrd="3" destOrd="0" presId="urn:microsoft.com/office/officeart/2005/8/layout/StepDownProcess"/>
    <dgm:cxn modelId="{05E184BD-A4A7-284A-9590-0DB6E1E927B4}" type="presParOf" srcId="{B3DAD9B2-5953-DB40-A7E3-F716230D04C3}" destId="{5CCA90C1-DEA6-6743-90B4-F781FC0B795D}" srcOrd="4" destOrd="0" presId="urn:microsoft.com/office/officeart/2005/8/layout/StepDownProcess"/>
    <dgm:cxn modelId="{3692AB6E-AABC-1D42-B67E-8631774971B6}" type="presParOf" srcId="{5CCA90C1-DEA6-6743-90B4-F781FC0B795D}" destId="{66729EBA-72CC-0648-BF35-C031038E397D}" srcOrd="0" destOrd="0" presId="urn:microsoft.com/office/officeart/2005/8/layout/StepDownProcess"/>
    <dgm:cxn modelId="{B2233DFB-DACE-8A46-A794-20B00340B7B7}" type="presParOf" srcId="{5CCA90C1-DEA6-6743-90B4-F781FC0B795D}" destId="{22C7929B-6084-3C44-BBBE-66E3FEC80B48}" srcOrd="1" destOrd="0" presId="urn:microsoft.com/office/officeart/2005/8/layout/StepDownProcess"/>
    <dgm:cxn modelId="{0B832267-5A08-044A-B0A3-715D3E4770DC}" type="presParOf" srcId="{5CCA90C1-DEA6-6743-90B4-F781FC0B795D}" destId="{081335B9-6F40-2C40-BBAA-557E65B4DF35}" srcOrd="2" destOrd="0" presId="urn:microsoft.com/office/officeart/2005/8/layout/StepDownProcess"/>
    <dgm:cxn modelId="{098B6FB1-646F-8C4E-AAD4-51C52A6A6E65}" type="presParOf" srcId="{B3DAD9B2-5953-DB40-A7E3-F716230D04C3}" destId="{07E2CA24-563A-3C49-8BDF-D87E1BEEE763}" srcOrd="5" destOrd="0" presId="urn:microsoft.com/office/officeart/2005/8/layout/StepDownProcess"/>
    <dgm:cxn modelId="{FE7518D2-B9E2-2741-8370-E575550CC497}" type="presParOf" srcId="{B3DAD9B2-5953-DB40-A7E3-F716230D04C3}" destId="{752BE22A-A475-6742-8E03-11C5E92606D4}" srcOrd="6" destOrd="0" presId="urn:microsoft.com/office/officeart/2005/8/layout/StepDownProcess"/>
    <dgm:cxn modelId="{BDA02A30-B069-8A45-8207-F006CE214CFD}" type="presParOf" srcId="{752BE22A-A475-6742-8E03-11C5E92606D4}" destId="{E9E5BEDF-AA59-894D-B127-5713D9AE1E01}" srcOrd="0" destOrd="0" presId="urn:microsoft.com/office/officeart/2005/8/layout/StepDownProcess"/>
    <dgm:cxn modelId="{EB09E442-06FD-444D-BE49-683802AA119F}" type="presParOf" srcId="{752BE22A-A475-6742-8E03-11C5E92606D4}" destId="{37B14C3A-A5EA-B546-9E54-7C9EE070D040}" srcOrd="1" destOrd="0" presId="urn:microsoft.com/office/officeart/2005/8/layout/StepDownProcess"/>
    <dgm:cxn modelId="{50413C8A-BE21-BA43-8D8A-6A3926F5CD8D}" type="presParOf" srcId="{752BE22A-A475-6742-8E03-11C5E92606D4}" destId="{182426F1-1149-D945-80B2-5BA49C470458}" srcOrd="2" destOrd="0" presId="urn:microsoft.com/office/officeart/2005/8/layout/StepDownProcess"/>
    <dgm:cxn modelId="{9AC43393-99DE-6648-BA50-64922474B9B7}" type="presParOf" srcId="{B3DAD9B2-5953-DB40-A7E3-F716230D04C3}" destId="{C3779C1B-7B30-FF4A-BD7A-167A10F6AAE8}" srcOrd="7" destOrd="0" presId="urn:microsoft.com/office/officeart/2005/8/layout/StepDownProcess"/>
    <dgm:cxn modelId="{11E51CA2-5030-E04C-8CB8-03C806830872}" type="presParOf" srcId="{B3DAD9B2-5953-DB40-A7E3-F716230D04C3}" destId="{7BCA88E7-1692-EA48-8821-BE811126DE6C}" srcOrd="8" destOrd="0" presId="urn:microsoft.com/office/officeart/2005/8/layout/StepDownProcess"/>
    <dgm:cxn modelId="{5D2A6489-7C7C-4E4E-9F56-F0335DEBB793}" type="presParOf" srcId="{7BCA88E7-1692-EA48-8821-BE811126DE6C}" destId="{D37C572A-1CA8-FA43-AD6C-A8311F7C6FAB}"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C492F3-2B97-5E4C-9024-191A715E7B69}"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E22E96A5-2B51-9D4D-B37C-DB295C389F9E}">
      <dgm:prSet phldrT="[Text]"/>
      <dgm:spPr/>
      <dgm:t>
        <a:bodyPr/>
        <a:lstStyle/>
        <a:p>
          <a:r>
            <a:rPr lang="zh-CN" altLang="en-US" dirty="0"/>
            <a:t>经营者能够证明该集中对竞争产生的有利影响明显大于不利影响</a:t>
          </a:r>
          <a:endParaRPr lang="en-US" dirty="0"/>
        </a:p>
      </dgm:t>
    </dgm:pt>
    <dgm:pt modelId="{C1B622B1-895E-CB48-8D53-323687FE7E92}" type="parTrans" cxnId="{87A727F3-BF99-FE4B-9884-DABA30CD9AEF}">
      <dgm:prSet/>
      <dgm:spPr/>
      <dgm:t>
        <a:bodyPr/>
        <a:lstStyle/>
        <a:p>
          <a:endParaRPr lang="en-US"/>
        </a:p>
      </dgm:t>
    </dgm:pt>
    <dgm:pt modelId="{AC040FA4-7654-8046-837E-24FAF700F24B}" type="sibTrans" cxnId="{87A727F3-BF99-FE4B-9884-DABA30CD9AEF}">
      <dgm:prSet/>
      <dgm:spPr/>
      <dgm:t>
        <a:bodyPr/>
        <a:lstStyle/>
        <a:p>
          <a:endParaRPr lang="en-US"/>
        </a:p>
      </dgm:t>
    </dgm:pt>
    <dgm:pt modelId="{EC75989D-4CAB-504C-BAB0-504584E06E27}">
      <dgm:prSet phldrT="[Text]"/>
      <dgm:spPr/>
      <dgm:t>
        <a:bodyPr/>
        <a:lstStyle/>
        <a:p>
          <a:r>
            <a:rPr lang="zh-CN" altLang="en-US" dirty="0"/>
            <a:t>例子：原市场中仅有一家大企业和几家小企业，如果几家小企业实施集中，可能出现与大企业相竞争的力量</a:t>
          </a:r>
          <a:endParaRPr lang="en-US" dirty="0"/>
        </a:p>
      </dgm:t>
    </dgm:pt>
    <dgm:pt modelId="{C09684DC-CE5F-5D4F-B286-2C82B5E9D5A3}" type="parTrans" cxnId="{A8086EA6-84DB-1E44-836A-8B0AEC1BB0BB}">
      <dgm:prSet/>
      <dgm:spPr/>
      <dgm:t>
        <a:bodyPr/>
        <a:lstStyle/>
        <a:p>
          <a:endParaRPr lang="en-US"/>
        </a:p>
      </dgm:t>
    </dgm:pt>
    <dgm:pt modelId="{7485E0A8-E1BE-D94F-BF65-0B8D0784D06B}" type="sibTrans" cxnId="{A8086EA6-84DB-1E44-836A-8B0AEC1BB0BB}">
      <dgm:prSet/>
      <dgm:spPr/>
      <dgm:t>
        <a:bodyPr/>
        <a:lstStyle/>
        <a:p>
          <a:endParaRPr lang="en-US"/>
        </a:p>
      </dgm:t>
    </dgm:pt>
    <dgm:pt modelId="{1D163E6F-D3AB-9042-A74F-D1BC837E5BE2}">
      <dgm:prSet phldrT="[Text]"/>
      <dgm:spPr/>
      <dgm:t>
        <a:bodyPr/>
        <a:lstStyle/>
        <a:p>
          <a:r>
            <a:rPr lang="zh-CN" altLang="en-US" dirty="0"/>
            <a:t>经营者能够证明集中符合社会公共利益的</a:t>
          </a:r>
          <a:endParaRPr lang="en-US" dirty="0"/>
        </a:p>
      </dgm:t>
    </dgm:pt>
    <dgm:pt modelId="{5271AC0F-315D-704A-862D-BB1E0CB3153F}" type="parTrans" cxnId="{414B36D8-F47B-1348-A54C-F24AC1161690}">
      <dgm:prSet/>
      <dgm:spPr/>
      <dgm:t>
        <a:bodyPr/>
        <a:lstStyle/>
        <a:p>
          <a:endParaRPr lang="en-US"/>
        </a:p>
      </dgm:t>
    </dgm:pt>
    <dgm:pt modelId="{AE0F3393-5574-CA49-862D-E55A1EDF2B26}" type="sibTrans" cxnId="{414B36D8-F47B-1348-A54C-F24AC1161690}">
      <dgm:prSet/>
      <dgm:spPr/>
      <dgm:t>
        <a:bodyPr/>
        <a:lstStyle/>
        <a:p>
          <a:endParaRPr lang="en-US"/>
        </a:p>
      </dgm:t>
    </dgm:pt>
    <dgm:pt modelId="{E36CD62D-22F7-A94D-9788-D5DAB6F7B636}">
      <dgm:prSet phldrT="[Text]"/>
      <dgm:spPr/>
      <dgm:t>
        <a:bodyPr/>
        <a:lstStyle/>
        <a:p>
          <a:r>
            <a:rPr lang="zh-CN" altLang="en-US" dirty="0"/>
            <a:t>社会、经济、政治目标</a:t>
          </a:r>
          <a:endParaRPr lang="en-US" dirty="0"/>
        </a:p>
      </dgm:t>
    </dgm:pt>
    <dgm:pt modelId="{004BE94C-31C9-1647-8CA6-7DCD14E5710C}" type="parTrans" cxnId="{C0897914-56F7-4A4F-AC81-D0DDD998699F}">
      <dgm:prSet/>
      <dgm:spPr/>
      <dgm:t>
        <a:bodyPr/>
        <a:lstStyle/>
        <a:p>
          <a:endParaRPr lang="en-US"/>
        </a:p>
      </dgm:t>
    </dgm:pt>
    <dgm:pt modelId="{4BCF20D4-2C25-1347-B6CA-93BE252A8BFE}" type="sibTrans" cxnId="{C0897914-56F7-4A4F-AC81-D0DDD998699F}">
      <dgm:prSet/>
      <dgm:spPr/>
      <dgm:t>
        <a:bodyPr/>
        <a:lstStyle/>
        <a:p>
          <a:endParaRPr lang="en-US"/>
        </a:p>
      </dgm:t>
    </dgm:pt>
    <dgm:pt modelId="{858E0801-751F-564A-952C-171A7C77666F}" type="pres">
      <dgm:prSet presAssocID="{13C492F3-2B97-5E4C-9024-191A715E7B69}" presName="Name0" presStyleCnt="0">
        <dgm:presLayoutVars>
          <dgm:dir/>
          <dgm:animLvl val="lvl"/>
          <dgm:resizeHandles val="exact"/>
        </dgm:presLayoutVars>
      </dgm:prSet>
      <dgm:spPr/>
    </dgm:pt>
    <dgm:pt modelId="{E95138CF-0D6F-A848-AED2-B26DF1CD678D}" type="pres">
      <dgm:prSet presAssocID="{E22E96A5-2B51-9D4D-B37C-DB295C389F9E}" presName="composite" presStyleCnt="0"/>
      <dgm:spPr/>
    </dgm:pt>
    <dgm:pt modelId="{38C8494D-B5E8-CA4B-94E1-A2A35001150A}" type="pres">
      <dgm:prSet presAssocID="{E22E96A5-2B51-9D4D-B37C-DB295C389F9E}" presName="parTx" presStyleLbl="alignNode1" presStyleIdx="0" presStyleCnt="2">
        <dgm:presLayoutVars>
          <dgm:chMax val="0"/>
          <dgm:chPref val="0"/>
          <dgm:bulletEnabled val="1"/>
        </dgm:presLayoutVars>
      </dgm:prSet>
      <dgm:spPr/>
    </dgm:pt>
    <dgm:pt modelId="{59840F02-4DD1-8E45-84CF-91B310365864}" type="pres">
      <dgm:prSet presAssocID="{E22E96A5-2B51-9D4D-B37C-DB295C389F9E}" presName="desTx" presStyleLbl="alignAccFollowNode1" presStyleIdx="0" presStyleCnt="2">
        <dgm:presLayoutVars>
          <dgm:bulletEnabled val="1"/>
        </dgm:presLayoutVars>
      </dgm:prSet>
      <dgm:spPr/>
    </dgm:pt>
    <dgm:pt modelId="{53DC82DA-FDC0-674E-AE5E-E5D5CB0E5068}" type="pres">
      <dgm:prSet presAssocID="{AC040FA4-7654-8046-837E-24FAF700F24B}" presName="space" presStyleCnt="0"/>
      <dgm:spPr/>
    </dgm:pt>
    <dgm:pt modelId="{E59C2D79-D84D-724C-A762-C5767D8F8941}" type="pres">
      <dgm:prSet presAssocID="{1D163E6F-D3AB-9042-A74F-D1BC837E5BE2}" presName="composite" presStyleCnt="0"/>
      <dgm:spPr/>
    </dgm:pt>
    <dgm:pt modelId="{7467052D-58CE-3048-959E-0FFA6696663E}" type="pres">
      <dgm:prSet presAssocID="{1D163E6F-D3AB-9042-A74F-D1BC837E5BE2}" presName="parTx" presStyleLbl="alignNode1" presStyleIdx="1" presStyleCnt="2">
        <dgm:presLayoutVars>
          <dgm:chMax val="0"/>
          <dgm:chPref val="0"/>
          <dgm:bulletEnabled val="1"/>
        </dgm:presLayoutVars>
      </dgm:prSet>
      <dgm:spPr/>
    </dgm:pt>
    <dgm:pt modelId="{846817DA-84FC-DA40-BAC6-FE0FE9C5C53B}" type="pres">
      <dgm:prSet presAssocID="{1D163E6F-D3AB-9042-A74F-D1BC837E5BE2}" presName="desTx" presStyleLbl="alignAccFollowNode1" presStyleIdx="1" presStyleCnt="2">
        <dgm:presLayoutVars>
          <dgm:bulletEnabled val="1"/>
        </dgm:presLayoutVars>
      </dgm:prSet>
      <dgm:spPr/>
    </dgm:pt>
  </dgm:ptLst>
  <dgm:cxnLst>
    <dgm:cxn modelId="{C0897914-56F7-4A4F-AC81-D0DDD998699F}" srcId="{1D163E6F-D3AB-9042-A74F-D1BC837E5BE2}" destId="{E36CD62D-22F7-A94D-9788-D5DAB6F7B636}" srcOrd="0" destOrd="0" parTransId="{004BE94C-31C9-1647-8CA6-7DCD14E5710C}" sibTransId="{4BCF20D4-2C25-1347-B6CA-93BE252A8BFE}"/>
    <dgm:cxn modelId="{BBDF7459-C206-8F42-B331-F1A227F48183}" type="presOf" srcId="{E36CD62D-22F7-A94D-9788-D5DAB6F7B636}" destId="{846817DA-84FC-DA40-BAC6-FE0FE9C5C53B}" srcOrd="0" destOrd="0" presId="urn:microsoft.com/office/officeart/2005/8/layout/hList1"/>
    <dgm:cxn modelId="{1EDC9071-7835-A14C-9F75-423C0E3668B8}" type="presOf" srcId="{E22E96A5-2B51-9D4D-B37C-DB295C389F9E}" destId="{38C8494D-B5E8-CA4B-94E1-A2A35001150A}" srcOrd="0" destOrd="0" presId="urn:microsoft.com/office/officeart/2005/8/layout/hList1"/>
    <dgm:cxn modelId="{5D454088-2D37-944B-A5B7-07B8364F61A8}" type="presOf" srcId="{13C492F3-2B97-5E4C-9024-191A715E7B69}" destId="{858E0801-751F-564A-952C-171A7C77666F}" srcOrd="0" destOrd="0" presId="urn:microsoft.com/office/officeart/2005/8/layout/hList1"/>
    <dgm:cxn modelId="{A8086EA6-84DB-1E44-836A-8B0AEC1BB0BB}" srcId="{E22E96A5-2B51-9D4D-B37C-DB295C389F9E}" destId="{EC75989D-4CAB-504C-BAB0-504584E06E27}" srcOrd="0" destOrd="0" parTransId="{C09684DC-CE5F-5D4F-B286-2C82B5E9D5A3}" sibTransId="{7485E0A8-E1BE-D94F-BF65-0B8D0784D06B}"/>
    <dgm:cxn modelId="{AD11A3AF-1F3D-5A4B-B149-4539B5049C09}" type="presOf" srcId="{EC75989D-4CAB-504C-BAB0-504584E06E27}" destId="{59840F02-4DD1-8E45-84CF-91B310365864}" srcOrd="0" destOrd="0" presId="urn:microsoft.com/office/officeart/2005/8/layout/hList1"/>
    <dgm:cxn modelId="{00FB11B4-0AF1-9740-8D11-C7F7805E0F59}" type="presOf" srcId="{1D163E6F-D3AB-9042-A74F-D1BC837E5BE2}" destId="{7467052D-58CE-3048-959E-0FFA6696663E}" srcOrd="0" destOrd="0" presId="urn:microsoft.com/office/officeart/2005/8/layout/hList1"/>
    <dgm:cxn modelId="{414B36D8-F47B-1348-A54C-F24AC1161690}" srcId="{13C492F3-2B97-5E4C-9024-191A715E7B69}" destId="{1D163E6F-D3AB-9042-A74F-D1BC837E5BE2}" srcOrd="1" destOrd="0" parTransId="{5271AC0F-315D-704A-862D-BB1E0CB3153F}" sibTransId="{AE0F3393-5574-CA49-862D-E55A1EDF2B26}"/>
    <dgm:cxn modelId="{87A727F3-BF99-FE4B-9884-DABA30CD9AEF}" srcId="{13C492F3-2B97-5E4C-9024-191A715E7B69}" destId="{E22E96A5-2B51-9D4D-B37C-DB295C389F9E}" srcOrd="0" destOrd="0" parTransId="{C1B622B1-895E-CB48-8D53-323687FE7E92}" sibTransId="{AC040FA4-7654-8046-837E-24FAF700F24B}"/>
    <dgm:cxn modelId="{4B0AF66C-7956-784F-A3B4-5F06919EA41D}" type="presParOf" srcId="{858E0801-751F-564A-952C-171A7C77666F}" destId="{E95138CF-0D6F-A848-AED2-B26DF1CD678D}" srcOrd="0" destOrd="0" presId="urn:microsoft.com/office/officeart/2005/8/layout/hList1"/>
    <dgm:cxn modelId="{C253C171-A305-B641-8428-8B271C31DCD3}" type="presParOf" srcId="{E95138CF-0D6F-A848-AED2-B26DF1CD678D}" destId="{38C8494D-B5E8-CA4B-94E1-A2A35001150A}" srcOrd="0" destOrd="0" presId="urn:microsoft.com/office/officeart/2005/8/layout/hList1"/>
    <dgm:cxn modelId="{C7CF2D80-8CAE-5240-8EB7-284B6B622A90}" type="presParOf" srcId="{E95138CF-0D6F-A848-AED2-B26DF1CD678D}" destId="{59840F02-4DD1-8E45-84CF-91B310365864}" srcOrd="1" destOrd="0" presId="urn:microsoft.com/office/officeart/2005/8/layout/hList1"/>
    <dgm:cxn modelId="{8CB4F031-C948-724F-A320-C6ADAA40284B}" type="presParOf" srcId="{858E0801-751F-564A-952C-171A7C77666F}" destId="{53DC82DA-FDC0-674E-AE5E-E5D5CB0E5068}" srcOrd="1" destOrd="0" presId="urn:microsoft.com/office/officeart/2005/8/layout/hList1"/>
    <dgm:cxn modelId="{10C67EB6-4A87-2C4D-961B-D5C51A62CF90}" type="presParOf" srcId="{858E0801-751F-564A-952C-171A7C77666F}" destId="{E59C2D79-D84D-724C-A762-C5767D8F8941}" srcOrd="2" destOrd="0" presId="urn:microsoft.com/office/officeart/2005/8/layout/hList1"/>
    <dgm:cxn modelId="{0663DFE0-F853-AE46-A0E2-2C38FB3A4A8B}" type="presParOf" srcId="{E59C2D79-D84D-724C-A762-C5767D8F8941}" destId="{7467052D-58CE-3048-959E-0FFA6696663E}" srcOrd="0" destOrd="0" presId="urn:microsoft.com/office/officeart/2005/8/layout/hList1"/>
    <dgm:cxn modelId="{BE89280D-A992-4340-B333-70669E51F861}" type="presParOf" srcId="{E59C2D79-D84D-724C-A762-C5767D8F8941}" destId="{846817DA-84FC-DA40-BAC6-FE0FE9C5C53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C6DFD9-0A81-AD48-8B9A-7080B5361A10}" type="doc">
      <dgm:prSet loTypeId="urn:microsoft.com/office/officeart/2005/8/layout/vProcess5" loCatId="" qsTypeId="urn:microsoft.com/office/officeart/2005/8/quickstyle/simple2" qsCatId="simple" csTypeId="urn:microsoft.com/office/officeart/2005/8/colors/accent1_1" csCatId="accent1" phldr="1"/>
      <dgm:spPr/>
      <dgm:t>
        <a:bodyPr/>
        <a:lstStyle/>
        <a:p>
          <a:endParaRPr lang="en-US"/>
        </a:p>
      </dgm:t>
    </dgm:pt>
    <dgm:pt modelId="{A46E332D-3DC2-644D-89EF-97A4E5B8922A}">
      <dgm:prSet phldrT="[Text]" custT="1"/>
      <dgm:spPr/>
      <dgm:t>
        <a:bodyPr/>
        <a:lstStyle/>
        <a:p>
          <a:r>
            <a:rPr lang="zh-CN" altLang="en-US" sz="3200" dirty="0"/>
            <a:t>申报人就是否符合简易案件的条件与反垄断局商谈；</a:t>
          </a:r>
          <a:endParaRPr lang="en-US" sz="3200" dirty="0"/>
        </a:p>
      </dgm:t>
    </dgm:pt>
    <dgm:pt modelId="{787609D7-CA0E-854A-9E4D-E7D236C9DE5D}" type="parTrans" cxnId="{CB6A46E6-4C0D-834B-9E41-D23A62167E8E}">
      <dgm:prSet/>
      <dgm:spPr/>
      <dgm:t>
        <a:bodyPr/>
        <a:lstStyle/>
        <a:p>
          <a:endParaRPr lang="en-US"/>
        </a:p>
      </dgm:t>
    </dgm:pt>
    <dgm:pt modelId="{11933D36-3053-B04E-ABCC-105AA8914A3D}" type="sibTrans" cxnId="{CB6A46E6-4C0D-834B-9E41-D23A62167E8E}">
      <dgm:prSet/>
      <dgm:spPr/>
      <dgm:t>
        <a:bodyPr/>
        <a:lstStyle/>
        <a:p>
          <a:endParaRPr lang="en-US"/>
        </a:p>
      </dgm:t>
    </dgm:pt>
    <dgm:pt modelId="{1250DF5B-7C93-F04C-8535-0F6D298D7EA3}">
      <dgm:prSet phldrT="[Text]" custT="1"/>
      <dgm:spPr/>
      <dgm:t>
        <a:bodyPr/>
        <a:lstStyle/>
        <a:p>
          <a:r>
            <a:rPr lang="zh-CN" altLang="en-US" sz="3200" dirty="0"/>
            <a:t>申报人按照简易案件进行申报，并提交申报材料；</a:t>
          </a:r>
          <a:endParaRPr lang="en-US" sz="3200" dirty="0"/>
        </a:p>
      </dgm:t>
    </dgm:pt>
    <dgm:pt modelId="{94F8BA9A-7D8D-5547-A1FC-82D65B4188C0}" type="parTrans" cxnId="{7989CE3F-6EE4-EC4A-82F5-DB17EA5AE2B2}">
      <dgm:prSet/>
      <dgm:spPr/>
      <dgm:t>
        <a:bodyPr/>
        <a:lstStyle/>
        <a:p>
          <a:endParaRPr lang="en-US"/>
        </a:p>
      </dgm:t>
    </dgm:pt>
    <dgm:pt modelId="{BBF0285A-52C8-2C47-990D-58153439789C}" type="sibTrans" cxnId="{7989CE3F-6EE4-EC4A-82F5-DB17EA5AE2B2}">
      <dgm:prSet/>
      <dgm:spPr/>
      <dgm:t>
        <a:bodyPr/>
        <a:lstStyle/>
        <a:p>
          <a:endParaRPr lang="en-US"/>
        </a:p>
      </dgm:t>
    </dgm:pt>
    <dgm:pt modelId="{DFF4A69C-2C27-C247-BBE5-9E903C1AC7BF}">
      <dgm:prSet phldrT="[Text]" custT="1"/>
      <dgm:spPr/>
      <dgm:t>
        <a:bodyPr/>
        <a:lstStyle/>
        <a:p>
          <a:r>
            <a:rPr lang="zh-CN" altLang="en-US" sz="3200" dirty="0"/>
            <a:t>反垄断局按照简易案件立案</a:t>
          </a:r>
          <a:r>
            <a:rPr lang="en-US" altLang="zh-CN" sz="3200" dirty="0"/>
            <a:t>;</a:t>
          </a:r>
          <a:r>
            <a:rPr lang="zh-CN" altLang="en-US" sz="3200" dirty="0"/>
            <a:t>不符合条件的，按普通程序立案；</a:t>
          </a:r>
        </a:p>
      </dgm:t>
    </dgm:pt>
    <dgm:pt modelId="{FD2C7391-1873-E540-9E9E-BDFF53C66D11}" type="parTrans" cxnId="{AE694C94-0FEC-954A-907F-86A997E7CE39}">
      <dgm:prSet/>
      <dgm:spPr/>
      <dgm:t>
        <a:bodyPr/>
        <a:lstStyle/>
        <a:p>
          <a:endParaRPr lang="en-US"/>
        </a:p>
      </dgm:t>
    </dgm:pt>
    <dgm:pt modelId="{055F3419-364B-994B-A38B-9A6FF454C0F6}" type="sibTrans" cxnId="{AE694C94-0FEC-954A-907F-86A997E7CE39}">
      <dgm:prSet/>
      <dgm:spPr/>
      <dgm:t>
        <a:bodyPr/>
        <a:lstStyle/>
        <a:p>
          <a:endParaRPr lang="en-US"/>
        </a:p>
      </dgm:t>
    </dgm:pt>
    <dgm:pt modelId="{26B624C7-0E55-744D-A530-F8C2041D4714}">
      <dgm:prSet custT="1"/>
      <dgm:spPr/>
      <dgm:t>
        <a:bodyPr/>
        <a:lstStyle/>
        <a:p>
          <a:r>
            <a:rPr lang="zh-CN" altLang="en-US" sz="3200" dirty="0"/>
            <a:t>立案后，反垄断局对申报人提交的</a:t>
          </a:r>
          <a:r>
            <a:rPr lang="en-US" altLang="zh-CN" sz="3200" dirty="0"/>
            <a:t>《</a:t>
          </a:r>
          <a:r>
            <a:rPr lang="zh-CN" altLang="en-US" sz="3200" dirty="0"/>
            <a:t>公示表</a:t>
          </a:r>
          <a:r>
            <a:rPr lang="en-US" altLang="zh-CN" sz="3200" dirty="0"/>
            <a:t>》</a:t>
          </a:r>
          <a:r>
            <a:rPr lang="zh-CN" altLang="en-US" sz="3200" dirty="0"/>
            <a:t>在网站进行公示</a:t>
          </a:r>
          <a:r>
            <a:rPr lang="en-US" altLang="zh-CN" sz="3200" dirty="0"/>
            <a:t>10</a:t>
          </a:r>
          <a:r>
            <a:rPr lang="zh-CN" altLang="en-US" sz="3200" dirty="0"/>
            <a:t>日；</a:t>
          </a:r>
          <a:endParaRPr lang="en-US" sz="3200" dirty="0"/>
        </a:p>
      </dgm:t>
    </dgm:pt>
    <dgm:pt modelId="{31FD7732-9C80-454D-AB8E-3491652F543D}" type="parTrans" cxnId="{84E46148-0A76-C744-980F-FFB3A5569E9B}">
      <dgm:prSet/>
      <dgm:spPr/>
      <dgm:t>
        <a:bodyPr/>
        <a:lstStyle/>
        <a:p>
          <a:endParaRPr lang="en-US"/>
        </a:p>
      </dgm:t>
    </dgm:pt>
    <dgm:pt modelId="{8F2CB663-12BC-0045-9C80-65E042980C16}" type="sibTrans" cxnId="{84E46148-0A76-C744-980F-FFB3A5569E9B}">
      <dgm:prSet/>
      <dgm:spPr/>
      <dgm:t>
        <a:bodyPr/>
        <a:lstStyle/>
        <a:p>
          <a:endParaRPr lang="en-US"/>
        </a:p>
      </dgm:t>
    </dgm:pt>
    <dgm:pt modelId="{82CE2F87-51EB-F84A-AB09-71D53F9995A1}">
      <dgm:prSet custT="1"/>
      <dgm:spPr/>
      <dgm:t>
        <a:bodyPr/>
        <a:lstStyle/>
        <a:p>
          <a:r>
            <a:rPr lang="zh-CN" altLang="en-US" sz="3200" dirty="0"/>
            <a:t>公示期间，任何人均可提交书面意见；公示期结束，无意见，经营者可以集中</a:t>
          </a:r>
          <a:endParaRPr lang="en-US" sz="3200" dirty="0"/>
        </a:p>
      </dgm:t>
    </dgm:pt>
    <dgm:pt modelId="{6893AB92-9F40-5644-B338-CA6FA0C07C2C}" type="parTrans" cxnId="{34E25783-801D-1446-82FE-3803FD036156}">
      <dgm:prSet/>
      <dgm:spPr/>
      <dgm:t>
        <a:bodyPr/>
        <a:lstStyle/>
        <a:p>
          <a:endParaRPr lang="en-US"/>
        </a:p>
      </dgm:t>
    </dgm:pt>
    <dgm:pt modelId="{105C5DE9-D146-044A-80DD-220C7821F7C6}" type="sibTrans" cxnId="{34E25783-801D-1446-82FE-3803FD036156}">
      <dgm:prSet/>
      <dgm:spPr/>
      <dgm:t>
        <a:bodyPr/>
        <a:lstStyle/>
        <a:p>
          <a:endParaRPr lang="en-US"/>
        </a:p>
      </dgm:t>
    </dgm:pt>
    <dgm:pt modelId="{EE256C7B-66B5-7746-A977-357B8DB428CF}" type="pres">
      <dgm:prSet presAssocID="{96C6DFD9-0A81-AD48-8B9A-7080B5361A10}" presName="outerComposite" presStyleCnt="0">
        <dgm:presLayoutVars>
          <dgm:chMax val="5"/>
          <dgm:dir/>
          <dgm:resizeHandles val="exact"/>
        </dgm:presLayoutVars>
      </dgm:prSet>
      <dgm:spPr/>
    </dgm:pt>
    <dgm:pt modelId="{29252F73-EA43-134C-B4D9-9BDA2420340E}" type="pres">
      <dgm:prSet presAssocID="{96C6DFD9-0A81-AD48-8B9A-7080B5361A10}" presName="dummyMaxCanvas" presStyleCnt="0">
        <dgm:presLayoutVars/>
      </dgm:prSet>
      <dgm:spPr/>
    </dgm:pt>
    <dgm:pt modelId="{F3951967-F777-A84C-831D-C674DF6E6CAC}" type="pres">
      <dgm:prSet presAssocID="{96C6DFD9-0A81-AD48-8B9A-7080B5361A10}" presName="FiveNodes_1" presStyleLbl="node1" presStyleIdx="0" presStyleCnt="5">
        <dgm:presLayoutVars>
          <dgm:bulletEnabled val="1"/>
        </dgm:presLayoutVars>
      </dgm:prSet>
      <dgm:spPr/>
    </dgm:pt>
    <dgm:pt modelId="{CAB86B95-8756-7947-93BF-445EB74BE383}" type="pres">
      <dgm:prSet presAssocID="{96C6DFD9-0A81-AD48-8B9A-7080B5361A10}" presName="FiveNodes_2" presStyleLbl="node1" presStyleIdx="1" presStyleCnt="5">
        <dgm:presLayoutVars>
          <dgm:bulletEnabled val="1"/>
        </dgm:presLayoutVars>
      </dgm:prSet>
      <dgm:spPr/>
    </dgm:pt>
    <dgm:pt modelId="{01749356-3D12-EF49-9D9A-62B1E4FF3F39}" type="pres">
      <dgm:prSet presAssocID="{96C6DFD9-0A81-AD48-8B9A-7080B5361A10}" presName="FiveNodes_3" presStyleLbl="node1" presStyleIdx="2" presStyleCnt="5">
        <dgm:presLayoutVars>
          <dgm:bulletEnabled val="1"/>
        </dgm:presLayoutVars>
      </dgm:prSet>
      <dgm:spPr/>
    </dgm:pt>
    <dgm:pt modelId="{64779997-CFE8-4849-9AF0-AECAA09A2A8E}" type="pres">
      <dgm:prSet presAssocID="{96C6DFD9-0A81-AD48-8B9A-7080B5361A10}" presName="FiveNodes_4" presStyleLbl="node1" presStyleIdx="3" presStyleCnt="5">
        <dgm:presLayoutVars>
          <dgm:bulletEnabled val="1"/>
        </dgm:presLayoutVars>
      </dgm:prSet>
      <dgm:spPr/>
    </dgm:pt>
    <dgm:pt modelId="{2EE61EE9-51B4-C14B-8B22-862A5783A47B}" type="pres">
      <dgm:prSet presAssocID="{96C6DFD9-0A81-AD48-8B9A-7080B5361A10}" presName="FiveNodes_5" presStyleLbl="node1" presStyleIdx="4" presStyleCnt="5" custScaleX="128444">
        <dgm:presLayoutVars>
          <dgm:bulletEnabled val="1"/>
        </dgm:presLayoutVars>
      </dgm:prSet>
      <dgm:spPr/>
    </dgm:pt>
    <dgm:pt modelId="{F445F5F1-E376-8347-9E46-EF054DC439C0}" type="pres">
      <dgm:prSet presAssocID="{96C6DFD9-0A81-AD48-8B9A-7080B5361A10}" presName="FiveConn_1-2" presStyleLbl="fgAccFollowNode1" presStyleIdx="0" presStyleCnt="4">
        <dgm:presLayoutVars>
          <dgm:bulletEnabled val="1"/>
        </dgm:presLayoutVars>
      </dgm:prSet>
      <dgm:spPr/>
    </dgm:pt>
    <dgm:pt modelId="{FE5E665A-9A37-774A-9858-2773FE361CD2}" type="pres">
      <dgm:prSet presAssocID="{96C6DFD9-0A81-AD48-8B9A-7080B5361A10}" presName="FiveConn_2-3" presStyleLbl="fgAccFollowNode1" presStyleIdx="1" presStyleCnt="4">
        <dgm:presLayoutVars>
          <dgm:bulletEnabled val="1"/>
        </dgm:presLayoutVars>
      </dgm:prSet>
      <dgm:spPr/>
    </dgm:pt>
    <dgm:pt modelId="{6A81F3CD-A8E2-4D4D-9138-8588341E0E2E}" type="pres">
      <dgm:prSet presAssocID="{96C6DFD9-0A81-AD48-8B9A-7080B5361A10}" presName="FiveConn_3-4" presStyleLbl="fgAccFollowNode1" presStyleIdx="2" presStyleCnt="4">
        <dgm:presLayoutVars>
          <dgm:bulletEnabled val="1"/>
        </dgm:presLayoutVars>
      </dgm:prSet>
      <dgm:spPr/>
    </dgm:pt>
    <dgm:pt modelId="{F22608DA-F153-5846-927E-744CB5A4ED18}" type="pres">
      <dgm:prSet presAssocID="{96C6DFD9-0A81-AD48-8B9A-7080B5361A10}" presName="FiveConn_4-5" presStyleLbl="fgAccFollowNode1" presStyleIdx="3" presStyleCnt="4">
        <dgm:presLayoutVars>
          <dgm:bulletEnabled val="1"/>
        </dgm:presLayoutVars>
      </dgm:prSet>
      <dgm:spPr/>
    </dgm:pt>
    <dgm:pt modelId="{20F1A534-378E-7943-9B30-EAADE1F9B7BB}" type="pres">
      <dgm:prSet presAssocID="{96C6DFD9-0A81-AD48-8B9A-7080B5361A10}" presName="FiveNodes_1_text" presStyleLbl="node1" presStyleIdx="4" presStyleCnt="5">
        <dgm:presLayoutVars>
          <dgm:bulletEnabled val="1"/>
        </dgm:presLayoutVars>
      </dgm:prSet>
      <dgm:spPr/>
    </dgm:pt>
    <dgm:pt modelId="{01DA476D-B1E7-D149-BE12-6E42C745CCEE}" type="pres">
      <dgm:prSet presAssocID="{96C6DFD9-0A81-AD48-8B9A-7080B5361A10}" presName="FiveNodes_2_text" presStyleLbl="node1" presStyleIdx="4" presStyleCnt="5">
        <dgm:presLayoutVars>
          <dgm:bulletEnabled val="1"/>
        </dgm:presLayoutVars>
      </dgm:prSet>
      <dgm:spPr/>
    </dgm:pt>
    <dgm:pt modelId="{67E30F29-96D0-B54E-8F8E-5BC778164B4D}" type="pres">
      <dgm:prSet presAssocID="{96C6DFD9-0A81-AD48-8B9A-7080B5361A10}" presName="FiveNodes_3_text" presStyleLbl="node1" presStyleIdx="4" presStyleCnt="5">
        <dgm:presLayoutVars>
          <dgm:bulletEnabled val="1"/>
        </dgm:presLayoutVars>
      </dgm:prSet>
      <dgm:spPr/>
    </dgm:pt>
    <dgm:pt modelId="{5A792622-A972-A541-9617-387FF163B6D1}" type="pres">
      <dgm:prSet presAssocID="{96C6DFD9-0A81-AD48-8B9A-7080B5361A10}" presName="FiveNodes_4_text" presStyleLbl="node1" presStyleIdx="4" presStyleCnt="5">
        <dgm:presLayoutVars>
          <dgm:bulletEnabled val="1"/>
        </dgm:presLayoutVars>
      </dgm:prSet>
      <dgm:spPr/>
    </dgm:pt>
    <dgm:pt modelId="{A2E97897-441D-F74B-BBC8-95D8E7A9D73B}" type="pres">
      <dgm:prSet presAssocID="{96C6DFD9-0A81-AD48-8B9A-7080B5361A10}" presName="FiveNodes_5_text" presStyleLbl="node1" presStyleIdx="4" presStyleCnt="5">
        <dgm:presLayoutVars>
          <dgm:bulletEnabled val="1"/>
        </dgm:presLayoutVars>
      </dgm:prSet>
      <dgm:spPr/>
    </dgm:pt>
  </dgm:ptLst>
  <dgm:cxnLst>
    <dgm:cxn modelId="{33F5E802-6983-7644-875E-2933200F2F24}" type="presOf" srcId="{DFF4A69C-2C27-C247-BBE5-9E903C1AC7BF}" destId="{01749356-3D12-EF49-9D9A-62B1E4FF3F39}" srcOrd="0" destOrd="0" presId="urn:microsoft.com/office/officeart/2005/8/layout/vProcess5"/>
    <dgm:cxn modelId="{972B8411-1BC6-AF42-B525-94BB85EB84CA}" type="presOf" srcId="{055F3419-364B-994B-A38B-9A6FF454C0F6}" destId="{6A81F3CD-A8E2-4D4D-9138-8588341E0E2E}" srcOrd="0" destOrd="0" presId="urn:microsoft.com/office/officeart/2005/8/layout/vProcess5"/>
    <dgm:cxn modelId="{DBDB6921-3467-B64F-8C82-6F486609D54F}" type="presOf" srcId="{BBF0285A-52C8-2C47-990D-58153439789C}" destId="{FE5E665A-9A37-774A-9858-2773FE361CD2}" srcOrd="0" destOrd="0" presId="urn:microsoft.com/office/officeart/2005/8/layout/vProcess5"/>
    <dgm:cxn modelId="{EA583E3A-E5D2-8445-A230-4EF32E998AD8}" type="presOf" srcId="{DFF4A69C-2C27-C247-BBE5-9E903C1AC7BF}" destId="{67E30F29-96D0-B54E-8F8E-5BC778164B4D}" srcOrd="1" destOrd="0" presId="urn:microsoft.com/office/officeart/2005/8/layout/vProcess5"/>
    <dgm:cxn modelId="{7989CE3F-6EE4-EC4A-82F5-DB17EA5AE2B2}" srcId="{96C6DFD9-0A81-AD48-8B9A-7080B5361A10}" destId="{1250DF5B-7C93-F04C-8535-0F6D298D7EA3}" srcOrd="1" destOrd="0" parTransId="{94F8BA9A-7D8D-5547-A1FC-82D65B4188C0}" sibTransId="{BBF0285A-52C8-2C47-990D-58153439789C}"/>
    <dgm:cxn modelId="{84E46148-0A76-C744-980F-FFB3A5569E9B}" srcId="{96C6DFD9-0A81-AD48-8B9A-7080B5361A10}" destId="{26B624C7-0E55-744D-A530-F8C2041D4714}" srcOrd="3" destOrd="0" parTransId="{31FD7732-9C80-454D-AB8E-3491652F543D}" sibTransId="{8F2CB663-12BC-0045-9C80-65E042980C16}"/>
    <dgm:cxn modelId="{2B5FC348-6EF1-154F-9BF4-FF50A093DB43}" type="presOf" srcId="{11933D36-3053-B04E-ABCC-105AA8914A3D}" destId="{F445F5F1-E376-8347-9E46-EF054DC439C0}" srcOrd="0" destOrd="0" presId="urn:microsoft.com/office/officeart/2005/8/layout/vProcess5"/>
    <dgm:cxn modelId="{FE62F148-FCC2-DF41-BC5C-3C91966DEB58}" type="presOf" srcId="{1250DF5B-7C93-F04C-8535-0F6D298D7EA3}" destId="{CAB86B95-8756-7947-93BF-445EB74BE383}" srcOrd="0" destOrd="0" presId="urn:microsoft.com/office/officeart/2005/8/layout/vProcess5"/>
    <dgm:cxn modelId="{36A4334B-B7E7-3D45-9CCE-FF5F46CD747C}" type="presOf" srcId="{26B624C7-0E55-744D-A530-F8C2041D4714}" destId="{5A792622-A972-A541-9617-387FF163B6D1}" srcOrd="1" destOrd="0" presId="urn:microsoft.com/office/officeart/2005/8/layout/vProcess5"/>
    <dgm:cxn modelId="{1F62576A-7427-8A45-BB6F-4ACDBF8471D6}" type="presOf" srcId="{26B624C7-0E55-744D-A530-F8C2041D4714}" destId="{64779997-CFE8-4849-9AF0-AECAA09A2A8E}" srcOrd="0" destOrd="0" presId="urn:microsoft.com/office/officeart/2005/8/layout/vProcess5"/>
    <dgm:cxn modelId="{C535ED7E-D108-1041-8C1D-FDFB8A4F5642}" type="presOf" srcId="{A46E332D-3DC2-644D-89EF-97A4E5B8922A}" destId="{20F1A534-378E-7943-9B30-EAADE1F9B7BB}" srcOrd="1" destOrd="0" presId="urn:microsoft.com/office/officeart/2005/8/layout/vProcess5"/>
    <dgm:cxn modelId="{FF503E82-BA07-4344-A8D7-977E042C37D3}" type="presOf" srcId="{82CE2F87-51EB-F84A-AB09-71D53F9995A1}" destId="{2EE61EE9-51B4-C14B-8B22-862A5783A47B}" srcOrd="0" destOrd="0" presId="urn:microsoft.com/office/officeart/2005/8/layout/vProcess5"/>
    <dgm:cxn modelId="{34E25783-801D-1446-82FE-3803FD036156}" srcId="{96C6DFD9-0A81-AD48-8B9A-7080B5361A10}" destId="{82CE2F87-51EB-F84A-AB09-71D53F9995A1}" srcOrd="4" destOrd="0" parTransId="{6893AB92-9F40-5644-B338-CA6FA0C07C2C}" sibTransId="{105C5DE9-D146-044A-80DD-220C7821F7C6}"/>
    <dgm:cxn modelId="{F7298686-6C0A-124A-B691-A66B546E5321}" type="presOf" srcId="{A46E332D-3DC2-644D-89EF-97A4E5B8922A}" destId="{F3951967-F777-A84C-831D-C674DF6E6CAC}" srcOrd="0" destOrd="0" presId="urn:microsoft.com/office/officeart/2005/8/layout/vProcess5"/>
    <dgm:cxn modelId="{B55FFC8B-ECA7-7E4A-896E-418BD0FA0D7C}" type="presOf" srcId="{8F2CB663-12BC-0045-9C80-65E042980C16}" destId="{F22608DA-F153-5846-927E-744CB5A4ED18}" srcOrd="0" destOrd="0" presId="urn:microsoft.com/office/officeart/2005/8/layout/vProcess5"/>
    <dgm:cxn modelId="{AE694C94-0FEC-954A-907F-86A997E7CE39}" srcId="{96C6DFD9-0A81-AD48-8B9A-7080B5361A10}" destId="{DFF4A69C-2C27-C247-BBE5-9E903C1AC7BF}" srcOrd="2" destOrd="0" parTransId="{FD2C7391-1873-E540-9E9E-BDFF53C66D11}" sibTransId="{055F3419-364B-994B-A38B-9A6FF454C0F6}"/>
    <dgm:cxn modelId="{8871E296-E6CD-9545-B9F5-3303A82949C1}" type="presOf" srcId="{1250DF5B-7C93-F04C-8535-0F6D298D7EA3}" destId="{01DA476D-B1E7-D149-BE12-6E42C745CCEE}" srcOrd="1" destOrd="0" presId="urn:microsoft.com/office/officeart/2005/8/layout/vProcess5"/>
    <dgm:cxn modelId="{696F999C-5D69-FD4A-9555-28CC08AB3A8C}" type="presOf" srcId="{82CE2F87-51EB-F84A-AB09-71D53F9995A1}" destId="{A2E97897-441D-F74B-BBC8-95D8E7A9D73B}" srcOrd="1" destOrd="0" presId="urn:microsoft.com/office/officeart/2005/8/layout/vProcess5"/>
    <dgm:cxn modelId="{CB6A46E6-4C0D-834B-9E41-D23A62167E8E}" srcId="{96C6DFD9-0A81-AD48-8B9A-7080B5361A10}" destId="{A46E332D-3DC2-644D-89EF-97A4E5B8922A}" srcOrd="0" destOrd="0" parTransId="{787609D7-CA0E-854A-9E4D-E7D236C9DE5D}" sibTransId="{11933D36-3053-B04E-ABCC-105AA8914A3D}"/>
    <dgm:cxn modelId="{03B08BEF-179E-694F-B375-AF0C005B5C6A}" type="presOf" srcId="{96C6DFD9-0A81-AD48-8B9A-7080B5361A10}" destId="{EE256C7B-66B5-7746-A977-357B8DB428CF}" srcOrd="0" destOrd="0" presId="urn:microsoft.com/office/officeart/2005/8/layout/vProcess5"/>
    <dgm:cxn modelId="{09876AB4-9872-184E-923F-FBC7491AAF8F}" type="presParOf" srcId="{EE256C7B-66B5-7746-A977-357B8DB428CF}" destId="{29252F73-EA43-134C-B4D9-9BDA2420340E}" srcOrd="0" destOrd="0" presId="urn:microsoft.com/office/officeart/2005/8/layout/vProcess5"/>
    <dgm:cxn modelId="{1E650A50-9A8E-B941-A421-B7513EBD9E45}" type="presParOf" srcId="{EE256C7B-66B5-7746-A977-357B8DB428CF}" destId="{F3951967-F777-A84C-831D-C674DF6E6CAC}" srcOrd="1" destOrd="0" presId="urn:microsoft.com/office/officeart/2005/8/layout/vProcess5"/>
    <dgm:cxn modelId="{AFE6BC53-4BFA-754D-88C0-97421E2A3039}" type="presParOf" srcId="{EE256C7B-66B5-7746-A977-357B8DB428CF}" destId="{CAB86B95-8756-7947-93BF-445EB74BE383}" srcOrd="2" destOrd="0" presId="urn:microsoft.com/office/officeart/2005/8/layout/vProcess5"/>
    <dgm:cxn modelId="{EDE60296-8E84-2B45-9C71-0C5DC6FF1D1D}" type="presParOf" srcId="{EE256C7B-66B5-7746-A977-357B8DB428CF}" destId="{01749356-3D12-EF49-9D9A-62B1E4FF3F39}" srcOrd="3" destOrd="0" presId="urn:microsoft.com/office/officeart/2005/8/layout/vProcess5"/>
    <dgm:cxn modelId="{836D5AB4-1100-7344-8B15-7DF3BBBA4C13}" type="presParOf" srcId="{EE256C7B-66B5-7746-A977-357B8DB428CF}" destId="{64779997-CFE8-4849-9AF0-AECAA09A2A8E}" srcOrd="4" destOrd="0" presId="urn:microsoft.com/office/officeart/2005/8/layout/vProcess5"/>
    <dgm:cxn modelId="{622046CF-2C78-DC4F-AEA0-7731C8116DA9}" type="presParOf" srcId="{EE256C7B-66B5-7746-A977-357B8DB428CF}" destId="{2EE61EE9-51B4-C14B-8B22-862A5783A47B}" srcOrd="5" destOrd="0" presId="urn:microsoft.com/office/officeart/2005/8/layout/vProcess5"/>
    <dgm:cxn modelId="{5D4B31A1-1B51-1C43-B92D-A5E4642788CE}" type="presParOf" srcId="{EE256C7B-66B5-7746-A977-357B8DB428CF}" destId="{F445F5F1-E376-8347-9E46-EF054DC439C0}" srcOrd="6" destOrd="0" presId="urn:microsoft.com/office/officeart/2005/8/layout/vProcess5"/>
    <dgm:cxn modelId="{CB28C952-60DC-1845-AA19-090808A0D0D7}" type="presParOf" srcId="{EE256C7B-66B5-7746-A977-357B8DB428CF}" destId="{FE5E665A-9A37-774A-9858-2773FE361CD2}" srcOrd="7" destOrd="0" presId="urn:microsoft.com/office/officeart/2005/8/layout/vProcess5"/>
    <dgm:cxn modelId="{FAF3522A-F956-5D41-BFC2-DFF61349CD13}" type="presParOf" srcId="{EE256C7B-66B5-7746-A977-357B8DB428CF}" destId="{6A81F3CD-A8E2-4D4D-9138-8588341E0E2E}" srcOrd="8" destOrd="0" presId="urn:microsoft.com/office/officeart/2005/8/layout/vProcess5"/>
    <dgm:cxn modelId="{9B89CF3D-B5C3-C94F-A7B9-574BFF740911}" type="presParOf" srcId="{EE256C7B-66B5-7746-A977-357B8DB428CF}" destId="{F22608DA-F153-5846-927E-744CB5A4ED18}" srcOrd="9" destOrd="0" presId="urn:microsoft.com/office/officeart/2005/8/layout/vProcess5"/>
    <dgm:cxn modelId="{4CB7CDEA-D7E7-6348-87E2-14CAC93130A5}" type="presParOf" srcId="{EE256C7B-66B5-7746-A977-357B8DB428CF}" destId="{20F1A534-378E-7943-9B30-EAADE1F9B7BB}" srcOrd="10" destOrd="0" presId="urn:microsoft.com/office/officeart/2005/8/layout/vProcess5"/>
    <dgm:cxn modelId="{E985DAE0-A7B5-4740-97E5-5A77D8DD7773}" type="presParOf" srcId="{EE256C7B-66B5-7746-A977-357B8DB428CF}" destId="{01DA476D-B1E7-D149-BE12-6E42C745CCEE}" srcOrd="11" destOrd="0" presId="urn:microsoft.com/office/officeart/2005/8/layout/vProcess5"/>
    <dgm:cxn modelId="{CC37B3E0-743E-C14A-9770-5C343F633A10}" type="presParOf" srcId="{EE256C7B-66B5-7746-A977-357B8DB428CF}" destId="{67E30F29-96D0-B54E-8F8E-5BC778164B4D}" srcOrd="12" destOrd="0" presId="urn:microsoft.com/office/officeart/2005/8/layout/vProcess5"/>
    <dgm:cxn modelId="{EFD5E420-4770-274E-A92F-1B165D935973}" type="presParOf" srcId="{EE256C7B-66B5-7746-A977-357B8DB428CF}" destId="{5A792622-A972-A541-9617-387FF163B6D1}" srcOrd="13" destOrd="0" presId="urn:microsoft.com/office/officeart/2005/8/layout/vProcess5"/>
    <dgm:cxn modelId="{9AA74805-80B8-4E49-86E0-870DD5B87DF3}" type="presParOf" srcId="{EE256C7B-66B5-7746-A977-357B8DB428CF}" destId="{A2E97897-441D-F74B-BBC8-95D8E7A9D73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030A2-9DF9-394F-AFBA-E0EFB68A6124}">
      <dsp:nvSpPr>
        <dsp:cNvPr id="0" name=""/>
        <dsp:cNvSpPr/>
      </dsp:nvSpPr>
      <dsp:spPr>
        <a:xfrm>
          <a:off x="51" y="116813"/>
          <a:ext cx="4913783"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取得股权</a:t>
          </a:r>
          <a:r>
            <a:rPr lang="en-US" altLang="zh-CN" sz="2200" kern="1200" dirty="0"/>
            <a:t>acquisition of equity</a:t>
          </a:r>
          <a:endParaRPr lang="en-US" sz="2200" kern="1200" dirty="0"/>
        </a:p>
      </dsp:txBody>
      <dsp:txXfrm>
        <a:off x="51" y="116813"/>
        <a:ext cx="4913783" cy="633600"/>
      </dsp:txXfrm>
    </dsp:sp>
    <dsp:sp modelId="{7BA86D2A-00C9-6E45-AEAC-0F998128C569}">
      <dsp:nvSpPr>
        <dsp:cNvPr id="0" name=""/>
        <dsp:cNvSpPr/>
      </dsp:nvSpPr>
      <dsp:spPr>
        <a:xfrm>
          <a:off x="51" y="750413"/>
          <a:ext cx="4913783" cy="39857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a:t>一个企业取得另一个企业一定数量的股份，以达到控制该企业的目的。</a:t>
          </a:r>
          <a:r>
            <a:rPr lang="en-US" altLang="zh-CN" sz="2200" kern="1200" dirty="0"/>
            <a:t>One enterprise acquired another enterprise’s a certain amount of equity so as to control this enterprise</a:t>
          </a:r>
          <a:endParaRPr lang="en-US" sz="2200" kern="1200" dirty="0"/>
        </a:p>
        <a:p>
          <a:pPr marL="228600" lvl="1" indent="-228600" algn="l" defTabSz="977900">
            <a:lnSpc>
              <a:spcPct val="90000"/>
            </a:lnSpc>
            <a:spcBef>
              <a:spcPct val="0"/>
            </a:spcBef>
            <a:spcAft>
              <a:spcPct val="15000"/>
            </a:spcAft>
            <a:buChar char="•"/>
          </a:pPr>
          <a:r>
            <a:rPr lang="zh-CN" altLang="en-US" sz="2200" kern="1200" dirty="0"/>
            <a:t>取得多少股权构成合并或构成取得控制权，取决于被取得企业的股权情况</a:t>
          </a:r>
          <a:r>
            <a:rPr lang="en-US" altLang="en-US" sz="2200" kern="1200" dirty="0"/>
            <a:t>How much equity is acquired constitutes an acquisition of control, depending on the equity structure of the acquired business</a:t>
          </a:r>
          <a:endParaRPr lang="en-US" sz="2200" kern="1200" dirty="0"/>
        </a:p>
      </dsp:txBody>
      <dsp:txXfrm>
        <a:off x="51" y="750413"/>
        <a:ext cx="4913783" cy="3985739"/>
      </dsp:txXfrm>
    </dsp:sp>
    <dsp:sp modelId="{0BCDCD70-372B-B647-8F2F-9CB7FEB59819}">
      <dsp:nvSpPr>
        <dsp:cNvPr id="0" name=""/>
        <dsp:cNvSpPr/>
      </dsp:nvSpPr>
      <dsp:spPr>
        <a:xfrm>
          <a:off x="5601764" y="116813"/>
          <a:ext cx="4913783"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取得资产</a:t>
          </a:r>
          <a:endParaRPr lang="en-US" sz="2200" kern="1200" dirty="0"/>
        </a:p>
      </dsp:txBody>
      <dsp:txXfrm>
        <a:off x="5601764" y="116813"/>
        <a:ext cx="4913783" cy="633600"/>
      </dsp:txXfrm>
    </dsp:sp>
    <dsp:sp modelId="{5AA9C82D-3650-F34A-BDC1-91BFB5A1AD1E}">
      <dsp:nvSpPr>
        <dsp:cNvPr id="0" name=""/>
        <dsp:cNvSpPr/>
      </dsp:nvSpPr>
      <dsp:spPr>
        <a:xfrm>
          <a:off x="5601764" y="750413"/>
          <a:ext cx="4913783" cy="39857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a:t>通过购买、承担债务或其他方式取得另一企业全部或部分财产，以达到控制该企业的目的</a:t>
          </a:r>
          <a:r>
            <a:rPr lang="en-US" altLang="zh-CN" sz="2200" kern="1200" dirty="0"/>
            <a:t> purchase, burden the debt or other means to acquire another enterprise’s whole or part of asset so as to control this enterprise</a:t>
          </a:r>
          <a:endParaRPr lang="en-US" sz="2200" kern="1200" dirty="0"/>
        </a:p>
      </dsp:txBody>
      <dsp:txXfrm>
        <a:off x="5601764" y="750413"/>
        <a:ext cx="4913783" cy="3985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9465D-7942-D240-A08F-99DEE29419E5}">
      <dsp:nvSpPr>
        <dsp:cNvPr id="0" name=""/>
        <dsp:cNvSpPr/>
      </dsp:nvSpPr>
      <dsp:spPr>
        <a:xfrm>
          <a:off x="0" y="5218776"/>
          <a:ext cx="10018712" cy="920943"/>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b="1" kern="1200"/>
            <a:t>有下列情形之一的，可以延长审查期限，最长不得超过</a:t>
          </a:r>
          <a:r>
            <a:rPr lang="en-US" altLang="zh-CN" sz="2400" b="1" kern="1200"/>
            <a:t>60</a:t>
          </a:r>
          <a:r>
            <a:rPr lang="zh-CN" altLang="en-US" sz="2400" b="1" kern="1200"/>
            <a:t>日： （</a:t>
          </a:r>
          <a:r>
            <a:rPr lang="en-US" altLang="zh-CN" sz="2400" b="1" kern="1200"/>
            <a:t>1</a:t>
          </a:r>
          <a:r>
            <a:rPr lang="zh-CN" altLang="en-US" sz="2400" b="1" kern="1200"/>
            <a:t>）经营者同意延长；（</a:t>
          </a:r>
          <a:r>
            <a:rPr lang="en-US" altLang="zh-CN" sz="2400" b="1" kern="1200"/>
            <a:t>2</a:t>
          </a:r>
          <a:r>
            <a:rPr lang="zh-CN" altLang="en-US" sz="2400" b="1" kern="1200"/>
            <a:t>）经营者提交的文件不准确，需要进一步核实的；（</a:t>
          </a:r>
          <a:r>
            <a:rPr lang="en-US" altLang="zh-CN" sz="2400" b="1" kern="1200"/>
            <a:t>3</a:t>
          </a:r>
          <a:r>
            <a:rPr lang="zh-CN" altLang="en-US" sz="2400" b="1" kern="1200"/>
            <a:t>）经营者申报后有关情况发生重大变化</a:t>
          </a:r>
          <a:endParaRPr lang="en-US" sz="2400" b="1" kern="1200" dirty="0"/>
        </a:p>
      </dsp:txBody>
      <dsp:txXfrm>
        <a:off x="0" y="5218776"/>
        <a:ext cx="10018712" cy="920943"/>
      </dsp:txXfrm>
    </dsp:sp>
    <dsp:sp modelId="{47FFA39D-C4D6-6048-AA4C-E40D1B6118FE}">
      <dsp:nvSpPr>
        <dsp:cNvPr id="0" name=""/>
        <dsp:cNvSpPr/>
      </dsp:nvSpPr>
      <dsp:spPr>
        <a:xfrm rot="10800000">
          <a:off x="0" y="3816178"/>
          <a:ext cx="10018712" cy="1416411"/>
        </a:xfrm>
        <a:prstGeom prst="upArrowCallou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b="1" kern="1200"/>
            <a:t>进一步审查：自决定之日起</a:t>
          </a:r>
          <a:r>
            <a:rPr lang="en-US" altLang="zh-CN" sz="2400" b="1" kern="1200"/>
            <a:t>90</a:t>
          </a:r>
          <a:r>
            <a:rPr lang="zh-CN" altLang="en-US" sz="2400" b="1" kern="1200"/>
            <a:t>日内审查完毕，作出是否禁止的决定，书面通知经营者。逾期未决定，视为可以集中</a:t>
          </a:r>
          <a:endParaRPr lang="en-US" sz="2400" b="1" kern="1200" dirty="0"/>
        </a:p>
      </dsp:txBody>
      <dsp:txXfrm rot="10800000">
        <a:off x="0" y="3816178"/>
        <a:ext cx="10018712" cy="920341"/>
      </dsp:txXfrm>
    </dsp:sp>
    <dsp:sp modelId="{FE69D9F9-0DEE-9E44-A4BD-3E2D5D0B2676}">
      <dsp:nvSpPr>
        <dsp:cNvPr id="0" name=""/>
        <dsp:cNvSpPr/>
      </dsp:nvSpPr>
      <dsp:spPr>
        <a:xfrm rot="10800000">
          <a:off x="0" y="2413581"/>
          <a:ext cx="10018712" cy="1416411"/>
        </a:xfrm>
        <a:prstGeom prst="upArrowCallou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b="1" kern="1200"/>
            <a:t>初步审查：商务部收到文件之日起</a:t>
          </a:r>
          <a:r>
            <a:rPr lang="en-US" altLang="zh-CN" sz="2400" b="1" kern="1200"/>
            <a:t>30</a:t>
          </a:r>
          <a:r>
            <a:rPr lang="zh-CN" altLang="en-US" sz="2400" b="1" kern="1200"/>
            <a:t>日内，作出初步审查，决定是否进一步审查，并书面通知经营者；无进一步审查或逾期未决定，视为可以集中</a:t>
          </a:r>
          <a:endParaRPr lang="en-US" sz="2400" b="1" kern="1200" dirty="0"/>
        </a:p>
      </dsp:txBody>
      <dsp:txXfrm rot="10800000">
        <a:off x="0" y="2413581"/>
        <a:ext cx="10018712" cy="920341"/>
      </dsp:txXfrm>
    </dsp:sp>
    <dsp:sp modelId="{4B9ABFAF-3A70-1244-893D-BCA3CE682F70}">
      <dsp:nvSpPr>
        <dsp:cNvPr id="0" name=""/>
        <dsp:cNvSpPr/>
      </dsp:nvSpPr>
      <dsp:spPr>
        <a:xfrm rot="10800000">
          <a:off x="0" y="1406502"/>
          <a:ext cx="10018712" cy="1020892"/>
        </a:xfrm>
        <a:prstGeom prst="upArrowCallou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b="1" kern="1200"/>
            <a:t>提交文件不完备的，在规定期限补交；逾期未补交的，视为为申报。</a:t>
          </a:r>
          <a:endParaRPr lang="en-US" sz="2400" b="1" kern="1200" dirty="0"/>
        </a:p>
      </dsp:txBody>
      <dsp:txXfrm rot="10800000">
        <a:off x="0" y="1406502"/>
        <a:ext cx="10018712" cy="663345"/>
      </dsp:txXfrm>
    </dsp:sp>
    <dsp:sp modelId="{C93B14B4-A7AF-1042-B2F9-D56BEB1E3ABE}">
      <dsp:nvSpPr>
        <dsp:cNvPr id="0" name=""/>
        <dsp:cNvSpPr/>
      </dsp:nvSpPr>
      <dsp:spPr>
        <a:xfrm rot="10800000">
          <a:off x="0" y="3905"/>
          <a:ext cx="10018712" cy="1416411"/>
        </a:xfrm>
        <a:prstGeom prst="upArrowCallou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经营者提交必要文件：申报书、集中对竞争的影响评估、集中协议、参与集中的经营者上一年度财务会计报告等。</a:t>
          </a:r>
          <a:endParaRPr lang="en-US" altLang="zh-CN" sz="2400" b="1" kern="1200" dirty="0"/>
        </a:p>
      </dsp:txBody>
      <dsp:txXfrm rot="10800000">
        <a:off x="0" y="3905"/>
        <a:ext cx="10018712" cy="9203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42E9B-0B09-A940-AFD3-8A54BC6475D0}">
      <dsp:nvSpPr>
        <dsp:cNvPr id="0" name=""/>
        <dsp:cNvSpPr/>
      </dsp:nvSpPr>
      <dsp:spPr>
        <a:xfrm rot="5400000">
          <a:off x="2099521" y="1077428"/>
          <a:ext cx="937669" cy="106750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38B4B40-0339-B449-B4C8-7934EF086E68}">
      <dsp:nvSpPr>
        <dsp:cNvPr id="0" name=""/>
        <dsp:cNvSpPr/>
      </dsp:nvSpPr>
      <dsp:spPr>
        <a:xfrm>
          <a:off x="1851095" y="38002"/>
          <a:ext cx="1578484" cy="1104887"/>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提交申报</a:t>
          </a:r>
          <a:endParaRPr lang="en-US" sz="2500" kern="1200" dirty="0"/>
        </a:p>
      </dsp:txBody>
      <dsp:txXfrm>
        <a:off x="1905041" y="91948"/>
        <a:ext cx="1470592" cy="996995"/>
      </dsp:txXfrm>
    </dsp:sp>
    <dsp:sp modelId="{D2F6D9AE-C608-9A41-B1D4-4DF77DA564FA}">
      <dsp:nvSpPr>
        <dsp:cNvPr id="0" name=""/>
        <dsp:cNvSpPr/>
      </dsp:nvSpPr>
      <dsp:spPr>
        <a:xfrm>
          <a:off x="3429579" y="143378"/>
          <a:ext cx="1148038" cy="893018"/>
        </a:xfrm>
        <a:prstGeom prst="rect">
          <a:avLst/>
        </a:prstGeom>
        <a:noFill/>
        <a:ln>
          <a:noFill/>
        </a:ln>
        <a:effectLst/>
      </dsp:spPr>
      <dsp:style>
        <a:lnRef idx="0">
          <a:scrgbClr r="0" g="0" b="0"/>
        </a:lnRef>
        <a:fillRef idx="0">
          <a:scrgbClr r="0" g="0" b="0"/>
        </a:fillRef>
        <a:effectRef idx="0">
          <a:scrgbClr r="0" g="0" b="0"/>
        </a:effectRef>
        <a:fontRef idx="minor"/>
      </dsp:style>
    </dsp:sp>
    <dsp:sp modelId="{B04A7F52-41E6-8044-BB3A-9A95C7A9C64C}">
      <dsp:nvSpPr>
        <dsp:cNvPr id="0" name=""/>
        <dsp:cNvSpPr/>
      </dsp:nvSpPr>
      <dsp:spPr>
        <a:xfrm rot="5400000">
          <a:off x="3408252" y="2318582"/>
          <a:ext cx="937669" cy="106750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CDD2E00-3284-CF46-AF22-C19481E2DA22}">
      <dsp:nvSpPr>
        <dsp:cNvPr id="0" name=""/>
        <dsp:cNvSpPr/>
      </dsp:nvSpPr>
      <dsp:spPr>
        <a:xfrm>
          <a:off x="3159826" y="1279156"/>
          <a:ext cx="1578484" cy="1104887"/>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立案</a:t>
          </a:r>
          <a:endParaRPr lang="en-US" sz="2500" kern="1200" dirty="0"/>
        </a:p>
      </dsp:txBody>
      <dsp:txXfrm>
        <a:off x="3213772" y="1333102"/>
        <a:ext cx="1470592" cy="996995"/>
      </dsp:txXfrm>
    </dsp:sp>
    <dsp:sp modelId="{E73C21ED-BE4C-2F4C-A48C-E8D1AEEAF62E}">
      <dsp:nvSpPr>
        <dsp:cNvPr id="0" name=""/>
        <dsp:cNvSpPr/>
      </dsp:nvSpPr>
      <dsp:spPr>
        <a:xfrm>
          <a:off x="4738310" y="1384532"/>
          <a:ext cx="1148038" cy="893018"/>
        </a:xfrm>
        <a:prstGeom prst="rect">
          <a:avLst/>
        </a:prstGeom>
        <a:noFill/>
        <a:ln>
          <a:noFill/>
        </a:ln>
        <a:effectLst/>
      </dsp:spPr>
      <dsp:style>
        <a:lnRef idx="0">
          <a:scrgbClr r="0" g="0" b="0"/>
        </a:lnRef>
        <a:fillRef idx="0">
          <a:scrgbClr r="0" g="0" b="0"/>
        </a:fillRef>
        <a:effectRef idx="0">
          <a:scrgbClr r="0" g="0" b="0"/>
        </a:effectRef>
        <a:fontRef idx="minor"/>
      </dsp:style>
    </dsp:sp>
    <dsp:sp modelId="{66729EBA-72CC-0648-BF35-C031038E397D}">
      <dsp:nvSpPr>
        <dsp:cNvPr id="0" name=""/>
        <dsp:cNvSpPr/>
      </dsp:nvSpPr>
      <dsp:spPr>
        <a:xfrm rot="5400000">
          <a:off x="4716983" y="3559735"/>
          <a:ext cx="937669" cy="106750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C7929B-6084-3C44-BBBE-66E3FEC80B48}">
      <dsp:nvSpPr>
        <dsp:cNvPr id="0" name=""/>
        <dsp:cNvSpPr/>
      </dsp:nvSpPr>
      <dsp:spPr>
        <a:xfrm>
          <a:off x="4468557" y="2520309"/>
          <a:ext cx="1578484" cy="1104887"/>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初步审查</a:t>
          </a:r>
          <a:endParaRPr lang="en-US" sz="2500" kern="1200" dirty="0"/>
        </a:p>
      </dsp:txBody>
      <dsp:txXfrm>
        <a:off x="4522503" y="2574255"/>
        <a:ext cx="1470592" cy="996995"/>
      </dsp:txXfrm>
    </dsp:sp>
    <dsp:sp modelId="{081335B9-6F40-2C40-BBAA-557E65B4DF35}">
      <dsp:nvSpPr>
        <dsp:cNvPr id="0" name=""/>
        <dsp:cNvSpPr/>
      </dsp:nvSpPr>
      <dsp:spPr>
        <a:xfrm>
          <a:off x="6047042" y="2625685"/>
          <a:ext cx="1148038" cy="893018"/>
        </a:xfrm>
        <a:prstGeom prst="rect">
          <a:avLst/>
        </a:prstGeom>
        <a:noFill/>
        <a:ln>
          <a:noFill/>
        </a:ln>
        <a:effectLst/>
      </dsp:spPr>
      <dsp:style>
        <a:lnRef idx="0">
          <a:scrgbClr r="0" g="0" b="0"/>
        </a:lnRef>
        <a:fillRef idx="0">
          <a:scrgbClr r="0" g="0" b="0"/>
        </a:fillRef>
        <a:effectRef idx="0">
          <a:scrgbClr r="0" g="0" b="0"/>
        </a:effectRef>
        <a:fontRef idx="minor"/>
      </dsp:style>
    </dsp:sp>
    <dsp:sp modelId="{E9E5BEDF-AA59-894D-B127-5713D9AE1E01}">
      <dsp:nvSpPr>
        <dsp:cNvPr id="0" name=""/>
        <dsp:cNvSpPr/>
      </dsp:nvSpPr>
      <dsp:spPr>
        <a:xfrm rot="5400000">
          <a:off x="6025714" y="4800889"/>
          <a:ext cx="937669" cy="106750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B14C3A-A5EA-B546-9E54-7C9EE070D040}">
      <dsp:nvSpPr>
        <dsp:cNvPr id="0" name=""/>
        <dsp:cNvSpPr/>
      </dsp:nvSpPr>
      <dsp:spPr>
        <a:xfrm>
          <a:off x="5777289" y="3761463"/>
          <a:ext cx="1578484" cy="1104887"/>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进一步审查</a:t>
          </a:r>
          <a:endParaRPr lang="en-US" sz="2500" kern="1200" dirty="0"/>
        </a:p>
      </dsp:txBody>
      <dsp:txXfrm>
        <a:off x="5831235" y="3815409"/>
        <a:ext cx="1470592" cy="996995"/>
      </dsp:txXfrm>
    </dsp:sp>
    <dsp:sp modelId="{182426F1-1149-D945-80B2-5BA49C470458}">
      <dsp:nvSpPr>
        <dsp:cNvPr id="0" name=""/>
        <dsp:cNvSpPr/>
      </dsp:nvSpPr>
      <dsp:spPr>
        <a:xfrm>
          <a:off x="7355773" y="3866839"/>
          <a:ext cx="1148038" cy="893018"/>
        </a:xfrm>
        <a:prstGeom prst="rect">
          <a:avLst/>
        </a:prstGeom>
        <a:noFill/>
        <a:ln>
          <a:noFill/>
        </a:ln>
        <a:effectLst/>
      </dsp:spPr>
      <dsp:style>
        <a:lnRef idx="0">
          <a:scrgbClr r="0" g="0" b="0"/>
        </a:lnRef>
        <a:fillRef idx="0">
          <a:scrgbClr r="0" g="0" b="0"/>
        </a:fillRef>
        <a:effectRef idx="0">
          <a:scrgbClr r="0" g="0" b="0"/>
        </a:effectRef>
        <a:fontRef idx="minor"/>
      </dsp:style>
    </dsp:sp>
    <dsp:sp modelId="{D37C572A-1CA8-FA43-AD6C-A8311F7C6FAB}">
      <dsp:nvSpPr>
        <dsp:cNvPr id="0" name=""/>
        <dsp:cNvSpPr/>
      </dsp:nvSpPr>
      <dsp:spPr>
        <a:xfrm>
          <a:off x="7086020" y="5002616"/>
          <a:ext cx="1578484" cy="1104887"/>
        </a:xfrm>
        <a:prstGeom prst="roundRect">
          <a:avLst>
            <a:gd name="adj" fmla="val 166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结果</a:t>
          </a:r>
          <a:endParaRPr lang="en-US" sz="2500" kern="1200" dirty="0"/>
        </a:p>
      </dsp:txBody>
      <dsp:txXfrm>
        <a:off x="7139966" y="5056562"/>
        <a:ext cx="1470592" cy="9969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8494D-B5E8-CA4B-94E1-A2A35001150A}">
      <dsp:nvSpPr>
        <dsp:cNvPr id="0" name=""/>
        <dsp:cNvSpPr/>
      </dsp:nvSpPr>
      <dsp:spPr>
        <a:xfrm>
          <a:off x="51" y="16238"/>
          <a:ext cx="4913783" cy="161229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经营者能够证明该集中对竞争产生的有利影响明显大于不利影响</a:t>
          </a:r>
          <a:endParaRPr lang="en-US" sz="2900" kern="1200" dirty="0"/>
        </a:p>
      </dsp:txBody>
      <dsp:txXfrm>
        <a:off x="51" y="16238"/>
        <a:ext cx="4913783" cy="1612290"/>
      </dsp:txXfrm>
    </dsp:sp>
    <dsp:sp modelId="{59840F02-4DD1-8E45-84CF-91B310365864}">
      <dsp:nvSpPr>
        <dsp:cNvPr id="0" name=""/>
        <dsp:cNvSpPr/>
      </dsp:nvSpPr>
      <dsp:spPr>
        <a:xfrm>
          <a:off x="51" y="1628529"/>
          <a:ext cx="4913783" cy="270657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zh-CN" altLang="en-US" sz="2900" kern="1200" dirty="0"/>
            <a:t>例子：原市场中仅有一家大企业和几家小企业，如果几家小企业实施集中，可能出现与大企业相竞争的力量</a:t>
          </a:r>
          <a:endParaRPr lang="en-US" sz="2900" kern="1200" dirty="0"/>
        </a:p>
      </dsp:txBody>
      <dsp:txXfrm>
        <a:off x="51" y="1628529"/>
        <a:ext cx="4913783" cy="2706570"/>
      </dsp:txXfrm>
    </dsp:sp>
    <dsp:sp modelId="{7467052D-58CE-3048-959E-0FFA6696663E}">
      <dsp:nvSpPr>
        <dsp:cNvPr id="0" name=""/>
        <dsp:cNvSpPr/>
      </dsp:nvSpPr>
      <dsp:spPr>
        <a:xfrm>
          <a:off x="5601764" y="16238"/>
          <a:ext cx="4913783" cy="161229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经营者能够证明集中符合社会公共利益的</a:t>
          </a:r>
          <a:endParaRPr lang="en-US" sz="2900" kern="1200" dirty="0"/>
        </a:p>
      </dsp:txBody>
      <dsp:txXfrm>
        <a:off x="5601764" y="16238"/>
        <a:ext cx="4913783" cy="1612290"/>
      </dsp:txXfrm>
    </dsp:sp>
    <dsp:sp modelId="{846817DA-84FC-DA40-BAC6-FE0FE9C5C53B}">
      <dsp:nvSpPr>
        <dsp:cNvPr id="0" name=""/>
        <dsp:cNvSpPr/>
      </dsp:nvSpPr>
      <dsp:spPr>
        <a:xfrm>
          <a:off x="5601764" y="1628529"/>
          <a:ext cx="4913783" cy="270657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zh-CN" altLang="en-US" sz="2900" kern="1200" dirty="0"/>
            <a:t>社会、经济、政治目标</a:t>
          </a:r>
          <a:endParaRPr lang="en-US" sz="2900" kern="1200" dirty="0"/>
        </a:p>
      </dsp:txBody>
      <dsp:txXfrm>
        <a:off x="5601764" y="1628529"/>
        <a:ext cx="4913783" cy="27065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51967-F777-A84C-831D-C674DF6E6CAC}">
      <dsp:nvSpPr>
        <dsp:cNvPr id="0" name=""/>
        <dsp:cNvSpPr/>
      </dsp:nvSpPr>
      <dsp:spPr>
        <a:xfrm>
          <a:off x="-575778" y="0"/>
          <a:ext cx="8097012" cy="1136833"/>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申报人就是否符合简易案件的条件与反垄断局商谈；</a:t>
          </a:r>
          <a:endParaRPr lang="en-US" sz="3200" kern="1200" dirty="0"/>
        </a:p>
      </dsp:txBody>
      <dsp:txXfrm>
        <a:off x="-542481" y="33297"/>
        <a:ext cx="6737270" cy="1070239"/>
      </dsp:txXfrm>
    </dsp:sp>
    <dsp:sp modelId="{CAB86B95-8756-7947-93BF-445EB74BE383}">
      <dsp:nvSpPr>
        <dsp:cNvPr id="0" name=""/>
        <dsp:cNvSpPr/>
      </dsp:nvSpPr>
      <dsp:spPr>
        <a:xfrm>
          <a:off x="28868" y="1294726"/>
          <a:ext cx="8097012" cy="1136833"/>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申报人按照简易案件进行申报，并提交申报材料；</a:t>
          </a:r>
          <a:endParaRPr lang="en-US" sz="3200" kern="1200" dirty="0"/>
        </a:p>
      </dsp:txBody>
      <dsp:txXfrm>
        <a:off x="62165" y="1328023"/>
        <a:ext cx="6686829" cy="1070239"/>
      </dsp:txXfrm>
    </dsp:sp>
    <dsp:sp modelId="{01749356-3D12-EF49-9D9A-62B1E4FF3F39}">
      <dsp:nvSpPr>
        <dsp:cNvPr id="0" name=""/>
        <dsp:cNvSpPr/>
      </dsp:nvSpPr>
      <dsp:spPr>
        <a:xfrm>
          <a:off x="633515" y="2589452"/>
          <a:ext cx="8097012" cy="1136833"/>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反垄断局按照简易案件立案</a:t>
          </a:r>
          <a:r>
            <a:rPr lang="en-US" altLang="zh-CN" sz="3200" kern="1200" dirty="0"/>
            <a:t>;</a:t>
          </a:r>
          <a:r>
            <a:rPr lang="zh-CN" altLang="en-US" sz="3200" kern="1200" dirty="0"/>
            <a:t>不符合条件的，按普通程序立案；</a:t>
          </a:r>
        </a:p>
      </dsp:txBody>
      <dsp:txXfrm>
        <a:off x="666812" y="2622749"/>
        <a:ext cx="6686829" cy="1070239"/>
      </dsp:txXfrm>
    </dsp:sp>
    <dsp:sp modelId="{64779997-CFE8-4849-9AF0-AECAA09A2A8E}">
      <dsp:nvSpPr>
        <dsp:cNvPr id="0" name=""/>
        <dsp:cNvSpPr/>
      </dsp:nvSpPr>
      <dsp:spPr>
        <a:xfrm>
          <a:off x="1238162" y="3884179"/>
          <a:ext cx="8097012" cy="1136833"/>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立案后，反垄断局对申报人提交的</a:t>
          </a:r>
          <a:r>
            <a:rPr lang="en-US" altLang="zh-CN" sz="3200" kern="1200" dirty="0"/>
            <a:t>《</a:t>
          </a:r>
          <a:r>
            <a:rPr lang="zh-CN" altLang="en-US" sz="3200" kern="1200" dirty="0"/>
            <a:t>公示表</a:t>
          </a:r>
          <a:r>
            <a:rPr lang="en-US" altLang="zh-CN" sz="3200" kern="1200" dirty="0"/>
            <a:t>》</a:t>
          </a:r>
          <a:r>
            <a:rPr lang="zh-CN" altLang="en-US" sz="3200" kern="1200" dirty="0"/>
            <a:t>在网站进行公示</a:t>
          </a:r>
          <a:r>
            <a:rPr lang="en-US" altLang="zh-CN" sz="3200" kern="1200" dirty="0"/>
            <a:t>10</a:t>
          </a:r>
          <a:r>
            <a:rPr lang="zh-CN" altLang="en-US" sz="3200" kern="1200" dirty="0"/>
            <a:t>日；</a:t>
          </a:r>
          <a:endParaRPr lang="en-US" sz="3200" kern="1200" dirty="0"/>
        </a:p>
      </dsp:txBody>
      <dsp:txXfrm>
        <a:off x="1271459" y="3917476"/>
        <a:ext cx="6686829" cy="1070239"/>
      </dsp:txXfrm>
    </dsp:sp>
    <dsp:sp modelId="{2EE61EE9-51B4-C14B-8B22-862A5783A47B}">
      <dsp:nvSpPr>
        <dsp:cNvPr id="0" name=""/>
        <dsp:cNvSpPr/>
      </dsp:nvSpPr>
      <dsp:spPr>
        <a:xfrm>
          <a:off x="691252" y="5178905"/>
          <a:ext cx="10400126" cy="1136833"/>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公示期间，任何人均可提交书面意见；公示期结束，无意见，经营者可以集中</a:t>
          </a:r>
          <a:endParaRPr lang="en-US" sz="3200" kern="1200" dirty="0"/>
        </a:p>
      </dsp:txBody>
      <dsp:txXfrm>
        <a:off x="724549" y="5212202"/>
        <a:ext cx="8607773" cy="1070239"/>
      </dsp:txXfrm>
    </dsp:sp>
    <dsp:sp modelId="{F445F5F1-E376-8347-9E46-EF054DC439C0}">
      <dsp:nvSpPr>
        <dsp:cNvPr id="0" name=""/>
        <dsp:cNvSpPr/>
      </dsp:nvSpPr>
      <dsp:spPr>
        <a:xfrm>
          <a:off x="6782292" y="830519"/>
          <a:ext cx="738941" cy="738941"/>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6948554" y="830519"/>
        <a:ext cx="406417" cy="556053"/>
      </dsp:txXfrm>
    </dsp:sp>
    <dsp:sp modelId="{FE5E665A-9A37-774A-9858-2773FE361CD2}">
      <dsp:nvSpPr>
        <dsp:cNvPr id="0" name=""/>
        <dsp:cNvSpPr/>
      </dsp:nvSpPr>
      <dsp:spPr>
        <a:xfrm>
          <a:off x="7386939" y="2125246"/>
          <a:ext cx="738941" cy="738941"/>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7553201" y="2125246"/>
        <a:ext cx="406417" cy="556053"/>
      </dsp:txXfrm>
    </dsp:sp>
    <dsp:sp modelId="{6A81F3CD-A8E2-4D4D-9138-8588341E0E2E}">
      <dsp:nvSpPr>
        <dsp:cNvPr id="0" name=""/>
        <dsp:cNvSpPr/>
      </dsp:nvSpPr>
      <dsp:spPr>
        <a:xfrm>
          <a:off x="7991586" y="3401025"/>
          <a:ext cx="738941" cy="738941"/>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157848" y="3401025"/>
        <a:ext cx="406417" cy="556053"/>
      </dsp:txXfrm>
    </dsp:sp>
    <dsp:sp modelId="{F22608DA-F153-5846-927E-744CB5A4ED18}">
      <dsp:nvSpPr>
        <dsp:cNvPr id="0" name=""/>
        <dsp:cNvSpPr/>
      </dsp:nvSpPr>
      <dsp:spPr>
        <a:xfrm>
          <a:off x="8596233" y="4708383"/>
          <a:ext cx="738941" cy="738941"/>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762495" y="4708383"/>
        <a:ext cx="406417" cy="55605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3E31F0-F637-D94F-920F-FAE5DA63642F}" type="datetimeFigureOut">
              <a:rPr lang="en-US" smtClean="0"/>
              <a:t>6/1/18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CC7B9-E655-9D41-B0E5-18B2ED9B0213}" type="slidenum">
              <a:rPr lang="en-US" smtClean="0"/>
              <a:t>‹#›</a:t>
            </a:fld>
            <a:endParaRPr lang="en-US"/>
          </a:p>
        </p:txBody>
      </p:sp>
    </p:spTree>
    <p:extLst>
      <p:ext uri="{BB962C8B-B14F-4D97-AF65-F5344CB8AC3E}">
        <p14:creationId xmlns:p14="http://schemas.microsoft.com/office/powerpoint/2010/main" val="108688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3E31F0-F637-D94F-920F-FAE5DA63642F}" type="datetimeFigureOut">
              <a:rPr lang="en-US" smtClean="0"/>
              <a:t>6/1/18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CC7B9-E655-9D41-B0E5-18B2ED9B0213}" type="slidenum">
              <a:rPr lang="en-US" smtClean="0"/>
              <a:t>‹#›</a:t>
            </a:fld>
            <a:endParaRPr lang="en-US"/>
          </a:p>
        </p:txBody>
      </p:sp>
    </p:spTree>
    <p:extLst>
      <p:ext uri="{BB962C8B-B14F-4D97-AF65-F5344CB8AC3E}">
        <p14:creationId xmlns:p14="http://schemas.microsoft.com/office/powerpoint/2010/main" val="11214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3E31F0-F637-D94F-920F-FAE5DA63642F}" type="datetimeFigureOut">
              <a:rPr lang="en-US" smtClean="0"/>
              <a:t>6/1/18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CC7B9-E655-9D41-B0E5-18B2ED9B0213}" type="slidenum">
              <a:rPr lang="en-US" smtClean="0"/>
              <a:t>‹#›</a:t>
            </a:fld>
            <a:endParaRPr lang="en-US"/>
          </a:p>
        </p:txBody>
      </p:sp>
    </p:spTree>
    <p:extLst>
      <p:ext uri="{BB962C8B-B14F-4D97-AF65-F5344CB8AC3E}">
        <p14:creationId xmlns:p14="http://schemas.microsoft.com/office/powerpoint/2010/main" val="1398225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3E31F0-F637-D94F-920F-FAE5DA63642F}" type="datetimeFigureOut">
              <a:rPr lang="en-US" smtClean="0"/>
              <a:t>6/1/18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CC7B9-E655-9D41-B0E5-18B2ED9B0213}" type="slidenum">
              <a:rPr lang="en-US" smtClean="0"/>
              <a:t>‹#›</a:t>
            </a:fld>
            <a:endParaRPr lang="en-US"/>
          </a:p>
        </p:txBody>
      </p:sp>
    </p:spTree>
    <p:extLst>
      <p:ext uri="{BB962C8B-B14F-4D97-AF65-F5344CB8AC3E}">
        <p14:creationId xmlns:p14="http://schemas.microsoft.com/office/powerpoint/2010/main" val="75367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E31F0-F637-D94F-920F-FAE5DA63642F}" type="datetimeFigureOut">
              <a:rPr lang="en-US" smtClean="0"/>
              <a:t>6/1/18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ECC7B9-E655-9D41-B0E5-18B2ED9B0213}" type="slidenum">
              <a:rPr lang="en-US" smtClean="0"/>
              <a:t>‹#›</a:t>
            </a:fld>
            <a:endParaRPr lang="en-US"/>
          </a:p>
        </p:txBody>
      </p:sp>
    </p:spTree>
    <p:extLst>
      <p:ext uri="{BB962C8B-B14F-4D97-AF65-F5344CB8AC3E}">
        <p14:creationId xmlns:p14="http://schemas.microsoft.com/office/powerpoint/2010/main" val="109549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3E31F0-F637-D94F-920F-FAE5DA63642F}" type="datetimeFigureOut">
              <a:rPr lang="en-US" smtClean="0"/>
              <a:t>6/1/18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CC7B9-E655-9D41-B0E5-18B2ED9B0213}" type="slidenum">
              <a:rPr lang="en-US" smtClean="0"/>
              <a:t>‹#›</a:t>
            </a:fld>
            <a:endParaRPr lang="en-US"/>
          </a:p>
        </p:txBody>
      </p:sp>
    </p:spTree>
    <p:extLst>
      <p:ext uri="{BB962C8B-B14F-4D97-AF65-F5344CB8AC3E}">
        <p14:creationId xmlns:p14="http://schemas.microsoft.com/office/powerpoint/2010/main" val="157865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3E31F0-F637-D94F-920F-FAE5DA63642F}" type="datetimeFigureOut">
              <a:rPr lang="en-US" smtClean="0"/>
              <a:t>6/1/18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ECC7B9-E655-9D41-B0E5-18B2ED9B0213}" type="slidenum">
              <a:rPr lang="en-US" smtClean="0"/>
              <a:t>‹#›</a:t>
            </a:fld>
            <a:endParaRPr lang="en-US"/>
          </a:p>
        </p:txBody>
      </p:sp>
    </p:spTree>
    <p:extLst>
      <p:ext uri="{BB962C8B-B14F-4D97-AF65-F5344CB8AC3E}">
        <p14:creationId xmlns:p14="http://schemas.microsoft.com/office/powerpoint/2010/main" val="28735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3E31F0-F637-D94F-920F-FAE5DA63642F}" type="datetimeFigureOut">
              <a:rPr lang="en-US" smtClean="0"/>
              <a:t>6/1/18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ECC7B9-E655-9D41-B0E5-18B2ED9B0213}" type="slidenum">
              <a:rPr lang="en-US" smtClean="0"/>
              <a:t>‹#›</a:t>
            </a:fld>
            <a:endParaRPr lang="en-US"/>
          </a:p>
        </p:txBody>
      </p:sp>
    </p:spTree>
    <p:extLst>
      <p:ext uri="{BB962C8B-B14F-4D97-AF65-F5344CB8AC3E}">
        <p14:creationId xmlns:p14="http://schemas.microsoft.com/office/powerpoint/2010/main" val="2000212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E31F0-F637-D94F-920F-FAE5DA63642F}" type="datetimeFigureOut">
              <a:rPr lang="en-US" smtClean="0"/>
              <a:t>6/1/18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ECC7B9-E655-9D41-B0E5-18B2ED9B0213}" type="slidenum">
              <a:rPr lang="en-US" smtClean="0"/>
              <a:t>‹#›</a:t>
            </a:fld>
            <a:endParaRPr lang="en-US"/>
          </a:p>
        </p:txBody>
      </p:sp>
    </p:spTree>
    <p:extLst>
      <p:ext uri="{BB962C8B-B14F-4D97-AF65-F5344CB8AC3E}">
        <p14:creationId xmlns:p14="http://schemas.microsoft.com/office/powerpoint/2010/main" val="86083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E31F0-F637-D94F-920F-FAE5DA63642F}" type="datetimeFigureOut">
              <a:rPr lang="en-US" smtClean="0"/>
              <a:t>6/1/18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CC7B9-E655-9D41-B0E5-18B2ED9B0213}" type="slidenum">
              <a:rPr lang="en-US" smtClean="0"/>
              <a:t>‹#›</a:t>
            </a:fld>
            <a:endParaRPr lang="en-US"/>
          </a:p>
        </p:txBody>
      </p:sp>
    </p:spTree>
    <p:extLst>
      <p:ext uri="{BB962C8B-B14F-4D97-AF65-F5344CB8AC3E}">
        <p14:creationId xmlns:p14="http://schemas.microsoft.com/office/powerpoint/2010/main" val="37711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E31F0-F637-D94F-920F-FAE5DA63642F}" type="datetimeFigureOut">
              <a:rPr lang="en-US" smtClean="0"/>
              <a:t>6/1/18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ECC7B9-E655-9D41-B0E5-18B2ED9B0213}" type="slidenum">
              <a:rPr lang="en-US" smtClean="0"/>
              <a:t>‹#›</a:t>
            </a:fld>
            <a:endParaRPr lang="en-US"/>
          </a:p>
        </p:txBody>
      </p:sp>
    </p:spTree>
    <p:extLst>
      <p:ext uri="{BB962C8B-B14F-4D97-AF65-F5344CB8AC3E}">
        <p14:creationId xmlns:p14="http://schemas.microsoft.com/office/powerpoint/2010/main" val="101299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E31F0-F637-D94F-920F-FAE5DA63642F}" type="datetimeFigureOut">
              <a:rPr lang="en-US" smtClean="0"/>
              <a:t>6/1/18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CC7B9-E655-9D41-B0E5-18B2ED9B0213}" type="slidenum">
              <a:rPr lang="en-US" smtClean="0"/>
              <a:t>‹#›</a:t>
            </a:fld>
            <a:endParaRPr lang="en-US"/>
          </a:p>
        </p:txBody>
      </p:sp>
    </p:spTree>
    <p:extLst>
      <p:ext uri="{BB962C8B-B14F-4D97-AF65-F5344CB8AC3E}">
        <p14:creationId xmlns:p14="http://schemas.microsoft.com/office/powerpoint/2010/main" val="1880630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经营者集中</a:t>
            </a:r>
            <a:r>
              <a:rPr lang="en-US" altLang="zh-CN" dirty="0"/>
              <a:t>concentration</a:t>
            </a:r>
            <a:endParaRPr lang="en-US" dirty="0"/>
          </a:p>
        </p:txBody>
      </p:sp>
      <p:sp>
        <p:nvSpPr>
          <p:cNvPr id="3" name="Subtitle 2"/>
          <p:cNvSpPr>
            <a:spLocks noGrp="1"/>
          </p:cNvSpPr>
          <p:nvPr>
            <p:ph type="subTitle" idx="1"/>
          </p:nvPr>
        </p:nvSpPr>
        <p:spPr/>
        <p:txBody>
          <a:bodyPr/>
          <a:lstStyle/>
          <a:p>
            <a:r>
              <a:rPr lang="zh-CN" altLang="en-US" dirty="0"/>
              <a:t>工商大学</a:t>
            </a:r>
            <a:r>
              <a:rPr lang="en-US" altLang="zh-CN" dirty="0" err="1"/>
              <a:t>btbu</a:t>
            </a:r>
            <a:endParaRPr lang="en-US" dirty="0"/>
          </a:p>
        </p:txBody>
      </p:sp>
    </p:spTree>
    <p:extLst>
      <p:ext uri="{BB962C8B-B14F-4D97-AF65-F5344CB8AC3E}">
        <p14:creationId xmlns:p14="http://schemas.microsoft.com/office/powerpoint/2010/main" val="5427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792"/>
            <a:ext cx="10515600" cy="5899171"/>
          </a:xfrm>
        </p:spPr>
        <p:txBody>
          <a:bodyPr/>
          <a:lstStyle/>
          <a:p>
            <a:r>
              <a:rPr lang="zh-CN" altLang="en-US" dirty="0"/>
              <a:t>例子</a:t>
            </a:r>
            <a:r>
              <a:rPr lang="en-US" altLang="zh-CN" dirty="0"/>
              <a:t>4</a:t>
            </a:r>
            <a:r>
              <a:rPr lang="zh-CN" altLang="en-US" dirty="0"/>
              <a:t>： </a:t>
            </a:r>
            <a:r>
              <a:rPr lang="en-US" altLang="zh-CN" dirty="0"/>
              <a:t>ACC</a:t>
            </a:r>
            <a:r>
              <a:rPr lang="zh-CN" altLang="en-US" dirty="0"/>
              <a:t>公司取得</a:t>
            </a:r>
            <a:r>
              <a:rPr lang="en-US" altLang="zh-CN" dirty="0"/>
              <a:t>Lonrho</a:t>
            </a:r>
            <a:r>
              <a:rPr lang="zh-CN" altLang="en-US" dirty="0"/>
              <a:t>公司</a:t>
            </a:r>
            <a:r>
              <a:rPr lang="en-US" altLang="zh-CN" dirty="0"/>
              <a:t>24.98%</a:t>
            </a:r>
            <a:r>
              <a:rPr lang="zh-CN" altLang="en-US" dirty="0"/>
              <a:t>的股权，两家公司均有子公司在南非经营白金生产。经审查发现，</a:t>
            </a:r>
            <a:r>
              <a:rPr lang="en-US" altLang="zh-CN" dirty="0"/>
              <a:t>ACC</a:t>
            </a:r>
            <a:r>
              <a:rPr lang="zh-CN" altLang="en-US" dirty="0"/>
              <a:t>拥有的其他子公司也拥有</a:t>
            </a:r>
            <a:r>
              <a:rPr lang="en-US" altLang="zh-CN" dirty="0"/>
              <a:t>Lonrho</a:t>
            </a:r>
            <a:r>
              <a:rPr lang="zh-CN" altLang="en-US" dirty="0"/>
              <a:t>的股权，</a:t>
            </a:r>
            <a:r>
              <a:rPr lang="en-US" altLang="zh-CN" dirty="0"/>
              <a:t>ACC</a:t>
            </a:r>
            <a:r>
              <a:rPr lang="zh-CN" altLang="en-US" dirty="0"/>
              <a:t>所拥有的总股权达到</a:t>
            </a:r>
            <a:r>
              <a:rPr lang="en-US" altLang="zh-CN" dirty="0"/>
              <a:t>27.48%</a:t>
            </a:r>
            <a:r>
              <a:rPr lang="zh-CN" altLang="en-US" dirty="0"/>
              <a:t>。除去</a:t>
            </a:r>
            <a:r>
              <a:rPr lang="en-US" altLang="zh-CN" dirty="0"/>
              <a:t>ACC</a:t>
            </a:r>
            <a:r>
              <a:rPr lang="zh-CN" altLang="en-US" dirty="0"/>
              <a:t>以外，其他最大股东最多拥有</a:t>
            </a:r>
            <a:r>
              <a:rPr lang="en-US" altLang="zh-CN" dirty="0"/>
              <a:t>3%</a:t>
            </a:r>
            <a:r>
              <a:rPr lang="zh-CN" altLang="en-US" dirty="0"/>
              <a:t>的表决权。</a:t>
            </a:r>
            <a:r>
              <a:rPr lang="en-US" altLang="zh-CN" dirty="0"/>
              <a:t>ACC</a:t>
            </a:r>
            <a:r>
              <a:rPr lang="zh-CN" altLang="en-US" dirty="0"/>
              <a:t>在近三年的股东大会上都拥有半数以上表决权。</a:t>
            </a:r>
            <a:endParaRPr lang="en-US" altLang="zh-CN" dirty="0"/>
          </a:p>
          <a:p>
            <a:r>
              <a:rPr lang="en-US" dirty="0"/>
              <a:t>Example 4: ACC acquired a 24.98% equity of Lonrho, both of which have a subsidiary operating platinum production in South Africa. After the review the authority found that other subsidiaries owned by ACC also owns the equity of Lonrho, ACC has a total shareholding of 27.48%. Besides ACC, other largest shareholders have a maximum of 3% of the voting rights. ACC has more than half of the voting rights at the shareholders' meeting in the past three years.</a:t>
            </a:r>
          </a:p>
        </p:txBody>
      </p:sp>
    </p:spTree>
    <p:extLst>
      <p:ext uri="{BB962C8B-B14F-4D97-AF65-F5344CB8AC3E}">
        <p14:creationId xmlns:p14="http://schemas.microsoft.com/office/powerpoint/2010/main" val="176407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1"/>
            <a:ext cx="11864050" cy="1690688"/>
          </a:xfrm>
        </p:spPr>
        <p:txBody>
          <a:bodyPr>
            <a:normAutofit fontScale="90000"/>
          </a:bodyPr>
          <a:lstStyle/>
          <a:p>
            <a:r>
              <a:rPr lang="en-US" altLang="zh-CN" dirty="0"/>
              <a:t>1.3</a:t>
            </a:r>
            <a:r>
              <a:rPr lang="zh-CN" altLang="en-US" dirty="0"/>
              <a:t> 通过合同方式取得控制权或施加决定性影响：</a:t>
            </a:r>
            <a:r>
              <a:rPr lang="en-US" dirty="0"/>
              <a:t> acquisition of the controlling stake or decisive influence by way of contract</a:t>
            </a:r>
          </a:p>
        </p:txBody>
      </p:sp>
      <p:sp>
        <p:nvSpPr>
          <p:cNvPr id="3" name="Content Placeholder 2"/>
          <p:cNvSpPr>
            <a:spLocks noGrp="1"/>
          </p:cNvSpPr>
          <p:nvPr>
            <p:ph idx="1"/>
          </p:nvPr>
        </p:nvSpPr>
        <p:spPr/>
        <p:txBody>
          <a:bodyPr>
            <a:normAutofit/>
          </a:bodyPr>
          <a:lstStyle/>
          <a:p>
            <a:r>
              <a:rPr lang="en-US" altLang="zh-CN" dirty="0"/>
              <a:t>1.</a:t>
            </a:r>
            <a:r>
              <a:rPr lang="zh-CN" altLang="en-US" dirty="0"/>
              <a:t> 合营协议</a:t>
            </a:r>
            <a:endParaRPr lang="en-US" dirty="0"/>
          </a:p>
          <a:p>
            <a:r>
              <a:rPr lang="zh-CN" altLang="en-US" dirty="0"/>
              <a:t>数个经营者签订合营协议，在经营上进行联合经营或设立新的合营主体。</a:t>
            </a:r>
            <a:endParaRPr lang="en-US" altLang="zh-CN" dirty="0"/>
          </a:p>
          <a:p>
            <a:r>
              <a:rPr lang="en-US" dirty="0"/>
              <a:t>1. Joint venture </a:t>
            </a:r>
          </a:p>
          <a:p>
            <a:r>
              <a:rPr lang="en-US" dirty="0"/>
              <a:t>Several operators signed a joint venture agreement, joint operation in the business or set up a new joint venture.</a:t>
            </a:r>
          </a:p>
        </p:txBody>
      </p:sp>
    </p:spTree>
    <p:extLst>
      <p:ext uri="{BB962C8B-B14F-4D97-AF65-F5344CB8AC3E}">
        <p14:creationId xmlns:p14="http://schemas.microsoft.com/office/powerpoint/2010/main" val="109727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322"/>
            <a:ext cx="10515600" cy="6049641"/>
          </a:xfrm>
        </p:spPr>
        <p:txBody>
          <a:bodyPr>
            <a:normAutofit/>
          </a:bodyPr>
          <a:lstStyle/>
          <a:p>
            <a:r>
              <a:rPr lang="en-US" dirty="0"/>
              <a:t>Example: </a:t>
            </a:r>
            <a:r>
              <a:rPr lang="en-US" dirty="0" err="1"/>
              <a:t>Hoogovens</a:t>
            </a:r>
            <a:r>
              <a:rPr lang="en-US" dirty="0"/>
              <a:t> and </a:t>
            </a:r>
            <a:r>
              <a:rPr lang="en-US" dirty="0" err="1"/>
              <a:t>Klockner</a:t>
            </a:r>
            <a:r>
              <a:rPr lang="en-US" dirty="0"/>
              <a:t> are going to set up a joint venture. An existing </a:t>
            </a:r>
            <a:r>
              <a:rPr lang="en-US" dirty="0" err="1"/>
              <a:t>Hoogovens</a:t>
            </a:r>
            <a:r>
              <a:rPr lang="en-US" dirty="0"/>
              <a:t> subsidiary will become this JV, which will be renamed as ODS. In ODS, </a:t>
            </a:r>
            <a:r>
              <a:rPr lang="en-US" dirty="0" err="1"/>
              <a:t>Hoogovens</a:t>
            </a:r>
            <a:r>
              <a:rPr lang="en-US" dirty="0"/>
              <a:t> holds 49% of the shares and voting rights, </a:t>
            </a:r>
            <a:r>
              <a:rPr lang="en-US" dirty="0" err="1"/>
              <a:t>Klockner</a:t>
            </a:r>
            <a:r>
              <a:rPr lang="en-US" dirty="0"/>
              <a:t> holds 51% of the shares and voting rights. The joint venture has two executive directors, one from each of the two companies. The joint venture's annual plan will be approved by two companies. The joint venture obtains </a:t>
            </a:r>
            <a:r>
              <a:rPr lang="en-US" dirty="0" err="1"/>
              <a:t>Hoogovens</a:t>
            </a:r>
            <a:r>
              <a:rPr lang="en-US" dirty="0"/>
              <a:t>' business in the Netherlands for both ferrous and non-ferrous products.</a:t>
            </a:r>
          </a:p>
          <a:p>
            <a:r>
              <a:rPr lang="zh-CN" altLang="en-US" dirty="0"/>
              <a:t>例子：</a:t>
            </a:r>
            <a:r>
              <a:rPr lang="en-US" altLang="zh-CN" dirty="0" err="1"/>
              <a:t>Hoogovens</a:t>
            </a:r>
            <a:r>
              <a:rPr lang="zh-CN" altLang="en-US" dirty="0"/>
              <a:t>公司与</a:t>
            </a:r>
            <a:r>
              <a:rPr lang="en-US" altLang="zh-CN" dirty="0" err="1"/>
              <a:t>Klockner</a:t>
            </a:r>
            <a:r>
              <a:rPr lang="zh-CN" altLang="en-US" dirty="0"/>
              <a:t>公司准备建立一个合营企业，合营企业将由</a:t>
            </a:r>
            <a:r>
              <a:rPr lang="en-US" altLang="zh-CN" dirty="0" err="1"/>
              <a:t>Hoogovens</a:t>
            </a:r>
            <a:r>
              <a:rPr lang="zh-CN" altLang="en-US" dirty="0"/>
              <a:t>公司现存的一家子公司担任，该子公司更名为</a:t>
            </a:r>
            <a:r>
              <a:rPr lang="en-US" altLang="zh-CN" dirty="0"/>
              <a:t>ODS</a:t>
            </a:r>
            <a:r>
              <a:rPr lang="zh-CN" altLang="en-US" dirty="0"/>
              <a:t>公司。在</a:t>
            </a:r>
            <a:r>
              <a:rPr lang="en-US" altLang="zh-CN" dirty="0"/>
              <a:t>ODS</a:t>
            </a:r>
            <a:r>
              <a:rPr lang="zh-CN" altLang="en-US" dirty="0"/>
              <a:t>中，</a:t>
            </a:r>
            <a:r>
              <a:rPr lang="en-US" altLang="zh-CN" dirty="0" err="1"/>
              <a:t>Hoogovens</a:t>
            </a:r>
            <a:r>
              <a:rPr lang="zh-CN" altLang="en-US" dirty="0"/>
              <a:t>持有</a:t>
            </a:r>
            <a:r>
              <a:rPr lang="en-US" altLang="zh-CN" dirty="0"/>
              <a:t>49%</a:t>
            </a:r>
            <a:r>
              <a:rPr lang="zh-CN" altLang="en-US" dirty="0"/>
              <a:t>的股权和表决权，</a:t>
            </a:r>
            <a:r>
              <a:rPr lang="en-US" altLang="zh-CN" dirty="0" err="1"/>
              <a:t>Klockner</a:t>
            </a:r>
            <a:r>
              <a:rPr lang="zh-CN" altLang="en-US" dirty="0"/>
              <a:t>持有</a:t>
            </a:r>
            <a:r>
              <a:rPr lang="en-US" altLang="zh-CN" dirty="0"/>
              <a:t>51%</a:t>
            </a:r>
            <a:r>
              <a:rPr lang="zh-CN" altLang="en-US" dirty="0"/>
              <a:t>的股权和表决权。合营企业有两个执行董事，两家公司各提名一个。合营企业的年度计划有两家公司批准。合营企业获得</a:t>
            </a:r>
            <a:r>
              <a:rPr lang="en-US" altLang="zh-CN" dirty="0" err="1"/>
              <a:t>Hoogovens</a:t>
            </a:r>
            <a:r>
              <a:rPr lang="zh-CN" altLang="en-US" dirty="0"/>
              <a:t>在荷兰铁制品和非铁制品的经营业务。</a:t>
            </a:r>
            <a:endParaRPr lang="en-US" dirty="0"/>
          </a:p>
        </p:txBody>
      </p:sp>
    </p:spTree>
    <p:extLst>
      <p:ext uri="{BB962C8B-B14F-4D97-AF65-F5344CB8AC3E}">
        <p14:creationId xmlns:p14="http://schemas.microsoft.com/office/powerpoint/2010/main" val="125491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367"/>
            <a:ext cx="10515600" cy="5887596"/>
          </a:xfrm>
        </p:spPr>
        <p:txBody>
          <a:bodyPr>
            <a:normAutofit lnSpcReduction="10000"/>
          </a:bodyPr>
          <a:lstStyle/>
          <a:p>
            <a:r>
              <a:rPr lang="en-US" altLang="zh-CN" dirty="0"/>
              <a:t>2.</a:t>
            </a:r>
            <a:r>
              <a:rPr lang="zh-CN" altLang="en-US" dirty="0"/>
              <a:t> 管理职务的兼任</a:t>
            </a:r>
            <a:endParaRPr lang="en-US" altLang="zh-CN" dirty="0"/>
          </a:p>
          <a:p>
            <a:r>
              <a:rPr lang="zh-CN" altLang="en-US" dirty="0"/>
              <a:t>数个具有竞争关系或潜在竞争关系的企业达成协议，约定特定人士兼任各方当事人的管理人员。</a:t>
            </a:r>
            <a:endParaRPr lang="en-US" altLang="zh-CN" dirty="0"/>
          </a:p>
          <a:p>
            <a:r>
              <a:rPr lang="en-US" dirty="0"/>
              <a:t>2. Managing positions concurrently</a:t>
            </a:r>
          </a:p>
          <a:p>
            <a:r>
              <a:rPr lang="en-US" dirty="0"/>
              <a:t>Several companies with competing or potentially competing relations have reached an agreement that certain persons hold the position of managers for them.</a:t>
            </a:r>
          </a:p>
          <a:p>
            <a:r>
              <a:rPr lang="en-US" altLang="zh-CN" dirty="0"/>
              <a:t>3.</a:t>
            </a:r>
            <a:r>
              <a:rPr lang="zh-CN" altLang="en-US" dirty="0"/>
              <a:t> 经营承包合同</a:t>
            </a:r>
            <a:endParaRPr lang="en-US" altLang="zh-CN" dirty="0"/>
          </a:p>
          <a:p>
            <a:r>
              <a:rPr lang="zh-CN" altLang="en-US" dirty="0"/>
              <a:t>发包企业出让自己全部或者部分企业经营权给承包企业，承包企业加以经营，向发包企业支付承包费。</a:t>
            </a:r>
            <a:endParaRPr lang="en-US" altLang="zh-CN" dirty="0"/>
          </a:p>
          <a:p>
            <a:r>
              <a:rPr lang="en-US" dirty="0"/>
              <a:t>3. Contractor agreement</a:t>
            </a:r>
          </a:p>
          <a:p>
            <a:r>
              <a:rPr lang="en-US" dirty="0"/>
              <a:t>The business owner sells all or part of its own operation right to the contractor, and the contractor operates the business and pays the contracting charges to the business owner.</a:t>
            </a:r>
          </a:p>
        </p:txBody>
      </p:sp>
    </p:spTree>
    <p:extLst>
      <p:ext uri="{BB962C8B-B14F-4D97-AF65-F5344CB8AC3E}">
        <p14:creationId xmlns:p14="http://schemas.microsoft.com/office/powerpoint/2010/main" val="14836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1.4</a:t>
            </a:r>
            <a:r>
              <a:rPr lang="zh-CN" altLang="en-US" dirty="0"/>
              <a:t> 集中的具体表现</a:t>
            </a:r>
            <a:r>
              <a:rPr lang="en-US" altLang="zh-CN" dirty="0"/>
              <a:t> forms</a:t>
            </a:r>
            <a:endParaRPr lang="en-US" dirty="0"/>
          </a:p>
        </p:txBody>
      </p:sp>
      <p:sp>
        <p:nvSpPr>
          <p:cNvPr id="3" name="Content Placeholder 2"/>
          <p:cNvSpPr>
            <a:spLocks noGrp="1"/>
          </p:cNvSpPr>
          <p:nvPr>
            <p:ph idx="1"/>
          </p:nvPr>
        </p:nvSpPr>
        <p:spPr/>
        <p:txBody>
          <a:bodyPr/>
          <a:lstStyle/>
          <a:p>
            <a:r>
              <a:rPr lang="zh-CN" altLang="en-US" dirty="0"/>
              <a:t>具体表现：</a:t>
            </a:r>
            <a:endParaRPr lang="en-US" altLang="zh-CN" dirty="0"/>
          </a:p>
          <a:p>
            <a:pPr marL="457200" indent="-457200">
              <a:buFont typeface="+mj-lt"/>
              <a:buAutoNum type="arabicParenR"/>
            </a:pPr>
            <a:r>
              <a:rPr lang="zh-CN" altLang="en-US" dirty="0"/>
              <a:t>横向集中（水平集中）</a:t>
            </a:r>
            <a:r>
              <a:rPr lang="en-US" altLang="zh-CN" dirty="0"/>
              <a:t>——</a:t>
            </a:r>
            <a:r>
              <a:rPr lang="zh-CN" altLang="en-US" dirty="0"/>
              <a:t>竞争者之间的集中</a:t>
            </a:r>
            <a:r>
              <a:rPr lang="en-US" altLang="zh-CN" dirty="0"/>
              <a:t>horizontal concentration----concentration between competitors</a:t>
            </a:r>
          </a:p>
          <a:p>
            <a:pPr marL="457200" indent="-457200">
              <a:buFont typeface="+mj-lt"/>
              <a:buAutoNum type="arabicParenR"/>
            </a:pPr>
            <a:r>
              <a:rPr lang="zh-CN" altLang="en-US" dirty="0"/>
              <a:t>纵向集中（垂直集中）</a:t>
            </a:r>
            <a:r>
              <a:rPr lang="en-US" altLang="zh-CN" dirty="0"/>
              <a:t>——</a:t>
            </a:r>
            <a:r>
              <a:rPr lang="zh-CN" altLang="en-US" dirty="0"/>
              <a:t>不同市场层次上经营者的集中</a:t>
            </a:r>
            <a:r>
              <a:rPr lang="en-US" altLang="zh-CN" dirty="0"/>
              <a:t>vertical concentration-----concentration between upstream and downstream</a:t>
            </a:r>
          </a:p>
          <a:p>
            <a:pPr marL="457200" indent="-457200">
              <a:buFont typeface="+mj-lt"/>
              <a:buAutoNum type="arabicParenR"/>
            </a:pPr>
            <a:r>
              <a:rPr lang="zh-CN" altLang="en-US" dirty="0"/>
              <a:t>混合集中</a:t>
            </a:r>
            <a:r>
              <a:rPr lang="en-US" altLang="zh-CN" dirty="0"/>
              <a:t>——</a:t>
            </a:r>
            <a:r>
              <a:rPr lang="zh-CN" altLang="en-US" dirty="0"/>
              <a:t>不同市场中的竞争者的集中 </a:t>
            </a:r>
            <a:r>
              <a:rPr lang="en-US" altLang="zh-CN" dirty="0"/>
              <a:t>conglomerate concentration----concentration between undertakings in different markets</a:t>
            </a:r>
          </a:p>
          <a:p>
            <a:endParaRPr lang="en-US" dirty="0"/>
          </a:p>
        </p:txBody>
      </p:sp>
    </p:spTree>
    <p:extLst>
      <p:ext uri="{BB962C8B-B14F-4D97-AF65-F5344CB8AC3E}">
        <p14:creationId xmlns:p14="http://schemas.microsoft.com/office/powerpoint/2010/main" val="1460283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案例</a:t>
            </a:r>
            <a:r>
              <a:rPr lang="en-US" altLang="zh-CN" dirty="0"/>
              <a:t>case</a:t>
            </a:r>
            <a:endParaRPr lang="en-US" dirty="0"/>
          </a:p>
        </p:txBody>
      </p:sp>
      <p:sp>
        <p:nvSpPr>
          <p:cNvPr id="3" name="Content Placeholder 2"/>
          <p:cNvSpPr>
            <a:spLocks noGrp="1"/>
          </p:cNvSpPr>
          <p:nvPr>
            <p:ph idx="1"/>
          </p:nvPr>
        </p:nvSpPr>
        <p:spPr>
          <a:xfrm>
            <a:off x="838200" y="1825624"/>
            <a:ext cx="10515600" cy="4471003"/>
          </a:xfrm>
        </p:spPr>
        <p:txBody>
          <a:bodyPr>
            <a:normAutofit fontScale="92500"/>
          </a:bodyPr>
          <a:lstStyle/>
          <a:p>
            <a:r>
              <a:rPr lang="en-US" altLang="zh-CN" dirty="0"/>
              <a:t>1995</a:t>
            </a:r>
            <a:r>
              <a:rPr lang="zh-CN" altLang="en-US" dirty="0"/>
              <a:t>年，微软公司拟收购</a:t>
            </a:r>
            <a:r>
              <a:rPr lang="en-US" altLang="zh-CN" dirty="0"/>
              <a:t>Intuit</a:t>
            </a:r>
            <a:r>
              <a:rPr lang="zh-CN" altLang="en-US" dirty="0"/>
              <a:t>公司，美国司法部在审查后发现，</a:t>
            </a:r>
            <a:r>
              <a:rPr lang="en-US" altLang="zh-CN" dirty="0"/>
              <a:t>Intuit</a:t>
            </a:r>
            <a:r>
              <a:rPr lang="zh-CN" altLang="en-US" dirty="0"/>
              <a:t>公司有一款个人财务软件，市占率</a:t>
            </a:r>
            <a:r>
              <a:rPr lang="en-US" altLang="zh-CN" dirty="0"/>
              <a:t>70%</a:t>
            </a:r>
            <a:r>
              <a:rPr lang="zh-CN" altLang="en-US" dirty="0"/>
              <a:t>，与该软件相竞争的正是微软公司的</a:t>
            </a:r>
            <a:r>
              <a:rPr lang="en-US" altLang="zh-CN" dirty="0"/>
              <a:t>Money</a:t>
            </a:r>
            <a:r>
              <a:rPr lang="zh-CN" altLang="en-US" dirty="0"/>
              <a:t>软件，一旦收购完成，微软无疑成为行业霸主，该收购行为将直接导致垄断状态。最终，司法部的起诉导致该收购破裂。</a:t>
            </a:r>
            <a:endParaRPr lang="en-US" altLang="zh-CN" dirty="0"/>
          </a:p>
          <a:p>
            <a:r>
              <a:rPr lang="en-US" dirty="0"/>
              <a:t>In 1995, Microsoft intends to acquire Intuit. The United States Department of Justice after the review found that Intuit has a personal financial software, accounting for 70% of the market, which is the competitor with Microsoft's Money software. Once the acquisition is completed, Microsoft undoubtedly would become the industry hegemony. The acquisition will lead directly to a monopoly. Ultimately, the Department of Justice's prosecution led to the acquisition of the collapse.</a:t>
            </a:r>
          </a:p>
        </p:txBody>
      </p:sp>
    </p:spTree>
    <p:extLst>
      <p:ext uri="{BB962C8B-B14F-4D97-AF65-F5344CB8AC3E}">
        <p14:creationId xmlns:p14="http://schemas.microsoft.com/office/powerpoint/2010/main" val="1534002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a:t>
            </a:r>
            <a:r>
              <a:rPr lang="zh-CN" altLang="en-US" dirty="0"/>
              <a:t> 强制事先申报制度</a:t>
            </a:r>
            <a:r>
              <a:rPr lang="en-US" altLang="zh-CN" dirty="0"/>
              <a:t>compulsive pre-notification</a:t>
            </a:r>
            <a:endParaRPr lang="en-US" dirty="0"/>
          </a:p>
        </p:txBody>
      </p:sp>
      <p:sp>
        <p:nvSpPr>
          <p:cNvPr id="3" name="Content Placeholder 2"/>
          <p:cNvSpPr>
            <a:spLocks noGrp="1"/>
          </p:cNvSpPr>
          <p:nvPr>
            <p:ph idx="1"/>
          </p:nvPr>
        </p:nvSpPr>
        <p:spPr/>
        <p:txBody>
          <a:bodyPr>
            <a:normAutofit/>
          </a:bodyPr>
          <a:lstStyle/>
          <a:p>
            <a:r>
              <a:rPr lang="zh-CN" altLang="en-US" dirty="0"/>
              <a:t>只要集中达到申报标准，就应向商务部申报，未申报不得实施集中。</a:t>
            </a:r>
            <a:endParaRPr lang="en-US" altLang="zh-CN" dirty="0"/>
          </a:p>
          <a:p>
            <a:r>
              <a:rPr lang="en-US" altLang="zh-CN" dirty="0"/>
              <a:t>As long as the concentration satisfies standards of the notification, undertakings should declare to the Ministry of Commerce. There is no concentration without the notification.</a:t>
            </a:r>
          </a:p>
          <a:p>
            <a:r>
              <a:rPr lang="zh-CN" altLang="en-US" dirty="0"/>
              <a:t>申报主体：参与集中的经营者；</a:t>
            </a:r>
            <a:r>
              <a:rPr lang="en-US" altLang="zh-CN" dirty="0"/>
              <a:t>parties to notify: undertakings participated in the concentration;</a:t>
            </a:r>
          </a:p>
          <a:p>
            <a:r>
              <a:rPr lang="zh-CN" altLang="en-US" dirty="0"/>
              <a:t>申报时间：事先申报</a:t>
            </a:r>
            <a:r>
              <a:rPr lang="en-US" altLang="zh-CN" dirty="0"/>
              <a:t> notification time: prior the concentration</a:t>
            </a:r>
          </a:p>
          <a:p>
            <a:endParaRPr lang="en-US" altLang="zh-CN" dirty="0"/>
          </a:p>
          <a:p>
            <a:endParaRPr lang="en-US" dirty="0"/>
          </a:p>
        </p:txBody>
      </p:sp>
    </p:spTree>
    <p:extLst>
      <p:ext uri="{BB962C8B-B14F-4D97-AF65-F5344CB8AC3E}">
        <p14:creationId xmlns:p14="http://schemas.microsoft.com/office/powerpoint/2010/main" val="144038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US" altLang="zh-CN" dirty="0"/>
              <a:t>2.1</a:t>
            </a:r>
            <a:r>
              <a:rPr lang="zh-CN" altLang="en-US" dirty="0"/>
              <a:t> 申报标准：</a:t>
            </a:r>
            <a:r>
              <a:rPr lang="en-US" altLang="zh-CN" dirty="0"/>
              <a:t>《</a:t>
            </a:r>
            <a:r>
              <a:rPr lang="zh-CN" altLang="en-US" b="1" dirty="0"/>
              <a:t>国务院关于经营者集中申报标准的规定</a:t>
            </a:r>
            <a:r>
              <a:rPr lang="en-US" altLang="zh-CN" b="1" dirty="0"/>
              <a:t>》</a:t>
            </a:r>
            <a:br>
              <a:rPr lang="en-GB" dirty="0"/>
            </a:br>
            <a:endParaRPr lang="en-US" dirty="0"/>
          </a:p>
        </p:txBody>
      </p:sp>
      <p:sp>
        <p:nvSpPr>
          <p:cNvPr id="3" name="Content Placeholder 2"/>
          <p:cNvSpPr>
            <a:spLocks noGrp="1"/>
          </p:cNvSpPr>
          <p:nvPr>
            <p:ph idx="1"/>
          </p:nvPr>
        </p:nvSpPr>
        <p:spPr>
          <a:xfrm>
            <a:off x="1335087" y="1370603"/>
            <a:ext cx="10018713" cy="4700587"/>
          </a:xfrm>
        </p:spPr>
        <p:txBody>
          <a:bodyPr>
            <a:normAutofit/>
          </a:bodyPr>
          <a:lstStyle/>
          <a:p>
            <a:r>
              <a:rPr lang="zh-CN" altLang="en-US" dirty="0"/>
              <a:t>经营者集中达到下列标准之一的，经营者应当事先向国务院商务主管部门申报，未申报的不得实施集中：</a:t>
            </a:r>
          </a:p>
          <a:p>
            <a:r>
              <a:rPr lang="zh-CN" altLang="en-US" dirty="0"/>
              <a:t>　　（一）参与集中的所有经营者上一会计年度在全球范围内的营业额合计超过</a:t>
            </a:r>
            <a:r>
              <a:rPr lang="en-US" altLang="zh-CN" dirty="0"/>
              <a:t>100</a:t>
            </a:r>
            <a:r>
              <a:rPr lang="zh-CN" altLang="en-US" dirty="0"/>
              <a:t>亿元人民币，并且其中至少两个经营者上一会计年度在中国境内的营业额均超过</a:t>
            </a:r>
            <a:r>
              <a:rPr lang="en-US" altLang="zh-CN" dirty="0"/>
              <a:t>4</a:t>
            </a:r>
            <a:r>
              <a:rPr lang="zh-CN" altLang="en-US" dirty="0"/>
              <a:t>亿元人民币；</a:t>
            </a:r>
          </a:p>
          <a:p>
            <a:r>
              <a:rPr lang="zh-CN" altLang="en-US" dirty="0"/>
              <a:t>　　（二）参与集中的所有经营者上一会计年度在中国境内的营业额合计超过</a:t>
            </a:r>
            <a:r>
              <a:rPr lang="en-US" altLang="zh-CN" dirty="0"/>
              <a:t>20</a:t>
            </a:r>
            <a:r>
              <a:rPr lang="zh-CN" altLang="en-US" dirty="0"/>
              <a:t>亿元人民币，并且其中至少两个经营者上一会计年度在中国境内的营业额均超过</a:t>
            </a:r>
            <a:r>
              <a:rPr lang="en-US" altLang="zh-CN" dirty="0"/>
              <a:t>4</a:t>
            </a:r>
            <a:r>
              <a:rPr lang="zh-CN" altLang="en-US" dirty="0"/>
              <a:t>亿元人民币。</a:t>
            </a:r>
          </a:p>
          <a:p>
            <a:r>
              <a:rPr lang="zh-CN" altLang="en-US" dirty="0"/>
              <a:t>　　营业额的计算，应当考虑银行、保险、证券、期货等特殊行业、领域的实际情况，具体办法由国务院商务主管部门会同国务院有关部门制定。</a:t>
            </a:r>
          </a:p>
        </p:txBody>
      </p:sp>
    </p:spTree>
    <p:extLst>
      <p:ext uri="{BB962C8B-B14F-4D97-AF65-F5344CB8AC3E}">
        <p14:creationId xmlns:p14="http://schemas.microsoft.com/office/powerpoint/2010/main" val="2056352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68" y="202296"/>
            <a:ext cx="11639631" cy="1118503"/>
          </a:xfrm>
        </p:spPr>
        <p:txBody>
          <a:bodyPr>
            <a:normAutofit fontScale="90000"/>
          </a:bodyPr>
          <a:lstStyle/>
          <a:p>
            <a:r>
              <a:rPr lang="en-US" sz="3600" dirty="0"/>
              <a:t>2.1 thresholds of the notification: “</a:t>
            </a:r>
            <a:r>
              <a:rPr lang="en-US" sz="3600" b="1" dirty="0"/>
              <a:t>Rules of the State Council on Declaration Threshold for Concentration of Undertakings</a:t>
            </a:r>
            <a:r>
              <a:rPr lang="en-US" b="1" dirty="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4412264"/>
              </p:ext>
            </p:extLst>
          </p:nvPr>
        </p:nvGraphicFramePr>
        <p:xfrm>
          <a:off x="304800" y="1320800"/>
          <a:ext cx="11455400" cy="5181599"/>
        </p:xfrm>
        <a:graphic>
          <a:graphicData uri="http://schemas.openxmlformats.org/drawingml/2006/table">
            <a:tbl>
              <a:tblPr firstRow="1" firstCol="1" bandRow="1">
                <a:tableStyleId>{5C22544A-7EE6-4342-B048-85BDC9FD1C3A}</a:tableStyleId>
              </a:tblPr>
              <a:tblGrid>
                <a:gridCol w="11455400">
                  <a:extLst>
                    <a:ext uri="{9D8B030D-6E8A-4147-A177-3AD203B41FA5}">
                      <a16:colId xmlns:a16="http://schemas.microsoft.com/office/drawing/2014/main" val="20000"/>
                    </a:ext>
                  </a:extLst>
                </a:gridCol>
              </a:tblGrid>
              <a:tr h="5181599">
                <a:tc>
                  <a:txBody>
                    <a:bodyPr/>
                    <a:lstStyle/>
                    <a:p>
                      <a:pPr>
                        <a:spcAft>
                          <a:spcPts val="0"/>
                        </a:spcAft>
                      </a:pPr>
                      <a:r>
                        <a:rPr lang="en-US" sz="2800" dirty="0">
                          <a:solidFill>
                            <a:schemeClr val="tx1"/>
                          </a:solidFill>
                          <a:effectLst/>
                        </a:rPr>
                        <a:t> Where a concentration reaches one of the following thresholds, a declaration must be lodged in advance with the competent commerce department under the State Council, or otherwise the concentration shall not be implemented:</a:t>
                      </a:r>
                      <a:endParaRPr lang="en-GB" sz="2800" dirty="0">
                        <a:solidFill>
                          <a:schemeClr val="tx1"/>
                        </a:solidFill>
                        <a:effectLst/>
                      </a:endParaRPr>
                    </a:p>
                    <a:p>
                      <a:r>
                        <a:rPr lang="en-US" sz="2800" dirty="0">
                          <a:solidFill>
                            <a:schemeClr val="tx1"/>
                          </a:solidFill>
                          <a:effectLst/>
                        </a:rPr>
                        <a:t>(1) During the previous fiscal year, the total global turnover of all business operators participating in the concentration exceeded RMB10 billion, and at least two of these business operators each had a turnover of more than RMB400 million within China; or</a:t>
                      </a:r>
                      <a:endParaRPr lang="en-GB" sz="2800" dirty="0">
                        <a:solidFill>
                          <a:schemeClr val="tx1"/>
                        </a:solidFill>
                        <a:effectLst/>
                      </a:endParaRPr>
                    </a:p>
                    <a:p>
                      <a:r>
                        <a:rPr lang="en-US" sz="2800" dirty="0">
                          <a:solidFill>
                            <a:schemeClr val="tx1"/>
                          </a:solidFill>
                          <a:effectLst/>
                        </a:rPr>
                        <a:t>(2) During the previous fiscal year, the total turnover within China of all the business operators participating in the concentration exceeded RMB2 billion, and at least two of these business operators each had a turnover of more than RMB400 million within China.</a:t>
                      </a:r>
                      <a:endParaRPr lang="en-GB" sz="2800" dirty="0">
                        <a:solidFill>
                          <a:schemeClr val="tx1"/>
                        </a:solidFill>
                        <a:effectLst/>
                      </a:endParaRPr>
                    </a:p>
                  </a:txBody>
                  <a:tcPr marL="28575" marR="28575" marT="28575" marB="28575">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9974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Thresholds of notification</a:t>
            </a:r>
          </a:p>
        </p:txBody>
      </p:sp>
      <p:sp>
        <p:nvSpPr>
          <p:cNvPr id="3" name="Content Placeholder 2"/>
          <p:cNvSpPr>
            <a:spLocks noGrp="1"/>
          </p:cNvSpPr>
          <p:nvPr>
            <p:ph idx="1"/>
          </p:nvPr>
        </p:nvSpPr>
        <p:spPr/>
        <p:txBody>
          <a:bodyPr/>
          <a:lstStyle/>
          <a:p>
            <a:r>
              <a:rPr lang="en-US" dirty="0"/>
              <a:t>For banking, insurance, securities, futures and other special industries and sectors, the computation of turnover shall take into consideration the actual circumstances. The competent commerce department and other competent departments under the State Council shall formulate specific measures pertaining to the computation of turnover for these industries and sectors.</a:t>
            </a:r>
            <a:endParaRPr lang="en-GB" dirty="0">
              <a:latin typeface="Arial" charset="0"/>
              <a:ea typeface="宋体" charset="-122"/>
            </a:endParaRPr>
          </a:p>
          <a:p>
            <a:endParaRPr lang="en-US" dirty="0"/>
          </a:p>
        </p:txBody>
      </p:sp>
    </p:spTree>
    <p:extLst>
      <p:ext uri="{BB962C8B-B14F-4D97-AF65-F5344CB8AC3E}">
        <p14:creationId xmlns:p14="http://schemas.microsoft.com/office/powerpoint/2010/main" val="213690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r>
              <a:rPr lang="en-US" altLang="zh-CN" dirty="0"/>
              <a:t>main</a:t>
            </a:r>
            <a:r>
              <a:rPr lang="zh-CN" altLang="en-US" dirty="0"/>
              <a:t> </a:t>
            </a:r>
            <a:r>
              <a:rPr lang="en-US" altLang="zh-CN" dirty="0"/>
              <a:t>contents</a:t>
            </a:r>
            <a:endParaRPr lang="en-US" dirty="0"/>
          </a:p>
        </p:txBody>
      </p:sp>
      <p:sp>
        <p:nvSpPr>
          <p:cNvPr id="3" name="Content Placeholder 2"/>
          <p:cNvSpPr>
            <a:spLocks noGrp="1"/>
          </p:cNvSpPr>
          <p:nvPr>
            <p:ph idx="1"/>
          </p:nvPr>
        </p:nvSpPr>
        <p:spPr/>
        <p:txBody>
          <a:bodyPr/>
          <a:lstStyle/>
          <a:p>
            <a:r>
              <a:rPr lang="zh-CN" altLang="en-US" dirty="0"/>
              <a:t>集中的概念 </a:t>
            </a:r>
            <a:r>
              <a:rPr lang="en-US" altLang="zh-CN" dirty="0"/>
              <a:t>the</a:t>
            </a:r>
            <a:r>
              <a:rPr lang="zh-CN" altLang="en-US" dirty="0"/>
              <a:t> </a:t>
            </a:r>
            <a:r>
              <a:rPr lang="en-US" altLang="zh-CN" dirty="0"/>
              <a:t>definition</a:t>
            </a:r>
            <a:r>
              <a:rPr lang="zh-CN" altLang="en-US" dirty="0"/>
              <a:t> </a:t>
            </a:r>
            <a:r>
              <a:rPr lang="en-US" altLang="zh-CN" dirty="0"/>
              <a:t>of</a:t>
            </a:r>
            <a:r>
              <a:rPr lang="zh-CN" altLang="en-US" dirty="0"/>
              <a:t> </a:t>
            </a:r>
            <a:r>
              <a:rPr lang="en-US" altLang="zh-CN" dirty="0"/>
              <a:t>the</a:t>
            </a:r>
            <a:r>
              <a:rPr lang="zh-CN" altLang="en-US" dirty="0"/>
              <a:t> </a:t>
            </a:r>
            <a:r>
              <a:rPr lang="en-US" altLang="zh-CN" dirty="0"/>
              <a:t>concentration</a:t>
            </a:r>
          </a:p>
          <a:p>
            <a:r>
              <a:rPr lang="zh-CN" altLang="en-US" dirty="0"/>
              <a:t>申报标准 </a:t>
            </a:r>
            <a:r>
              <a:rPr lang="en-US" altLang="zh-CN" dirty="0"/>
              <a:t>the</a:t>
            </a:r>
            <a:r>
              <a:rPr lang="zh-CN" altLang="en-US" dirty="0"/>
              <a:t> </a:t>
            </a:r>
            <a:r>
              <a:rPr lang="en-US" altLang="zh-CN" dirty="0"/>
              <a:t>standards</a:t>
            </a:r>
            <a:r>
              <a:rPr lang="zh-CN" altLang="en-US" dirty="0"/>
              <a:t> </a:t>
            </a:r>
            <a:r>
              <a:rPr lang="en-US" altLang="zh-CN" dirty="0"/>
              <a:t>of</a:t>
            </a:r>
            <a:r>
              <a:rPr lang="zh-CN" altLang="en-US" dirty="0"/>
              <a:t> </a:t>
            </a:r>
            <a:r>
              <a:rPr lang="en-US" altLang="zh-CN" dirty="0"/>
              <a:t>the</a:t>
            </a:r>
            <a:r>
              <a:rPr lang="zh-CN" altLang="en-US" dirty="0"/>
              <a:t> </a:t>
            </a:r>
            <a:r>
              <a:rPr lang="en-US" altLang="zh-CN" dirty="0"/>
              <a:t>application</a:t>
            </a:r>
          </a:p>
          <a:p>
            <a:r>
              <a:rPr lang="zh-CN" altLang="en-US" dirty="0"/>
              <a:t>申报程序 </a:t>
            </a:r>
            <a:r>
              <a:rPr lang="en-US" altLang="zh-CN" dirty="0"/>
              <a:t>the</a:t>
            </a:r>
            <a:r>
              <a:rPr lang="zh-CN" altLang="en-US" dirty="0"/>
              <a:t> </a:t>
            </a:r>
            <a:r>
              <a:rPr lang="en-US" altLang="zh-CN" dirty="0"/>
              <a:t>procedures</a:t>
            </a:r>
            <a:r>
              <a:rPr lang="zh-CN" altLang="en-US" dirty="0"/>
              <a:t> </a:t>
            </a:r>
            <a:r>
              <a:rPr lang="en-US" altLang="zh-CN" dirty="0"/>
              <a:t>of</a:t>
            </a:r>
            <a:r>
              <a:rPr lang="zh-CN" altLang="en-US" dirty="0"/>
              <a:t> </a:t>
            </a:r>
            <a:r>
              <a:rPr lang="en-US" altLang="zh-CN" dirty="0"/>
              <a:t>the</a:t>
            </a:r>
            <a:r>
              <a:rPr lang="zh-CN" altLang="en-US" dirty="0"/>
              <a:t> </a:t>
            </a:r>
            <a:r>
              <a:rPr lang="en-US" altLang="zh-CN" dirty="0"/>
              <a:t>application</a:t>
            </a:r>
          </a:p>
          <a:p>
            <a:r>
              <a:rPr lang="zh-CN" altLang="en-US" dirty="0"/>
              <a:t>审查的结果  </a:t>
            </a:r>
            <a:r>
              <a:rPr lang="en-US" altLang="zh-CN" dirty="0"/>
              <a:t>the</a:t>
            </a:r>
            <a:r>
              <a:rPr lang="zh-CN" altLang="en-US" dirty="0"/>
              <a:t> </a:t>
            </a:r>
            <a:r>
              <a:rPr lang="en-US" altLang="zh-CN" dirty="0"/>
              <a:t>consequences</a:t>
            </a:r>
            <a:r>
              <a:rPr lang="zh-CN" altLang="en-US" dirty="0"/>
              <a:t> </a:t>
            </a:r>
            <a:r>
              <a:rPr lang="en-US" altLang="zh-CN" dirty="0"/>
              <a:t>of</a:t>
            </a:r>
            <a:r>
              <a:rPr lang="zh-CN" altLang="en-US" dirty="0"/>
              <a:t> </a:t>
            </a:r>
            <a:r>
              <a:rPr lang="en-US" altLang="zh-CN" dirty="0"/>
              <a:t>the</a:t>
            </a:r>
            <a:r>
              <a:rPr lang="zh-CN" altLang="en-US" dirty="0"/>
              <a:t> </a:t>
            </a:r>
            <a:r>
              <a:rPr lang="en-US" altLang="zh-CN" dirty="0"/>
              <a:t>review</a:t>
            </a:r>
          </a:p>
          <a:p>
            <a:r>
              <a:rPr lang="zh-CN" altLang="en-US" dirty="0"/>
              <a:t>国家安全审查  </a:t>
            </a:r>
            <a:r>
              <a:rPr lang="en-US" altLang="zh-CN" dirty="0"/>
              <a:t>national security review</a:t>
            </a:r>
            <a:endParaRPr lang="en-US" dirty="0"/>
          </a:p>
        </p:txBody>
      </p:sp>
    </p:spTree>
    <p:extLst>
      <p:ext uri="{BB962C8B-B14F-4D97-AF65-F5344CB8AC3E}">
        <p14:creationId xmlns:p14="http://schemas.microsoft.com/office/powerpoint/2010/main" val="763256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zh-CN" altLang="en-US" dirty="0"/>
              <a:t>未达申报标准的审查</a:t>
            </a:r>
            <a:r>
              <a:rPr lang="en-US" altLang="zh-CN" dirty="0"/>
              <a:t>inspection without the thresholds</a:t>
            </a:r>
            <a:endParaRPr lang="en-US" dirty="0"/>
          </a:p>
        </p:txBody>
      </p:sp>
      <p:sp>
        <p:nvSpPr>
          <p:cNvPr id="3" name="Content Placeholder 2"/>
          <p:cNvSpPr>
            <a:spLocks noGrp="1"/>
          </p:cNvSpPr>
          <p:nvPr>
            <p:ph idx="1"/>
          </p:nvPr>
        </p:nvSpPr>
        <p:spPr/>
        <p:txBody>
          <a:bodyPr>
            <a:normAutofit lnSpcReduction="10000"/>
          </a:bodyPr>
          <a:lstStyle/>
          <a:p>
            <a:r>
              <a:rPr lang="zh-CN" altLang="en-US" dirty="0"/>
              <a:t>经营者集中未达到的申报标准，但按照规定程序收集的事实和证据表明该经营者集中具有或者可能具有排除、限制竞争效果的，国务院商务主管部门应当依法进行调查。</a:t>
            </a:r>
            <a:endParaRPr lang="en-US" altLang="zh-CN" dirty="0"/>
          </a:p>
          <a:p>
            <a:endParaRPr lang="en-US" dirty="0"/>
          </a:p>
          <a:p>
            <a:r>
              <a:rPr lang="en-US" dirty="0"/>
              <a:t>Where a concentration of undertakings does not reach the threshold of declaration specified in Article 3 of these Rules, but the facts and evidences collected in accordance with the prescribed procedures indicate that the concentration has or may have effect of eliminating or restricting competition, the competent commerce department under the State Council shall conduct investigations in accordance with the law.</a:t>
            </a:r>
          </a:p>
        </p:txBody>
      </p:sp>
    </p:spTree>
    <p:extLst>
      <p:ext uri="{BB962C8B-B14F-4D97-AF65-F5344CB8AC3E}">
        <p14:creationId xmlns:p14="http://schemas.microsoft.com/office/powerpoint/2010/main" val="1119111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 the exemption of notification</a:t>
            </a:r>
            <a:r>
              <a:rPr lang="zh-CN" altLang="en-US" dirty="0"/>
              <a:t> </a:t>
            </a:r>
            <a:endParaRPr lang="en-US" dirty="0"/>
          </a:p>
        </p:txBody>
      </p:sp>
      <p:sp>
        <p:nvSpPr>
          <p:cNvPr id="3" name="Content Placeholder 2"/>
          <p:cNvSpPr>
            <a:spLocks noGrp="1"/>
          </p:cNvSpPr>
          <p:nvPr>
            <p:ph idx="1"/>
          </p:nvPr>
        </p:nvSpPr>
        <p:spPr/>
        <p:txBody>
          <a:bodyPr/>
          <a:lstStyle/>
          <a:p>
            <a:r>
              <a:rPr lang="en-US" dirty="0"/>
              <a:t>Article 22 </a:t>
            </a:r>
          </a:p>
          <a:p>
            <a:r>
              <a:rPr lang="en-US" dirty="0"/>
              <a:t>Under any of the following circumstances of concentration of undertakings, the declaration to the anti-monopoly enforcement agency of the State Council may be exempted: </a:t>
            </a:r>
          </a:p>
          <a:p>
            <a:r>
              <a:rPr lang="en-US" dirty="0"/>
              <a:t>(1) where an undertaking involved in the concentration owns 50% and above of voting shares or assets of each of the other undertakings; </a:t>
            </a:r>
          </a:p>
          <a:p>
            <a:r>
              <a:rPr lang="en-US" dirty="0"/>
              <a:t>(2) where 50% and above of the voting shares or assets of each of the undertaking involved in the concentration is owned by an undertaking which is not involved in the concentration. </a:t>
            </a:r>
          </a:p>
          <a:p>
            <a:endParaRPr lang="en-US" dirty="0"/>
          </a:p>
        </p:txBody>
      </p:sp>
    </p:spTree>
    <p:extLst>
      <p:ext uri="{BB962C8B-B14F-4D97-AF65-F5344CB8AC3E}">
        <p14:creationId xmlns:p14="http://schemas.microsoft.com/office/powerpoint/2010/main" val="592519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2.2</a:t>
            </a:r>
            <a:r>
              <a:rPr lang="zh-CN" altLang="en-US" dirty="0"/>
              <a:t> 免于申报的情况</a:t>
            </a:r>
            <a:endParaRPr lang="en-US" dirty="0"/>
          </a:p>
        </p:txBody>
      </p:sp>
      <p:sp>
        <p:nvSpPr>
          <p:cNvPr id="3" name="Content Placeholder 2"/>
          <p:cNvSpPr>
            <a:spLocks noGrp="1"/>
          </p:cNvSpPr>
          <p:nvPr>
            <p:ph idx="1"/>
          </p:nvPr>
        </p:nvSpPr>
        <p:spPr/>
        <p:txBody>
          <a:bodyPr/>
          <a:lstStyle/>
          <a:p>
            <a:r>
              <a:rPr lang="zh-CN" altLang="en-US" dirty="0"/>
              <a:t>经营者集中有下列情形之一的，可以不向国务院反垄断执法机构申报：</a:t>
            </a:r>
            <a:r>
              <a:rPr lang="en-GB" dirty="0"/>
              <a:t> </a:t>
            </a:r>
          </a:p>
          <a:p>
            <a:r>
              <a:rPr lang="zh-CN" altLang="en-US" dirty="0"/>
              <a:t>（一）参与集中的一个经营者拥有其他每个经营者百分之五十以上有表决权的股份或者资产的；</a:t>
            </a:r>
            <a:r>
              <a:rPr lang="en-GB" dirty="0"/>
              <a:t> </a:t>
            </a:r>
          </a:p>
          <a:p>
            <a:r>
              <a:rPr lang="en-GB" dirty="0"/>
              <a:t>    </a:t>
            </a:r>
            <a:r>
              <a:rPr lang="zh-CN" altLang="en-US" dirty="0"/>
              <a:t>（二）参与集中的每个经营者百分之五十以上有表决权的股份或者资产被同一个未参与集中的经营者拥有的。</a:t>
            </a:r>
            <a:endParaRPr lang="en-GB" dirty="0"/>
          </a:p>
          <a:p>
            <a:endParaRPr lang="en-US" dirty="0"/>
          </a:p>
        </p:txBody>
      </p:sp>
    </p:spTree>
    <p:extLst>
      <p:ext uri="{BB962C8B-B14F-4D97-AF65-F5344CB8AC3E}">
        <p14:creationId xmlns:p14="http://schemas.microsoft.com/office/powerpoint/2010/main" val="1666825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187" y="0"/>
            <a:ext cx="5416552" cy="571500"/>
          </a:xfrm>
        </p:spPr>
        <p:txBody>
          <a:bodyPr>
            <a:normAutofit fontScale="90000"/>
          </a:bodyPr>
          <a:lstStyle/>
          <a:p>
            <a:r>
              <a:rPr lang="en-US" altLang="zh-CN" dirty="0"/>
              <a:t>3</a:t>
            </a:r>
            <a:r>
              <a:rPr lang="zh-CN" altLang="en-US" dirty="0"/>
              <a:t>  申报的程序</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8864459"/>
              </p:ext>
            </p:extLst>
          </p:nvPr>
        </p:nvGraphicFramePr>
        <p:xfrm>
          <a:off x="1484313" y="571499"/>
          <a:ext cx="10018712" cy="614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700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5131835"/>
              </p:ext>
            </p:extLst>
          </p:nvPr>
        </p:nvGraphicFramePr>
        <p:xfrm>
          <a:off x="838200" y="319088"/>
          <a:ext cx="10515600" cy="61455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0719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3.1</a:t>
            </a:r>
            <a:r>
              <a:rPr lang="zh-CN" altLang="en-US" dirty="0"/>
              <a:t> 初步审查</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zh-CN" altLang="en-US" dirty="0"/>
              <a:t>初步审查不可延长；</a:t>
            </a:r>
            <a:endParaRPr lang="en-US" altLang="zh-CN" dirty="0"/>
          </a:p>
          <a:p>
            <a:pPr marL="514350" indent="-514350">
              <a:buFont typeface="+mj-lt"/>
              <a:buAutoNum type="arabicParenR"/>
            </a:pPr>
            <a:endParaRPr lang="en-US" dirty="0"/>
          </a:p>
          <a:p>
            <a:pPr marL="514350" indent="-514350">
              <a:buFont typeface="+mj-lt"/>
              <a:buAutoNum type="arabicParenR"/>
            </a:pPr>
            <a:r>
              <a:rPr lang="zh-CN" altLang="en-US" dirty="0"/>
              <a:t>初步审查的决定：</a:t>
            </a:r>
            <a:endParaRPr lang="en-US" altLang="zh-CN" dirty="0"/>
          </a:p>
          <a:p>
            <a:pPr>
              <a:buFont typeface="Wingdings" charset="2"/>
              <a:buChar char="v"/>
            </a:pPr>
            <a:r>
              <a:rPr lang="zh-CN" altLang="en-US" dirty="0"/>
              <a:t>集中不属于本法的适用范围，作出决定予以宣布并记录在案；</a:t>
            </a:r>
            <a:endParaRPr lang="en-US" altLang="zh-CN" dirty="0"/>
          </a:p>
          <a:p>
            <a:pPr>
              <a:buFont typeface="Wingdings" charset="2"/>
              <a:buChar char="v"/>
            </a:pPr>
            <a:r>
              <a:rPr lang="zh-CN" altLang="en-US" dirty="0"/>
              <a:t>虽属于本法适用范围，但集中不具有排出、限制竞争效果，不作出进一步审查决定；</a:t>
            </a:r>
            <a:endParaRPr lang="en-US" altLang="zh-CN" dirty="0"/>
          </a:p>
          <a:p>
            <a:pPr>
              <a:buFont typeface="Wingdings" charset="2"/>
              <a:buChar char="v"/>
            </a:pPr>
            <a:r>
              <a:rPr lang="zh-CN" altLang="en-US" dirty="0"/>
              <a:t>属于本法适用范围，并且具有或可能具有排出、限制竞争效果的集中，作出进一步审查的决定。</a:t>
            </a:r>
            <a:endParaRPr lang="en-US" altLang="zh-CN" dirty="0"/>
          </a:p>
          <a:p>
            <a:pPr marL="514350" indent="-514350">
              <a:buFont typeface="+mj-lt"/>
              <a:buAutoNum type="arabicParenR" startAt="3"/>
            </a:pPr>
            <a:r>
              <a:rPr lang="zh-CN" altLang="en-US" dirty="0"/>
              <a:t>决定应书面送达当事人，并公告。</a:t>
            </a:r>
            <a:endParaRPr lang="en-US" dirty="0"/>
          </a:p>
        </p:txBody>
      </p:sp>
    </p:spTree>
    <p:extLst>
      <p:ext uri="{BB962C8B-B14F-4D97-AF65-F5344CB8AC3E}">
        <p14:creationId xmlns:p14="http://schemas.microsoft.com/office/powerpoint/2010/main" val="122061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“不得实施集中”</a:t>
            </a:r>
            <a:endParaRPr lang="en-US" dirty="0"/>
          </a:p>
        </p:txBody>
      </p:sp>
      <p:sp>
        <p:nvSpPr>
          <p:cNvPr id="3" name="Content Placeholder 2"/>
          <p:cNvSpPr>
            <a:spLocks noGrp="1"/>
          </p:cNvSpPr>
          <p:nvPr>
            <p:ph idx="1"/>
          </p:nvPr>
        </p:nvSpPr>
        <p:spPr>
          <a:xfrm>
            <a:off x="838200" y="1825625"/>
            <a:ext cx="10515600" cy="4511380"/>
          </a:xfrm>
        </p:spPr>
        <p:txBody>
          <a:bodyPr>
            <a:normAutofit fontScale="85000" lnSpcReduction="20000"/>
          </a:bodyPr>
          <a:lstStyle/>
          <a:p>
            <a:r>
              <a:rPr lang="en-US" altLang="zh-CN" dirty="0"/>
              <a:t>Q</a:t>
            </a:r>
            <a:r>
              <a:rPr lang="zh-CN" altLang="en-US" dirty="0"/>
              <a:t>：“不得实施集中”的含义？</a:t>
            </a:r>
            <a:endParaRPr lang="en-US" altLang="zh-CN" dirty="0"/>
          </a:p>
          <a:p>
            <a:endParaRPr lang="en-US" dirty="0"/>
          </a:p>
          <a:p>
            <a:r>
              <a:rPr lang="zh-CN" altLang="en-US" dirty="0"/>
              <a:t>不得进行有关集中的法定登记活动；</a:t>
            </a:r>
            <a:endParaRPr lang="en-US" altLang="zh-CN" dirty="0"/>
          </a:p>
          <a:p>
            <a:r>
              <a:rPr lang="zh-CN" altLang="en-US" dirty="0"/>
              <a:t>禁止任何经营者的融合行为。</a:t>
            </a:r>
            <a:endParaRPr lang="en-US" altLang="zh-CN" dirty="0"/>
          </a:p>
          <a:p>
            <a:r>
              <a:rPr lang="zh-CN" altLang="en-US" dirty="0"/>
              <a:t>可以谈判，但不得实施股份、资产转让等活动。</a:t>
            </a:r>
            <a:endParaRPr lang="en-US" altLang="zh-CN" dirty="0"/>
          </a:p>
          <a:p>
            <a:endParaRPr lang="en-US" dirty="0"/>
          </a:p>
          <a:p>
            <a:r>
              <a:rPr lang="zh-CN" altLang="en-US" dirty="0"/>
              <a:t>行政责任：</a:t>
            </a:r>
            <a:endParaRPr lang="en-US" altLang="zh-CN" dirty="0"/>
          </a:p>
          <a:p>
            <a:pPr marL="514350" indent="-514350">
              <a:buFont typeface="+mj-lt"/>
              <a:buAutoNum type="arabicParenR"/>
            </a:pPr>
            <a:r>
              <a:rPr lang="zh-CN" altLang="en-US" dirty="0"/>
              <a:t>责令停止实施集中；</a:t>
            </a:r>
            <a:endParaRPr lang="en-US" altLang="zh-CN" dirty="0"/>
          </a:p>
          <a:p>
            <a:pPr marL="514350" indent="-514350">
              <a:buFont typeface="+mj-lt"/>
              <a:buAutoNum type="arabicParenR"/>
            </a:pPr>
            <a:r>
              <a:rPr lang="zh-CN" altLang="en-US" dirty="0"/>
              <a:t>限期处分股份或者资产；</a:t>
            </a:r>
            <a:endParaRPr lang="en-US" altLang="zh-CN" dirty="0"/>
          </a:p>
          <a:p>
            <a:pPr marL="514350" indent="-514350">
              <a:buFont typeface="+mj-lt"/>
              <a:buAutoNum type="arabicParenR"/>
            </a:pPr>
            <a:r>
              <a:rPr lang="zh-CN" altLang="en-US" dirty="0"/>
              <a:t>限期转让营业以及采取其他必要措施恢复到集中前的状态；</a:t>
            </a:r>
            <a:endParaRPr lang="en-US" altLang="zh-CN" dirty="0"/>
          </a:p>
          <a:p>
            <a:pPr marL="514350" indent="-514350">
              <a:buFont typeface="+mj-lt"/>
              <a:buAutoNum type="arabicParenR"/>
            </a:pPr>
            <a:r>
              <a:rPr lang="zh-CN" altLang="en-US" dirty="0"/>
              <a:t>处五十万元以下的罚款。 </a:t>
            </a:r>
            <a:endParaRPr lang="en-US" dirty="0"/>
          </a:p>
        </p:txBody>
      </p:sp>
    </p:spTree>
    <p:extLst>
      <p:ext uri="{BB962C8B-B14F-4D97-AF65-F5344CB8AC3E}">
        <p14:creationId xmlns:p14="http://schemas.microsoft.com/office/powerpoint/2010/main" val="15260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a:t>
            </a:r>
            <a:r>
              <a:rPr lang="zh-CN" altLang="en-US" dirty="0"/>
              <a:t> 审查的要素</a:t>
            </a:r>
            <a:endParaRPr lang="en-US" dirty="0"/>
          </a:p>
        </p:txBody>
      </p:sp>
      <p:sp>
        <p:nvSpPr>
          <p:cNvPr id="3" name="Content Placeholder 2"/>
          <p:cNvSpPr>
            <a:spLocks noGrp="1"/>
          </p:cNvSpPr>
          <p:nvPr>
            <p:ph idx="1"/>
          </p:nvPr>
        </p:nvSpPr>
        <p:spPr>
          <a:xfrm>
            <a:off x="1484310" y="1971675"/>
            <a:ext cx="10018713" cy="4886325"/>
          </a:xfrm>
        </p:spPr>
        <p:txBody>
          <a:bodyPr>
            <a:normAutofit/>
          </a:bodyPr>
          <a:lstStyle/>
          <a:p>
            <a:r>
              <a:rPr lang="zh-CN" altLang="en-US" b="1" dirty="0"/>
              <a:t>审查经营者集中，应当考虑下列因素：</a:t>
            </a:r>
            <a:r>
              <a:rPr lang="en-GB" b="1" dirty="0"/>
              <a:t> </a:t>
            </a:r>
          </a:p>
          <a:p>
            <a:r>
              <a:rPr lang="en-GB" b="1" dirty="0"/>
              <a:t>    </a:t>
            </a:r>
            <a:r>
              <a:rPr lang="zh-CN" altLang="en-US" b="1" dirty="0"/>
              <a:t>（一）参与集中的经营者在相关市场的市场份额及其对市场的控制力；</a:t>
            </a:r>
            <a:r>
              <a:rPr lang="en-GB" b="1" dirty="0"/>
              <a:t> </a:t>
            </a:r>
          </a:p>
          <a:p>
            <a:r>
              <a:rPr lang="en-GB" b="1" dirty="0"/>
              <a:t>    </a:t>
            </a:r>
            <a:r>
              <a:rPr lang="zh-CN" altLang="en-US" b="1" dirty="0"/>
              <a:t>（二）相关市场的市场集中度；</a:t>
            </a:r>
            <a:r>
              <a:rPr lang="en-GB" b="1" dirty="0"/>
              <a:t> </a:t>
            </a:r>
          </a:p>
          <a:p>
            <a:r>
              <a:rPr lang="en-GB" b="1" dirty="0"/>
              <a:t>    </a:t>
            </a:r>
            <a:r>
              <a:rPr lang="zh-CN" altLang="en-US" b="1" dirty="0"/>
              <a:t>（三）经营者集中对市场进入、技术进步的影响；</a:t>
            </a:r>
            <a:r>
              <a:rPr lang="en-GB" b="1" dirty="0"/>
              <a:t> </a:t>
            </a:r>
          </a:p>
          <a:p>
            <a:r>
              <a:rPr lang="en-GB" b="1" dirty="0"/>
              <a:t>    </a:t>
            </a:r>
            <a:r>
              <a:rPr lang="zh-CN" altLang="en-US" b="1" dirty="0"/>
              <a:t>（四）经营者集中对消费者和其他有关经营者的影响；</a:t>
            </a:r>
            <a:r>
              <a:rPr lang="en-GB" b="1" dirty="0"/>
              <a:t> </a:t>
            </a:r>
          </a:p>
          <a:p>
            <a:r>
              <a:rPr lang="en-GB" b="1" dirty="0"/>
              <a:t>    </a:t>
            </a:r>
            <a:r>
              <a:rPr lang="zh-CN" altLang="en-US" b="1" dirty="0"/>
              <a:t>（五）经营者集中对国民经济发展的影响；</a:t>
            </a:r>
            <a:r>
              <a:rPr lang="en-GB" b="1" dirty="0"/>
              <a:t> </a:t>
            </a:r>
          </a:p>
          <a:p>
            <a:r>
              <a:rPr lang="en-GB" b="1" dirty="0"/>
              <a:t>    </a:t>
            </a:r>
            <a:r>
              <a:rPr lang="zh-CN" altLang="en-US" b="1" dirty="0"/>
              <a:t>（六）国务院反垄断执法机构认为应当考虑的影响市场竞争的其他因素。</a:t>
            </a:r>
            <a:r>
              <a:rPr lang="en-GB" b="1" dirty="0"/>
              <a:t> </a:t>
            </a:r>
          </a:p>
          <a:p>
            <a:endParaRPr lang="en-US" dirty="0"/>
          </a:p>
        </p:txBody>
      </p:sp>
    </p:spTree>
    <p:extLst>
      <p:ext uri="{BB962C8B-B14F-4D97-AF65-F5344CB8AC3E}">
        <p14:creationId xmlns:p14="http://schemas.microsoft.com/office/powerpoint/2010/main" val="264026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3.1</a:t>
            </a:r>
            <a:r>
              <a:rPr lang="zh-CN" altLang="en-US" dirty="0"/>
              <a:t> 申报文件</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zh-CN" altLang="en-US" dirty="0"/>
              <a:t>申报书：参与集中的经营者的名称、住所、经营范围、预定实施集中的日期等信息；</a:t>
            </a:r>
            <a:endParaRPr lang="en-US" altLang="zh-CN" dirty="0"/>
          </a:p>
          <a:p>
            <a:pPr marL="514350" indent="-514350">
              <a:buFont typeface="+mj-lt"/>
              <a:buAutoNum type="arabicParenR"/>
            </a:pPr>
            <a:r>
              <a:rPr lang="zh-CN" altLang="en-US" dirty="0"/>
              <a:t>集中对相关市场竞争状况影响的说明；</a:t>
            </a:r>
            <a:endParaRPr lang="en-US" altLang="zh-CN" dirty="0"/>
          </a:p>
          <a:p>
            <a:pPr marL="514350" indent="-514350">
              <a:buFont typeface="+mj-lt"/>
              <a:buAutoNum type="arabicParenR"/>
            </a:pPr>
            <a:r>
              <a:rPr lang="zh-CN" altLang="en-US" dirty="0"/>
              <a:t>集中协议；</a:t>
            </a:r>
            <a:endParaRPr lang="en-US" altLang="zh-CN" dirty="0"/>
          </a:p>
          <a:p>
            <a:pPr marL="514350" indent="-514350">
              <a:buFont typeface="+mj-lt"/>
              <a:buAutoNum type="arabicParenR"/>
            </a:pPr>
            <a:r>
              <a:rPr lang="zh-CN" altLang="en-US" dirty="0"/>
              <a:t>参与集中的经营者经会计师事务所审计的上一会计年度财务会计报告；</a:t>
            </a:r>
            <a:endParaRPr lang="en-US" dirty="0"/>
          </a:p>
        </p:txBody>
      </p:sp>
    </p:spTree>
    <p:extLst>
      <p:ext uri="{BB962C8B-B14F-4D97-AF65-F5344CB8AC3E}">
        <p14:creationId xmlns:p14="http://schemas.microsoft.com/office/powerpoint/2010/main" val="1539622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a:t>
            </a:r>
            <a:r>
              <a:rPr lang="zh-CN" altLang="en-US" dirty="0"/>
              <a:t> 审查的结果</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zh-CN" altLang="en-US" dirty="0"/>
              <a:t>禁止集中</a:t>
            </a:r>
            <a:endParaRPr lang="en-US" altLang="zh-CN" dirty="0"/>
          </a:p>
          <a:p>
            <a:pPr marL="457200" indent="-457200">
              <a:buFont typeface="+mj-lt"/>
              <a:buAutoNum type="arabicParenR"/>
            </a:pPr>
            <a:r>
              <a:rPr lang="zh-CN" altLang="en-US" dirty="0"/>
              <a:t>不予禁止集中</a:t>
            </a:r>
            <a:endParaRPr lang="en-US" altLang="zh-CN" dirty="0"/>
          </a:p>
          <a:p>
            <a:pPr marL="457200" indent="-457200">
              <a:buFont typeface="+mj-lt"/>
              <a:buAutoNum type="arabicParenR"/>
            </a:pPr>
            <a:r>
              <a:rPr lang="zh-CN" altLang="en-US" dirty="0"/>
              <a:t>不予禁止集中，但附加限制性条件</a:t>
            </a:r>
            <a:endParaRPr lang="en-US" altLang="zh-CN" dirty="0"/>
          </a:p>
          <a:p>
            <a:pPr>
              <a:buFont typeface="Wingdings" charset="2"/>
              <a:buChar char="v"/>
            </a:pPr>
            <a:r>
              <a:rPr lang="zh-CN" altLang="en-US" dirty="0"/>
              <a:t>限制性条件包括： </a:t>
            </a:r>
            <a:endParaRPr lang="en-US" altLang="zh-CN" dirty="0"/>
          </a:p>
          <a:p>
            <a:pPr>
              <a:buFont typeface="Wingdings" charset="2"/>
              <a:buChar char="v"/>
            </a:pPr>
            <a:r>
              <a:rPr lang="zh-CN" altLang="en-US" dirty="0"/>
              <a:t>（</a:t>
            </a:r>
            <a:r>
              <a:rPr lang="en-US" altLang="zh-CN" dirty="0"/>
              <a:t>1</a:t>
            </a:r>
            <a:r>
              <a:rPr lang="zh-CN" altLang="en-US" dirty="0"/>
              <a:t>）剥离参与集中的经营者的部分资产或业务等结构性条件；</a:t>
            </a:r>
            <a:endParaRPr lang="en-US" altLang="zh-CN" dirty="0"/>
          </a:p>
          <a:p>
            <a:pPr>
              <a:buFont typeface="Wingdings" charset="2"/>
              <a:buChar char="v"/>
            </a:pPr>
            <a:r>
              <a:rPr lang="zh-CN" altLang="en-US" dirty="0"/>
              <a:t>（</a:t>
            </a:r>
            <a:r>
              <a:rPr lang="en-US" altLang="zh-CN" dirty="0"/>
              <a:t>2</a:t>
            </a:r>
            <a:r>
              <a:rPr lang="zh-CN" altLang="en-US" dirty="0"/>
              <a:t>）参与集中的经营者开放其网络或平台等基础设施、许可关键技术、终止排他性协议等行为性条件；</a:t>
            </a:r>
            <a:endParaRPr lang="en-US" altLang="zh-CN" dirty="0"/>
          </a:p>
          <a:p>
            <a:pPr>
              <a:buFont typeface="Wingdings" charset="2"/>
              <a:buChar char="v"/>
            </a:pPr>
            <a:r>
              <a:rPr lang="zh-CN" altLang="en-US" dirty="0"/>
              <a:t>（</a:t>
            </a:r>
            <a:r>
              <a:rPr lang="en-US" altLang="zh-CN" dirty="0"/>
              <a:t>3</a:t>
            </a:r>
            <a:r>
              <a:rPr lang="zh-CN" altLang="en-US" dirty="0"/>
              <a:t>）结构性条件和行为性条件相结合的综合性条件</a:t>
            </a:r>
            <a:endParaRPr lang="en-US" dirty="0"/>
          </a:p>
        </p:txBody>
      </p:sp>
    </p:spTree>
    <p:extLst>
      <p:ext uri="{BB962C8B-B14F-4D97-AF65-F5344CB8AC3E}">
        <p14:creationId xmlns:p14="http://schemas.microsoft.com/office/powerpoint/2010/main" val="79349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a:t>
            </a:r>
            <a:r>
              <a:rPr lang="zh-CN" altLang="en-US" dirty="0"/>
              <a:t> 经营者集中概念</a:t>
            </a:r>
            <a:r>
              <a:rPr lang="en-US" altLang="zh-CN" dirty="0"/>
              <a:t>definition of concentration</a:t>
            </a:r>
            <a:endParaRPr lang="en-US" dirty="0"/>
          </a:p>
        </p:txBody>
      </p:sp>
      <p:sp>
        <p:nvSpPr>
          <p:cNvPr id="3" name="Content Placeholder 2"/>
          <p:cNvSpPr>
            <a:spLocks noGrp="1"/>
          </p:cNvSpPr>
          <p:nvPr>
            <p:ph idx="1"/>
          </p:nvPr>
        </p:nvSpPr>
        <p:spPr>
          <a:xfrm>
            <a:off x="1086643" y="1981199"/>
            <a:ext cx="10018713" cy="4191001"/>
          </a:xfrm>
        </p:spPr>
        <p:txBody>
          <a:bodyPr>
            <a:normAutofit/>
          </a:bodyPr>
          <a:lstStyle/>
          <a:p>
            <a:r>
              <a:rPr lang="zh-CN" altLang="en-US" dirty="0"/>
              <a:t>概念：经营者合并、经营者通过取得股权或资产的方式取得对其他经营者的控制权，或者经营者通过合同等方式取得对其他经营者的控制权或者能够对其他经营者施加决定性影响的情形。</a:t>
            </a:r>
            <a:endParaRPr lang="en-US" altLang="zh-CN" dirty="0"/>
          </a:p>
          <a:p>
            <a:r>
              <a:rPr lang="en-US" dirty="0"/>
              <a:t>Definition: the merger of undertakings;  the acquisition of the controlling stake in other undertakings by an undertaking through acquisition of equity or assets; acquisition of the controlling stake in other undertakings by way of contract, etc., or decisive influence by an undertaking over other undertakings. </a:t>
            </a:r>
            <a:endParaRPr lang="en-US" altLang="zh-CN" dirty="0"/>
          </a:p>
          <a:p>
            <a:pPr marL="457200" indent="-457200">
              <a:buFont typeface="+mj-lt"/>
              <a:buAutoNum type="arabicParenR"/>
            </a:pPr>
            <a:endParaRPr lang="en-US" altLang="zh-CN" dirty="0"/>
          </a:p>
          <a:p>
            <a:pPr marL="457200" indent="-457200">
              <a:buFont typeface="+mj-lt"/>
              <a:buAutoNum type="arabicParenR"/>
            </a:pPr>
            <a:endParaRPr lang="en-US" altLang="zh-CN" dirty="0"/>
          </a:p>
        </p:txBody>
      </p:sp>
    </p:spTree>
    <p:extLst>
      <p:ext uri="{BB962C8B-B14F-4D97-AF65-F5344CB8AC3E}">
        <p14:creationId xmlns:p14="http://schemas.microsoft.com/office/powerpoint/2010/main" val="1125768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“条件”</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zh-CN" altLang="en-US" dirty="0"/>
              <a:t>经营者奖通过集中取得的或以前一直保有的资产部分地让渡给其他竞争者，或者对其经营业务进行拆分；</a:t>
            </a:r>
            <a:endParaRPr lang="en-US" altLang="zh-CN" dirty="0"/>
          </a:p>
          <a:p>
            <a:pPr>
              <a:buFont typeface="Wingdings" charset="2"/>
              <a:buChar char="Ø"/>
            </a:pPr>
            <a:r>
              <a:rPr lang="zh-CN" altLang="en-US" dirty="0"/>
              <a:t>例如：资产剥离</a:t>
            </a:r>
            <a:endParaRPr lang="en-US" altLang="zh-CN" dirty="0"/>
          </a:p>
          <a:p>
            <a:pPr marL="514350" indent="-514350">
              <a:buFont typeface="+mj-lt"/>
              <a:buAutoNum type="arabicParenR" startAt="2"/>
            </a:pPr>
            <a:r>
              <a:rPr lang="zh-CN" altLang="en-US" dirty="0"/>
              <a:t>保障其他竞争者的独立性</a:t>
            </a:r>
            <a:endParaRPr lang="en-US" altLang="zh-CN" dirty="0"/>
          </a:p>
          <a:p>
            <a:pPr marL="514350" indent="-514350">
              <a:buFont typeface="+mj-lt"/>
              <a:buAutoNum type="arabicParenR" startAt="2"/>
            </a:pPr>
            <a:r>
              <a:rPr lang="zh-CN" altLang="en-US" dirty="0"/>
              <a:t>将自己的重要设施借贷给其他竞争者，或者让与自己所拥有的知识产权的使用许可</a:t>
            </a:r>
            <a:endParaRPr lang="en-US" altLang="zh-CN" dirty="0"/>
          </a:p>
          <a:p>
            <a:pPr marL="514350" indent="-514350">
              <a:buFont typeface="+mj-lt"/>
              <a:buAutoNum type="arabicParenR" startAt="2"/>
            </a:pPr>
            <a:r>
              <a:rPr lang="zh-CN" altLang="en-US" dirty="0"/>
              <a:t>限制经营者的某些经营能力</a:t>
            </a:r>
            <a:endParaRPr lang="en-US" altLang="zh-CN" dirty="0"/>
          </a:p>
          <a:p>
            <a:pPr>
              <a:buFont typeface="Wingdings" charset="2"/>
              <a:buChar char="Ø"/>
            </a:pPr>
            <a:r>
              <a:rPr lang="zh-CN" altLang="en-US" dirty="0"/>
              <a:t>例如：退出部分经营领域，或限制其产品的销售区域</a:t>
            </a:r>
            <a:endParaRPr lang="en-US" dirty="0"/>
          </a:p>
        </p:txBody>
      </p:sp>
    </p:spTree>
    <p:extLst>
      <p:ext uri="{BB962C8B-B14F-4D97-AF65-F5344CB8AC3E}">
        <p14:creationId xmlns:p14="http://schemas.microsoft.com/office/powerpoint/2010/main" val="191481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4.1</a:t>
            </a:r>
            <a:r>
              <a:rPr lang="zh-CN" altLang="en-US" dirty="0"/>
              <a:t> 附加限制性条件案例：行为性条件</a:t>
            </a:r>
            <a:endParaRPr lang="en-US" dirty="0"/>
          </a:p>
        </p:txBody>
      </p:sp>
      <p:sp>
        <p:nvSpPr>
          <p:cNvPr id="3" name="Content Placeholder 2"/>
          <p:cNvSpPr>
            <a:spLocks noGrp="1"/>
          </p:cNvSpPr>
          <p:nvPr>
            <p:ph idx="1"/>
          </p:nvPr>
        </p:nvSpPr>
        <p:spPr>
          <a:xfrm>
            <a:off x="1484310" y="2438399"/>
            <a:ext cx="10018713" cy="3976689"/>
          </a:xfrm>
        </p:spPr>
        <p:txBody>
          <a:bodyPr>
            <a:normAutofit lnSpcReduction="10000"/>
          </a:bodyPr>
          <a:lstStyle/>
          <a:p>
            <a:r>
              <a:rPr lang="zh-CN" altLang="en-US" dirty="0"/>
              <a:t>（垂直集中）商务部审查美国通用企业收购美国德尔福汽车案中，其中，德尔福是一家汽车零部件生产商，双方的合并可能危害其他汽车生厂商，为此双方就可能限制、排除竞争效果提出解决方案，该方案最终被商务部接受，并被列为附加限制性条件。</a:t>
            </a:r>
            <a:endParaRPr lang="en-US" altLang="zh-CN" dirty="0"/>
          </a:p>
          <a:p>
            <a:r>
              <a:rPr lang="zh-CN" altLang="en-US" dirty="0"/>
              <a:t>该附加限制性条件为</a:t>
            </a:r>
            <a:r>
              <a:rPr lang="zh-CN" altLang="en-US" dirty="0">
                <a:sym typeface="Wingdings"/>
              </a:rPr>
              <a:t>：  （</a:t>
            </a:r>
            <a:r>
              <a:rPr lang="en-US" altLang="zh-CN" dirty="0">
                <a:sym typeface="Wingdings"/>
              </a:rPr>
              <a:t>1</a:t>
            </a:r>
            <a:r>
              <a:rPr lang="zh-CN" altLang="en-US" dirty="0">
                <a:sym typeface="Wingdings"/>
              </a:rPr>
              <a:t>）集中完成后，双方要保证向国内汽车厂商无歧视地供货；（</a:t>
            </a:r>
            <a:r>
              <a:rPr lang="en-US" altLang="zh-CN" dirty="0">
                <a:sym typeface="Wingdings"/>
              </a:rPr>
              <a:t>2</a:t>
            </a:r>
            <a:r>
              <a:rPr lang="zh-CN" altLang="en-US" dirty="0">
                <a:sym typeface="Wingdings"/>
              </a:rPr>
              <a:t>）集中完成后，双方均不得非法寻求对方掌握的国内其他汽车厂商的保密信息；（</a:t>
            </a:r>
            <a:r>
              <a:rPr lang="en-US" altLang="zh-CN" dirty="0">
                <a:sym typeface="Wingdings"/>
              </a:rPr>
              <a:t>3</a:t>
            </a:r>
            <a:r>
              <a:rPr lang="zh-CN" altLang="en-US" dirty="0">
                <a:sym typeface="Wingdings"/>
              </a:rPr>
              <a:t>）集中完成后，双方因保障德尔福客户平稳转换供应商；（</a:t>
            </a:r>
            <a:r>
              <a:rPr lang="en-US" altLang="zh-CN" dirty="0">
                <a:sym typeface="Wingdings"/>
              </a:rPr>
              <a:t>4</a:t>
            </a:r>
            <a:r>
              <a:rPr lang="zh-CN" altLang="en-US" dirty="0">
                <a:sym typeface="Wingdings"/>
              </a:rPr>
              <a:t>）集中完成后，通用汽车的零部件采购应坚持多源供应和非歧视原则，不得损害其他零部件供应商的利益。</a:t>
            </a:r>
            <a:endParaRPr lang="en-US" altLang="zh-CN" dirty="0"/>
          </a:p>
          <a:p>
            <a:endParaRPr lang="en-US" dirty="0"/>
          </a:p>
        </p:txBody>
      </p:sp>
    </p:spTree>
    <p:extLst>
      <p:ext uri="{BB962C8B-B14F-4D97-AF65-F5344CB8AC3E}">
        <p14:creationId xmlns:p14="http://schemas.microsoft.com/office/powerpoint/2010/main" val="456698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4.2</a:t>
            </a:r>
            <a:r>
              <a:rPr lang="zh-CN" altLang="en-US" dirty="0"/>
              <a:t> 附加限制性条件案例：结构性条件</a:t>
            </a:r>
            <a:endParaRPr lang="en-US" dirty="0"/>
          </a:p>
        </p:txBody>
      </p:sp>
      <p:sp>
        <p:nvSpPr>
          <p:cNvPr id="3" name="Content Placeholder 2"/>
          <p:cNvSpPr>
            <a:spLocks noGrp="1"/>
          </p:cNvSpPr>
          <p:nvPr>
            <p:ph idx="1"/>
          </p:nvPr>
        </p:nvSpPr>
        <p:spPr>
          <a:xfrm>
            <a:off x="1484310" y="2200275"/>
            <a:ext cx="10018713" cy="4157663"/>
          </a:xfrm>
        </p:spPr>
        <p:txBody>
          <a:bodyPr>
            <a:normAutofit lnSpcReduction="10000"/>
          </a:bodyPr>
          <a:lstStyle/>
          <a:p>
            <a:r>
              <a:rPr lang="zh-CN" altLang="en-US" dirty="0"/>
              <a:t>商务部审查百威英博啤酒收购英国南非米勒酿酒公司案</a:t>
            </a:r>
            <a:endParaRPr lang="en-US" altLang="zh-CN" dirty="0"/>
          </a:p>
          <a:p>
            <a:r>
              <a:rPr lang="zh-CN" altLang="en-US" dirty="0"/>
              <a:t>经审查，交易完成后，百威将在中国市场拥有平均</a:t>
            </a:r>
            <a:r>
              <a:rPr lang="en-US" altLang="zh-CN" dirty="0"/>
              <a:t>43%</a:t>
            </a:r>
            <a:r>
              <a:rPr lang="zh-CN" altLang="en-US" dirty="0"/>
              <a:t>的市场份额，在部分省份超过</a:t>
            </a:r>
            <a:r>
              <a:rPr lang="en-US" altLang="zh-CN" dirty="0"/>
              <a:t>70%</a:t>
            </a:r>
            <a:r>
              <a:rPr lang="zh-CN" altLang="en-US" dirty="0"/>
              <a:t>。交易将减少市场竞争，提高啤酒销售行业的市场壁垒，并且损害下游经销商的利益。</a:t>
            </a:r>
            <a:endParaRPr lang="en-US" altLang="zh-CN" dirty="0"/>
          </a:p>
          <a:p>
            <a:r>
              <a:rPr lang="zh-CN" altLang="en-US" dirty="0"/>
              <a:t>附加限制性条件为： （</a:t>
            </a:r>
            <a:r>
              <a:rPr lang="en-US" altLang="zh-CN" dirty="0"/>
              <a:t>1</a:t>
            </a:r>
            <a:r>
              <a:rPr lang="zh-CN" altLang="en-US" dirty="0"/>
              <a:t>）剥离南非米勒持有的华润雪花</a:t>
            </a:r>
            <a:r>
              <a:rPr lang="en-US" altLang="zh-CN" dirty="0"/>
              <a:t>49%</a:t>
            </a:r>
            <a:r>
              <a:rPr lang="zh-CN" altLang="en-US" dirty="0"/>
              <a:t>股权；（</a:t>
            </a:r>
            <a:r>
              <a:rPr lang="en-US" altLang="zh-CN" dirty="0"/>
              <a:t>2</a:t>
            </a:r>
            <a:r>
              <a:rPr lang="zh-CN" altLang="en-US" dirty="0"/>
              <a:t>）严格按照百威英博向商务部提交的</a:t>
            </a:r>
            <a:r>
              <a:rPr lang="en-US" altLang="zh-CN" dirty="0"/>
              <a:t>《</a:t>
            </a:r>
            <a:r>
              <a:rPr lang="zh-CN" altLang="en-US" dirty="0"/>
              <a:t>协议</a:t>
            </a:r>
            <a:r>
              <a:rPr lang="en-US" altLang="zh-CN" dirty="0"/>
              <a:t>》</a:t>
            </a:r>
            <a:r>
              <a:rPr lang="zh-CN" altLang="en-US" dirty="0"/>
              <a:t>向华润啤酒出售华润雪花</a:t>
            </a:r>
            <a:r>
              <a:rPr lang="en-US" altLang="zh-CN" dirty="0"/>
              <a:t>49%</a:t>
            </a:r>
            <a:r>
              <a:rPr lang="zh-CN" altLang="en-US" dirty="0"/>
              <a:t>股权。（</a:t>
            </a:r>
            <a:r>
              <a:rPr lang="en-US" altLang="zh-CN" dirty="0"/>
              <a:t>3</a:t>
            </a:r>
            <a:r>
              <a:rPr lang="zh-CN" altLang="en-US" dirty="0"/>
              <a:t>）确保剥离于百威英博收购南非米勒股权交易完成后</a:t>
            </a:r>
            <a:r>
              <a:rPr lang="en-US" altLang="zh-CN" dirty="0"/>
              <a:t>24</a:t>
            </a:r>
            <a:r>
              <a:rPr lang="zh-CN" altLang="en-US" dirty="0"/>
              <a:t>小时内完成。自公告之日起至剥离完成，严格遵守商务部</a:t>
            </a:r>
            <a:r>
              <a:rPr lang="en-US" altLang="zh-CN" dirty="0"/>
              <a:t>《</a:t>
            </a:r>
            <a:r>
              <a:rPr lang="zh-CN" altLang="en-US" dirty="0"/>
              <a:t>关于经营者集中附加限制性条件的规定（试行）</a:t>
            </a:r>
            <a:r>
              <a:rPr lang="en-US" altLang="zh-CN" dirty="0"/>
              <a:t>》</a:t>
            </a:r>
            <a:r>
              <a:rPr lang="zh-CN" altLang="en-US" dirty="0"/>
              <a:t>第二十条规定，确保剥离股权的存续性、竞争性和可销售性。</a:t>
            </a:r>
          </a:p>
          <a:p>
            <a:endParaRPr lang="en-US" dirty="0"/>
          </a:p>
        </p:txBody>
      </p:sp>
    </p:spTree>
    <p:extLst>
      <p:ext uri="{BB962C8B-B14F-4D97-AF65-F5344CB8AC3E}">
        <p14:creationId xmlns:p14="http://schemas.microsoft.com/office/powerpoint/2010/main" val="629958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4.3</a:t>
            </a:r>
            <a:r>
              <a:rPr lang="zh-CN" altLang="en-US" dirty="0"/>
              <a:t> 经营者避免禁止集中的两种方式</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91342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0783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经营者集中的控制标准</a:t>
            </a:r>
            <a:endParaRPr lang="en-US" dirty="0"/>
          </a:p>
        </p:txBody>
      </p:sp>
      <p:sp>
        <p:nvSpPr>
          <p:cNvPr id="3" name="Content Placeholder 2"/>
          <p:cNvSpPr>
            <a:spLocks noGrp="1"/>
          </p:cNvSpPr>
          <p:nvPr>
            <p:ph idx="1"/>
          </p:nvPr>
        </p:nvSpPr>
        <p:spPr/>
        <p:txBody>
          <a:bodyPr/>
          <a:lstStyle/>
          <a:p>
            <a:pPr>
              <a:lnSpc>
                <a:spcPct val="150000"/>
              </a:lnSpc>
            </a:pPr>
            <a:r>
              <a:rPr lang="zh-CN" altLang="en-US" b="1" dirty="0"/>
              <a:t>第二十八条</a:t>
            </a:r>
            <a:r>
              <a:rPr lang="zh-CN" altLang="en-US" dirty="0"/>
              <a:t>　经营者集中</a:t>
            </a:r>
            <a:r>
              <a:rPr lang="zh-CN" altLang="en-US" b="1" u="sng" dirty="0">
                <a:solidFill>
                  <a:srgbClr val="FF0000"/>
                </a:solidFill>
              </a:rPr>
              <a:t>具有或者可能具有排除、限制竞争效果</a:t>
            </a:r>
            <a:r>
              <a:rPr lang="zh-CN" altLang="en-US" dirty="0"/>
              <a:t>的，国务院反垄断执法机构应当作出禁止经营者集中的决定。但是，经营者能够证明该集中对竞争产生的</a:t>
            </a:r>
            <a:r>
              <a:rPr lang="zh-CN" altLang="en-US" b="1" u="sng" dirty="0">
                <a:solidFill>
                  <a:srgbClr val="FF0000"/>
                </a:solidFill>
              </a:rPr>
              <a:t>有利影响明显大于不利影响，或者符合社会公共利益的</a:t>
            </a:r>
            <a:r>
              <a:rPr lang="zh-CN" altLang="en-US" dirty="0"/>
              <a:t>，国务院反垄断执法机构可以作出对经营者集中不予禁止的决定。 </a:t>
            </a:r>
            <a:endParaRPr lang="en-US" altLang="zh-CN" dirty="0"/>
          </a:p>
          <a:p>
            <a:pPr>
              <a:lnSpc>
                <a:spcPct val="150000"/>
              </a:lnSpc>
            </a:pPr>
            <a:r>
              <a:rPr lang="zh-CN" altLang="en-US" dirty="0"/>
              <a:t>基本控制标准</a:t>
            </a:r>
            <a:r>
              <a:rPr lang="en-US" altLang="zh-CN" dirty="0"/>
              <a:t>+</a:t>
            </a:r>
            <a:r>
              <a:rPr lang="zh-CN" altLang="en-US" dirty="0"/>
              <a:t>修正控制标准</a:t>
            </a:r>
            <a:endParaRPr lang="en-US" dirty="0"/>
          </a:p>
        </p:txBody>
      </p:sp>
    </p:spTree>
    <p:extLst>
      <p:ext uri="{BB962C8B-B14F-4D97-AF65-F5344CB8AC3E}">
        <p14:creationId xmlns:p14="http://schemas.microsoft.com/office/powerpoint/2010/main" val="181754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 </a:t>
            </a:r>
            <a:r>
              <a:rPr lang="zh-CN" altLang="en-US" dirty="0"/>
              <a:t>外资并购的国家安全审查</a:t>
            </a:r>
            <a:endParaRPr lang="en-US" dirty="0"/>
          </a:p>
        </p:txBody>
      </p:sp>
      <p:sp>
        <p:nvSpPr>
          <p:cNvPr id="3" name="Content Placeholder 2"/>
          <p:cNvSpPr>
            <a:spLocks noGrp="1"/>
          </p:cNvSpPr>
          <p:nvPr>
            <p:ph idx="1"/>
          </p:nvPr>
        </p:nvSpPr>
        <p:spPr/>
        <p:txBody>
          <a:bodyPr/>
          <a:lstStyle/>
          <a:p>
            <a:r>
              <a:rPr lang="zh-CN" altLang="en-US" dirty="0"/>
              <a:t>审查对象：外资并购国内企业；</a:t>
            </a:r>
            <a:endParaRPr lang="en-US" altLang="zh-CN" dirty="0"/>
          </a:p>
          <a:p>
            <a:endParaRPr lang="en-US" dirty="0"/>
          </a:p>
          <a:p>
            <a:r>
              <a:rPr lang="zh-CN" altLang="en-US" dirty="0"/>
              <a:t>双重审查机制：反垄断审查与国家安全审查</a:t>
            </a:r>
            <a:endParaRPr lang="en-US" altLang="zh-CN" dirty="0"/>
          </a:p>
          <a:p>
            <a:endParaRPr lang="en-US" dirty="0"/>
          </a:p>
        </p:txBody>
      </p:sp>
    </p:spTree>
    <p:extLst>
      <p:ext uri="{BB962C8B-B14F-4D97-AF65-F5344CB8AC3E}">
        <p14:creationId xmlns:p14="http://schemas.microsoft.com/office/powerpoint/2010/main" val="140596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练习</a:t>
            </a:r>
            <a:r>
              <a:rPr lang="en-US" altLang="zh-CN" dirty="0"/>
              <a:t>CD</a:t>
            </a:r>
            <a:endParaRPr lang="en-US" dirty="0"/>
          </a:p>
        </p:txBody>
      </p:sp>
      <p:sp>
        <p:nvSpPr>
          <p:cNvPr id="3" name="Content Placeholder 2"/>
          <p:cNvSpPr>
            <a:spLocks noGrp="1"/>
          </p:cNvSpPr>
          <p:nvPr>
            <p:ph idx="1"/>
          </p:nvPr>
        </p:nvSpPr>
        <p:spPr/>
        <p:txBody>
          <a:bodyPr/>
          <a:lstStyle/>
          <a:p>
            <a:r>
              <a:rPr lang="zh-CN" altLang="en-US" dirty="0"/>
              <a:t>（多选）根据</a:t>
            </a:r>
            <a:r>
              <a:rPr lang="en-US" altLang="zh-CN" dirty="0"/>
              <a:t>《</a:t>
            </a:r>
            <a:r>
              <a:rPr lang="zh-CN" altLang="en-US" dirty="0"/>
              <a:t>反垄断法</a:t>
            </a:r>
            <a:r>
              <a:rPr lang="en-US" altLang="zh-CN" dirty="0"/>
              <a:t>》</a:t>
            </a:r>
            <a:r>
              <a:rPr lang="zh-CN" altLang="en-US" dirty="0"/>
              <a:t>规定，关于经营者集中的说法，下列哪些选项是正确的（    ）</a:t>
            </a:r>
            <a:endParaRPr lang="en-US" altLang="zh-CN" dirty="0"/>
          </a:p>
          <a:p>
            <a:r>
              <a:rPr lang="en-US" altLang="zh-CN" dirty="0"/>
              <a:t>A</a:t>
            </a:r>
            <a:r>
              <a:rPr lang="zh-CN" altLang="en-US" dirty="0"/>
              <a:t>．经营者集中就是指企业合并</a:t>
            </a:r>
          </a:p>
          <a:p>
            <a:r>
              <a:rPr lang="en-US" altLang="zh-CN" dirty="0"/>
              <a:t>B</a:t>
            </a:r>
            <a:r>
              <a:rPr lang="zh-CN" altLang="en-US" dirty="0"/>
              <a:t>．经营者集中实行事前申报制，但允许在实施集中后补充申报</a:t>
            </a:r>
          </a:p>
          <a:p>
            <a:r>
              <a:rPr lang="en-US" altLang="zh-CN" dirty="0"/>
              <a:t>C</a:t>
            </a:r>
            <a:r>
              <a:rPr lang="zh-CN" altLang="en-US" dirty="0"/>
              <a:t>．经营者集中被审查时，参与集中者的市场份额及其市场控制力是一个重要的考虑因素</a:t>
            </a:r>
          </a:p>
          <a:p>
            <a:r>
              <a:rPr lang="en-US" altLang="zh-CN" dirty="0"/>
              <a:t>D</a:t>
            </a:r>
            <a:r>
              <a:rPr lang="zh-CN" altLang="en-US" dirty="0"/>
              <a:t>．经营者集中如被确定为可能具有限制竞争的效果，将会被禁止</a:t>
            </a:r>
          </a:p>
          <a:p>
            <a:endParaRPr lang="en-US" dirty="0"/>
          </a:p>
        </p:txBody>
      </p:sp>
    </p:spTree>
    <p:extLst>
      <p:ext uri="{BB962C8B-B14F-4D97-AF65-F5344CB8AC3E}">
        <p14:creationId xmlns:p14="http://schemas.microsoft.com/office/powerpoint/2010/main" val="68866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ABCD</a:t>
            </a:r>
          </a:p>
        </p:txBody>
      </p:sp>
      <p:sp>
        <p:nvSpPr>
          <p:cNvPr id="3" name="Content Placeholder 2"/>
          <p:cNvSpPr>
            <a:spLocks noGrp="1"/>
          </p:cNvSpPr>
          <p:nvPr>
            <p:ph idx="1"/>
          </p:nvPr>
        </p:nvSpPr>
        <p:spPr/>
        <p:txBody>
          <a:bodyPr>
            <a:normAutofit/>
          </a:bodyPr>
          <a:lstStyle/>
          <a:p>
            <a:r>
              <a:rPr lang="zh-CN" altLang="en-US" dirty="0"/>
              <a:t>在对经营者集中进行反垄断审查并作出是否禁止该集中的决定过程中，反垄断执法机构应主要考虑一些经济因素。下列属于该类经济因素的有（ ）</a:t>
            </a:r>
            <a:endParaRPr lang="en-US" altLang="zh-CN" dirty="0"/>
          </a:p>
          <a:p>
            <a:pPr marL="457200" indent="-457200">
              <a:buFont typeface="+mj-lt"/>
              <a:buAutoNum type="alphaUcPeriod"/>
            </a:pPr>
            <a:r>
              <a:rPr lang="zh-CN" altLang="en-US" dirty="0"/>
              <a:t>参与集中的经营者在相关市场的市场份额及市场的控制力</a:t>
            </a:r>
            <a:endParaRPr lang="en-US" altLang="zh-CN" dirty="0"/>
          </a:p>
          <a:p>
            <a:pPr marL="457200" indent="-457200">
              <a:buFont typeface="+mj-lt"/>
              <a:buAutoNum type="alphaUcPeriod"/>
            </a:pPr>
            <a:r>
              <a:rPr lang="zh-CN" altLang="en-US" dirty="0"/>
              <a:t>相关市场的集中度</a:t>
            </a:r>
            <a:endParaRPr lang="en-US" altLang="zh-CN" dirty="0"/>
          </a:p>
          <a:p>
            <a:pPr marL="457200" indent="-457200">
              <a:buFont typeface="+mj-lt"/>
              <a:buAutoNum type="alphaUcPeriod"/>
            </a:pPr>
            <a:r>
              <a:rPr lang="zh-CN" altLang="en-US" dirty="0"/>
              <a:t>经营者集中对市场进入、技术进步的影响</a:t>
            </a:r>
            <a:endParaRPr lang="en-US" altLang="zh-CN" dirty="0"/>
          </a:p>
          <a:p>
            <a:pPr marL="457200" indent="-457200">
              <a:buFont typeface="+mj-lt"/>
              <a:buAutoNum type="alphaUcPeriod"/>
            </a:pPr>
            <a:r>
              <a:rPr lang="zh-CN" altLang="en-US" dirty="0"/>
              <a:t>经营者集中对消费者的影响</a:t>
            </a:r>
            <a:endParaRPr lang="en-US" dirty="0"/>
          </a:p>
        </p:txBody>
      </p:sp>
    </p:spTree>
    <p:extLst>
      <p:ext uri="{BB962C8B-B14F-4D97-AF65-F5344CB8AC3E}">
        <p14:creationId xmlns:p14="http://schemas.microsoft.com/office/powerpoint/2010/main" val="71544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t>根据反垄断法，我国经营者集中反垄断审查程序的最长审查时限为（   ）</a:t>
            </a:r>
            <a:endParaRPr lang="en-US" altLang="zh-CN" dirty="0"/>
          </a:p>
          <a:p>
            <a:pPr marL="457200" marR="0" lvl="0" indent="-457200" defTabSz="914400" eaLnBrk="1" fontAlgn="auto" latinLnBrk="0" hangingPunct="1">
              <a:lnSpc>
                <a:spcPct val="100000"/>
              </a:lnSpc>
              <a:spcBef>
                <a:spcPts val="0"/>
              </a:spcBef>
              <a:spcAft>
                <a:spcPts val="0"/>
              </a:spcAft>
              <a:buClrTx/>
              <a:buSzTx/>
              <a:buFont typeface="+mj-lt"/>
              <a:buAutoNum type="alphaUcPeriod"/>
              <a:tabLst/>
              <a:defRPr/>
            </a:pPr>
            <a:r>
              <a:rPr lang="en-US" altLang="zh-CN" dirty="0"/>
              <a:t>60</a:t>
            </a:r>
            <a:r>
              <a:rPr lang="zh-CN" altLang="en-US" dirty="0"/>
              <a:t>日</a:t>
            </a:r>
            <a:endParaRPr lang="en-US" altLang="zh-CN" dirty="0"/>
          </a:p>
          <a:p>
            <a:pPr marL="457200" marR="0" lvl="0" indent="-457200" defTabSz="914400" eaLnBrk="1" fontAlgn="auto" latinLnBrk="0" hangingPunct="1">
              <a:lnSpc>
                <a:spcPct val="100000"/>
              </a:lnSpc>
              <a:spcBef>
                <a:spcPts val="0"/>
              </a:spcBef>
              <a:spcAft>
                <a:spcPts val="0"/>
              </a:spcAft>
              <a:buClrTx/>
              <a:buSzTx/>
              <a:buFont typeface="+mj-lt"/>
              <a:buAutoNum type="alphaUcPeriod"/>
              <a:tabLst/>
              <a:defRPr/>
            </a:pPr>
            <a:r>
              <a:rPr lang="en-US" altLang="zh-CN" dirty="0"/>
              <a:t>90</a:t>
            </a:r>
            <a:r>
              <a:rPr lang="zh-CN" altLang="en-US" dirty="0"/>
              <a:t>日</a:t>
            </a:r>
            <a:endParaRPr lang="en-US" altLang="zh-CN" dirty="0"/>
          </a:p>
          <a:p>
            <a:pPr marL="457200" marR="0" lvl="0" indent="-457200" defTabSz="914400" eaLnBrk="1" fontAlgn="auto" latinLnBrk="0" hangingPunct="1">
              <a:lnSpc>
                <a:spcPct val="100000"/>
              </a:lnSpc>
              <a:spcBef>
                <a:spcPts val="0"/>
              </a:spcBef>
              <a:spcAft>
                <a:spcPts val="0"/>
              </a:spcAft>
              <a:buClrTx/>
              <a:buSzTx/>
              <a:buFont typeface="+mj-lt"/>
              <a:buAutoNum type="alphaUcPeriod"/>
              <a:tabLst/>
              <a:defRPr/>
            </a:pPr>
            <a:r>
              <a:rPr lang="en-US" altLang="zh-CN" dirty="0"/>
              <a:t>180</a:t>
            </a:r>
            <a:r>
              <a:rPr lang="zh-CN" altLang="en-US" dirty="0"/>
              <a:t>日</a:t>
            </a:r>
            <a:endParaRPr lang="en-US" altLang="zh-CN" dirty="0"/>
          </a:p>
          <a:p>
            <a:pPr marL="457200" marR="0" lvl="0" indent="-457200" defTabSz="914400" eaLnBrk="1" fontAlgn="auto" latinLnBrk="0" hangingPunct="1">
              <a:lnSpc>
                <a:spcPct val="100000"/>
              </a:lnSpc>
              <a:spcBef>
                <a:spcPts val="0"/>
              </a:spcBef>
              <a:spcAft>
                <a:spcPts val="0"/>
              </a:spcAft>
              <a:buClrTx/>
              <a:buSzTx/>
              <a:buFont typeface="+mj-lt"/>
              <a:buAutoNum type="alphaUcPeriod"/>
              <a:tabLst/>
              <a:defRPr/>
            </a:pPr>
            <a:r>
              <a:rPr lang="en-US" altLang="zh-CN" dirty="0"/>
              <a:t>210</a:t>
            </a:r>
            <a:r>
              <a:rPr lang="zh-CN" altLang="en-US" dirty="0"/>
              <a:t>日</a:t>
            </a:r>
            <a:endParaRPr lang="en-US" dirty="0"/>
          </a:p>
        </p:txBody>
      </p:sp>
    </p:spTree>
    <p:extLst>
      <p:ext uri="{BB962C8B-B14F-4D97-AF65-F5344CB8AC3E}">
        <p14:creationId xmlns:p14="http://schemas.microsoft.com/office/powerpoint/2010/main" val="208534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简易程序（简易案件）</a:t>
            </a:r>
            <a:endParaRPr lang="en-US" dirty="0"/>
          </a:p>
        </p:txBody>
      </p:sp>
      <p:sp>
        <p:nvSpPr>
          <p:cNvPr id="3" name="Content Placeholder 2"/>
          <p:cNvSpPr>
            <a:spLocks noGrp="1"/>
          </p:cNvSpPr>
          <p:nvPr>
            <p:ph idx="1"/>
          </p:nvPr>
        </p:nvSpPr>
        <p:spPr/>
        <p:txBody>
          <a:bodyPr/>
          <a:lstStyle/>
          <a:p>
            <a:r>
              <a:rPr lang="zh-CN" altLang="en-US" sz="3600" b="1" dirty="0"/>
              <a:t>商务部</a:t>
            </a:r>
            <a:r>
              <a:rPr lang="en-US" altLang="zh-CN" sz="3600" b="1" dirty="0"/>
              <a:t>《</a:t>
            </a:r>
            <a:r>
              <a:rPr lang="zh-CN" altLang="en-US" sz="3600" b="1" dirty="0"/>
              <a:t>关于经营者集中简易案件适用标准的暂行规定</a:t>
            </a:r>
            <a:r>
              <a:rPr lang="en-US" altLang="zh-CN" sz="3600" b="1" dirty="0"/>
              <a:t>》</a:t>
            </a:r>
          </a:p>
          <a:p>
            <a:endParaRPr lang="en-US" altLang="zh-CN" sz="3600" b="1" dirty="0"/>
          </a:p>
          <a:p>
            <a:r>
              <a:rPr lang="zh-CN" altLang="en-US" sz="3600" b="1" dirty="0"/>
              <a:t>商务部</a:t>
            </a:r>
            <a:r>
              <a:rPr lang="en-US" altLang="zh-CN" sz="3600" b="1" dirty="0"/>
              <a:t>《</a:t>
            </a:r>
            <a:r>
              <a:rPr lang="zh-CN" altLang="en-US" sz="3600" b="1" dirty="0"/>
              <a:t>关于经营者集中简易案件申报的指导意见（试行）</a:t>
            </a:r>
            <a:r>
              <a:rPr lang="en-US" altLang="zh-CN" sz="3600" b="1" dirty="0"/>
              <a:t>》</a:t>
            </a:r>
            <a:endParaRPr lang="en-GB" sz="3600" dirty="0"/>
          </a:p>
          <a:p>
            <a:endParaRPr lang="en-GB" dirty="0"/>
          </a:p>
          <a:p>
            <a:endParaRPr lang="en-US" dirty="0"/>
          </a:p>
        </p:txBody>
      </p:sp>
    </p:spTree>
    <p:extLst>
      <p:ext uri="{BB962C8B-B14F-4D97-AF65-F5344CB8AC3E}">
        <p14:creationId xmlns:p14="http://schemas.microsoft.com/office/powerpoint/2010/main" val="199106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a:t>
            </a:r>
          </a:p>
        </p:txBody>
      </p:sp>
      <p:sp>
        <p:nvSpPr>
          <p:cNvPr id="3" name="Content Placeholder 2"/>
          <p:cNvSpPr>
            <a:spLocks noGrp="1"/>
          </p:cNvSpPr>
          <p:nvPr>
            <p:ph idx="1"/>
          </p:nvPr>
        </p:nvSpPr>
        <p:spPr/>
        <p:txBody>
          <a:bodyPr/>
          <a:lstStyle/>
          <a:p>
            <a:pPr marL="457200" indent="-457200">
              <a:buFont typeface="+mj-lt"/>
              <a:buAutoNum type="arabicParenR"/>
            </a:pPr>
            <a:r>
              <a:rPr lang="zh-CN" altLang="en-US" dirty="0"/>
              <a:t>经营者集中能产生和增进效率，是竞争的结果；</a:t>
            </a:r>
            <a:r>
              <a:rPr lang="en-US" altLang="zh-CN" dirty="0"/>
              <a:t>generate and increase the efficiency, which is the result of the competition</a:t>
            </a:r>
          </a:p>
          <a:p>
            <a:pPr marL="457200" indent="-457200">
              <a:buFont typeface="+mj-lt"/>
              <a:buAutoNum type="arabicParenR"/>
            </a:pPr>
            <a:r>
              <a:rPr lang="zh-CN" altLang="en-US" dirty="0"/>
              <a:t>经营者集中也会消弱竞争，引起生产和分配的无效率</a:t>
            </a:r>
            <a:r>
              <a:rPr lang="en-US" altLang="zh-CN" dirty="0"/>
              <a:t>weakens the competition and results in the inefficiency of the production and distribution</a:t>
            </a:r>
          </a:p>
          <a:p>
            <a:endParaRPr lang="en-US" dirty="0"/>
          </a:p>
        </p:txBody>
      </p:sp>
    </p:spTree>
    <p:extLst>
      <p:ext uri="{BB962C8B-B14F-4D97-AF65-F5344CB8AC3E}">
        <p14:creationId xmlns:p14="http://schemas.microsoft.com/office/powerpoint/2010/main" val="1937042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简易程序</a:t>
            </a:r>
            <a:endParaRPr lang="en-US" dirty="0"/>
          </a:p>
        </p:txBody>
      </p:sp>
      <p:sp>
        <p:nvSpPr>
          <p:cNvPr id="3" name="Content Placeholder 2"/>
          <p:cNvSpPr>
            <a:spLocks noGrp="1"/>
          </p:cNvSpPr>
          <p:nvPr>
            <p:ph idx="1"/>
          </p:nvPr>
        </p:nvSpPr>
        <p:spPr>
          <a:xfrm>
            <a:off x="838200" y="1825624"/>
            <a:ext cx="10515600" cy="5032375"/>
          </a:xfrm>
        </p:spPr>
        <p:txBody>
          <a:bodyPr/>
          <a:lstStyle/>
          <a:p>
            <a:r>
              <a:rPr lang="zh-CN" altLang="en-US" dirty="0"/>
              <a:t>同时符合申报标准和简易程序的标准；</a:t>
            </a:r>
            <a:endParaRPr lang="en-US" altLang="zh-CN" dirty="0"/>
          </a:p>
          <a:p>
            <a:r>
              <a:rPr lang="zh-CN" altLang="en-US" dirty="0"/>
              <a:t>无需具体审查，公示</a:t>
            </a:r>
            <a:r>
              <a:rPr lang="en-US" altLang="zh-CN" dirty="0"/>
              <a:t>10</a:t>
            </a:r>
            <a:r>
              <a:rPr lang="zh-CN" altLang="en-US" dirty="0"/>
              <a:t>天即可通过。</a:t>
            </a:r>
            <a:endParaRPr lang="en-US" altLang="zh-CN" dirty="0"/>
          </a:p>
          <a:p>
            <a:endParaRPr lang="en-US" altLang="zh-CN" dirty="0"/>
          </a:p>
          <a:p>
            <a:endParaRPr lang="en-US" altLang="zh-CN" dirty="0"/>
          </a:p>
          <a:p>
            <a:r>
              <a:rPr lang="zh-CN" altLang="en-US" dirty="0"/>
              <a:t>意义：</a:t>
            </a:r>
            <a:endParaRPr lang="en-US" altLang="zh-CN" dirty="0"/>
          </a:p>
          <a:p>
            <a:r>
              <a:rPr lang="zh-CN" altLang="en-US" dirty="0"/>
              <a:t>无明显排除、限制竞争的案件得以排除，有利于提高程序效率、节省资源、减少交易成本。</a:t>
            </a:r>
            <a:endParaRPr lang="en-US" altLang="zh-CN" dirty="0"/>
          </a:p>
          <a:p>
            <a:endParaRPr lang="en-US" altLang="zh-CN" dirty="0"/>
          </a:p>
          <a:p>
            <a:endParaRPr lang="en-US" dirty="0"/>
          </a:p>
        </p:txBody>
      </p:sp>
    </p:spTree>
    <p:extLst>
      <p:ext uri="{BB962C8B-B14F-4D97-AF65-F5344CB8AC3E}">
        <p14:creationId xmlns:p14="http://schemas.microsoft.com/office/powerpoint/2010/main" val="131668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30474081"/>
              </p:ext>
            </p:extLst>
          </p:nvPr>
        </p:nvGraphicFramePr>
        <p:xfrm>
          <a:off x="838200" y="170120"/>
          <a:ext cx="10515600" cy="6315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866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64215"/>
          </a:xfrm>
        </p:spPr>
        <p:txBody>
          <a:bodyPr>
            <a:normAutofit fontScale="90000"/>
          </a:bodyPr>
          <a:lstStyle/>
          <a:p>
            <a:r>
              <a:rPr lang="zh-CN" altLang="en-US" dirty="0"/>
              <a:t>简易程序的适用条件</a:t>
            </a:r>
            <a:endParaRPr lang="en-US" dirty="0"/>
          </a:p>
        </p:txBody>
      </p:sp>
      <p:sp>
        <p:nvSpPr>
          <p:cNvPr id="3" name="Content Placeholder 2"/>
          <p:cNvSpPr>
            <a:spLocks noGrp="1"/>
          </p:cNvSpPr>
          <p:nvPr>
            <p:ph idx="1"/>
          </p:nvPr>
        </p:nvSpPr>
        <p:spPr>
          <a:xfrm>
            <a:off x="838200" y="464216"/>
            <a:ext cx="10515600" cy="6393784"/>
          </a:xfrm>
        </p:spPr>
        <p:txBody>
          <a:bodyPr>
            <a:normAutofit fontScale="92500" lnSpcReduction="10000"/>
          </a:bodyPr>
          <a:lstStyle/>
          <a:p>
            <a:pPr fontAlgn="base"/>
            <a:r>
              <a:rPr lang="en-GB" sz="3600" dirty="0"/>
              <a:t> </a:t>
            </a:r>
            <a:r>
              <a:rPr lang="zh-CN" altLang="en-US" sz="3600" dirty="0"/>
              <a:t>（一）在同一相关市场，所有参与集中的经营者所占的市场份额之和小于</a:t>
            </a:r>
            <a:r>
              <a:rPr lang="en-GB" sz="3600" dirty="0"/>
              <a:t>15%</a:t>
            </a:r>
            <a:r>
              <a:rPr lang="zh-CN" altLang="en-US" sz="3600" dirty="0"/>
              <a:t>；</a:t>
            </a:r>
            <a:endParaRPr lang="en-GB" sz="3600" dirty="0"/>
          </a:p>
          <a:p>
            <a:pPr fontAlgn="base"/>
            <a:r>
              <a:rPr lang="zh-CN" altLang="en-US" sz="3600" dirty="0"/>
              <a:t>（二）存在上下游关系的参与集中的经营者，在上下游市场所占的份额均小于</a:t>
            </a:r>
            <a:r>
              <a:rPr lang="en-GB" sz="3600" dirty="0"/>
              <a:t>25%</a:t>
            </a:r>
            <a:r>
              <a:rPr lang="zh-CN" altLang="en-US" sz="3600" dirty="0"/>
              <a:t>；</a:t>
            </a:r>
            <a:endParaRPr lang="en-GB" altLang="zh-CN" sz="3600" dirty="0"/>
          </a:p>
          <a:p>
            <a:pPr fontAlgn="base"/>
            <a:r>
              <a:rPr lang="zh-CN" altLang="en-US" sz="3600" dirty="0"/>
              <a:t>（三）不在同一相关市场、也不存在上下游关系的参与集中的经营者，在与交易有关的每个市场所占的份额均小于</a:t>
            </a:r>
            <a:r>
              <a:rPr lang="en-GB" sz="3600" dirty="0"/>
              <a:t>25%</a:t>
            </a:r>
            <a:r>
              <a:rPr lang="zh-CN" altLang="en-US" sz="3600" dirty="0"/>
              <a:t>；</a:t>
            </a:r>
            <a:endParaRPr lang="en-GB" altLang="zh-CN" sz="3600" dirty="0"/>
          </a:p>
          <a:p>
            <a:pPr fontAlgn="base"/>
            <a:r>
              <a:rPr lang="zh-CN" altLang="en-US" sz="3600" dirty="0"/>
              <a:t>（四）参与集中的经营者在中国境外设立合营企业，合营企业不在中国境内从事经济活动；</a:t>
            </a:r>
            <a:endParaRPr lang="en-GB" altLang="zh-CN" sz="3600" dirty="0"/>
          </a:p>
          <a:p>
            <a:pPr fontAlgn="base"/>
            <a:r>
              <a:rPr lang="zh-CN" altLang="en-US" sz="3600" dirty="0"/>
              <a:t>（五）参与集中的经营者收购境外企业股权或资产的，该境外企业不在中国境内从事经济活动；</a:t>
            </a:r>
            <a:endParaRPr lang="en-GB" altLang="zh-CN" sz="3600" dirty="0"/>
          </a:p>
          <a:p>
            <a:pPr fontAlgn="base"/>
            <a:r>
              <a:rPr lang="zh-CN" altLang="en-US" sz="3600" dirty="0"/>
              <a:t>（六）由两个以上经营者共同控制的合营企业，通过集中被其中一个或一个以上经营者控制。</a:t>
            </a:r>
            <a:r>
              <a:rPr lang="en-GB" sz="3200" dirty="0"/>
              <a:t> </a:t>
            </a:r>
          </a:p>
          <a:p>
            <a:endParaRPr lang="en-US" dirty="0"/>
          </a:p>
        </p:txBody>
      </p:sp>
    </p:spTree>
    <p:extLst>
      <p:ext uri="{BB962C8B-B14F-4D97-AF65-F5344CB8AC3E}">
        <p14:creationId xmlns:p14="http://schemas.microsoft.com/office/powerpoint/2010/main" val="188860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思考：“不在中国境内从事经济活动”如何认定？</a:t>
            </a:r>
            <a:endParaRPr lang="en-US" dirty="0"/>
          </a:p>
        </p:txBody>
      </p:sp>
      <p:sp>
        <p:nvSpPr>
          <p:cNvPr id="3" name="Content Placeholder 2"/>
          <p:cNvSpPr>
            <a:spLocks noGrp="1"/>
          </p:cNvSpPr>
          <p:nvPr>
            <p:ph idx="1"/>
          </p:nvPr>
        </p:nvSpPr>
        <p:spPr>
          <a:xfrm>
            <a:off x="793898" y="1690688"/>
            <a:ext cx="10515600" cy="4351338"/>
          </a:xfrm>
        </p:spPr>
        <p:txBody>
          <a:bodyPr/>
          <a:lstStyle/>
          <a:p>
            <a:endParaRPr lang="en-US" dirty="0"/>
          </a:p>
          <a:p>
            <a:r>
              <a:rPr lang="zh-CN" altLang="en-US" sz="3600" dirty="0"/>
              <a:t>不在中国境内生产、销售？</a:t>
            </a:r>
            <a:endParaRPr lang="en-US" altLang="zh-CN" sz="3600" dirty="0"/>
          </a:p>
          <a:p>
            <a:r>
              <a:rPr lang="zh-CN" altLang="en-US" sz="3600" dirty="0"/>
              <a:t>目前没有中国境内的业务，未来开展境内业务时，是否再次申报？</a:t>
            </a:r>
            <a:endParaRPr lang="en-US" altLang="zh-CN" sz="3600" dirty="0"/>
          </a:p>
          <a:p>
            <a:r>
              <a:rPr lang="zh-CN" altLang="en-US" sz="3600" dirty="0"/>
              <a:t>双方股东向合资企业进行投资时，投入资产是否也要符合“不在中国境内”的原则？</a:t>
            </a:r>
            <a:endParaRPr lang="en-US" sz="3600" dirty="0"/>
          </a:p>
        </p:txBody>
      </p:sp>
    </p:spTree>
    <p:extLst>
      <p:ext uri="{BB962C8B-B14F-4D97-AF65-F5344CB8AC3E}">
        <p14:creationId xmlns:p14="http://schemas.microsoft.com/office/powerpoint/2010/main" val="118734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zh-CN" altLang="en-US" dirty="0"/>
              <a:t>适用条件的例外（符合适用条件，但不能适用简易程序）</a:t>
            </a:r>
            <a:endParaRPr lang="en-US" dirty="0"/>
          </a:p>
        </p:txBody>
      </p:sp>
      <p:sp>
        <p:nvSpPr>
          <p:cNvPr id="3" name="Content Placeholder 2"/>
          <p:cNvSpPr>
            <a:spLocks noGrp="1"/>
          </p:cNvSpPr>
          <p:nvPr>
            <p:ph idx="1"/>
          </p:nvPr>
        </p:nvSpPr>
        <p:spPr>
          <a:xfrm>
            <a:off x="838200" y="1325563"/>
            <a:ext cx="10515600" cy="5032375"/>
          </a:xfrm>
        </p:spPr>
        <p:txBody>
          <a:bodyPr>
            <a:noAutofit/>
          </a:bodyPr>
          <a:lstStyle/>
          <a:p>
            <a:pPr fontAlgn="base"/>
            <a:r>
              <a:rPr lang="zh-CN" altLang="en-US" sz="3200" dirty="0"/>
              <a:t>（一）由两个以上经营者共同控制的合营企业，通过集中被其中的一个经营者控制，该经营者与合营企业属于同一相关市场的竞争者；</a:t>
            </a:r>
            <a:endParaRPr lang="en-GB" altLang="zh-CN" sz="3200" dirty="0"/>
          </a:p>
          <a:p>
            <a:pPr fontAlgn="base"/>
            <a:r>
              <a:rPr lang="zh-CN" altLang="en-US" sz="3200" dirty="0"/>
              <a:t>（二）经营者集中涉及的相关市场难以界定；</a:t>
            </a:r>
            <a:endParaRPr lang="en-GB" altLang="zh-CN" sz="3200" dirty="0"/>
          </a:p>
          <a:p>
            <a:pPr fontAlgn="base"/>
            <a:r>
              <a:rPr lang="zh-CN" altLang="en-US" sz="3200" dirty="0"/>
              <a:t>（三）经营者集中对市场进入、技术进步可能产生不利影响；</a:t>
            </a:r>
            <a:endParaRPr lang="en-GB" altLang="zh-CN" sz="3200" dirty="0"/>
          </a:p>
          <a:p>
            <a:pPr fontAlgn="base"/>
            <a:r>
              <a:rPr lang="zh-CN" altLang="en-US" sz="3200" dirty="0"/>
              <a:t>（四）经营者集中对消费者和其他有关经营者可能产生不利影响；</a:t>
            </a:r>
            <a:endParaRPr lang="en-GB" altLang="zh-CN" sz="3200" dirty="0"/>
          </a:p>
          <a:p>
            <a:pPr fontAlgn="base"/>
            <a:r>
              <a:rPr lang="zh-CN" altLang="en-US" sz="3200" dirty="0"/>
              <a:t>（五）经营者集中对国民经济发展可能产生不利影响；</a:t>
            </a:r>
            <a:endParaRPr lang="en-US" altLang="zh-CN" sz="3200" dirty="0"/>
          </a:p>
          <a:p>
            <a:pPr fontAlgn="base"/>
            <a:r>
              <a:rPr lang="zh-CN" altLang="en-US" sz="3200" dirty="0"/>
              <a:t>（六）商务部认为可能对市场竞争产生不利影响的其他情形。</a:t>
            </a:r>
            <a:r>
              <a:rPr lang="en-GB" sz="3200" dirty="0"/>
              <a:t> </a:t>
            </a:r>
          </a:p>
        </p:txBody>
      </p:sp>
    </p:spTree>
    <p:extLst>
      <p:ext uri="{BB962C8B-B14F-4D97-AF65-F5344CB8AC3E}">
        <p14:creationId xmlns:p14="http://schemas.microsoft.com/office/powerpoint/2010/main" val="799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简易程序的撤销（符合以下条件，商务部可撤销简易案件的认定）</a:t>
            </a:r>
            <a:endParaRPr lang="en-US" dirty="0"/>
          </a:p>
        </p:txBody>
      </p:sp>
      <p:sp>
        <p:nvSpPr>
          <p:cNvPr id="3" name="Content Placeholder 2"/>
          <p:cNvSpPr>
            <a:spLocks noGrp="1"/>
          </p:cNvSpPr>
          <p:nvPr>
            <p:ph idx="1"/>
          </p:nvPr>
        </p:nvSpPr>
        <p:spPr/>
        <p:txBody>
          <a:bodyPr>
            <a:normAutofit/>
          </a:bodyPr>
          <a:lstStyle/>
          <a:p>
            <a:pPr fontAlgn="base"/>
            <a:r>
              <a:rPr lang="zh-CN" altLang="en-US" sz="3200" dirty="0"/>
              <a:t>（一）申报人隐瞒重要情况或者提供虚假材料、误导性信息；</a:t>
            </a:r>
            <a:endParaRPr lang="en-GB" altLang="zh-CN" sz="3200" dirty="0"/>
          </a:p>
          <a:p>
            <a:pPr fontAlgn="base"/>
            <a:r>
              <a:rPr lang="zh-CN" altLang="en-US" sz="3200" dirty="0"/>
              <a:t>（二）第三方主张经营者集中具有或可能具有排除、限制竞争效果并提供相关证据；</a:t>
            </a:r>
            <a:endParaRPr lang="en-GB" altLang="zh-CN" sz="3200" dirty="0"/>
          </a:p>
          <a:p>
            <a:pPr fontAlgn="base"/>
            <a:r>
              <a:rPr lang="zh-CN" altLang="en-US" sz="3200" dirty="0"/>
              <a:t>（三）商务部发现集中交易情况或相关市场竞争状况发生重大变化。</a:t>
            </a:r>
            <a:r>
              <a:rPr lang="en-GB" sz="3200" dirty="0"/>
              <a:t> </a:t>
            </a:r>
          </a:p>
          <a:p>
            <a:endParaRPr lang="en-US" sz="3200" dirty="0"/>
          </a:p>
        </p:txBody>
      </p:sp>
    </p:spTree>
    <p:extLst>
      <p:ext uri="{BB962C8B-B14F-4D97-AF65-F5344CB8AC3E}">
        <p14:creationId xmlns:p14="http://schemas.microsoft.com/office/powerpoint/2010/main" val="125386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1.1</a:t>
            </a:r>
            <a:r>
              <a:rPr lang="zh-CN" altLang="en-US" dirty="0"/>
              <a:t> 主要种类</a:t>
            </a:r>
            <a:r>
              <a:rPr lang="en-US" altLang="zh-CN" dirty="0"/>
              <a:t> main forms</a:t>
            </a:r>
            <a:r>
              <a:rPr lang="zh-CN" altLang="en-US" dirty="0"/>
              <a:t>：</a:t>
            </a:r>
            <a:br>
              <a:rPr lang="en-US" altLang="zh-CN" dirty="0"/>
            </a:br>
            <a:endParaRPr lang="en-US" dirty="0"/>
          </a:p>
        </p:txBody>
      </p:sp>
      <p:sp>
        <p:nvSpPr>
          <p:cNvPr id="3" name="Content Placeholder 2"/>
          <p:cNvSpPr>
            <a:spLocks noGrp="1"/>
          </p:cNvSpPr>
          <p:nvPr>
            <p:ph idx="1"/>
          </p:nvPr>
        </p:nvSpPr>
        <p:spPr>
          <a:xfrm>
            <a:off x="838200" y="1825624"/>
            <a:ext cx="10515600" cy="4505727"/>
          </a:xfrm>
        </p:spPr>
        <p:txBody>
          <a:bodyPr>
            <a:normAutofit/>
          </a:bodyPr>
          <a:lstStyle/>
          <a:p>
            <a:pPr marL="457200" indent="-457200">
              <a:buFont typeface="+mj-lt"/>
              <a:buAutoNum type="arabicParenR"/>
            </a:pPr>
            <a:r>
              <a:rPr lang="zh-CN" altLang="en-US" dirty="0"/>
              <a:t>狭义上的合并（</a:t>
            </a:r>
            <a:r>
              <a:rPr lang="en-US" altLang="zh-CN" dirty="0"/>
              <a:t>merger</a:t>
            </a:r>
            <a:r>
              <a:rPr lang="zh-CN" altLang="en-US" dirty="0"/>
              <a:t>），其结果导致各方合并成为一个组织体</a:t>
            </a:r>
            <a:r>
              <a:rPr lang="en-US" dirty="0"/>
              <a:t>merger of undertakings;  </a:t>
            </a:r>
          </a:p>
          <a:p>
            <a:pPr marL="0" indent="0">
              <a:buNone/>
            </a:pPr>
            <a:r>
              <a:rPr lang="en-US" dirty="0"/>
              <a:t>merger by amalgamation or merger by new establishment</a:t>
            </a:r>
          </a:p>
          <a:p>
            <a:pPr marL="0" indent="0">
              <a:buNone/>
            </a:pPr>
            <a:r>
              <a:rPr lang="en-US" dirty="0"/>
              <a:t>2)</a:t>
            </a:r>
            <a:r>
              <a:rPr lang="zh-CN" altLang="en-US" dirty="0"/>
              <a:t>通过取得股权、资产的方式取得其他经营者控制权（</a:t>
            </a:r>
            <a:r>
              <a:rPr lang="en-US" altLang="zh-CN" dirty="0"/>
              <a:t>acquisition), </a:t>
            </a:r>
            <a:r>
              <a:rPr lang="zh-CN" altLang="en-US" dirty="0"/>
              <a:t>其结果是发生控制权的转移，被收购的公司仍可能以独立实体运营</a:t>
            </a:r>
            <a:endParaRPr lang="en-US" altLang="zh-CN" dirty="0"/>
          </a:p>
          <a:p>
            <a:pPr marL="0" indent="0">
              <a:buNone/>
            </a:pPr>
            <a:r>
              <a:rPr lang="en-US" dirty="0"/>
              <a:t>acquisition of the controlling stake in other undertakings by an undertaking through acquisition of equity or assets;</a:t>
            </a:r>
          </a:p>
          <a:p>
            <a:pPr marL="0" indent="0">
              <a:buNone/>
            </a:pPr>
            <a:r>
              <a:rPr lang="en-US" altLang="zh-CN" dirty="0"/>
              <a:t>3)</a:t>
            </a:r>
            <a:r>
              <a:rPr lang="zh-CN" altLang="en-US" dirty="0"/>
              <a:t>通过合同方式取得控制权或者能够施加决定性影响：</a:t>
            </a:r>
            <a:r>
              <a:rPr lang="en-US" dirty="0"/>
              <a:t> acquisition of the controlling stake in other undertakings by way of contract, etc., or decisive influence by an undertaking over other undertakings. </a:t>
            </a:r>
          </a:p>
          <a:p>
            <a:pPr marL="0" indent="0">
              <a:buNone/>
            </a:pPr>
            <a:endParaRPr lang="en-US" altLang="zh-CN" dirty="0"/>
          </a:p>
        </p:txBody>
      </p:sp>
    </p:spTree>
    <p:extLst>
      <p:ext uri="{BB962C8B-B14F-4D97-AF65-F5344CB8AC3E}">
        <p14:creationId xmlns:p14="http://schemas.microsoft.com/office/powerpoint/2010/main" val="59521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t>Q</a:t>
            </a:r>
            <a:r>
              <a:rPr lang="zh-CN" altLang="en-US" dirty="0"/>
              <a:t>：同属于一个集团或被同一个经营者控制的数个企业，是否属于反垄断法意义上的经营者集中？</a:t>
            </a:r>
            <a:endParaRPr lang="en-US" altLang="zh-CN" dirty="0"/>
          </a:p>
          <a:p>
            <a:r>
              <a:rPr lang="en-US" altLang="zh-CN" dirty="0"/>
              <a:t>Q: whether the merger of enterprises controlled by the same group or by the same undertaking falls with in the concentration under AML?</a:t>
            </a:r>
          </a:p>
          <a:p>
            <a:endParaRPr lang="en-US" altLang="zh-CN" dirty="0"/>
          </a:p>
          <a:p>
            <a:r>
              <a:rPr lang="en-US" altLang="zh-CN" dirty="0"/>
              <a:t>Q</a:t>
            </a:r>
            <a:r>
              <a:rPr lang="zh-CN" altLang="en-US" dirty="0"/>
              <a:t>：取得股权是为作为股东分享利润，是否属于反垄断法意义上的经营者集中？</a:t>
            </a:r>
            <a:endParaRPr lang="en-US" altLang="zh-CN" dirty="0"/>
          </a:p>
          <a:p>
            <a:r>
              <a:rPr lang="en-US" altLang="zh-CN" dirty="0"/>
              <a:t>Q: whether the purchase the equity as a shareholder falls within the concentration under AML?</a:t>
            </a:r>
          </a:p>
          <a:p>
            <a:endParaRPr lang="en-US" altLang="zh-CN" dirty="0"/>
          </a:p>
          <a:p>
            <a:endParaRPr lang="en-US" dirty="0"/>
          </a:p>
        </p:txBody>
      </p:sp>
    </p:spTree>
    <p:extLst>
      <p:ext uri="{BB962C8B-B14F-4D97-AF65-F5344CB8AC3E}">
        <p14:creationId xmlns:p14="http://schemas.microsoft.com/office/powerpoint/2010/main" val="186749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1.2</a:t>
            </a:r>
            <a:r>
              <a:rPr lang="zh-CN" altLang="en-US" dirty="0"/>
              <a:t> 经营者取得控制权的方式</a:t>
            </a:r>
            <a:r>
              <a:rPr lang="en-US" altLang="zh-CN" dirty="0"/>
              <a:t> forms of acquisition of controlling stake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93497093"/>
              </p:ext>
            </p:extLst>
          </p:nvPr>
        </p:nvGraphicFramePr>
        <p:xfrm>
          <a:off x="597929" y="1639908"/>
          <a:ext cx="10515600" cy="4852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293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046"/>
            <a:ext cx="10515600" cy="6493935"/>
          </a:xfrm>
        </p:spPr>
        <p:txBody>
          <a:bodyPr>
            <a:noAutofit/>
          </a:bodyPr>
          <a:lstStyle/>
          <a:p>
            <a:r>
              <a:rPr lang="zh-CN" altLang="en-US" dirty="0"/>
              <a:t>例子</a:t>
            </a:r>
            <a:r>
              <a:rPr lang="en-US" altLang="zh-CN" dirty="0"/>
              <a:t>1:</a:t>
            </a:r>
            <a:r>
              <a:rPr lang="zh-CN" altLang="en-US" dirty="0"/>
              <a:t> </a:t>
            </a:r>
            <a:r>
              <a:rPr lang="en-US" altLang="zh-CN" dirty="0"/>
              <a:t>Sara Lee</a:t>
            </a:r>
            <a:r>
              <a:rPr lang="zh-CN" altLang="en-US" dirty="0"/>
              <a:t>是一个跨国公司，主要业务领域为包装肉品、火腿、咖啡日用杂货、个人用品等。</a:t>
            </a:r>
            <a:r>
              <a:rPr lang="en-US" altLang="zh-CN" dirty="0"/>
              <a:t>Sara</a:t>
            </a:r>
            <a:r>
              <a:rPr lang="zh-CN" altLang="en-US" dirty="0"/>
              <a:t>与</a:t>
            </a:r>
            <a:r>
              <a:rPr lang="en-US" altLang="zh-CN" dirty="0"/>
              <a:t>BP</a:t>
            </a:r>
            <a:r>
              <a:rPr lang="zh-CN" altLang="en-US" dirty="0"/>
              <a:t>签订协议，约定</a:t>
            </a:r>
            <a:r>
              <a:rPr lang="en-US" altLang="zh-CN" dirty="0"/>
              <a:t>Sara</a:t>
            </a:r>
            <a:r>
              <a:rPr lang="zh-CN" altLang="en-US" dirty="0"/>
              <a:t>将拥有</a:t>
            </a:r>
            <a:r>
              <a:rPr lang="en-US" altLang="zh-CN" dirty="0"/>
              <a:t>BP</a:t>
            </a:r>
            <a:r>
              <a:rPr lang="zh-CN" altLang="en-US" dirty="0"/>
              <a:t>旗下子公司</a:t>
            </a:r>
            <a:r>
              <a:rPr lang="en-US" altLang="zh-CN" dirty="0"/>
              <a:t>CFBG</a:t>
            </a:r>
            <a:r>
              <a:rPr lang="zh-CN" altLang="en-US" dirty="0"/>
              <a:t>的全部股权资本。</a:t>
            </a:r>
            <a:endParaRPr lang="en-US" altLang="zh-CN" dirty="0"/>
          </a:p>
          <a:p>
            <a:r>
              <a:rPr lang="en-US" altLang="zh-CN" dirty="0"/>
              <a:t>Example 1: Sara Lee is a multinational company that specializes in the packaging of meat, ham, coffee groceries, personal items and more. Sara and BP signed an agreement that Sara will own the entire equity capital of CFBG, a unit of BP.</a:t>
            </a:r>
          </a:p>
          <a:p>
            <a:r>
              <a:rPr lang="zh-CN" altLang="en-US" dirty="0"/>
              <a:t>例子</a:t>
            </a:r>
            <a:r>
              <a:rPr lang="en-US" altLang="zh-CN" dirty="0"/>
              <a:t>2:</a:t>
            </a:r>
            <a:r>
              <a:rPr lang="zh-CN" altLang="en-US" dirty="0"/>
              <a:t> </a:t>
            </a:r>
            <a:r>
              <a:rPr lang="en-US" altLang="zh-CN" dirty="0"/>
              <a:t>LED</a:t>
            </a:r>
            <a:r>
              <a:rPr lang="zh-CN" altLang="en-US" dirty="0"/>
              <a:t>仅向</a:t>
            </a:r>
            <a:r>
              <a:rPr lang="en-US" altLang="zh-CN" dirty="0" err="1"/>
              <a:t>Brochier</a:t>
            </a:r>
            <a:r>
              <a:rPr lang="zh-CN" altLang="en-US" dirty="0"/>
              <a:t>公司投入了占总额</a:t>
            </a:r>
            <a:r>
              <a:rPr lang="en-US" altLang="zh-CN" dirty="0"/>
              <a:t>25.1%</a:t>
            </a:r>
            <a:r>
              <a:rPr lang="zh-CN" altLang="en-US" dirty="0"/>
              <a:t>的资产，但是其在</a:t>
            </a:r>
            <a:r>
              <a:rPr lang="en-US" altLang="zh-CN" dirty="0" err="1"/>
              <a:t>Brochier</a:t>
            </a:r>
            <a:r>
              <a:rPr lang="zh-CN" altLang="en-US" dirty="0"/>
              <a:t>公司的公司章程和业务规章中规定：在决定公司的重大事项时，必须征得</a:t>
            </a:r>
            <a:r>
              <a:rPr lang="en-US" altLang="zh-CN" dirty="0"/>
              <a:t>LED</a:t>
            </a:r>
            <a:r>
              <a:rPr lang="zh-CN" altLang="en-US" dirty="0"/>
              <a:t>公司的同意。</a:t>
            </a:r>
            <a:endParaRPr lang="en-US" altLang="zh-CN" dirty="0"/>
          </a:p>
          <a:p>
            <a:r>
              <a:rPr lang="en-US" altLang="zh-CN" dirty="0"/>
              <a:t>Example 2: LED invests only </a:t>
            </a:r>
            <a:r>
              <a:rPr lang="en-US" altLang="zh-CN" dirty="0" err="1"/>
              <a:t>Brichier‘s</a:t>
            </a:r>
            <a:r>
              <a:rPr lang="en-US" altLang="zh-CN" dirty="0"/>
              <a:t> 25.1% of total assets, but the</a:t>
            </a:r>
            <a:r>
              <a:rPr lang="zh-CN" altLang="en-US" dirty="0"/>
              <a:t> </a:t>
            </a:r>
            <a:r>
              <a:rPr lang="en-US" altLang="zh-CN" dirty="0" err="1"/>
              <a:t>Brochier's</a:t>
            </a:r>
            <a:r>
              <a:rPr lang="en-US" altLang="zh-CN" dirty="0"/>
              <a:t> bylaws and business rules state that LED companies must approve LED's when deciding on a company's major issues.</a:t>
            </a:r>
          </a:p>
        </p:txBody>
      </p:sp>
    </p:spTree>
    <p:extLst>
      <p:ext uri="{BB962C8B-B14F-4D97-AF65-F5344CB8AC3E}">
        <p14:creationId xmlns:p14="http://schemas.microsoft.com/office/powerpoint/2010/main" val="80390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8896"/>
            <a:ext cx="10515600" cy="6038067"/>
          </a:xfrm>
        </p:spPr>
        <p:txBody>
          <a:bodyPr>
            <a:normAutofit/>
          </a:bodyPr>
          <a:lstStyle/>
          <a:p>
            <a:endParaRPr lang="en-US" altLang="zh-CN" dirty="0"/>
          </a:p>
          <a:p>
            <a:r>
              <a:rPr lang="zh-CN" altLang="en-US" dirty="0"/>
              <a:t>例子</a:t>
            </a:r>
            <a:r>
              <a:rPr lang="en-US" altLang="zh-CN" dirty="0"/>
              <a:t>3:</a:t>
            </a:r>
            <a:r>
              <a:rPr lang="zh-CN" altLang="en-US" dirty="0"/>
              <a:t> </a:t>
            </a:r>
            <a:r>
              <a:rPr lang="en-US" altLang="zh-CN" dirty="0"/>
              <a:t>AP</a:t>
            </a:r>
            <a:r>
              <a:rPr lang="zh-CN" altLang="en-US" dirty="0"/>
              <a:t>公司共取得了</a:t>
            </a:r>
            <a:r>
              <a:rPr lang="en-US" altLang="zh-CN" dirty="0"/>
              <a:t>WTA</a:t>
            </a:r>
            <a:r>
              <a:rPr lang="zh-CN" altLang="en-US" dirty="0"/>
              <a:t>公司</a:t>
            </a:r>
            <a:r>
              <a:rPr lang="en-US" altLang="zh-CN" dirty="0"/>
              <a:t>39%</a:t>
            </a:r>
            <a:r>
              <a:rPr lang="zh-CN" altLang="en-US" dirty="0"/>
              <a:t>的股权。但是</a:t>
            </a:r>
            <a:r>
              <a:rPr lang="en-US" altLang="zh-CN" dirty="0"/>
              <a:t>WTA</a:t>
            </a:r>
            <a:r>
              <a:rPr lang="zh-CN" altLang="en-US" dirty="0"/>
              <a:t>的其余股份由</a:t>
            </a:r>
            <a:r>
              <a:rPr lang="en-US" altLang="zh-CN" dirty="0"/>
              <a:t>11</a:t>
            </a:r>
            <a:r>
              <a:rPr lang="zh-CN" altLang="en-US" dirty="0"/>
              <a:t>万名小股东持有，其中最大的股东仅含有</a:t>
            </a:r>
            <a:r>
              <a:rPr lang="en-US" altLang="zh-CN" dirty="0"/>
              <a:t>4%</a:t>
            </a:r>
            <a:r>
              <a:rPr lang="zh-CN" altLang="en-US" dirty="0"/>
              <a:t>的股权。如果其他股东放弃表决权，</a:t>
            </a:r>
            <a:r>
              <a:rPr lang="en-US" altLang="zh-CN" dirty="0"/>
              <a:t>AP</a:t>
            </a:r>
            <a:r>
              <a:rPr lang="zh-CN" altLang="en-US" dirty="0"/>
              <a:t>就能控制半数以上的表决权。</a:t>
            </a:r>
            <a:endParaRPr lang="en-US" altLang="zh-CN" dirty="0"/>
          </a:p>
          <a:p>
            <a:r>
              <a:rPr lang="en-US" altLang="zh-CN" dirty="0"/>
              <a:t>Example 3: AP has made a total of 39% of WTA shares. However, the remaining shares of the WTA are held by 110,000 minority shareholders, the largest shareholder of which only contains 4% of the shares. If other shareholders give up voting rights, AP can control more than half of the voting rights.</a:t>
            </a:r>
          </a:p>
          <a:p>
            <a:endParaRPr lang="en-US" dirty="0"/>
          </a:p>
          <a:p>
            <a:endParaRPr lang="en-US" dirty="0"/>
          </a:p>
        </p:txBody>
      </p:sp>
    </p:spTree>
    <p:extLst>
      <p:ext uri="{BB962C8B-B14F-4D97-AF65-F5344CB8AC3E}">
        <p14:creationId xmlns:p14="http://schemas.microsoft.com/office/powerpoint/2010/main" val="340480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2146</TotalTime>
  <Words>3701</Words>
  <Application>Microsoft Office PowerPoint</Application>
  <PresentationFormat>宽屏</PresentationFormat>
  <Paragraphs>227</Paragraphs>
  <Slides>45</Slides>
  <Notes>0</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Office Theme</vt:lpstr>
      <vt:lpstr>经营者集中concentration</vt:lpstr>
      <vt:lpstr>主要内容main contents</vt:lpstr>
      <vt:lpstr>1. 经营者集中概念definition of concentration</vt:lpstr>
      <vt:lpstr>Pros and cons</vt:lpstr>
      <vt:lpstr>1.1 主要种类 main forms： </vt:lpstr>
      <vt:lpstr>PowerPoint 演示文稿</vt:lpstr>
      <vt:lpstr>1.2 经营者取得控制权的方式 forms of acquisition of controlling stake</vt:lpstr>
      <vt:lpstr>PowerPoint 演示文稿</vt:lpstr>
      <vt:lpstr>PowerPoint 演示文稿</vt:lpstr>
      <vt:lpstr>PowerPoint 演示文稿</vt:lpstr>
      <vt:lpstr>1.3 通过合同方式取得控制权或施加决定性影响： acquisition of the controlling stake or decisive influence by way of contract</vt:lpstr>
      <vt:lpstr>PowerPoint 演示文稿</vt:lpstr>
      <vt:lpstr>PowerPoint 演示文稿</vt:lpstr>
      <vt:lpstr>1.4 集中的具体表现 forms</vt:lpstr>
      <vt:lpstr>案例case</vt:lpstr>
      <vt:lpstr>2. 强制事先申报制度compulsive pre-notification</vt:lpstr>
      <vt:lpstr>2.1 申报标准：《国务院关于经营者集中申报标准的规定》 </vt:lpstr>
      <vt:lpstr>2.1 thresholds of the notification: “Rules of the State Council on Declaration Threshold for Concentration of Undertakings”</vt:lpstr>
      <vt:lpstr>Thresholds of notification</vt:lpstr>
      <vt:lpstr>未达申报标准的审查inspection without the thresholds</vt:lpstr>
      <vt:lpstr>2.2 the exemption of notification </vt:lpstr>
      <vt:lpstr>2.2 免于申报的情况</vt:lpstr>
      <vt:lpstr>3  申报的程序</vt:lpstr>
      <vt:lpstr>PowerPoint 演示文稿</vt:lpstr>
      <vt:lpstr>3.1 初步审查</vt:lpstr>
      <vt:lpstr>“不得实施集中”</vt:lpstr>
      <vt:lpstr>4. 审查的要素</vt:lpstr>
      <vt:lpstr>3.1 申报文件</vt:lpstr>
      <vt:lpstr>4 审查的结果</vt:lpstr>
      <vt:lpstr>“条件”</vt:lpstr>
      <vt:lpstr>4.1 附加限制性条件案例：行为性条件</vt:lpstr>
      <vt:lpstr>4.2 附加限制性条件案例：结构性条件</vt:lpstr>
      <vt:lpstr>4.3 经营者避免禁止集中的两种方式</vt:lpstr>
      <vt:lpstr>经营者集中的控制标准</vt:lpstr>
      <vt:lpstr>5. 外资并购的国家安全审查</vt:lpstr>
      <vt:lpstr>练习CD</vt:lpstr>
      <vt:lpstr>ABCD</vt:lpstr>
      <vt:lpstr>C</vt:lpstr>
      <vt:lpstr>简易程序（简易案件）</vt:lpstr>
      <vt:lpstr>简易程序</vt:lpstr>
      <vt:lpstr>PowerPoint 演示文稿</vt:lpstr>
      <vt:lpstr>简易程序的适用条件</vt:lpstr>
      <vt:lpstr>思考：“不在中国境内从事经济活动”如何认定？</vt:lpstr>
      <vt:lpstr>适用条件的例外（符合适用条件，但不能适用简易程序）</vt:lpstr>
      <vt:lpstr>简易程序的撤销（符合以下条件，商务部可撤销简易案件的认定）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经营者集中</dc:title>
  <dc:creator>Sen La</dc:creator>
  <cp:lastModifiedBy>Sen La</cp:lastModifiedBy>
  <cp:revision>82</cp:revision>
  <dcterms:created xsi:type="dcterms:W3CDTF">2017-03-03T02:27:02Z</dcterms:created>
  <dcterms:modified xsi:type="dcterms:W3CDTF">2018-06-01T09:52:30Z</dcterms:modified>
</cp:coreProperties>
</file>