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0" r:id="rId2"/>
    <p:sldId id="263" r:id="rId3"/>
    <p:sldId id="256" r:id="rId4"/>
    <p:sldId id="271" r:id="rId5"/>
    <p:sldId id="272" r:id="rId6"/>
    <p:sldId id="287" r:id="rId7"/>
    <p:sldId id="294" r:id="rId8"/>
    <p:sldId id="296" r:id="rId9"/>
    <p:sldId id="275" r:id="rId10"/>
    <p:sldId id="298" r:id="rId11"/>
    <p:sldId id="300" r:id="rId12"/>
    <p:sldId id="274" r:id="rId13"/>
    <p:sldId id="286" r:id="rId14"/>
    <p:sldId id="297" r:id="rId15"/>
    <p:sldId id="299" r:id="rId16"/>
    <p:sldId id="279" r:id="rId17"/>
    <p:sldId id="284" r:id="rId18"/>
    <p:sldId id="261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5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en-US" altLang="zh-CN" dirty="0"/>
              <a:t>http://ms.nvq.net.cn/nvqdbApp/htm/fenlei/</a:t>
            </a: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3" name="Group 5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6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766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eaLnBrk="1" fontAlgn="base" hangingPunct="1"/>
            <a:fld id="{9A0DB2DC-4C9A-4742-B13C-FB6460FD3503}" type="slidenum">
              <a:rPr lang="en-US" altLang="zh-CN" sz="2600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2000" y="762000"/>
            <a:ext cx="7924800" cy="53244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27" name="Group 3"/>
            <p:cNvGrpSpPr/>
            <p:nvPr userDrawn="1"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66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29" name="Freeform 5"/>
              <p:cNvSpPr/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30" name="Group 6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663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3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AutoShape 9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1" compatLnSpc="1"/>
          <a:lstStyle/>
          <a:p>
            <a:pPr lvl="0" eaLnBrk="1" fontAlgn="base" hangingPunct="1"/>
            <a:fld id="{9A0DB2DC-4C9A-4742-B13C-FB6460FD3503}" type="slidenum">
              <a:rPr lang="en-US" altLang="zh-CN" sz="26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2600" b="1" strike="noStrike" noProof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/>
          </p:cNvSpPr>
          <p:nvPr>
            <p:ph type="title"/>
          </p:nvPr>
        </p:nvSpPr>
        <p:spPr>
          <a:xfrm>
            <a:off x="138113" y="192088"/>
            <a:ext cx="7010400" cy="533400"/>
          </a:xfrm>
        </p:spPr>
        <p:txBody>
          <a:bodyPr vert="horz" wrap="square" lIns="91440" tIns="45720" rIns="91440" bIns="45720" anchor="b"/>
          <a:lstStyle/>
          <a:p>
            <a:pPr eaLnBrk="1" fontAlgn="base" hangingPunct="1"/>
            <a:r>
              <a:rPr lang="zh-CN" altLang="en-US" sz="3200" strike="noStrike" noProof="1"/>
              <a:t>应届生三方协议</a:t>
            </a:r>
          </a:p>
        </p:txBody>
      </p:sp>
      <p:grpSp>
        <p:nvGrpSpPr>
          <p:cNvPr id="8194" name="组合 1"/>
          <p:cNvGrpSpPr/>
          <p:nvPr/>
        </p:nvGrpSpPr>
        <p:grpSpPr>
          <a:xfrm>
            <a:off x="296863" y="809625"/>
            <a:ext cx="8751887" cy="6048375"/>
            <a:chOff x="0" y="2810"/>
            <a:chExt cx="13440" cy="7990"/>
          </a:xfrm>
        </p:grpSpPr>
        <p:pic>
          <p:nvPicPr>
            <p:cNvPr id="8195" name="图片 4" descr="旋转 三方模板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" y="2810"/>
              <a:ext cx="5800" cy="799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线形标注 1 5"/>
            <p:cNvSpPr/>
            <p:nvPr/>
          </p:nvSpPr>
          <p:spPr>
            <a:xfrm>
              <a:off x="8520" y="3720"/>
              <a:ext cx="3600" cy="720"/>
            </a:xfrm>
            <a:prstGeom prst="borderCallout1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solidFill>
                      <a:schemeClr val="accent4"/>
                    </a:solidFill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毕业生填写</a:t>
              </a:r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7680" y="4920"/>
              <a:ext cx="3360" cy="600"/>
            </a:xfrm>
            <a:prstGeom prst="borderCallout1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solidFill>
                      <a:schemeClr val="accent4"/>
                    </a:solidFill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用人单位填写</a:t>
              </a:r>
            </a:p>
          </p:txBody>
        </p:sp>
        <p:sp>
          <p:nvSpPr>
            <p:cNvPr id="8" name="线形标注 1 7"/>
            <p:cNvSpPr/>
            <p:nvPr/>
          </p:nvSpPr>
          <p:spPr>
            <a:xfrm>
              <a:off x="7680" y="6240"/>
              <a:ext cx="3240" cy="600"/>
            </a:xfrm>
            <a:prstGeom prst="borderCallout1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solidFill>
                      <a:schemeClr val="accent4"/>
                    </a:solidFill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学校填写</a:t>
              </a:r>
            </a:p>
          </p:txBody>
        </p:sp>
        <p:sp>
          <p:nvSpPr>
            <p:cNvPr id="10" name="线形标注 1 9"/>
            <p:cNvSpPr/>
            <p:nvPr/>
          </p:nvSpPr>
          <p:spPr>
            <a:xfrm>
              <a:off x="8040" y="7560"/>
              <a:ext cx="3600" cy="720"/>
            </a:xfrm>
            <a:prstGeom prst="borderCallout1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solidFill>
                      <a:schemeClr val="accent4"/>
                    </a:solidFill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毕业生签字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7920" y="8520"/>
              <a:ext cx="5280" cy="600"/>
            </a:xfrm>
            <a:prstGeom prst="borderCallout1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solidFill>
                      <a:schemeClr val="accent4"/>
                    </a:solidFill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用人单位及上级主管单位盖章</a:t>
              </a:r>
            </a:p>
          </p:txBody>
        </p:sp>
        <p:sp>
          <p:nvSpPr>
            <p:cNvPr id="12" name="线形标注 1 11"/>
            <p:cNvSpPr/>
            <p:nvPr/>
          </p:nvSpPr>
          <p:spPr>
            <a:xfrm flipH="1" flipV="1">
              <a:off x="0" y="8280"/>
              <a:ext cx="2280" cy="720"/>
            </a:xfrm>
            <a:prstGeom prst="borderCallout1">
              <a:avLst>
                <a:gd name="adj1" fmla="val 18750"/>
                <a:gd name="adj2" fmla="val -8333"/>
                <a:gd name="adj3" fmla="val -60696"/>
                <a:gd name="adj4" fmla="val -46797"/>
              </a:avLst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 smtClean="0">
                <a:ln>
                  <a:solidFill>
                    <a:schemeClr val="accent4"/>
                  </a:solidFill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02" name="TextBox 12"/>
            <p:cNvSpPr txBox="1"/>
            <p:nvPr/>
          </p:nvSpPr>
          <p:spPr>
            <a:xfrm>
              <a:off x="360" y="8400"/>
              <a:ext cx="1800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学院盖章</a:t>
              </a:r>
            </a:p>
          </p:txBody>
        </p:sp>
        <p:sp>
          <p:nvSpPr>
            <p:cNvPr id="14" name="线形标注 1 13"/>
            <p:cNvSpPr/>
            <p:nvPr/>
          </p:nvSpPr>
          <p:spPr>
            <a:xfrm>
              <a:off x="7680" y="9360"/>
              <a:ext cx="3600" cy="720"/>
            </a:xfrm>
            <a:prstGeom prst="borderCallout1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solidFill>
                      <a:schemeClr val="accent4"/>
                    </a:solidFill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学校盖章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1400" y="7320"/>
              <a:ext cx="480" cy="4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880" y="3600"/>
              <a:ext cx="480" cy="4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800" y="4680"/>
              <a:ext cx="480" cy="4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2960" y="8280"/>
              <a:ext cx="480" cy="4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560" y="6000"/>
              <a:ext cx="480" cy="4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0" y="8040"/>
              <a:ext cx="480" cy="4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040" y="9240"/>
              <a:ext cx="480" cy="4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/>
          <p:nvPr/>
        </p:nvSpPr>
        <p:spPr>
          <a:xfrm>
            <a:off x="381000" y="3048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组织</a:t>
            </a:r>
          </a:p>
        </p:txBody>
      </p:sp>
      <p:grpSp>
        <p:nvGrpSpPr>
          <p:cNvPr id="15362" name="Group 202"/>
          <p:cNvGrpSpPr/>
          <p:nvPr/>
        </p:nvGrpSpPr>
        <p:grpSpPr>
          <a:xfrm>
            <a:off x="1143000" y="914400"/>
            <a:ext cx="7772400" cy="1022350"/>
            <a:chOff x="720" y="576"/>
            <a:chExt cx="4896" cy="644"/>
          </a:xfrm>
        </p:grpSpPr>
        <p:sp>
          <p:nvSpPr>
            <p:cNvPr id="15363" name="AutoShape 5"/>
            <p:cNvSpPr/>
            <p:nvPr/>
          </p:nvSpPr>
          <p:spPr>
            <a:xfrm>
              <a:off x="768" y="576"/>
              <a:ext cx="4848" cy="192"/>
            </a:xfrm>
            <a:prstGeom prst="leftRightArrow">
              <a:avLst>
                <a:gd name="adj1" fmla="val 31250"/>
                <a:gd name="adj2" fmla="val 8112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4" name="Text Box 6"/>
            <p:cNvSpPr txBox="1"/>
            <p:nvPr/>
          </p:nvSpPr>
          <p:spPr>
            <a:xfrm>
              <a:off x="720" y="816"/>
              <a:ext cx="8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政府机关、事业单位</a:t>
              </a:r>
            </a:p>
          </p:txBody>
        </p:sp>
        <p:sp>
          <p:nvSpPr>
            <p:cNvPr id="15365" name="Text Box 7"/>
            <p:cNvSpPr txBox="1"/>
            <p:nvPr/>
          </p:nvSpPr>
          <p:spPr>
            <a:xfrm>
              <a:off x="1536" y="816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国企</a:t>
              </a:r>
            </a:p>
          </p:txBody>
        </p:sp>
        <p:sp>
          <p:nvSpPr>
            <p:cNvPr id="15366" name="Text Box 8"/>
            <p:cNvSpPr txBox="1"/>
            <p:nvPr/>
          </p:nvSpPr>
          <p:spPr>
            <a:xfrm>
              <a:off x="2160" y="816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外企</a:t>
              </a:r>
            </a:p>
          </p:txBody>
        </p:sp>
        <p:sp>
          <p:nvSpPr>
            <p:cNvPr id="15367" name="Text Box 9"/>
            <p:cNvSpPr txBox="1"/>
            <p:nvPr/>
          </p:nvSpPr>
          <p:spPr>
            <a:xfrm>
              <a:off x="3024" y="816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民企</a:t>
              </a:r>
            </a:p>
          </p:txBody>
        </p:sp>
        <p:sp>
          <p:nvSpPr>
            <p:cNvPr id="15368" name="Text Box 10"/>
            <p:cNvSpPr txBox="1"/>
            <p:nvPr/>
          </p:nvSpPr>
          <p:spPr>
            <a:xfrm>
              <a:off x="3888" y="816"/>
              <a:ext cx="7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自由职业</a:t>
              </a:r>
            </a:p>
          </p:txBody>
        </p:sp>
        <p:sp>
          <p:nvSpPr>
            <p:cNvPr id="15369" name="Text Box 11"/>
            <p:cNvSpPr txBox="1"/>
            <p:nvPr/>
          </p:nvSpPr>
          <p:spPr>
            <a:xfrm>
              <a:off x="4944" y="8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创业</a:t>
              </a:r>
            </a:p>
          </p:txBody>
        </p:sp>
      </p:grpSp>
      <p:graphicFrame>
        <p:nvGraphicFramePr>
          <p:cNvPr id="39113" name="Group 201"/>
          <p:cNvGraphicFramePr>
            <a:graphicFrameLocks noGrp="1"/>
          </p:cNvGraphicFramePr>
          <p:nvPr>
            <p:ph idx="4294967295"/>
          </p:nvPr>
        </p:nvGraphicFramePr>
        <p:xfrm>
          <a:off x="42863" y="2438400"/>
          <a:ext cx="8855075" cy="4341368"/>
        </p:xfrm>
        <a:graphic>
          <a:graphicData uri="http://schemas.openxmlformats.org/drawingml/2006/table">
            <a:tbl>
              <a:tblPr/>
              <a:tblGrid>
                <a:gridCol w="118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8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选拔周期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招聘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面试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政审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招聘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面试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实习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招聘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面试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招聘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面试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长期兼职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孵化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企业需求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固定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较少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学生类型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品学兼优，学生干部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品学兼优，学生干部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能力突出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均可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能力突出，自我管理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有想法，技术，团队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知识准备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公务员考试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成绩，行业知识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外企文化，网申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企业文化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一技之长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创业知识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商业知识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技能准备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学生干部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相关实习，学生干部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相关实习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均可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兼职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创业训练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小失败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心态准备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人，懂事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懂事，忠诚，人脉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结果导向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了解企业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结果导向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商业思维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73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704" y="2895614"/>
            <a:ext cx="7848394" cy="2428951"/>
          </a:xfrm>
        </p:spPr>
        <p:txBody>
          <a:bodyPr/>
          <a:lstStyle/>
          <a:p>
            <a:r>
              <a:rPr lang="zh-CN" altLang="en-US" dirty="0"/>
              <a:t>非你莫属之悉尼大学学霸作假 引爆</a:t>
            </a:r>
            <a:r>
              <a:rPr lang="en-US" altLang="zh-CN" dirty="0"/>
              <a:t>BOSS</a:t>
            </a:r>
            <a:r>
              <a:rPr lang="zh-CN" altLang="en-US" dirty="0"/>
              <a:t>论战</a:t>
            </a:r>
            <a:r>
              <a:rPr lang="en-US" altLang="zh-CN" dirty="0"/>
              <a:t>-</a:t>
            </a:r>
            <a:r>
              <a:rPr lang="zh-CN" altLang="en-US" dirty="0"/>
              <a:t>综艺</a:t>
            </a:r>
            <a:r>
              <a:rPr lang="en-US" altLang="zh-CN" dirty="0"/>
              <a:t>-</a:t>
            </a:r>
            <a:r>
              <a:rPr lang="zh-CN" altLang="en-US" dirty="0"/>
              <a:t>高清正版视频在线观看</a:t>
            </a:r>
            <a:r>
              <a:rPr lang="en-US" altLang="zh-CN" dirty="0"/>
              <a:t>–</a:t>
            </a:r>
            <a:r>
              <a:rPr lang="zh-CN" altLang="en-US" dirty="0"/>
              <a:t>爱奇艺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2017-6-11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://www.iqiyi.com/v_19rr76cnpk.html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5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/>
          <p:nvPr/>
        </p:nvSpPr>
        <p:spPr>
          <a:xfrm>
            <a:off x="3886200" y="228600"/>
            <a:ext cx="3352800" cy="5270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 indent="0">
              <a:lnSpc>
                <a:spcPct val="9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常见企业的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大部门</a:t>
            </a: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66" name="Text Box 6"/>
          <p:cNvSpPr txBox="1"/>
          <p:nvPr/>
        </p:nvSpPr>
        <p:spPr>
          <a:xfrm>
            <a:off x="914400" y="304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职位</a:t>
            </a:r>
          </a:p>
        </p:txBody>
      </p:sp>
      <p:graphicFrame>
        <p:nvGraphicFramePr>
          <p:cNvPr id="34909" name="Group 93"/>
          <p:cNvGraphicFramePr>
            <a:graphicFrameLocks noGrp="1"/>
          </p:cNvGraphicFramePr>
          <p:nvPr>
            <p:ph idx="1"/>
          </p:nvPr>
        </p:nvGraphicFramePr>
        <p:xfrm>
          <a:off x="533400" y="838200"/>
          <a:ext cx="8229600" cy="588264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22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财务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人力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研发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市场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销售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客服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产品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行政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财务总监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人力总监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研发总监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市场总监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销售总监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客户服务总监、业务指导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总工程师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副总工程师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行政总监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总经理助理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财务经理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人力资源部经理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研发经理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市场经理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大区经理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副客户总监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客户群总监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营运经理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行政主管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地区销售经理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来往账会计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总账会计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人力资源部总经理助理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项目主管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市场专员 市场调研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销售经理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客户经理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生产经理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车间主任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行政助理 行政秘书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4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成本会计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材料会计        税务会计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稽核审计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薪资福利经理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主管 培训经理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主管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销售主管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客户主管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生产计划协调员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行政专员 资料管理员 电脑操作员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打字员 前台接待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总机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接线生 接线员 速记员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绩效专员 招聘专员 培训专员 薪酬专员 劳动关系专员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高级研究员     研究员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市场助理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高级销售代表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客户主任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客户服务人员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生产主管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督导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领班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3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销售代表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高级技术员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出纳</a:t>
                      </a:r>
                      <a:endParaRPr kumimoji="0" lang="zh-CN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技术员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14" y="228684"/>
            <a:ext cx="8038993" cy="650043"/>
          </a:xfrm>
        </p:spPr>
        <p:txBody>
          <a:bodyPr/>
          <a:lstStyle/>
          <a:p>
            <a:r>
              <a:rPr lang="zh-CN" altLang="en-US" dirty="0" smtClean="0"/>
              <a:t>会计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财务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审计类职位一览表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860007"/>
              </p:ext>
            </p:extLst>
          </p:nvPr>
        </p:nvGraphicFramePr>
        <p:xfrm>
          <a:off x="213364" y="931046"/>
          <a:ext cx="8930636" cy="5838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8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1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项目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企业类型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小型内企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中型内企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大型内企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大中型外企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会计类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助理岗位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会计助理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统计员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会计员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统计员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文员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会计员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统计员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文员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会计员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统计员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文员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普通岗位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财务会计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账务会计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核算会计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往来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税务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成本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总财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税务会计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应收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应付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往来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税务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报表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成本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费用会计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主办</a:t>
                      </a:r>
                      <a:r>
                        <a:rPr lang="en-US" altLang="zh-CN" sz="1600" u="none" strike="noStrike" dirty="0">
                          <a:effectLst/>
                        </a:rPr>
                        <a:t>/AR/AP/</a:t>
                      </a:r>
                      <a:r>
                        <a:rPr lang="zh-CN" altLang="en-US" sz="1600" u="none" strike="noStrike" dirty="0">
                          <a:effectLst/>
                        </a:rPr>
                        <a:t>税务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报表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成本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费用会计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担当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基层管理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少有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会计主管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科长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会计主管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主管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科长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经理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会计主管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主管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科长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经理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中层管理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会计主管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会计经理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部长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主任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财务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会计经理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部长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主任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财务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会计经理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部长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主任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1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财务类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普通岗位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少有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资金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预算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管理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分析会计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资金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预算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管理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投资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融资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分析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考核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税务会计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成本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资金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预算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管理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投资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分析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考核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税务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风险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会计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基层管理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科长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经理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主管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部长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主管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科长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中层管理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财务经理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财务经理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部长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财务经理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部长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审计类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普通岗位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少有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内审专员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内审专员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内审专员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专干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基层管理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少有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审计主管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审计主管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主管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20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中层管理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审计经理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部长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主任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审计经理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部长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主任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审计经理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总监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部长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主任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</a:rPr>
                        <a:t>综合类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高层管理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财务总监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财务总经理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总会计师</a:t>
                      </a:r>
                      <a:r>
                        <a:rPr lang="en-US" altLang="zh-CN" sz="1600" u="none" strike="noStrike">
                          <a:effectLst/>
                        </a:rPr>
                        <a:t>/CFO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财务总经理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>
                          <a:effectLst/>
                        </a:rPr>
                        <a:t>CFO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3" marR="7113" marT="711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非你莫属之华裔美女会计为爱弃高薪 早婚妈妈境况忧人-综艺-高清正版视频在线观看–爱奇艺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2012-11-18</a:t>
            </a:r>
            <a:endParaRPr lang="en-US" altLang="zh-CN" dirty="0"/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://www.iqiyi.com/v_19rrjs1who.html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60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01000" cy="609600"/>
          </a:xfrm>
        </p:spPr>
        <p:txBody>
          <a:bodyPr vert="horz" wrap="square" lIns="91440" tIns="45720" rIns="91440" bIns="45720" anchor="b"/>
          <a:lstStyle/>
          <a:p>
            <a:pPr eaLnBrk="1" fontAlgn="base" hangingPunct="1"/>
            <a:r>
              <a:rPr lang="zh-CN" altLang="en-US" sz="3200" strike="noStrike" noProof="1"/>
              <a:t>职业探索三步走</a:t>
            </a:r>
          </a:p>
        </p:txBody>
      </p:sp>
      <p:graphicFrame>
        <p:nvGraphicFramePr>
          <p:cNvPr id="42015" name="Group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302939"/>
              </p:ext>
            </p:extLst>
          </p:nvPr>
        </p:nvGraphicFramePr>
        <p:xfrm>
          <a:off x="457200" y="1371600"/>
          <a:ext cx="8229600" cy="4525964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流程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企业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职位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搜集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（课堂练习）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行业内容和发展趋势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企业文化和发展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工作内容和发展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职业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访谈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（课后练习）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处于什么时期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处于什么规模和位置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职业的真实情况和发展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自我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思考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我这个阶段适合去什么行业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我适合什么企业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我能否接受真实的工作情况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1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851775" cy="868363"/>
          </a:xfrm>
        </p:spPr>
        <p:txBody>
          <a:bodyPr vert="horz" wrap="square" lIns="91440" tIns="45720" rIns="91440" bIns="45720" anchor="b"/>
          <a:lstStyle/>
          <a:p>
            <a:pPr eaLnBrk="1" fontAlgn="base" hangingPunct="1"/>
            <a:r>
              <a:rPr lang="en-US" altLang="zh-CN" strike="noStrike" noProof="1">
                <a:ea typeface="华文楷体" panose="02010600040101010101" pitchFamily="2" charset="-122"/>
              </a:rPr>
              <a:t>1.</a:t>
            </a:r>
            <a:r>
              <a:rPr lang="zh-CN" altLang="en-US" strike="noStrike" noProof="1">
                <a:ea typeface="华文楷体" panose="02010600040101010101" pitchFamily="2" charset="-122"/>
              </a:rPr>
              <a:t>信息搜集渠道</a:t>
            </a:r>
            <a:r>
              <a:rPr lang="zh-CN" altLang="en-US" strike="noStrike" noProof="1"/>
              <a:t> </a:t>
            </a: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>
                <a:solidFill>
                  <a:schemeClr val="accent2"/>
                </a:solidFill>
                <a:ea typeface="隶书" panose="02010509060101010101" pitchFamily="49" charset="-122"/>
              </a:rPr>
              <a:t>（一）公开</a:t>
            </a:r>
          </a:p>
          <a:p>
            <a:pPr eaLnBrk="1" hangingPunct="1"/>
            <a:r>
              <a:rPr lang="zh-CN" altLang="en-US" dirty="0"/>
              <a:t>中国会计视野  http://www.esnai.com/</a:t>
            </a:r>
          </a:p>
          <a:p>
            <a:pPr eaLnBrk="1" hangingPunct="1"/>
            <a:r>
              <a:rPr lang="zh-CN" altLang="en-US" dirty="0"/>
              <a:t>中国注册会计师协会 http://www.cicpa.org.cn/</a:t>
            </a:r>
          </a:p>
          <a:p>
            <a:pPr eaLnBrk="1" hangingPunct="1"/>
            <a:r>
              <a:rPr lang="zh-CN" altLang="en-US" dirty="0"/>
              <a:t>应届生求职网http://www.yingjiesheng.com/</a:t>
            </a:r>
          </a:p>
          <a:p>
            <a:pPr eaLnBrk="1" hangingPunct="1"/>
            <a:r>
              <a:rPr lang="en-US" altLang="zh-CN" dirty="0"/>
              <a:t>......</a:t>
            </a:r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  <a:ea typeface="隶书" panose="02010509060101010101" pitchFamily="49" charset="-122"/>
              </a:rPr>
              <a:t>（二）私有</a:t>
            </a:r>
          </a:p>
          <a:p>
            <a:pPr eaLnBrk="1" hangingPunct="1">
              <a:buNone/>
            </a:pPr>
            <a:r>
              <a:rPr lang="zh-CN" altLang="en-US" dirty="0"/>
              <a:t>    亲戚、朋友介绍（省略）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00" y="-44450"/>
            <a:ext cx="7924800" cy="1143000"/>
          </a:xfrm>
        </p:spPr>
        <p:txBody>
          <a:bodyPr/>
          <a:lstStyle/>
          <a:p>
            <a:pPr fontAlgn="base"/>
            <a:r>
              <a:rPr lang="zh-CN" altLang="en-US" sz="2800" strike="noStrike" noProof="1"/>
              <a:t>课堂练习：</a:t>
            </a:r>
            <a:r>
              <a:rPr lang="zh-CN" altLang="en-US" sz="2800" strike="noStrike" noProof="1" smtClean="0"/>
              <a:t>行业职业</a:t>
            </a:r>
            <a:r>
              <a:rPr lang="zh-CN" altLang="en-US" sz="2800" strike="noStrike" noProof="1"/>
              <a:t>探索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516" y="1015414"/>
            <a:ext cx="91437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根据下面的程序对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个你感兴趣的工作</a:t>
            </a:r>
            <a:r>
              <a:rPr lang="zh-CN" altLang="en-US" sz="2800" dirty="0"/>
              <a:t>进行</a:t>
            </a:r>
            <a:r>
              <a:rPr lang="zh-CN" altLang="en-US" sz="2800" dirty="0" smtClean="0"/>
              <a:t>研究，对</a:t>
            </a:r>
            <a:r>
              <a:rPr lang="zh-CN" altLang="en-US" sz="2800" dirty="0"/>
              <a:t>每一个岗位收集以下信息：</a:t>
            </a:r>
          </a:p>
          <a:p>
            <a:r>
              <a:rPr lang="zh-CN" altLang="en-US" sz="2800" dirty="0" smtClean="0"/>
              <a:t>所在行业：</a:t>
            </a:r>
            <a:endParaRPr lang="en-US" altLang="zh-CN" sz="2800" dirty="0" smtClean="0"/>
          </a:p>
          <a:p>
            <a:r>
              <a:rPr lang="zh-CN" altLang="en-US" sz="2800" dirty="0" smtClean="0"/>
              <a:t>组织类型：</a:t>
            </a:r>
            <a:endParaRPr lang="en-US" altLang="zh-CN" sz="2800" dirty="0" smtClean="0"/>
          </a:p>
          <a:p>
            <a:r>
              <a:rPr lang="zh-CN" altLang="en-US" sz="2800" dirty="0" smtClean="0"/>
              <a:t>单位名称：</a:t>
            </a:r>
            <a:endParaRPr lang="en-US" altLang="zh-CN" sz="2800" dirty="0" smtClean="0"/>
          </a:p>
          <a:p>
            <a:r>
              <a:rPr lang="zh-CN" altLang="en-US" sz="2800" dirty="0" smtClean="0"/>
              <a:t>岗位</a:t>
            </a:r>
            <a:r>
              <a:rPr lang="zh-CN" altLang="en-US" sz="2800" dirty="0"/>
              <a:t>名称：</a:t>
            </a:r>
          </a:p>
          <a:p>
            <a:r>
              <a:rPr lang="zh-CN" altLang="en-US" sz="2800" dirty="0"/>
              <a:t>岗位要求：</a:t>
            </a:r>
          </a:p>
          <a:p>
            <a:r>
              <a:rPr lang="zh-CN" altLang="en-US" sz="2800" dirty="0"/>
              <a:t>工作描述：</a:t>
            </a:r>
          </a:p>
          <a:p>
            <a:r>
              <a:rPr lang="zh-CN" altLang="en-US" sz="2800" dirty="0"/>
              <a:t>福利待遇：</a:t>
            </a:r>
          </a:p>
          <a:p>
            <a:r>
              <a:rPr lang="zh-CN" altLang="en-US" sz="2800" dirty="0"/>
              <a:t>晋升发展：</a:t>
            </a:r>
          </a:p>
          <a:p>
            <a:r>
              <a:rPr lang="zh-CN" altLang="en-US" sz="2800" dirty="0"/>
              <a:t>信息来源：</a:t>
            </a:r>
          </a:p>
          <a:p>
            <a:r>
              <a:rPr lang="zh-CN" altLang="en-US" sz="2800" dirty="0"/>
              <a:t>在调查了所有有工作有关的细节后，你是否仍然对这个工作感兴趣？这个工作与你期待中的生活方式是否吻合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/>
          <p:nvPr/>
        </p:nvSpPr>
        <p:spPr>
          <a:xfrm>
            <a:off x="4800600" y="3449638"/>
            <a:ext cx="4267200" cy="2951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81000" lvl="0" indent="-3810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9460" name="Picture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33020"/>
            <a:ext cx="9262110" cy="679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fontAlgn="base" hangingPunct="1"/>
            <a:r>
              <a:rPr lang="zh-CN" altLang="en-US" strike="noStrike" noProof="1"/>
              <a:t>职业知识</a:t>
            </a:r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>
              <a:buNone/>
            </a:pPr>
            <a:r>
              <a:rPr lang="zh-CN" altLang="en-US" dirty="0"/>
              <a:t>职业</a:t>
            </a:r>
            <a:r>
              <a:rPr lang="en-US" altLang="zh-CN" dirty="0"/>
              <a:t>=      </a:t>
            </a:r>
            <a:r>
              <a:rPr lang="zh-CN" altLang="en-US" dirty="0"/>
              <a:t>行业          </a:t>
            </a:r>
            <a:r>
              <a:rPr lang="en-US" altLang="zh-CN" dirty="0"/>
              <a:t>+</a:t>
            </a:r>
            <a:r>
              <a:rPr lang="zh-CN" altLang="en-US" dirty="0" smtClean="0"/>
              <a:t>组织                </a:t>
            </a:r>
            <a:r>
              <a:rPr lang="en-US" altLang="zh-CN" dirty="0" smtClean="0"/>
              <a:t>+</a:t>
            </a:r>
            <a:r>
              <a:rPr lang="zh-CN" altLang="en-US" dirty="0" smtClean="0"/>
              <a:t>职位</a:t>
            </a:r>
            <a:endParaRPr lang="zh-CN" altLang="en-US" dirty="0"/>
          </a:p>
        </p:txBody>
      </p:sp>
      <p:sp>
        <p:nvSpPr>
          <p:cNvPr id="4099" name="Rectangle 4"/>
          <p:cNvSpPr/>
          <p:nvPr/>
        </p:nvSpPr>
        <p:spPr>
          <a:xfrm>
            <a:off x="1905000" y="2895600"/>
            <a:ext cx="1447800" cy="33528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与专业或能力</a:t>
            </a: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相关的行业</a:t>
            </a:r>
          </a:p>
          <a:p>
            <a:pPr lvl="0" indent="0"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与兴趣相关的</a:t>
            </a: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行业</a:t>
            </a:r>
          </a:p>
          <a:p>
            <a:pPr lvl="0" indent="0"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与价值相关的</a:t>
            </a: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行业</a:t>
            </a:r>
          </a:p>
        </p:txBody>
      </p:sp>
      <p:sp>
        <p:nvSpPr>
          <p:cNvPr id="4100" name="Rectangle 5"/>
          <p:cNvSpPr/>
          <p:nvPr/>
        </p:nvSpPr>
        <p:spPr>
          <a:xfrm>
            <a:off x="6477020" y="2890843"/>
            <a:ext cx="1447800" cy="33528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营销：</a:t>
            </a:r>
          </a:p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销售</a:t>
            </a:r>
          </a:p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市场</a:t>
            </a:r>
          </a:p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生产：</a:t>
            </a:r>
          </a:p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研发</a:t>
            </a:r>
          </a:p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生产、服务</a:t>
            </a:r>
          </a:p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客服</a:t>
            </a:r>
          </a:p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运营：</a:t>
            </a:r>
          </a:p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财务</a:t>
            </a:r>
          </a:p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人力</a:t>
            </a:r>
          </a:p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行政</a:t>
            </a:r>
          </a:p>
          <a:p>
            <a:pPr lvl="0" inden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6"/>
          <p:cNvSpPr/>
          <p:nvPr/>
        </p:nvSpPr>
        <p:spPr>
          <a:xfrm>
            <a:off x="4191010" y="2890843"/>
            <a:ext cx="1447800" cy="33528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民企</a:t>
            </a: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外企</a:t>
            </a: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事业单位</a:t>
            </a: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政府部门</a:t>
            </a: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自由职业</a:t>
            </a: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创业</a:t>
            </a:r>
          </a:p>
          <a:p>
            <a:pPr lvl="0" indent="0"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大公司</a:t>
            </a:r>
          </a:p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小公司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569913"/>
            <a:ext cx="7624763" cy="692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《</a:t>
            </a:r>
            <a:r>
              <a: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国民经济行业分类</a:t>
            </a:r>
            <a:r>
              <a: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》http://www.stats.gov.cn/tjsj/tjbz/hyflbz/201710/t20171012_1541679.html</a:t>
            </a:r>
          </a:p>
        </p:txBody>
      </p:sp>
      <p:sp>
        <p:nvSpPr>
          <p:cNvPr id="6146" name="Rectangle 3"/>
          <p:cNvSpPr/>
          <p:nvPr/>
        </p:nvSpPr>
        <p:spPr>
          <a:xfrm>
            <a:off x="1246188" y="1052513"/>
            <a:ext cx="5929312" cy="5270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 indent="0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个行业门类、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97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个大类、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431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个中类、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1381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个小类</a:t>
            </a: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7" name="Text Box 6"/>
          <p:cNvSpPr txBox="1"/>
          <p:nvPr/>
        </p:nvSpPr>
        <p:spPr>
          <a:xfrm>
            <a:off x="519113" y="16033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行业</a:t>
            </a:r>
          </a:p>
        </p:txBody>
      </p:sp>
      <p:pic>
        <p:nvPicPr>
          <p:cNvPr id="614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79563"/>
            <a:ext cx="7761288" cy="5135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6"/>
          <p:cNvGrpSpPr/>
          <p:nvPr/>
        </p:nvGrpSpPr>
        <p:grpSpPr>
          <a:xfrm>
            <a:off x="381000" y="2286000"/>
            <a:ext cx="8153400" cy="3848100"/>
            <a:chOff x="240" y="1440"/>
            <a:chExt cx="5136" cy="2424"/>
          </a:xfrm>
        </p:grpSpPr>
        <p:sp>
          <p:nvSpPr>
            <p:cNvPr id="9219" name="Line 4"/>
            <p:cNvSpPr/>
            <p:nvPr/>
          </p:nvSpPr>
          <p:spPr>
            <a:xfrm flipV="1">
              <a:off x="528" y="1440"/>
              <a:ext cx="0" cy="2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20" name="Line 5"/>
            <p:cNvSpPr/>
            <p:nvPr/>
          </p:nvSpPr>
          <p:spPr>
            <a:xfrm>
              <a:off x="480" y="3840"/>
              <a:ext cx="48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76" y="1488"/>
              <a:ext cx="816" cy="288"/>
            </a:xfrm>
            <a:prstGeom prst="rect">
              <a:avLst/>
            </a:prstGeom>
            <a:gradFill rotWithShape="0">
              <a:gsLst>
                <a:gs pos="0">
                  <a:srgbClr val="A603AB">
                    <a:alpha val="41000"/>
                  </a:srgbClr>
                </a:gs>
                <a:gs pos="21001">
                  <a:srgbClr val="0819FB">
                    <a:alpha val="44361"/>
                  </a:srgbClr>
                </a:gs>
                <a:gs pos="35001">
                  <a:srgbClr val="1A8D48">
                    <a:alpha val="46601"/>
                  </a:srgbClr>
                </a:gs>
                <a:gs pos="52000">
                  <a:srgbClr val="FFFF00">
                    <a:alpha val="49321"/>
                  </a:srgbClr>
                </a:gs>
                <a:gs pos="73000">
                  <a:srgbClr val="EE3F17">
                    <a:alpha val="52681"/>
                  </a:srgbClr>
                </a:gs>
                <a:gs pos="88000">
                  <a:srgbClr val="E81766">
                    <a:alpha val="55081"/>
                  </a:srgbClr>
                </a:gs>
                <a:gs pos="100000">
                  <a:srgbClr val="A603AB">
                    <a:alpha val="57001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曙光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776" y="1488"/>
              <a:ext cx="816" cy="288"/>
            </a:xfrm>
            <a:prstGeom prst="rect">
              <a:avLst/>
            </a:prstGeom>
            <a:gradFill rotWithShape="0">
              <a:gsLst>
                <a:gs pos="0">
                  <a:srgbClr val="A603AB">
                    <a:alpha val="41000"/>
                  </a:srgbClr>
                </a:gs>
                <a:gs pos="21001">
                  <a:srgbClr val="0819FB">
                    <a:alpha val="44361"/>
                  </a:srgbClr>
                </a:gs>
                <a:gs pos="35001">
                  <a:srgbClr val="1A8D48">
                    <a:alpha val="46601"/>
                  </a:srgbClr>
                </a:gs>
                <a:gs pos="52000">
                  <a:srgbClr val="FFFF00">
                    <a:alpha val="49321"/>
                  </a:srgbClr>
                </a:gs>
                <a:gs pos="73000">
                  <a:srgbClr val="EE3F17">
                    <a:alpha val="52681"/>
                  </a:srgbClr>
                </a:gs>
                <a:gs pos="88000">
                  <a:srgbClr val="E81766">
                    <a:alpha val="55081"/>
                  </a:srgbClr>
                </a:gs>
                <a:gs pos="100000">
                  <a:srgbClr val="A603AB">
                    <a:alpha val="57001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朝阳</a:t>
              </a: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2976" y="1488"/>
              <a:ext cx="816" cy="288"/>
            </a:xfrm>
            <a:prstGeom prst="rect">
              <a:avLst/>
            </a:prstGeom>
            <a:gradFill rotWithShape="0">
              <a:gsLst>
                <a:gs pos="0">
                  <a:srgbClr val="A603AB">
                    <a:alpha val="41000"/>
                  </a:srgbClr>
                </a:gs>
                <a:gs pos="21001">
                  <a:srgbClr val="0819FB">
                    <a:alpha val="44361"/>
                  </a:srgbClr>
                </a:gs>
                <a:gs pos="35001">
                  <a:srgbClr val="1A8D48">
                    <a:alpha val="46601"/>
                  </a:srgbClr>
                </a:gs>
                <a:gs pos="52000">
                  <a:srgbClr val="FFFF00">
                    <a:alpha val="49321"/>
                  </a:srgbClr>
                </a:gs>
                <a:gs pos="73000">
                  <a:srgbClr val="EE3F17">
                    <a:alpha val="52681"/>
                  </a:srgbClr>
                </a:gs>
                <a:gs pos="88000">
                  <a:srgbClr val="E81766">
                    <a:alpha val="55081"/>
                  </a:srgbClr>
                </a:gs>
                <a:gs pos="100000">
                  <a:srgbClr val="A603AB">
                    <a:alpha val="57001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成熟</a:t>
              </a: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4224" y="1488"/>
              <a:ext cx="816" cy="288"/>
            </a:xfrm>
            <a:prstGeom prst="rect">
              <a:avLst/>
            </a:prstGeom>
            <a:gradFill rotWithShape="0">
              <a:gsLst>
                <a:gs pos="0">
                  <a:srgbClr val="A603AB">
                    <a:alpha val="41000"/>
                  </a:srgbClr>
                </a:gs>
                <a:gs pos="21001">
                  <a:srgbClr val="0819FB">
                    <a:alpha val="44361"/>
                  </a:srgbClr>
                </a:gs>
                <a:gs pos="35001">
                  <a:srgbClr val="1A8D48">
                    <a:alpha val="46601"/>
                  </a:srgbClr>
                </a:gs>
                <a:gs pos="52000">
                  <a:srgbClr val="FFFF00">
                    <a:alpha val="49321"/>
                  </a:srgbClr>
                </a:gs>
                <a:gs pos="73000">
                  <a:srgbClr val="EE3F17">
                    <a:alpha val="52681"/>
                  </a:srgbClr>
                </a:gs>
                <a:gs pos="88000">
                  <a:srgbClr val="E81766">
                    <a:alpha val="55081"/>
                  </a:srgbClr>
                </a:gs>
                <a:gs pos="100000">
                  <a:srgbClr val="A603AB">
                    <a:alpha val="57001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夕阳</a:t>
              </a:r>
            </a:p>
          </p:txBody>
        </p:sp>
        <p:sp>
          <p:nvSpPr>
            <p:cNvPr id="9225" name="Line 10"/>
            <p:cNvSpPr/>
            <p:nvPr/>
          </p:nvSpPr>
          <p:spPr>
            <a:xfrm>
              <a:off x="1584" y="1776"/>
              <a:ext cx="0" cy="206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6" name="Line 11"/>
            <p:cNvSpPr/>
            <p:nvPr/>
          </p:nvSpPr>
          <p:spPr>
            <a:xfrm>
              <a:off x="2832" y="1776"/>
              <a:ext cx="0" cy="206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7" name="Line 12"/>
            <p:cNvSpPr/>
            <p:nvPr/>
          </p:nvSpPr>
          <p:spPr>
            <a:xfrm>
              <a:off x="4032" y="1776"/>
              <a:ext cx="0" cy="206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8" name="Freeform 13"/>
            <p:cNvSpPr/>
            <p:nvPr/>
          </p:nvSpPr>
          <p:spPr>
            <a:xfrm>
              <a:off x="624" y="1808"/>
              <a:ext cx="4560" cy="2056"/>
            </a:xfrm>
            <a:custGeom>
              <a:avLst/>
              <a:gdLst/>
              <a:ahLst/>
              <a:cxnLst>
                <a:cxn ang="0">
                  <a:pos x="0" y="1408"/>
                </a:cxn>
                <a:cxn ang="0">
                  <a:pos x="336" y="1888"/>
                </a:cxn>
                <a:cxn ang="0">
                  <a:pos x="960" y="2032"/>
                </a:cxn>
                <a:cxn ang="0">
                  <a:pos x="1344" y="1744"/>
                </a:cxn>
                <a:cxn ang="0">
                  <a:pos x="1680" y="1120"/>
                </a:cxn>
                <a:cxn ang="0">
                  <a:pos x="1872" y="448"/>
                </a:cxn>
                <a:cxn ang="0">
                  <a:pos x="2592" y="16"/>
                </a:cxn>
                <a:cxn ang="0">
                  <a:pos x="3456" y="352"/>
                </a:cxn>
                <a:cxn ang="0">
                  <a:pos x="4128" y="1072"/>
                </a:cxn>
              </a:cxnLst>
              <a:rect l="0" t="0" r="0" b="0"/>
              <a:pathLst>
                <a:path w="4128" h="2056">
                  <a:moveTo>
                    <a:pt x="0" y="1408"/>
                  </a:moveTo>
                  <a:cubicBezTo>
                    <a:pt x="88" y="1596"/>
                    <a:pt x="176" y="1784"/>
                    <a:pt x="336" y="1888"/>
                  </a:cubicBezTo>
                  <a:cubicBezTo>
                    <a:pt x="496" y="1992"/>
                    <a:pt x="792" y="2056"/>
                    <a:pt x="960" y="2032"/>
                  </a:cubicBezTo>
                  <a:cubicBezTo>
                    <a:pt x="1128" y="2008"/>
                    <a:pt x="1224" y="1896"/>
                    <a:pt x="1344" y="1744"/>
                  </a:cubicBezTo>
                  <a:cubicBezTo>
                    <a:pt x="1464" y="1592"/>
                    <a:pt x="1592" y="1336"/>
                    <a:pt x="1680" y="1120"/>
                  </a:cubicBezTo>
                  <a:cubicBezTo>
                    <a:pt x="1768" y="904"/>
                    <a:pt x="1720" y="632"/>
                    <a:pt x="1872" y="448"/>
                  </a:cubicBezTo>
                  <a:cubicBezTo>
                    <a:pt x="2024" y="264"/>
                    <a:pt x="2328" y="32"/>
                    <a:pt x="2592" y="16"/>
                  </a:cubicBezTo>
                  <a:cubicBezTo>
                    <a:pt x="2856" y="0"/>
                    <a:pt x="3200" y="176"/>
                    <a:pt x="3456" y="352"/>
                  </a:cubicBezTo>
                  <a:cubicBezTo>
                    <a:pt x="3712" y="528"/>
                    <a:pt x="4016" y="952"/>
                    <a:pt x="4128" y="10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Text Box 14"/>
            <p:cNvSpPr txBox="1"/>
            <p:nvPr/>
          </p:nvSpPr>
          <p:spPr>
            <a:xfrm>
              <a:off x="240" y="1584"/>
              <a:ext cx="28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市</a:t>
              </a:r>
            </a:p>
            <a:p>
              <a:pPr lvl="0" indent="0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场</a:t>
              </a:r>
            </a:p>
          </p:txBody>
        </p:sp>
      </p:grpSp>
      <p:sp>
        <p:nvSpPr>
          <p:cNvPr id="9230" name="Text Box 15"/>
          <p:cNvSpPr txBox="1"/>
          <p:nvPr/>
        </p:nvSpPr>
        <p:spPr>
          <a:xfrm>
            <a:off x="7772400" y="6248400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924800" cy="838200"/>
          </a:xfrm>
        </p:spPr>
        <p:txBody>
          <a:bodyPr vert="horz" wrap="square" lIns="91440" tIns="45720" rIns="91440" bIns="45720" anchor="b"/>
          <a:lstStyle/>
          <a:p>
            <a:pPr eaLnBrk="1" fontAlgn="base" hangingPunct="1"/>
            <a:r>
              <a:rPr lang="zh-CN" altLang="en-US" strike="noStrike" noProof="1"/>
              <a:t>不同行业适合什么样的人？</a:t>
            </a:r>
          </a:p>
        </p:txBody>
      </p:sp>
      <p:sp>
        <p:nvSpPr>
          <p:cNvPr id="10242" name="Line 4"/>
          <p:cNvSpPr/>
          <p:nvPr/>
        </p:nvSpPr>
        <p:spPr>
          <a:xfrm flipV="1">
            <a:off x="1371600" y="2552700"/>
            <a:ext cx="0" cy="3810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43" name="Line 5"/>
          <p:cNvSpPr/>
          <p:nvPr/>
        </p:nvSpPr>
        <p:spPr>
          <a:xfrm>
            <a:off x="1295400" y="6362700"/>
            <a:ext cx="777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44" name="Line 10"/>
          <p:cNvSpPr/>
          <p:nvPr/>
        </p:nvSpPr>
        <p:spPr>
          <a:xfrm>
            <a:off x="3048000" y="3086100"/>
            <a:ext cx="0" cy="3276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245" name="Line 11"/>
          <p:cNvSpPr/>
          <p:nvPr/>
        </p:nvSpPr>
        <p:spPr>
          <a:xfrm>
            <a:off x="5029200" y="3086100"/>
            <a:ext cx="0" cy="3276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246" name="Line 12"/>
          <p:cNvSpPr/>
          <p:nvPr/>
        </p:nvSpPr>
        <p:spPr>
          <a:xfrm>
            <a:off x="6934200" y="3086100"/>
            <a:ext cx="0" cy="3276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247" name="Freeform 13"/>
          <p:cNvSpPr/>
          <p:nvPr/>
        </p:nvSpPr>
        <p:spPr>
          <a:xfrm>
            <a:off x="1524000" y="3136900"/>
            <a:ext cx="7239000" cy="3263900"/>
          </a:xfrm>
          <a:custGeom>
            <a:avLst/>
            <a:gdLst/>
            <a:ahLst/>
            <a:cxnLst>
              <a:cxn ang="0">
                <a:pos x="0" y="1408"/>
              </a:cxn>
              <a:cxn ang="0">
                <a:pos x="336" y="1888"/>
              </a:cxn>
              <a:cxn ang="0">
                <a:pos x="960" y="2032"/>
              </a:cxn>
              <a:cxn ang="0">
                <a:pos x="1344" y="1744"/>
              </a:cxn>
              <a:cxn ang="0">
                <a:pos x="1680" y="1120"/>
              </a:cxn>
              <a:cxn ang="0">
                <a:pos x="1872" y="448"/>
              </a:cxn>
              <a:cxn ang="0">
                <a:pos x="2592" y="16"/>
              </a:cxn>
              <a:cxn ang="0">
                <a:pos x="3456" y="352"/>
              </a:cxn>
              <a:cxn ang="0">
                <a:pos x="4128" y="1072"/>
              </a:cxn>
            </a:cxnLst>
            <a:rect l="0" t="0" r="0" b="0"/>
            <a:pathLst>
              <a:path w="4128" h="2056">
                <a:moveTo>
                  <a:pt x="0" y="1408"/>
                </a:moveTo>
                <a:cubicBezTo>
                  <a:pt x="88" y="1596"/>
                  <a:pt x="176" y="1784"/>
                  <a:pt x="336" y="1888"/>
                </a:cubicBezTo>
                <a:cubicBezTo>
                  <a:pt x="496" y="1992"/>
                  <a:pt x="792" y="2056"/>
                  <a:pt x="960" y="2032"/>
                </a:cubicBezTo>
                <a:cubicBezTo>
                  <a:pt x="1128" y="2008"/>
                  <a:pt x="1224" y="1896"/>
                  <a:pt x="1344" y="1744"/>
                </a:cubicBezTo>
                <a:cubicBezTo>
                  <a:pt x="1464" y="1592"/>
                  <a:pt x="1592" y="1336"/>
                  <a:pt x="1680" y="1120"/>
                </a:cubicBezTo>
                <a:cubicBezTo>
                  <a:pt x="1768" y="904"/>
                  <a:pt x="1720" y="632"/>
                  <a:pt x="1872" y="448"/>
                </a:cubicBezTo>
                <a:cubicBezTo>
                  <a:pt x="2024" y="264"/>
                  <a:pt x="2328" y="32"/>
                  <a:pt x="2592" y="16"/>
                </a:cubicBezTo>
                <a:cubicBezTo>
                  <a:pt x="2856" y="0"/>
                  <a:pt x="3200" y="176"/>
                  <a:pt x="3456" y="352"/>
                </a:cubicBezTo>
                <a:cubicBezTo>
                  <a:pt x="3712" y="528"/>
                  <a:pt x="4016" y="952"/>
                  <a:pt x="4128" y="10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810" name="Group 66"/>
          <p:cNvGraphicFramePr>
            <a:graphicFrameLocks noGrp="1"/>
          </p:cNvGraphicFramePr>
          <p:nvPr>
            <p:ph idx="1"/>
          </p:nvPr>
        </p:nvGraphicFramePr>
        <p:xfrm>
          <a:off x="838200" y="2400300"/>
          <a:ext cx="7693025" cy="3948049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1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愿景与意义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竞争对手少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可以创新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行业发展快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收入高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反应快速直接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成就感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行业发展稳固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收益中上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上升通道稳定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掌控感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行业走弱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节奏缓慢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舒适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不确定性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长久等待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收入不高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迷茫失落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竞争对手多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行业变化快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高负荷工作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竞争对手少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无激情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低效能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人事复杂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同行转型或倒闭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收入偏低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士气低沉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1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适合人群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意义追求者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梦想家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韧性 直觉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迅速发展者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实干家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执行力 创意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资源控制者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政治家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做人 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坚守不变者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传统者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安逸 耐性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14" y="0"/>
            <a:ext cx="7924800" cy="1143000"/>
          </a:xfrm>
        </p:spPr>
        <p:txBody>
          <a:bodyPr/>
          <a:lstStyle/>
          <a:p>
            <a:r>
              <a:rPr 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会计类工作职业发展方向</a:t>
            </a:r>
            <a:r>
              <a:rPr lang="en-US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83258"/>
              </p:ext>
            </p:extLst>
          </p:nvPr>
        </p:nvGraphicFramePr>
        <p:xfrm>
          <a:off x="228714" y="685872"/>
          <a:ext cx="8526136" cy="58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957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165">
                <a:tc row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做会计的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金融机构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银行会计部与财务部工作人员、信贷审批部门工作人员、内部稽核部门人员（内部审计）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政府机构和非营利组织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会计和内审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37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代理记账公司/财务公司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代收当月原始凭证、记账、制作记账凭证、编制财务报表、代理报税办理各相关事项、提供委托方所需的账簿及会计核算材料，协助办理年检，企业开业指导，财务咨询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5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工商企业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一般会计（记账员、会计员、主办会计、会计主管、总会计师）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9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成本会计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76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财务（管理）会计（财务分析师、信用分析经理、风险控制经理、税务主管、财务主管、财务总监、首席财务官）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1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内部审计（内部审计员、审计项目经理、分部审计员、审计部经理、内审总监）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957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查会计的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注册会计师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5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企事业单位的审计人员、资产清算评估人员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176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管会计的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国家审计部门、税务部门、财政部门、国家监察和管理部门、准国家机构（中注协、审计学会、总会计师协会、成本协会）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95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研究会计的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学校教师、会计师协会研究院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中资外资会计事务所</a:t>
            </a:r>
            <a:r>
              <a:rPr 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职业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发展</a:t>
            </a:r>
            <a: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sz="2400" dirty="0"/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2585683428"/>
              </p:ext>
            </p:extLst>
          </p:nvPr>
        </p:nvGraphicFramePr>
        <p:xfrm>
          <a:off x="679738" y="1752644"/>
          <a:ext cx="8010525" cy="377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296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9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中资中型事务所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外资中型事务所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9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普通管理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初级/中级/高级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AI AII Semi Senior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SeniorI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SeniorII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9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基层管理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初级/中级/高级项目经理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34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中层管理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部门经理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 Senior Manager Direcor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934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高层管理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合伙人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Salaried Partner Local P Global P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非你莫属之人大会计才女引发企业家争夺 美术小哥舞蹈也很棒</a:t>
            </a:r>
            <a:r>
              <a:rPr lang="en-US" altLang="zh-CN" dirty="0"/>
              <a:t>-</a:t>
            </a:r>
            <a:r>
              <a:rPr lang="zh-CN" altLang="en-US" dirty="0"/>
              <a:t>综艺</a:t>
            </a:r>
            <a:r>
              <a:rPr lang="en-US" altLang="zh-CN" dirty="0"/>
              <a:t>-</a:t>
            </a:r>
            <a:r>
              <a:rPr lang="zh-CN" altLang="en-US" dirty="0"/>
              <a:t>高清正版视频在线观看</a:t>
            </a:r>
            <a:r>
              <a:rPr lang="en-US" altLang="zh-CN" dirty="0"/>
              <a:t>–</a:t>
            </a:r>
            <a:r>
              <a:rPr lang="zh-CN" altLang="en-US" dirty="0"/>
              <a:t>爱奇艺  </a:t>
            </a:r>
            <a:r>
              <a:rPr lang="en-US" altLang="zh-CN" dirty="0" smtClean="0"/>
              <a:t>2018-10-15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://www.iqiyi.com/v_19rr5vzbt4.html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35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46"/>
          <p:cNvGrpSpPr/>
          <p:nvPr/>
        </p:nvGrpSpPr>
        <p:grpSpPr>
          <a:xfrm>
            <a:off x="838200" y="609600"/>
            <a:ext cx="7504113" cy="6019800"/>
            <a:chOff x="528" y="384"/>
            <a:chExt cx="4727" cy="3792"/>
          </a:xfrm>
        </p:grpSpPr>
        <p:sp>
          <p:nvSpPr>
            <p:cNvPr id="14338" name="AutoShape 6"/>
            <p:cNvSpPr/>
            <p:nvPr/>
          </p:nvSpPr>
          <p:spPr>
            <a:xfrm>
              <a:off x="1200" y="768"/>
              <a:ext cx="3333" cy="3003"/>
            </a:xfrm>
            <a:prstGeom prst="hexagon">
              <a:avLst>
                <a:gd name="adj" fmla="val 27747"/>
                <a:gd name="vf" fmla="val 115470"/>
              </a:avLst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39" name="Text Box 9"/>
            <p:cNvSpPr txBox="1"/>
            <p:nvPr/>
          </p:nvSpPr>
          <p:spPr>
            <a:xfrm>
              <a:off x="3216" y="1536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C</a:t>
              </a:r>
            </a:p>
          </p:txBody>
        </p:sp>
        <p:sp>
          <p:nvSpPr>
            <p:cNvPr id="14340" name="Text Box 11"/>
            <p:cNvSpPr txBox="1"/>
            <p:nvPr/>
          </p:nvSpPr>
          <p:spPr>
            <a:xfrm>
              <a:off x="3216" y="480"/>
              <a:ext cx="8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财务</a:t>
              </a:r>
            </a:p>
          </p:txBody>
        </p:sp>
        <p:sp>
          <p:nvSpPr>
            <p:cNvPr id="14341" name="Line 19"/>
            <p:cNvSpPr/>
            <p:nvPr/>
          </p:nvSpPr>
          <p:spPr>
            <a:xfrm flipH="1">
              <a:off x="2832" y="624"/>
              <a:ext cx="48" cy="3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4342" name="Line 20"/>
            <p:cNvSpPr/>
            <p:nvPr/>
          </p:nvSpPr>
          <p:spPr>
            <a:xfrm>
              <a:off x="960" y="2208"/>
              <a:ext cx="36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4343" name="AutoShape 21"/>
            <p:cNvSpPr/>
            <p:nvPr/>
          </p:nvSpPr>
          <p:spPr>
            <a:xfrm>
              <a:off x="2640" y="384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4344" name="AutoShape 22"/>
            <p:cNvSpPr/>
            <p:nvPr/>
          </p:nvSpPr>
          <p:spPr>
            <a:xfrm>
              <a:off x="4608" y="2064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物</a:t>
              </a:r>
            </a:p>
          </p:txBody>
        </p:sp>
        <p:sp>
          <p:nvSpPr>
            <p:cNvPr id="14345" name="AutoShape 23"/>
            <p:cNvSpPr/>
            <p:nvPr/>
          </p:nvSpPr>
          <p:spPr>
            <a:xfrm>
              <a:off x="2640" y="3936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观念</a:t>
              </a:r>
            </a:p>
          </p:txBody>
        </p:sp>
        <p:sp>
          <p:nvSpPr>
            <p:cNvPr id="14346" name="AutoShape 24"/>
            <p:cNvSpPr/>
            <p:nvPr/>
          </p:nvSpPr>
          <p:spPr>
            <a:xfrm>
              <a:off x="528" y="2112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人</a:t>
              </a:r>
            </a:p>
          </p:txBody>
        </p:sp>
        <p:sp>
          <p:nvSpPr>
            <p:cNvPr id="14347" name="AutoShape 4"/>
            <p:cNvSpPr/>
            <p:nvPr/>
          </p:nvSpPr>
          <p:spPr>
            <a:xfrm>
              <a:off x="2304" y="1680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8" name="Text Box 25"/>
            <p:cNvSpPr txBox="1"/>
            <p:nvPr/>
          </p:nvSpPr>
          <p:spPr>
            <a:xfrm>
              <a:off x="2352" y="1536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E</a:t>
              </a:r>
            </a:p>
          </p:txBody>
        </p:sp>
        <p:sp>
          <p:nvSpPr>
            <p:cNvPr id="14349" name="Text Box 26"/>
            <p:cNvSpPr txBox="1"/>
            <p:nvPr/>
          </p:nvSpPr>
          <p:spPr>
            <a:xfrm>
              <a:off x="3504" y="2016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R</a:t>
              </a:r>
            </a:p>
          </p:txBody>
        </p:sp>
        <p:sp>
          <p:nvSpPr>
            <p:cNvPr id="14350" name="Text Box 27"/>
            <p:cNvSpPr txBox="1"/>
            <p:nvPr/>
          </p:nvSpPr>
          <p:spPr>
            <a:xfrm>
              <a:off x="3216" y="2640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I</a:t>
              </a:r>
            </a:p>
          </p:txBody>
        </p:sp>
        <p:sp>
          <p:nvSpPr>
            <p:cNvPr id="14351" name="Text Box 28"/>
            <p:cNvSpPr txBox="1"/>
            <p:nvPr/>
          </p:nvSpPr>
          <p:spPr>
            <a:xfrm>
              <a:off x="2352" y="2640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A</a:t>
              </a:r>
            </a:p>
          </p:txBody>
        </p:sp>
        <p:sp>
          <p:nvSpPr>
            <p:cNvPr id="14352" name="Text Box 29"/>
            <p:cNvSpPr txBox="1"/>
            <p:nvPr/>
          </p:nvSpPr>
          <p:spPr>
            <a:xfrm>
              <a:off x="2016" y="2064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S</a:t>
              </a:r>
            </a:p>
          </p:txBody>
        </p:sp>
        <p:sp>
          <p:nvSpPr>
            <p:cNvPr id="14353" name="Text Box 30"/>
            <p:cNvSpPr txBox="1"/>
            <p:nvPr/>
          </p:nvSpPr>
          <p:spPr>
            <a:xfrm>
              <a:off x="3744" y="768"/>
              <a:ext cx="8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数据分析</a:t>
              </a:r>
            </a:p>
          </p:txBody>
        </p:sp>
        <p:sp>
          <p:nvSpPr>
            <p:cNvPr id="14354" name="Text Box 31"/>
            <p:cNvSpPr txBox="1"/>
            <p:nvPr/>
          </p:nvSpPr>
          <p:spPr>
            <a:xfrm>
              <a:off x="4176" y="1200"/>
              <a:ext cx="8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通信</a:t>
              </a:r>
            </a:p>
          </p:txBody>
        </p:sp>
        <p:sp>
          <p:nvSpPr>
            <p:cNvPr id="14355" name="Text Box 32"/>
            <p:cNvSpPr txBox="1"/>
            <p:nvPr/>
          </p:nvSpPr>
          <p:spPr>
            <a:xfrm>
              <a:off x="4416" y="1632"/>
              <a:ext cx="8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电子</a:t>
              </a:r>
            </a:p>
          </p:txBody>
        </p:sp>
        <p:sp>
          <p:nvSpPr>
            <p:cNvPr id="14356" name="Text Box 33"/>
            <p:cNvSpPr txBox="1"/>
            <p:nvPr/>
          </p:nvSpPr>
          <p:spPr>
            <a:xfrm>
              <a:off x="4368" y="2496"/>
              <a:ext cx="8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机械</a:t>
              </a:r>
            </a:p>
          </p:txBody>
        </p:sp>
        <p:sp>
          <p:nvSpPr>
            <p:cNvPr id="14357" name="Text Box 34"/>
            <p:cNvSpPr txBox="1"/>
            <p:nvPr/>
          </p:nvSpPr>
          <p:spPr>
            <a:xfrm>
              <a:off x="4176" y="2832"/>
              <a:ext cx="8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工程</a:t>
              </a:r>
            </a:p>
          </p:txBody>
        </p:sp>
        <p:sp>
          <p:nvSpPr>
            <p:cNvPr id="14358" name="Text Box 35"/>
            <p:cNvSpPr txBox="1"/>
            <p:nvPr/>
          </p:nvSpPr>
          <p:spPr>
            <a:xfrm>
              <a:off x="3936" y="3264"/>
              <a:ext cx="8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自然科学</a:t>
              </a:r>
            </a:p>
          </p:txBody>
        </p:sp>
        <p:sp>
          <p:nvSpPr>
            <p:cNvPr id="14359" name="Text Box 37"/>
            <p:cNvSpPr txBox="1"/>
            <p:nvPr/>
          </p:nvSpPr>
          <p:spPr>
            <a:xfrm>
              <a:off x="3168" y="3792"/>
              <a:ext cx="8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生命科学</a:t>
              </a:r>
            </a:p>
          </p:txBody>
        </p:sp>
        <p:sp>
          <p:nvSpPr>
            <p:cNvPr id="14360" name="Text Box 38"/>
            <p:cNvSpPr txBox="1"/>
            <p:nvPr/>
          </p:nvSpPr>
          <p:spPr>
            <a:xfrm>
              <a:off x="1776" y="3792"/>
              <a:ext cx="9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创造性艺术</a:t>
              </a:r>
            </a:p>
          </p:txBody>
        </p:sp>
        <p:sp>
          <p:nvSpPr>
            <p:cNvPr id="14361" name="Text Box 39"/>
            <p:cNvSpPr txBox="1"/>
            <p:nvPr/>
          </p:nvSpPr>
          <p:spPr>
            <a:xfrm>
              <a:off x="960" y="2928"/>
              <a:ext cx="9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心理</a:t>
              </a:r>
            </a:p>
          </p:txBody>
        </p:sp>
        <p:sp>
          <p:nvSpPr>
            <p:cNvPr id="14362" name="Text Box 40"/>
            <p:cNvSpPr txBox="1"/>
            <p:nvPr/>
          </p:nvSpPr>
          <p:spPr>
            <a:xfrm>
              <a:off x="864" y="2496"/>
              <a:ext cx="9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咨询</a:t>
              </a:r>
            </a:p>
          </p:txBody>
        </p:sp>
        <p:sp>
          <p:nvSpPr>
            <p:cNvPr id="14363" name="Text Box 41"/>
            <p:cNvSpPr txBox="1"/>
            <p:nvPr/>
          </p:nvSpPr>
          <p:spPr>
            <a:xfrm>
              <a:off x="816" y="1632"/>
              <a:ext cx="9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服务</a:t>
              </a:r>
            </a:p>
          </p:txBody>
        </p:sp>
        <p:sp>
          <p:nvSpPr>
            <p:cNvPr id="14364" name="Text Box 42"/>
            <p:cNvSpPr txBox="1"/>
            <p:nvPr/>
          </p:nvSpPr>
          <p:spPr>
            <a:xfrm>
              <a:off x="1104" y="1200"/>
              <a:ext cx="9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人力</a:t>
              </a:r>
            </a:p>
          </p:txBody>
        </p:sp>
        <p:sp>
          <p:nvSpPr>
            <p:cNvPr id="14365" name="Text Box 43"/>
            <p:cNvSpPr txBox="1"/>
            <p:nvPr/>
          </p:nvSpPr>
          <p:spPr>
            <a:xfrm>
              <a:off x="1296" y="864"/>
              <a:ext cx="9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营销</a:t>
              </a:r>
            </a:p>
          </p:txBody>
        </p:sp>
        <p:sp>
          <p:nvSpPr>
            <p:cNvPr id="14366" name="Text Box 44"/>
            <p:cNvSpPr txBox="1"/>
            <p:nvPr/>
          </p:nvSpPr>
          <p:spPr>
            <a:xfrm>
              <a:off x="1920" y="480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金融</a:t>
              </a:r>
            </a:p>
          </p:txBody>
        </p:sp>
        <p:sp>
          <p:nvSpPr>
            <p:cNvPr id="14367" name="Text Box 45"/>
            <p:cNvSpPr txBox="1"/>
            <p:nvPr/>
          </p:nvSpPr>
          <p:spPr>
            <a:xfrm>
              <a:off x="1248" y="3360"/>
              <a:ext cx="9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文学艺术</a:t>
              </a:r>
            </a:p>
          </p:txBody>
        </p:sp>
      </p:grpSp>
      <p:sp>
        <p:nvSpPr>
          <p:cNvPr id="14368" name="Oval 48"/>
          <p:cNvSpPr/>
          <p:nvPr/>
        </p:nvSpPr>
        <p:spPr>
          <a:xfrm>
            <a:off x="685800" y="457200"/>
            <a:ext cx="1676400" cy="609600"/>
          </a:xfrm>
          <a:prstGeom prst="ellipse">
            <a:avLst/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商务型</a:t>
            </a:r>
          </a:p>
        </p:txBody>
      </p:sp>
      <p:sp>
        <p:nvSpPr>
          <p:cNvPr id="14369" name="Oval 49"/>
          <p:cNvSpPr/>
          <p:nvPr/>
        </p:nvSpPr>
        <p:spPr>
          <a:xfrm>
            <a:off x="7086600" y="533400"/>
            <a:ext cx="1676400" cy="609600"/>
          </a:xfrm>
          <a:prstGeom prst="ellipse">
            <a:avLst/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技术型</a:t>
            </a:r>
          </a:p>
        </p:txBody>
      </p:sp>
      <p:sp>
        <p:nvSpPr>
          <p:cNvPr id="14370" name="Oval 50"/>
          <p:cNvSpPr/>
          <p:nvPr/>
        </p:nvSpPr>
        <p:spPr>
          <a:xfrm>
            <a:off x="7162800" y="5715000"/>
            <a:ext cx="1676400" cy="609600"/>
          </a:xfrm>
          <a:prstGeom prst="ellipse">
            <a:avLst/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专家型</a:t>
            </a:r>
          </a:p>
        </p:txBody>
      </p:sp>
      <p:sp>
        <p:nvSpPr>
          <p:cNvPr id="14371" name="Oval 51"/>
          <p:cNvSpPr/>
          <p:nvPr/>
        </p:nvSpPr>
        <p:spPr>
          <a:xfrm>
            <a:off x="609600" y="5791200"/>
            <a:ext cx="1676400" cy="609600"/>
          </a:xfrm>
          <a:prstGeom prst="ellipse">
            <a:avLst/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服务型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47</TotalTime>
  <Words>1465</Words>
  <Application>Microsoft Office PowerPoint</Application>
  <PresentationFormat>全屏显示(4:3)</PresentationFormat>
  <Paragraphs>390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华文楷体</vt:lpstr>
      <vt:lpstr>华文中宋</vt:lpstr>
      <vt:lpstr>隶书</vt:lpstr>
      <vt:lpstr>宋体</vt:lpstr>
      <vt:lpstr>Arial</vt:lpstr>
      <vt:lpstr>Calibri</vt:lpstr>
      <vt:lpstr>Times New Roman</vt:lpstr>
      <vt:lpstr>Wingdings</vt:lpstr>
      <vt:lpstr>Capsules</vt:lpstr>
      <vt:lpstr>应届生三方协议</vt:lpstr>
      <vt:lpstr>职业知识</vt:lpstr>
      <vt:lpstr>《国民经济行业分类》http://www.stats.gov.cn/tjsj/tjbz/hyflbz/201710/t20171012_1541679.html</vt:lpstr>
      <vt:lpstr>PowerPoint 演示文稿</vt:lpstr>
      <vt:lpstr>不同行业适合什么样的人？</vt:lpstr>
      <vt:lpstr>会计类工作职业发展方向 </vt:lpstr>
      <vt:lpstr>中资外资会计事务所职业发展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会计/财务/审计类职位一览表</vt:lpstr>
      <vt:lpstr>PowerPoint 演示文稿</vt:lpstr>
      <vt:lpstr>职业探索三步走</vt:lpstr>
      <vt:lpstr>1.信息搜集渠道 </vt:lpstr>
      <vt:lpstr>课堂练习：行业职业探索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用户</cp:lastModifiedBy>
  <cp:revision>29</cp:revision>
  <dcterms:created xsi:type="dcterms:W3CDTF">2017-11-07T14:44:00Z</dcterms:created>
  <dcterms:modified xsi:type="dcterms:W3CDTF">2019-10-25T01:20:09Z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2052-11.1.0.8806</vt:lpwstr>
  </property>
</Properties>
</file>