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6" r:id="rId4"/>
    <p:sldId id="267" r:id="rId5"/>
    <p:sldId id="268" r:id="rId6"/>
    <p:sldId id="270" r:id="rId7"/>
    <p:sldId id="275" r:id="rId8"/>
    <p:sldId id="302" r:id="rId9"/>
    <p:sldId id="320" r:id="rId10"/>
    <p:sldId id="351" r:id="rId11"/>
    <p:sldId id="306" r:id="rId12"/>
    <p:sldId id="307" r:id="rId13"/>
    <p:sldId id="308" r:id="rId14"/>
    <p:sldId id="309" r:id="rId15"/>
    <p:sldId id="310" r:id="rId16"/>
    <p:sldId id="311" r:id="rId17"/>
    <p:sldId id="312" r:id="rId18"/>
    <p:sldId id="313" r:id="rId19"/>
    <p:sldId id="314" r:id="rId20"/>
    <p:sldId id="315" r:id="rId21"/>
    <p:sldId id="316" r:id="rId22"/>
    <p:sldId id="322" r:id="rId23"/>
    <p:sldId id="317" r:id="rId24"/>
    <p:sldId id="352" r:id="rId25"/>
    <p:sldId id="318" r:id="rId26"/>
    <p:sldId id="319" r:id="rId27"/>
    <p:sldId id="325" r:id="rId28"/>
    <p:sldId id="333" r:id="rId29"/>
    <p:sldId id="334" r:id="rId30"/>
    <p:sldId id="335" r:id="rId31"/>
    <p:sldId id="336" r:id="rId32"/>
    <p:sldId id="337" r:id="rId33"/>
    <p:sldId id="326" r:id="rId34"/>
    <p:sldId id="300" r:id="rId35"/>
    <p:sldId id="301" r:id="rId36"/>
    <p:sldId id="327" r:id="rId37"/>
    <p:sldId id="328" r:id="rId38"/>
    <p:sldId id="329" r:id="rId39"/>
    <p:sldId id="330" r:id="rId40"/>
    <p:sldId id="331" r:id="rId41"/>
    <p:sldId id="332" r:id="rId4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2605" y="1699895"/>
            <a:ext cx="11147425" cy="1445260"/>
          </a:xfrm>
          <a:prstGeom prst="rect">
            <a:avLst/>
          </a:prstGeom>
          <a:noFill/>
        </p:spPr>
        <p:txBody>
          <a:bodyPr wrap="square" rtlCol="0" anchor="t">
            <a:spAutoFit/>
          </a:bodyPr>
          <a:p>
            <a:pPr algn="ctr"/>
            <a:endParaRPr lang="zh-CN" altLang="en-US" sz="4400" b="1">
              <a:solidFill>
                <a:schemeClr val="bg1"/>
              </a:solidFill>
              <a:latin typeface="华文黑体" panose="02010600040101010101" charset="-122"/>
              <a:ea typeface="华文黑体" panose="02010600040101010101" charset="-122"/>
            </a:endParaRPr>
          </a:p>
          <a:p>
            <a:pPr algn="l"/>
            <a:r>
              <a:rPr lang="zh-CN" altLang="en-US" sz="4400" b="1">
                <a:solidFill>
                  <a:schemeClr val="bg1"/>
                </a:solidFill>
                <a:latin typeface="华文黑体" panose="02010600040101010101" charset="-122"/>
                <a:ea typeface="华文黑体" panose="02010600040101010101" charset="-122"/>
              </a:rPr>
              <a:t> 出口和跨境业务增值税的退（免）税和征税</a:t>
            </a:r>
            <a:endParaRPr lang="zh-CN" altLang="en-US" sz="4400" b="1">
              <a:solidFill>
                <a:schemeClr val="bg1"/>
              </a:solidFill>
              <a:latin typeface="华文黑体" panose="02010600040101010101" charset="-122"/>
              <a:ea typeface="华文黑体" panose="0201060004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8285" y="415925"/>
            <a:ext cx="9034145" cy="1198880"/>
          </a:xfrm>
          <a:prstGeom prst="rect">
            <a:avLst/>
          </a:prstGeom>
          <a:noFill/>
        </p:spPr>
        <p:txBody>
          <a:bodyPr wrap="square" rtlCol="0" anchor="t">
            <a:spAutoFit/>
          </a:bodyPr>
          <a:p>
            <a:pPr>
              <a:lnSpc>
                <a:spcPct val="150000"/>
              </a:lnSpc>
            </a:pPr>
            <a:r>
              <a:rPr lang="zh-CN" altLang="en-US" sz="2400" b="1">
                <a:solidFill>
                  <a:schemeClr val="bg1">
                    <a:lumMod val="95000"/>
                  </a:schemeClr>
                </a:solidFill>
              </a:rPr>
              <a:t>【理解第2步】真实</a:t>
            </a:r>
            <a:r>
              <a:rPr lang="zh-CN" altLang="en-US" sz="2400" b="1">
                <a:solidFill>
                  <a:schemeClr val="bg1">
                    <a:lumMod val="95000"/>
                  </a:schemeClr>
                </a:solidFill>
                <a:sym typeface="+mn-ea"/>
              </a:rPr>
              <a:t>模式：</a:t>
            </a:r>
            <a:r>
              <a:rPr lang="zh-CN" altLang="en-US" sz="2400" b="1">
                <a:solidFill>
                  <a:schemeClr val="bg1">
                    <a:lumMod val="95000"/>
                  </a:schemeClr>
                </a:solidFill>
              </a:rPr>
              <a:t>内销外销合并计算税额</a:t>
            </a:r>
            <a:endParaRPr lang="zh-CN" altLang="en-US" sz="2400" b="1">
              <a:solidFill>
                <a:schemeClr val="bg1">
                  <a:lumMod val="95000"/>
                </a:schemeClr>
              </a:solidFill>
            </a:endParaRPr>
          </a:p>
          <a:p>
            <a:pPr>
              <a:lnSpc>
                <a:spcPct val="150000"/>
              </a:lnSpc>
            </a:pPr>
            <a:endParaRPr lang="zh-CN" altLang="en-US" sz="2400" b="1">
              <a:solidFill>
                <a:schemeClr val="bg1">
                  <a:lumMod val="95000"/>
                </a:schemeClr>
              </a:solidFill>
            </a:endParaRPr>
          </a:p>
        </p:txBody>
      </p:sp>
      <p:pic>
        <p:nvPicPr>
          <p:cNvPr id="5" name="图片 4"/>
          <p:cNvPicPr>
            <a:picLocks noChangeAspect="1"/>
          </p:cNvPicPr>
          <p:nvPr/>
        </p:nvPicPr>
        <p:blipFill>
          <a:blip r:embed="rId1"/>
          <a:stretch>
            <a:fillRect/>
          </a:stretch>
        </p:blipFill>
        <p:spPr>
          <a:xfrm>
            <a:off x="2121535" y="1942465"/>
            <a:ext cx="3470910" cy="3470910"/>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3685" y="88265"/>
            <a:ext cx="8135620" cy="4523105"/>
          </a:xfrm>
          <a:prstGeom prst="rect">
            <a:avLst/>
          </a:prstGeom>
          <a:noFill/>
        </p:spPr>
        <p:txBody>
          <a:bodyPr wrap="square" rtlCol="0" anchor="t">
            <a:spAutoFit/>
          </a:bodyPr>
          <a:p>
            <a:pPr>
              <a:lnSpc>
                <a:spcPct val="150000"/>
              </a:lnSpc>
            </a:pPr>
            <a:r>
              <a:rPr lang="zh-CN" altLang="en-US" sz="2400" b="1">
                <a:solidFill>
                  <a:schemeClr val="bg1">
                    <a:lumMod val="95000"/>
                  </a:schemeClr>
                </a:solidFill>
              </a:rPr>
              <a:t>所以典型的出口退税的题目应该是这样的</a:t>
            </a:r>
            <a:endParaRPr lang="zh-CN" altLang="en-US" sz="2400" b="1">
              <a:solidFill>
                <a:schemeClr val="bg1">
                  <a:lumMod val="95000"/>
                </a:schemeClr>
              </a:solidFill>
            </a:endParaRPr>
          </a:p>
          <a:p>
            <a:pPr>
              <a:lnSpc>
                <a:spcPct val="150000"/>
              </a:lnSpc>
            </a:pPr>
            <a:r>
              <a:rPr lang="zh-CN" altLang="en-US" sz="2400" b="1">
                <a:solidFill>
                  <a:schemeClr val="bg1">
                    <a:lumMod val="95000"/>
                  </a:schemeClr>
                </a:solidFill>
              </a:rPr>
              <a:t>【合并计算】假设某自营出口的生产企业为增值税一般纳税人，出口货物的征税税率为与退税税率都为13%。2019年5月的有关经营业务为：企业当月内销货物取得不含税收入100万元，收款113万元存入银行；内销产品原材料耗用80万元。出口货物的销售价折合人民币200万元。外销产品耗用原材料120万元。</a:t>
            </a:r>
            <a:r>
              <a:rPr lang="zh-CN" altLang="en-US" sz="2400" b="1">
                <a:solidFill>
                  <a:schemeClr val="bg1"/>
                </a:solidFill>
                <a:effectLst>
                  <a:glow rad="139700">
                    <a:schemeClr val="accent2">
                      <a:satMod val="175000"/>
                      <a:alpha val="40000"/>
                    </a:schemeClr>
                  </a:glow>
                </a:effectLst>
                <a:sym typeface="+mn-ea"/>
              </a:rPr>
              <a:t>购进原材料取得增值税专用发票注明价款200万元，外购货物准予抵扣的进项税额26万元通过认证。</a:t>
            </a:r>
            <a:endParaRPr lang="zh-CN" altLang="en-US" sz="2400" b="1">
              <a:solidFill>
                <a:schemeClr val="bg1"/>
              </a:solidFill>
              <a:effectLst>
                <a:glow rad="139700">
                  <a:schemeClr val="accent2">
                    <a:satMod val="175000"/>
                    <a:alpha val="40000"/>
                  </a:schemeClr>
                </a:glow>
              </a:effectLst>
              <a:sym typeface="+mn-ea"/>
            </a:endParaRPr>
          </a:p>
        </p:txBody>
      </p:sp>
      <p:cxnSp>
        <p:nvCxnSpPr>
          <p:cNvPr id="2" name="直接连接符 1"/>
          <p:cNvCxnSpPr/>
          <p:nvPr/>
        </p:nvCxnSpPr>
        <p:spPr>
          <a:xfrm>
            <a:off x="408305" y="3782060"/>
            <a:ext cx="3779520"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7090410" y="2619375"/>
            <a:ext cx="823595" cy="1524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5755" y="3173095"/>
            <a:ext cx="2591435" cy="17145"/>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545465" y="586740"/>
            <a:ext cx="9212580" cy="3969385"/>
          </a:xfrm>
          <a:prstGeom prst="rect">
            <a:avLst/>
          </a:prstGeom>
          <a:noFill/>
        </p:spPr>
        <p:txBody>
          <a:bodyPr wrap="square" rtlCol="0" anchor="t">
            <a:spAutoFit/>
          </a:bodyPr>
          <a:p>
            <a:pPr>
              <a:lnSpc>
                <a:spcPct val="150000"/>
              </a:lnSpc>
            </a:pPr>
            <a:endParaRPr lang="zh-CN" altLang="en-US" sz="2800" b="1">
              <a:solidFill>
                <a:schemeClr val="bg1">
                  <a:lumMod val="95000"/>
                </a:schemeClr>
              </a:solidFill>
              <a:effectLst>
                <a:outerShdw blurRad="38100" dist="38100" dir="2700000" algn="tl">
                  <a:srgbClr val="000000">
                    <a:alpha val="43137"/>
                  </a:srgbClr>
                </a:outerShdw>
              </a:effectLst>
            </a:endParaRPr>
          </a:p>
          <a:p>
            <a:pPr>
              <a:lnSpc>
                <a:spcPct val="150000"/>
              </a:lnSpc>
            </a:pPr>
            <a:r>
              <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当期应纳税额</a:t>
            </a: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nSpc>
                <a:spcPct val="150000"/>
              </a:lnSpc>
            </a:pPr>
            <a:r>
              <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=内销应纳增值税+外销应退增值税</a:t>
            </a: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nSpc>
                <a:spcPct val="150000"/>
              </a:lnSpc>
            </a:pPr>
            <a:r>
              <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=当期销项税额-当期进项税额</a:t>
            </a: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nSpc>
                <a:spcPct val="150000"/>
              </a:lnSpc>
            </a:pPr>
            <a:r>
              <a:rPr lang="en-US" altLang="zh-CN"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=13-26</a:t>
            </a:r>
            <a:endParaRPr lang="en-US" altLang="zh-CN"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a:p>
            <a:pPr>
              <a:lnSpc>
                <a:spcPct val="150000"/>
              </a:lnSpc>
            </a:pPr>
            <a:r>
              <a:rPr lang="en-US" altLang="zh-CN"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=-13</a:t>
            </a:r>
            <a:endParaRPr lang="en-US" altLang="zh-CN"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5260" y="2755900"/>
            <a:ext cx="1715135" cy="1543050"/>
          </a:xfrm>
          <a:prstGeom prst="ellipse">
            <a:avLst/>
          </a:prstGeom>
        </p:spPr>
      </p:pic>
      <p:sp>
        <p:nvSpPr>
          <p:cNvPr id="3" name="文本框 2"/>
          <p:cNvSpPr txBox="1"/>
          <p:nvPr/>
        </p:nvSpPr>
        <p:spPr>
          <a:xfrm>
            <a:off x="1964690" y="2895600"/>
            <a:ext cx="1149350" cy="1106805"/>
          </a:xfrm>
          <a:prstGeom prst="rect">
            <a:avLst/>
          </a:prstGeom>
          <a:noFill/>
        </p:spPr>
        <p:txBody>
          <a:bodyPr wrap="square" rtlCol="0" anchor="t">
            <a:spAutoFit/>
          </a:bodyPr>
          <a:p>
            <a:pPr>
              <a:lnSpc>
                <a:spcPct val="150000"/>
              </a:lnSpc>
            </a:pPr>
            <a:r>
              <a:rPr lang="en-US" altLang="zh-CN" sz="44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-13</a:t>
            </a:r>
            <a:endParaRPr lang="en-US" altLang="zh-CN" sz="44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p:txBody>
      </p:sp>
      <p:sp>
        <p:nvSpPr>
          <p:cNvPr id="4" name="左大括号 3"/>
          <p:cNvSpPr/>
          <p:nvPr/>
        </p:nvSpPr>
        <p:spPr>
          <a:xfrm>
            <a:off x="3114040" y="1983105"/>
            <a:ext cx="457835" cy="317055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sz="5400"/>
          </a:p>
        </p:txBody>
      </p:sp>
      <p:sp>
        <p:nvSpPr>
          <p:cNvPr id="5" name="文本框 4"/>
          <p:cNvSpPr txBox="1"/>
          <p:nvPr/>
        </p:nvSpPr>
        <p:spPr>
          <a:xfrm>
            <a:off x="3571875" y="1591310"/>
            <a:ext cx="2676525" cy="737235"/>
          </a:xfrm>
          <a:prstGeom prst="rect">
            <a:avLst/>
          </a:prstGeom>
          <a:noFill/>
        </p:spPr>
        <p:txBody>
          <a:bodyPr wrap="none" rtlCol="0" anchor="t">
            <a:spAutoFit/>
          </a:bodyPr>
          <a:p>
            <a:pPr>
              <a:lnSpc>
                <a:spcPct val="150000"/>
              </a:lnSpc>
            </a:pPr>
            <a:r>
              <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内销应纳增值税</a:t>
            </a: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p:txBody>
      </p:sp>
      <p:sp>
        <p:nvSpPr>
          <p:cNvPr id="6" name="文本框 5"/>
          <p:cNvSpPr txBox="1"/>
          <p:nvPr/>
        </p:nvSpPr>
        <p:spPr>
          <a:xfrm>
            <a:off x="3571875" y="4783455"/>
            <a:ext cx="2676525" cy="1383665"/>
          </a:xfrm>
          <a:prstGeom prst="rect">
            <a:avLst/>
          </a:prstGeom>
          <a:noFill/>
        </p:spPr>
        <p:txBody>
          <a:bodyPr wrap="none" rtlCol="0" anchor="t">
            <a:spAutoFit/>
          </a:bodyPr>
          <a:p>
            <a:pPr algn="l">
              <a:lnSpc>
                <a:spcPct val="150000"/>
              </a:lnSpc>
            </a:pPr>
            <a:r>
              <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外销应退增值税</a:t>
            </a: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8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p:txBody>
      </p:sp>
      <p:sp>
        <p:nvSpPr>
          <p:cNvPr id="7" name="椭圆形标注 6"/>
          <p:cNvSpPr/>
          <p:nvPr/>
        </p:nvSpPr>
        <p:spPr>
          <a:xfrm rot="900000">
            <a:off x="6029960" y="523875"/>
            <a:ext cx="3560445" cy="1600835"/>
          </a:xfrm>
          <a:prstGeom prst="wedgeEllipse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atin typeface="华文楷体" panose="02010600040101010101" charset="-122"/>
                <a:ea typeface="华文楷体" panose="02010600040101010101" charset="-122"/>
              </a:rPr>
              <a:t>内销增值税如果是负数（当期期末留抵）怎么办？？？</a:t>
            </a:r>
            <a:endParaRPr lang="zh-CN" altLang="en-US" sz="2400" b="1">
              <a:latin typeface="华文楷体" panose="02010600040101010101" charset="-122"/>
              <a:ea typeface="华文楷体" panose="02010600040101010101" charset="-122"/>
            </a:endParaRPr>
          </a:p>
        </p:txBody>
      </p:sp>
      <p:pic>
        <p:nvPicPr>
          <p:cNvPr id="9" name="图片 8"/>
          <p:cNvPicPr>
            <a:picLocks noChangeAspect="1"/>
          </p:cNvPicPr>
          <p:nvPr/>
        </p:nvPicPr>
        <p:blipFill>
          <a:blip r:embed="rId2"/>
          <a:stretch>
            <a:fillRect/>
          </a:stretch>
        </p:blipFill>
        <p:spPr>
          <a:xfrm>
            <a:off x="6366510" y="4035425"/>
            <a:ext cx="1696085" cy="2233930"/>
          </a:xfrm>
          <a:prstGeom prst="rect">
            <a:avLst/>
          </a:prstGeom>
          <a:ln w="34925">
            <a:solidFill>
              <a:schemeClr val="accent1"/>
            </a:solidFill>
          </a:ln>
        </p:spPr>
      </p:pic>
      <p:sp>
        <p:nvSpPr>
          <p:cNvPr id="10" name="文本框 9"/>
          <p:cNvSpPr txBox="1"/>
          <p:nvPr/>
        </p:nvSpPr>
        <p:spPr>
          <a:xfrm>
            <a:off x="8384540" y="4518025"/>
            <a:ext cx="3086100" cy="922020"/>
          </a:xfrm>
          <a:prstGeom prst="rect">
            <a:avLst/>
          </a:prstGeom>
          <a:noFill/>
        </p:spPr>
        <p:txBody>
          <a:bodyPr wrap="none" rtlCol="0" anchor="t">
            <a:spAutoFit/>
          </a:bodyPr>
          <a:p>
            <a:pPr algn="l">
              <a:lnSpc>
                <a:spcPct val="150000"/>
              </a:lnSpc>
            </a:pPr>
            <a:r>
              <a:rPr lang="zh-CN" altLang="en-US"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当期“免、抵、退”税额</a:t>
            </a:r>
            <a:endParaRPr lang="zh-CN" altLang="en-US"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zh-CN" altLang="en-US"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=FOB价格×出口货物退税率</a:t>
            </a:r>
            <a:endParaRPr lang="zh-CN" altLang="en-US"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amond(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heckerboard(across)">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278765" y="800735"/>
            <a:ext cx="8348980" cy="8955405"/>
          </a:xfrm>
          <a:prstGeom prst="rect">
            <a:avLst/>
          </a:prstGeom>
          <a:noFill/>
        </p:spPr>
        <p:txBody>
          <a:bodyPr wrap="square" rtlCol="0" anchor="t">
            <a:spAutoFit/>
          </a:bodyPr>
          <a:p>
            <a:pPr algn="l">
              <a:lnSpc>
                <a:spcPct val="150000"/>
              </a:lnSpc>
            </a:pP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当期“免、抵、退”税额=FOB价格×出口货物退税率</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en-US" altLang="zh-CN"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FOB:</a:t>
            </a: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当期出口货物离岸价✖️外汇人民币折合率</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出口货物退税率：</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一般情况：退税率</a:t>
            </a:r>
            <a:r>
              <a:rPr lang="en-US" altLang="zh-CN"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a:t>
            </a: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征税率</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rPr>
              <a:t>特殊情况：退税率＜征税率</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r>
              <a:rPr lang="zh-CN" altLang="en-US" sz="2400">
                <a:solidFill>
                  <a:schemeClr val="bg1"/>
                </a:solidFill>
                <a:effectLst>
                  <a:glow rad="228600">
                    <a:schemeClr val="accent5">
                      <a:satMod val="175000"/>
                      <a:alpha val="40000"/>
                    </a:schemeClr>
                  </a:glow>
                </a:effectLst>
                <a:sym typeface="+mn-ea"/>
              </a:rPr>
              <a:t>屋顶=当期“免、抵、退”税额=FOB价格×出口货物退税率=200×13%=26（万元）</a:t>
            </a: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a:p>
            <a:pPr algn="l">
              <a:lnSpc>
                <a:spcPct val="150000"/>
              </a:lnSpc>
            </a:pPr>
            <a:endParaRPr lang="zh-CN" altLang="en-US" sz="2400" b="1">
              <a:solidFill>
                <a:schemeClr val="bg1">
                  <a:lumMod val="95000"/>
                </a:schemeClr>
              </a:solidFill>
              <a:effectLst>
                <a:glow rad="228600">
                  <a:schemeClr val="accent5">
                    <a:satMod val="175000"/>
                    <a:alpha val="40000"/>
                  </a:schemeClr>
                </a:glow>
                <a:outerShdw blurRad="38100" dist="38100" dir="2700000" algn="tl">
                  <a:srgbClr val="000000">
                    <a:alpha val="43137"/>
                  </a:srgbClr>
                </a:outerShdw>
              </a:effectLs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7190" y="1033780"/>
            <a:ext cx="7635240" cy="5015865"/>
          </a:xfrm>
          <a:prstGeom prst="rect">
            <a:avLst/>
          </a:prstGeom>
          <a:noFill/>
        </p:spPr>
        <p:txBody>
          <a:bodyPr wrap="square" rtlCol="0" anchor="t">
            <a:spAutoFit/>
          </a:bodyPr>
          <a:p>
            <a:pPr>
              <a:lnSpc>
                <a:spcPct val="150000"/>
              </a:lnSpc>
            </a:pPr>
            <a:r>
              <a:rPr lang="zh-CN" altLang="en-US" sz="2000">
                <a:solidFill>
                  <a:schemeClr val="bg1"/>
                </a:solidFill>
                <a:effectLst>
                  <a:glow rad="228600">
                    <a:schemeClr val="accent5">
                      <a:satMod val="175000"/>
                      <a:alpha val="40000"/>
                    </a:schemeClr>
                  </a:glow>
                </a:effectLst>
              </a:rPr>
              <a:t>本题中，</a:t>
            </a:r>
            <a:endParaRPr lang="zh-CN" altLang="en-US" sz="2000">
              <a:solidFill>
                <a:schemeClr val="bg1"/>
              </a:solidFill>
              <a:effectLst>
                <a:glow rad="228600">
                  <a:schemeClr val="accent5">
                    <a:satMod val="175000"/>
                    <a:alpha val="40000"/>
                  </a:schemeClr>
                </a:glow>
              </a:effectLst>
            </a:endParaRPr>
          </a:p>
          <a:p>
            <a:pPr>
              <a:lnSpc>
                <a:spcPct val="150000"/>
              </a:lnSpc>
            </a:pPr>
            <a:r>
              <a:rPr lang="zh-CN" altLang="en-US" sz="2000">
                <a:solidFill>
                  <a:schemeClr val="bg1"/>
                </a:solidFill>
                <a:effectLst>
                  <a:glow rad="228600">
                    <a:schemeClr val="accent5">
                      <a:satMod val="175000"/>
                      <a:alpha val="40000"/>
                    </a:schemeClr>
                  </a:glow>
                </a:effectLst>
                <a:sym typeface="+mn-ea"/>
              </a:rPr>
              <a:t>当期应纳税额=当期销项税额-当期进项税额=13-26=-13（万元）</a:t>
            </a:r>
            <a:endParaRPr lang="en-US" altLang="zh-CN" sz="20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a:p>
            <a:pPr>
              <a:lnSpc>
                <a:spcPct val="150000"/>
              </a:lnSpc>
            </a:pPr>
            <a:r>
              <a:rPr lang="zh-CN" altLang="en-US" sz="2000">
                <a:solidFill>
                  <a:schemeClr val="bg1"/>
                </a:solidFill>
                <a:effectLst>
                  <a:glow rad="228600">
                    <a:schemeClr val="accent5">
                      <a:satMod val="175000"/>
                      <a:alpha val="40000"/>
                    </a:schemeClr>
                  </a:glow>
                </a:effectLst>
                <a:sym typeface="+mn-ea"/>
              </a:rPr>
              <a:t>屋顶=当期“免、抵、退”税额=FOB价格×出口货物退税率=200×13%=26（万元）</a:t>
            </a:r>
            <a:endParaRPr lang="zh-CN" altLang="en-US" sz="2000">
              <a:solidFill>
                <a:schemeClr val="bg1"/>
              </a:solidFill>
              <a:effectLst>
                <a:glow rad="228600">
                  <a:schemeClr val="accent5">
                    <a:satMod val="175000"/>
                    <a:alpha val="40000"/>
                  </a:schemeClr>
                </a:glow>
              </a:effectLst>
              <a:sym typeface="+mn-ea"/>
            </a:endParaRPr>
          </a:p>
          <a:p>
            <a:pPr>
              <a:lnSpc>
                <a:spcPct val="150000"/>
              </a:lnSpc>
            </a:pPr>
            <a:r>
              <a:rPr lang="zh-CN" altLang="en-US" sz="2000">
                <a:solidFill>
                  <a:schemeClr val="bg1"/>
                </a:solidFill>
                <a:effectLst>
                  <a:glow rad="228600">
                    <a:schemeClr val="accent5">
                      <a:satMod val="175000"/>
                      <a:alpha val="40000"/>
                    </a:schemeClr>
                  </a:glow>
                </a:effectLst>
                <a:sym typeface="+mn-ea"/>
              </a:rPr>
              <a:t>当期内销应纳税额</a:t>
            </a:r>
            <a:r>
              <a:rPr lang="en-US" altLang="zh-CN" sz="2000">
                <a:solidFill>
                  <a:schemeClr val="bg1"/>
                </a:solidFill>
                <a:effectLst>
                  <a:glow rad="228600">
                    <a:schemeClr val="accent5">
                      <a:satMod val="175000"/>
                      <a:alpha val="40000"/>
                    </a:schemeClr>
                  </a:glow>
                </a:effectLst>
                <a:sym typeface="+mn-ea"/>
              </a:rPr>
              <a:t>=13</a:t>
            </a:r>
            <a:r>
              <a:rPr lang="zh-CN" altLang="en-US" sz="2000">
                <a:solidFill>
                  <a:schemeClr val="bg1"/>
                </a:solidFill>
                <a:effectLst>
                  <a:glow rad="228600">
                    <a:schemeClr val="accent5">
                      <a:satMod val="175000"/>
                      <a:alpha val="40000"/>
                    </a:schemeClr>
                  </a:glow>
                </a:effectLst>
                <a:sym typeface="+mn-ea"/>
              </a:rPr>
              <a:t>（万元）</a:t>
            </a:r>
            <a:endParaRPr lang="zh-CN" altLang="en-US" sz="2000">
              <a:solidFill>
                <a:schemeClr val="bg1"/>
              </a:solidFill>
              <a:effectLst>
                <a:glow rad="228600">
                  <a:schemeClr val="accent5">
                    <a:satMod val="175000"/>
                    <a:alpha val="40000"/>
                  </a:schemeClr>
                </a:glow>
              </a:effectLst>
              <a:sym typeface="+mn-ea"/>
            </a:endParaRPr>
          </a:p>
          <a:p>
            <a:pPr>
              <a:lnSpc>
                <a:spcPct val="150000"/>
              </a:lnSpc>
            </a:pPr>
            <a:r>
              <a:rPr lang="zh-CN" altLang="en-US" sz="2000">
                <a:solidFill>
                  <a:schemeClr val="bg1"/>
                </a:solidFill>
                <a:effectLst>
                  <a:glow rad="228600">
                    <a:schemeClr val="accent5">
                      <a:satMod val="175000"/>
                      <a:alpha val="40000"/>
                    </a:schemeClr>
                  </a:glow>
                </a:effectLst>
                <a:sym typeface="+mn-ea"/>
              </a:rPr>
              <a:t>当期免抵税额=出口应退税额26抵当期国内应纳税额=26-13=13万</a:t>
            </a:r>
            <a:endParaRPr lang="zh-CN" altLang="en-US" sz="2000">
              <a:solidFill>
                <a:schemeClr val="bg1"/>
              </a:solidFill>
              <a:effectLst>
                <a:glow rad="228600">
                  <a:schemeClr val="accent5">
                    <a:satMod val="175000"/>
                    <a:alpha val="40000"/>
                  </a:schemeClr>
                </a:glow>
              </a:effectLst>
              <a:sym typeface="+mn-ea"/>
            </a:endParaRPr>
          </a:p>
          <a:p>
            <a:pPr>
              <a:lnSpc>
                <a:spcPct val="150000"/>
              </a:lnSpc>
            </a:pPr>
            <a:r>
              <a:rPr lang="zh-CN" altLang="en-US" sz="2000">
                <a:solidFill>
                  <a:schemeClr val="bg1"/>
                </a:solidFill>
                <a:effectLst>
                  <a:glow rad="228600">
                    <a:schemeClr val="accent5">
                      <a:satMod val="175000"/>
                      <a:alpha val="40000"/>
                    </a:schemeClr>
                  </a:glow>
                </a:effectLst>
                <a:sym typeface="+mn-ea"/>
              </a:rPr>
              <a:t>当期应退税额</a:t>
            </a:r>
            <a:r>
              <a:rPr lang="en-US" altLang="zh-CN" sz="2000">
                <a:solidFill>
                  <a:schemeClr val="bg1"/>
                </a:solidFill>
                <a:effectLst>
                  <a:glow rad="228600">
                    <a:schemeClr val="accent5">
                      <a:satMod val="175000"/>
                      <a:alpha val="40000"/>
                    </a:schemeClr>
                  </a:glow>
                </a:effectLst>
                <a:sym typeface="+mn-ea"/>
              </a:rPr>
              <a:t>=13</a:t>
            </a:r>
            <a:r>
              <a:rPr lang="zh-CN" altLang="en-US" sz="2000">
                <a:solidFill>
                  <a:schemeClr val="bg1"/>
                </a:solidFill>
                <a:effectLst>
                  <a:glow rad="228600">
                    <a:schemeClr val="accent5">
                      <a:satMod val="175000"/>
                      <a:alpha val="40000"/>
                    </a:schemeClr>
                  </a:glow>
                </a:effectLst>
                <a:sym typeface="+mn-ea"/>
              </a:rPr>
              <a:t>万</a:t>
            </a:r>
            <a:endParaRPr lang="zh-CN" altLang="en-US" sz="2000">
              <a:solidFill>
                <a:schemeClr val="bg1"/>
              </a:solidFill>
              <a:effectLst>
                <a:glow rad="228600">
                  <a:schemeClr val="accent5">
                    <a:satMod val="175000"/>
                    <a:alpha val="40000"/>
                  </a:schemeClr>
                </a:glow>
              </a:effectLst>
              <a:sym typeface="+mn-ea"/>
            </a:endParaRPr>
          </a:p>
          <a:p>
            <a:pPr>
              <a:lnSpc>
                <a:spcPct val="150000"/>
              </a:lnSpc>
            </a:pPr>
            <a:endParaRPr lang="zh-CN" altLang="en-US" sz="2000">
              <a:solidFill>
                <a:schemeClr val="bg1"/>
              </a:solidFill>
              <a:effectLst>
                <a:glow rad="228600">
                  <a:schemeClr val="accent5">
                    <a:satMod val="175000"/>
                    <a:alpha val="40000"/>
                  </a:schemeClr>
                </a:glow>
              </a:effectLst>
            </a:endParaRPr>
          </a:p>
          <a:p>
            <a:pPr>
              <a:lnSpc>
                <a:spcPct val="150000"/>
              </a:lnSpc>
            </a:pPr>
            <a:endParaRPr lang="en-US" altLang="zh-CN" sz="2000"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a:p>
            <a:pPr>
              <a:lnSpc>
                <a:spcPct val="150000"/>
              </a:lnSpc>
            </a:pPr>
            <a:endParaRPr lang="zh-CN" altLang="en-US" sz="2000">
              <a:solidFill>
                <a:schemeClr val="bg1"/>
              </a:solidFill>
              <a:effectLst>
                <a:glow rad="228600">
                  <a:schemeClr val="accent5">
                    <a:satMod val="175000"/>
                    <a:alpha val="40000"/>
                  </a:schemeClr>
                </a:glow>
              </a:effectLst>
            </a:endParaRPr>
          </a:p>
          <a:p>
            <a:endParaRPr lang="zh-CN" altLang="en-US" sz="2000">
              <a:solidFill>
                <a:schemeClr val="bg1"/>
              </a:solidFill>
              <a:effectLst>
                <a:glow rad="228600">
                  <a:schemeClr val="accent5">
                    <a:satMod val="175000"/>
                    <a:alpha val="40000"/>
                  </a:schemeClr>
                </a:glo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1770" y="1071880"/>
            <a:ext cx="7479665" cy="3322955"/>
          </a:xfrm>
          <a:prstGeom prst="rect">
            <a:avLst/>
          </a:prstGeom>
          <a:noFill/>
        </p:spPr>
        <p:txBody>
          <a:bodyPr wrap="square" rtlCol="0" anchor="t">
            <a:spAutoFit/>
          </a:bodyPr>
          <a:p>
            <a:pPr>
              <a:lnSpc>
                <a:spcPct val="150000"/>
              </a:lnSpc>
            </a:pPr>
            <a:r>
              <a:rPr lang="zh-CN" altLang="en-US" sz="2000" b="1">
                <a:solidFill>
                  <a:schemeClr val="bg1"/>
                </a:solidFill>
              </a:rPr>
              <a:t>【征税率</a:t>
            </a:r>
            <a:r>
              <a:rPr lang="en-US" altLang="zh-CN" sz="2000" b="1">
                <a:solidFill>
                  <a:schemeClr val="bg1"/>
                </a:solidFill>
              </a:rPr>
              <a:t>≠</a:t>
            </a:r>
            <a:r>
              <a:rPr lang="zh-CN" altLang="en-US" sz="2000" b="1">
                <a:solidFill>
                  <a:schemeClr val="bg1"/>
                </a:solidFill>
              </a:rPr>
              <a:t>退税率】某自营出口的生产企业为增值税一般纳税人，</a:t>
            </a:r>
            <a:r>
              <a:rPr lang="zh-CN" altLang="en-US" sz="2000" b="1">
                <a:solidFill>
                  <a:schemeClr val="bg1"/>
                </a:solidFill>
                <a:effectLst>
                  <a:glow rad="228600">
                    <a:schemeClr val="accent2">
                      <a:satMod val="175000"/>
                      <a:alpha val="40000"/>
                    </a:schemeClr>
                  </a:glow>
                </a:effectLst>
              </a:rPr>
              <a:t>出口货物的征税税率为13%，退税税率为1</a:t>
            </a:r>
            <a:r>
              <a:rPr lang="en-US" altLang="zh-CN" sz="2000" b="1">
                <a:solidFill>
                  <a:schemeClr val="bg1"/>
                </a:solidFill>
                <a:effectLst>
                  <a:glow rad="228600">
                    <a:schemeClr val="accent2">
                      <a:satMod val="175000"/>
                      <a:alpha val="40000"/>
                    </a:schemeClr>
                  </a:glow>
                </a:effectLst>
              </a:rPr>
              <a:t>1</a:t>
            </a:r>
            <a:r>
              <a:rPr lang="zh-CN" altLang="en-US" sz="2000" b="1">
                <a:solidFill>
                  <a:schemeClr val="bg1"/>
                </a:solidFill>
                <a:effectLst>
                  <a:glow rad="228600">
                    <a:schemeClr val="accent2">
                      <a:satMod val="175000"/>
                      <a:alpha val="40000"/>
                    </a:schemeClr>
                  </a:glow>
                </a:effectLst>
              </a:rPr>
              <a:t>%。</a:t>
            </a:r>
            <a:r>
              <a:rPr lang="zh-CN" altLang="en-US" sz="2000" b="1">
                <a:solidFill>
                  <a:schemeClr val="bg1"/>
                </a:solidFill>
              </a:rPr>
              <a:t>2019年5月的有关经营业务为：购进原材料一批，取得的增值税专用发票注明的价款200万元，外购货物准予抵扣的进项税额26万元通过认证。</a:t>
            </a:r>
            <a:r>
              <a:rPr lang="zh-CN" altLang="en-US" sz="2000" b="1">
                <a:solidFill>
                  <a:schemeClr val="bg1"/>
                </a:solidFill>
                <a:effectLst>
                  <a:glow rad="228600">
                    <a:schemeClr val="accent2">
                      <a:satMod val="175000"/>
                      <a:alpha val="40000"/>
                    </a:schemeClr>
                  </a:glow>
                </a:effectLst>
              </a:rPr>
              <a:t>上月末留抵税款3万元，</a:t>
            </a:r>
            <a:r>
              <a:rPr lang="zh-CN" altLang="en-US" sz="2000" b="1">
                <a:solidFill>
                  <a:schemeClr val="bg1"/>
                </a:solidFill>
              </a:rPr>
              <a:t>本月内销货物不含税销售额100万元，收款113万元存入银行，本月出口货物的销售额折合人民币200万元。试计算该企业当期的“免、抵、退”税额。</a:t>
            </a:r>
            <a:endParaRPr lang="zh-CN" altLang="en-US" sz="2000" b="1">
              <a:solidFill>
                <a:schemeClr val="bg1"/>
              </a:solidFill>
            </a:endParaRPr>
          </a:p>
        </p:txBody>
      </p:sp>
      <p:sp>
        <p:nvSpPr>
          <p:cNvPr id="5" name="文本框 4"/>
          <p:cNvSpPr txBox="1"/>
          <p:nvPr/>
        </p:nvSpPr>
        <p:spPr>
          <a:xfrm>
            <a:off x="88900" y="378460"/>
            <a:ext cx="6001385" cy="521970"/>
          </a:xfrm>
          <a:prstGeom prst="rect">
            <a:avLst/>
          </a:prstGeom>
          <a:noFill/>
        </p:spPr>
        <p:txBody>
          <a:bodyPr wrap="square" rtlCol="0" anchor="t">
            <a:spAutoFit/>
          </a:bodyPr>
          <a:p>
            <a:r>
              <a:rPr lang="zh-CN" altLang="en-US" sz="2800">
                <a:solidFill>
                  <a:schemeClr val="bg1"/>
                </a:solidFill>
              </a:rPr>
              <a:t>【理解第3步】如果征税率≠退税率？</a:t>
            </a:r>
            <a:endParaRPr lang="zh-CN" altLang="en-US" sz="28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06705" y="844550"/>
            <a:ext cx="7628890" cy="5169535"/>
          </a:xfrm>
          <a:prstGeom prst="rect">
            <a:avLst/>
          </a:prstGeom>
          <a:noFill/>
        </p:spPr>
        <p:txBody>
          <a:bodyPr wrap="square" rtlCol="0" anchor="t">
            <a:spAutoFit/>
          </a:bodyPr>
          <a:p>
            <a:pPr algn="l">
              <a:lnSpc>
                <a:spcPct val="150000"/>
              </a:lnSpc>
            </a:pPr>
            <a:r>
              <a:rPr lang="en-US" altLang="zh-CN" sz="2000" b="1">
                <a:solidFill>
                  <a:schemeClr val="bg1"/>
                </a:solidFill>
                <a:latin typeface="+mn-ea"/>
              </a:rPr>
              <a:t>1.</a:t>
            </a:r>
            <a:r>
              <a:rPr lang="zh-CN" altLang="en-US" sz="2000" b="1">
                <a:solidFill>
                  <a:schemeClr val="bg1"/>
                </a:solidFill>
                <a:latin typeface="+mn-ea"/>
              </a:rPr>
              <a:t>征税率</a:t>
            </a:r>
            <a:r>
              <a:rPr lang="en-US" altLang="zh-CN" sz="2000" b="1">
                <a:solidFill>
                  <a:schemeClr val="bg1"/>
                </a:solidFill>
                <a:latin typeface="+mn-ea"/>
              </a:rPr>
              <a:t>=</a:t>
            </a:r>
            <a:r>
              <a:rPr lang="zh-CN" altLang="en-US" sz="2000" b="1">
                <a:solidFill>
                  <a:schemeClr val="bg1"/>
                </a:solidFill>
                <a:latin typeface="+mn-ea"/>
              </a:rPr>
              <a:t>退税率</a:t>
            </a:r>
            <a:endParaRPr lang="zh-CN" altLang="en-US" sz="2000" b="1">
              <a:solidFill>
                <a:schemeClr val="bg1"/>
              </a:solidFill>
              <a:latin typeface="+mn-ea"/>
            </a:endParaRPr>
          </a:p>
          <a:p>
            <a:pPr algn="l">
              <a:lnSpc>
                <a:spcPct val="150000"/>
              </a:lnSpc>
            </a:pPr>
            <a:r>
              <a:rPr lang="zh-CN" altLang="en-US" sz="2000" b="1">
                <a:solidFill>
                  <a:schemeClr val="bg1"/>
                </a:solidFill>
                <a:latin typeface="+mn-ea"/>
              </a:rPr>
              <a:t>当期应纳税额=当期销项税额-当期进项税额</a:t>
            </a:r>
            <a:endParaRPr lang="zh-CN" altLang="en-US" sz="2000" b="1">
              <a:solidFill>
                <a:schemeClr val="bg1"/>
              </a:solidFill>
              <a:latin typeface="+mn-ea"/>
            </a:endParaRPr>
          </a:p>
          <a:p>
            <a:pPr algn="l">
              <a:lnSpc>
                <a:spcPct val="150000"/>
              </a:lnSpc>
            </a:pPr>
            <a:endParaRPr lang="zh-CN" altLang="en-US" sz="2000" b="1">
              <a:solidFill>
                <a:schemeClr val="bg1"/>
              </a:solidFill>
              <a:latin typeface="+mn-ea"/>
            </a:endParaRPr>
          </a:p>
          <a:p>
            <a:pPr algn="l">
              <a:lnSpc>
                <a:spcPct val="150000"/>
              </a:lnSpc>
            </a:pPr>
            <a:r>
              <a:rPr lang="en-US" altLang="zh-CN" sz="2000" b="1">
                <a:solidFill>
                  <a:schemeClr val="bg1"/>
                </a:solidFill>
                <a:latin typeface="+mn-ea"/>
              </a:rPr>
              <a:t>2.</a:t>
            </a:r>
            <a:r>
              <a:rPr lang="zh-CN" altLang="en-US" sz="2000" b="1">
                <a:solidFill>
                  <a:schemeClr val="bg1"/>
                </a:solidFill>
                <a:latin typeface="+mn-ea"/>
              </a:rPr>
              <a:t>征税率≠退税率</a:t>
            </a:r>
            <a:r>
              <a:rPr lang="en-US" altLang="zh-CN" sz="2000" b="1">
                <a:solidFill>
                  <a:schemeClr val="bg1"/>
                </a:solidFill>
                <a:latin typeface="+mn-ea"/>
              </a:rPr>
              <a:t>——</a:t>
            </a:r>
            <a:r>
              <a:rPr lang="zh-CN" altLang="en-US" sz="2000" b="1">
                <a:solidFill>
                  <a:schemeClr val="bg1"/>
                </a:solidFill>
                <a:latin typeface="+mn-ea"/>
              </a:rPr>
              <a:t>修正</a:t>
            </a:r>
            <a:r>
              <a:rPr lang="en-US" altLang="zh-CN" sz="2000" b="1">
                <a:solidFill>
                  <a:schemeClr val="bg1"/>
                </a:solidFill>
                <a:latin typeface="+mn-ea"/>
              </a:rPr>
              <a:t>“</a:t>
            </a:r>
            <a:r>
              <a:rPr lang="zh-CN" altLang="en-US" sz="2000" b="1">
                <a:solidFill>
                  <a:schemeClr val="bg1"/>
                </a:solidFill>
                <a:latin typeface="+mn-ea"/>
              </a:rPr>
              <a:t>当期进项税额</a:t>
            </a:r>
            <a:r>
              <a:rPr lang="en-US" altLang="zh-CN" sz="2000" b="1">
                <a:solidFill>
                  <a:schemeClr val="bg1"/>
                </a:solidFill>
                <a:latin typeface="+mn-ea"/>
              </a:rPr>
              <a:t>”</a:t>
            </a:r>
            <a:endParaRPr lang="en-US" altLang="zh-CN" sz="2000" b="1">
              <a:solidFill>
                <a:schemeClr val="bg1"/>
              </a:solidFill>
              <a:latin typeface="+mn-ea"/>
            </a:endParaRPr>
          </a:p>
          <a:p>
            <a:pPr algn="l">
              <a:lnSpc>
                <a:spcPct val="150000"/>
              </a:lnSpc>
            </a:pPr>
            <a:r>
              <a:rPr lang="zh-CN" altLang="en-US" sz="2000" b="1">
                <a:solidFill>
                  <a:schemeClr val="bg1"/>
                </a:solidFill>
                <a:latin typeface="+mn-ea"/>
              </a:rPr>
              <a:t>当期应纳税额=当期销项税额-（当期进项税额-当期不得免征和抵扣税额）</a:t>
            </a:r>
            <a:endParaRPr lang="zh-CN" altLang="en-US" sz="2000" b="1">
              <a:solidFill>
                <a:schemeClr val="bg1"/>
              </a:solidFill>
              <a:latin typeface="+mn-ea"/>
            </a:endParaRPr>
          </a:p>
          <a:p>
            <a:pPr algn="l">
              <a:lnSpc>
                <a:spcPct val="150000"/>
              </a:lnSpc>
            </a:pPr>
            <a:r>
              <a:rPr lang="zh-CN" altLang="en-US" sz="2000" b="1">
                <a:solidFill>
                  <a:schemeClr val="bg1"/>
                </a:solidFill>
                <a:latin typeface="+mn-ea"/>
              </a:rPr>
              <a:t>当期不得免征和抵扣税额=当期出口货物离岸价×外汇人民币折合率×（出口货物适用税率-出口货物退税率）</a:t>
            </a:r>
            <a:endParaRPr lang="zh-CN" altLang="en-US" sz="2000" b="1">
              <a:solidFill>
                <a:schemeClr val="bg1"/>
              </a:solidFill>
              <a:latin typeface="+mn-ea"/>
            </a:endParaRPr>
          </a:p>
          <a:p>
            <a:pPr algn="l">
              <a:lnSpc>
                <a:spcPct val="150000"/>
              </a:lnSpc>
            </a:pPr>
            <a:r>
              <a:rPr lang="zh-CN" altLang="en-US" sz="2000" b="1">
                <a:solidFill>
                  <a:schemeClr val="bg1"/>
                </a:solidFill>
                <a:effectLst>
                  <a:glow rad="228600">
                    <a:schemeClr val="accent4">
                      <a:satMod val="175000"/>
                      <a:alpha val="40000"/>
                    </a:schemeClr>
                  </a:glow>
                </a:effectLst>
                <a:latin typeface="+mn-ea"/>
              </a:rPr>
              <a:t>【简化记忆】</a:t>
            </a:r>
            <a:endParaRPr lang="zh-CN" altLang="en-US" sz="2000" b="1">
              <a:solidFill>
                <a:schemeClr val="bg1"/>
              </a:solidFill>
              <a:effectLst>
                <a:glow rad="228600">
                  <a:schemeClr val="accent4">
                    <a:satMod val="175000"/>
                    <a:alpha val="40000"/>
                  </a:schemeClr>
                </a:glow>
              </a:effectLst>
              <a:latin typeface="+mn-ea"/>
            </a:endParaRPr>
          </a:p>
          <a:p>
            <a:pPr algn="l">
              <a:lnSpc>
                <a:spcPct val="150000"/>
              </a:lnSpc>
            </a:pPr>
            <a:r>
              <a:rPr lang="zh-CN" altLang="en-US" sz="2000" b="1">
                <a:solidFill>
                  <a:schemeClr val="bg1"/>
                </a:solidFill>
                <a:effectLst>
                  <a:glow rad="228600">
                    <a:schemeClr val="accent4">
                      <a:satMod val="175000"/>
                      <a:alpha val="40000"/>
                    </a:schemeClr>
                  </a:glow>
                </a:effectLst>
                <a:latin typeface="+mn-ea"/>
                <a:sym typeface="+mn-ea"/>
              </a:rPr>
              <a:t>当期不得免征和抵扣税额=FOB×税差</a:t>
            </a:r>
            <a:endParaRPr lang="zh-CN" altLang="en-US" sz="2000" b="1">
              <a:solidFill>
                <a:schemeClr val="bg1"/>
              </a:solidFill>
              <a:effectLst>
                <a:glow rad="228600">
                  <a:schemeClr val="accent4">
                    <a:satMod val="175000"/>
                    <a:alpha val="40000"/>
                  </a:schemeClr>
                </a:glow>
              </a:effectLst>
              <a:latin typeface="+mn-ea"/>
              <a:sym typeface="+mn-ea"/>
            </a:endParaRPr>
          </a:p>
          <a:p>
            <a:pPr algn="l">
              <a:lnSpc>
                <a:spcPct val="150000"/>
              </a:lnSpc>
            </a:pPr>
            <a:r>
              <a:rPr lang="zh-CN" altLang="en-US" sz="2000" b="1">
                <a:solidFill>
                  <a:schemeClr val="bg1"/>
                </a:solidFill>
                <a:effectLst>
                  <a:glow rad="228600">
                    <a:schemeClr val="accent4">
                      <a:satMod val="175000"/>
                      <a:alpha val="40000"/>
                    </a:schemeClr>
                  </a:glow>
                </a:effectLst>
                <a:latin typeface="+mn-ea"/>
                <a:sym typeface="+mn-ea"/>
              </a:rPr>
              <a:t>当期应纳税额=当期销项税额-（当期进项税额-</a:t>
            </a:r>
            <a:r>
              <a:rPr lang="en-US" altLang="zh-CN" sz="2000" b="1">
                <a:solidFill>
                  <a:schemeClr val="bg1"/>
                </a:solidFill>
                <a:effectLst>
                  <a:glow rad="228600">
                    <a:schemeClr val="accent4">
                      <a:satMod val="175000"/>
                      <a:alpha val="40000"/>
                    </a:schemeClr>
                  </a:glow>
                </a:effectLst>
                <a:latin typeface="+mn-ea"/>
                <a:sym typeface="+mn-ea"/>
              </a:rPr>
              <a:t>FOB</a:t>
            </a:r>
            <a:r>
              <a:rPr lang="zh-CN" altLang="en-US" sz="2000" b="1">
                <a:solidFill>
                  <a:schemeClr val="bg1"/>
                </a:solidFill>
                <a:effectLst>
                  <a:glow rad="228600">
                    <a:schemeClr val="accent4">
                      <a:satMod val="175000"/>
                      <a:alpha val="40000"/>
                    </a:schemeClr>
                  </a:glow>
                </a:effectLst>
                <a:latin typeface="+mn-ea"/>
                <a:sym typeface="+mn-ea"/>
              </a:rPr>
              <a:t>×税差）</a:t>
            </a:r>
            <a:endParaRPr lang="zh-CN" altLang="en-US" sz="2000" b="1">
              <a:solidFill>
                <a:schemeClr val="bg1"/>
              </a:solidFill>
              <a:effectLst>
                <a:glow rad="228600">
                  <a:schemeClr val="accent4">
                    <a:satMod val="175000"/>
                    <a:alpha val="40000"/>
                  </a:schemeClr>
                </a:glow>
              </a:effectLst>
              <a:latin typeface="+mn-ea"/>
              <a:sym typeface="+mn-ea"/>
            </a:endParaRPr>
          </a:p>
        </p:txBody>
      </p:sp>
      <p:pic>
        <p:nvPicPr>
          <p:cNvPr id="2" name="图片 1"/>
          <p:cNvPicPr>
            <a:picLocks noChangeAspect="1"/>
          </p:cNvPicPr>
          <p:nvPr/>
        </p:nvPicPr>
        <p:blipFill>
          <a:blip r:embed="rId1"/>
          <a:stretch>
            <a:fillRect/>
          </a:stretch>
        </p:blipFill>
        <p:spPr>
          <a:xfrm>
            <a:off x="7935595" y="612140"/>
            <a:ext cx="3702050" cy="2313940"/>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同侧圆角矩形 3"/>
          <p:cNvSpPr/>
          <p:nvPr/>
        </p:nvSpPr>
        <p:spPr>
          <a:xfrm>
            <a:off x="414020" y="2581275"/>
            <a:ext cx="2766695" cy="1018540"/>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当期应纳税额</a:t>
            </a:r>
            <a:endParaRPr lang="zh-CN" altLang="en-US" sz="2400" b="1">
              <a:latin typeface="华文楷体" panose="02010600040101010101" charset="-122"/>
              <a:ea typeface="华文楷体" panose="02010600040101010101" charset="-122"/>
            </a:endParaRPr>
          </a:p>
          <a:p>
            <a:pPr algn="ctr"/>
            <a:r>
              <a:rPr lang="zh-CN" altLang="en-US" sz="2400" b="1">
                <a:latin typeface="华文楷体" panose="02010600040101010101" charset="-122"/>
                <a:ea typeface="华文楷体" panose="02010600040101010101" charset="-122"/>
              </a:rPr>
              <a:t>（退税率＜征税率）</a:t>
            </a:r>
            <a:endParaRPr lang="zh-CN" altLang="en-US" sz="2400" b="1">
              <a:latin typeface="华文楷体" panose="02010600040101010101" charset="-122"/>
              <a:ea typeface="华文楷体" panose="02010600040101010101" charset="-122"/>
            </a:endParaRPr>
          </a:p>
        </p:txBody>
      </p:sp>
      <p:sp>
        <p:nvSpPr>
          <p:cNvPr id="5" name="同侧圆角矩形 4"/>
          <p:cNvSpPr/>
          <p:nvPr/>
        </p:nvSpPr>
        <p:spPr>
          <a:xfrm>
            <a:off x="4161155" y="1897380"/>
            <a:ext cx="2532380" cy="488315"/>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销项税额（内销）</a:t>
            </a:r>
            <a:endParaRPr lang="zh-CN" altLang="en-US" sz="2400" b="1">
              <a:latin typeface="华文楷体" panose="02010600040101010101" charset="-122"/>
              <a:ea typeface="华文楷体" panose="02010600040101010101" charset="-122"/>
            </a:endParaRPr>
          </a:p>
        </p:txBody>
      </p:sp>
      <p:sp>
        <p:nvSpPr>
          <p:cNvPr id="6" name="同侧圆角矩形 5"/>
          <p:cNvSpPr/>
          <p:nvPr/>
        </p:nvSpPr>
        <p:spPr>
          <a:xfrm>
            <a:off x="6204585" y="3092450"/>
            <a:ext cx="1657985" cy="507365"/>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内销进项</a:t>
            </a:r>
            <a:endParaRPr lang="zh-CN" altLang="en-US" sz="2400" b="1">
              <a:latin typeface="华文楷体" panose="02010600040101010101" charset="-122"/>
              <a:ea typeface="华文楷体" panose="02010600040101010101" charset="-122"/>
            </a:endParaRPr>
          </a:p>
        </p:txBody>
      </p:sp>
      <p:sp>
        <p:nvSpPr>
          <p:cNvPr id="9" name="左大括号 8"/>
          <p:cNvSpPr/>
          <p:nvPr/>
        </p:nvSpPr>
        <p:spPr>
          <a:xfrm>
            <a:off x="5968365" y="3301365"/>
            <a:ext cx="236220" cy="1085850"/>
          </a:xfrm>
          <a:prstGeom prst="leftBrace">
            <a:avLst>
              <a:gd name="adj1" fmla="val 8333"/>
              <a:gd name="adj2" fmla="val 50048"/>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同侧圆角矩形 9"/>
          <p:cNvSpPr/>
          <p:nvPr/>
        </p:nvSpPr>
        <p:spPr>
          <a:xfrm>
            <a:off x="6204585" y="4088130"/>
            <a:ext cx="1658620" cy="507365"/>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外销进项</a:t>
            </a:r>
            <a:endParaRPr lang="zh-CN" altLang="en-US" sz="2400" b="1">
              <a:latin typeface="华文楷体" panose="02010600040101010101" charset="-122"/>
              <a:ea typeface="华文楷体" panose="02010600040101010101" charset="-122"/>
            </a:endParaRPr>
          </a:p>
        </p:txBody>
      </p:sp>
      <p:sp>
        <p:nvSpPr>
          <p:cNvPr id="11" name="同侧圆角矩形 10"/>
          <p:cNvSpPr/>
          <p:nvPr/>
        </p:nvSpPr>
        <p:spPr>
          <a:xfrm>
            <a:off x="4205605" y="3599815"/>
            <a:ext cx="1761490" cy="488315"/>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进项税额</a:t>
            </a:r>
            <a:endParaRPr lang="zh-CN" altLang="en-US" sz="2400" b="1">
              <a:latin typeface="华文楷体" panose="02010600040101010101" charset="-122"/>
              <a:ea typeface="华文楷体" panose="02010600040101010101" charset="-122"/>
            </a:endParaRPr>
          </a:p>
        </p:txBody>
      </p:sp>
      <p:sp>
        <p:nvSpPr>
          <p:cNvPr id="12" name="同侧圆角矩形 11"/>
          <p:cNvSpPr/>
          <p:nvPr/>
        </p:nvSpPr>
        <p:spPr>
          <a:xfrm>
            <a:off x="3709670" y="5012055"/>
            <a:ext cx="3782695" cy="488315"/>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适用征税率</a:t>
            </a:r>
            <a:r>
              <a:rPr lang="en-US" altLang="zh-CN" sz="2400" b="1">
                <a:latin typeface="华文楷体" panose="02010600040101010101" charset="-122"/>
                <a:ea typeface="华文楷体" panose="02010600040101010101" charset="-122"/>
              </a:rPr>
              <a:t>13%</a:t>
            </a:r>
            <a:r>
              <a:rPr lang="zh-CN" altLang="en-US" sz="2400" b="1">
                <a:latin typeface="华文楷体" panose="02010600040101010101" charset="-122"/>
                <a:ea typeface="华文楷体" panose="02010600040101010101" charset="-122"/>
              </a:rPr>
              <a:t>合并计算</a:t>
            </a:r>
            <a:endParaRPr lang="zh-CN" altLang="en-US" sz="2400" b="1">
              <a:latin typeface="华文楷体" panose="02010600040101010101" charset="-122"/>
              <a:ea typeface="华文楷体" panose="02010600040101010101" charset="-122"/>
            </a:endParaRPr>
          </a:p>
        </p:txBody>
      </p:sp>
      <p:sp>
        <p:nvSpPr>
          <p:cNvPr id="13" name="下箭头 12"/>
          <p:cNvSpPr/>
          <p:nvPr/>
        </p:nvSpPr>
        <p:spPr>
          <a:xfrm>
            <a:off x="5042535" y="4088130"/>
            <a:ext cx="389255" cy="824865"/>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latin typeface="华文楷体" panose="02010600040101010101" charset="-122"/>
              <a:ea typeface="华文楷体" panose="02010600040101010101" charset="-122"/>
            </a:endParaRPr>
          </a:p>
        </p:txBody>
      </p:sp>
      <p:sp>
        <p:nvSpPr>
          <p:cNvPr id="14" name="减号 13"/>
          <p:cNvSpPr/>
          <p:nvPr/>
        </p:nvSpPr>
        <p:spPr>
          <a:xfrm>
            <a:off x="5042535" y="2918460"/>
            <a:ext cx="474345" cy="237490"/>
          </a:xfrm>
          <a:prstGeom prst="mathMinu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左大括号 14"/>
          <p:cNvSpPr/>
          <p:nvPr/>
        </p:nvSpPr>
        <p:spPr>
          <a:xfrm>
            <a:off x="3839210" y="2177415"/>
            <a:ext cx="305435" cy="1696085"/>
          </a:xfrm>
          <a:prstGeom prst="leftBrac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等于号 15"/>
          <p:cNvSpPr/>
          <p:nvPr/>
        </p:nvSpPr>
        <p:spPr>
          <a:xfrm>
            <a:off x="3285490" y="2762885"/>
            <a:ext cx="424180" cy="525145"/>
          </a:xfrm>
          <a:prstGeom prst="mathEqual">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左大括号 16"/>
          <p:cNvSpPr/>
          <p:nvPr/>
        </p:nvSpPr>
        <p:spPr>
          <a:xfrm>
            <a:off x="7994650" y="3798570"/>
            <a:ext cx="236220" cy="1085850"/>
          </a:xfrm>
          <a:prstGeom prst="leftBrace">
            <a:avLst>
              <a:gd name="adj1" fmla="val 8333"/>
              <a:gd name="adj2" fmla="val 50048"/>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同侧圆角矩形 17"/>
          <p:cNvSpPr/>
          <p:nvPr/>
        </p:nvSpPr>
        <p:spPr>
          <a:xfrm>
            <a:off x="8230870" y="3580765"/>
            <a:ext cx="3438525" cy="507365"/>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400" b="1">
                <a:latin typeface="华文楷体" panose="02010600040101010101" charset="-122"/>
                <a:ea typeface="华文楷体" panose="02010600040101010101" charset="-122"/>
              </a:rPr>
              <a:t>可抵扣：</a:t>
            </a:r>
            <a:r>
              <a:rPr lang="en-US" altLang="zh-CN" sz="2400" b="1">
                <a:latin typeface="华文楷体" panose="02010600040101010101" charset="-122"/>
                <a:ea typeface="华文楷体" panose="02010600040101010101" charset="-122"/>
              </a:rPr>
              <a:t>FOB</a:t>
            </a:r>
            <a:r>
              <a:rPr lang="zh-CN" altLang="en-US" sz="2400" b="1">
                <a:solidFill>
                  <a:schemeClr val="tx1"/>
                </a:solidFill>
                <a:sym typeface="+mn-ea"/>
              </a:rPr>
              <a:t>×</a:t>
            </a:r>
            <a:r>
              <a:rPr lang="zh-CN" altLang="en-US" sz="2400" b="1">
                <a:latin typeface="华文楷体" panose="02010600040101010101" charset="-122"/>
                <a:ea typeface="华文楷体" panose="02010600040101010101" charset="-122"/>
              </a:rPr>
              <a:t>️退税率</a:t>
            </a:r>
            <a:endParaRPr lang="zh-CN" altLang="en-US" sz="2400" b="1">
              <a:latin typeface="华文楷体" panose="02010600040101010101" charset="-122"/>
              <a:ea typeface="华文楷体" panose="02010600040101010101" charset="-122"/>
            </a:endParaRPr>
          </a:p>
        </p:txBody>
      </p:sp>
      <p:sp>
        <p:nvSpPr>
          <p:cNvPr id="19" name="同侧圆角矩形 18"/>
          <p:cNvSpPr/>
          <p:nvPr/>
        </p:nvSpPr>
        <p:spPr>
          <a:xfrm>
            <a:off x="8230235" y="4595495"/>
            <a:ext cx="3439160" cy="715010"/>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000" b="1">
                <a:latin typeface="华文楷体" panose="02010600040101010101" charset="-122"/>
                <a:ea typeface="华文楷体" panose="02010600040101010101" charset="-122"/>
              </a:rPr>
              <a:t>不可抵扣：</a:t>
            </a:r>
            <a:r>
              <a:rPr lang="en-US" altLang="zh-CN" sz="2000" b="1">
                <a:latin typeface="华文楷体" panose="02010600040101010101" charset="-122"/>
                <a:ea typeface="华文楷体" panose="02010600040101010101" charset="-122"/>
              </a:rPr>
              <a:t>FOB</a:t>
            </a:r>
            <a:r>
              <a:rPr lang="zh-CN" altLang="en-US" sz="2000" b="1">
                <a:solidFill>
                  <a:schemeClr val="tx1"/>
                </a:solidFill>
                <a:sym typeface="+mn-ea"/>
              </a:rPr>
              <a:t>×</a:t>
            </a:r>
            <a:r>
              <a:rPr lang="zh-CN" altLang="en-US" sz="2000" b="1">
                <a:latin typeface="华文楷体" panose="02010600040101010101" charset="-122"/>
                <a:ea typeface="华文楷体" panose="02010600040101010101" charset="-122"/>
              </a:rPr>
              <a:t>️税差</a:t>
            </a:r>
            <a:endParaRPr lang="zh-CN" altLang="en-US" sz="2000" b="1">
              <a:latin typeface="华文楷体" panose="02010600040101010101" charset="-122"/>
              <a:ea typeface="华文楷体" panose="02010600040101010101" charset="-122"/>
            </a:endParaRPr>
          </a:p>
          <a:p>
            <a:pPr algn="ctr"/>
            <a:r>
              <a:rPr lang="zh-CN" altLang="en-US" sz="2000" b="1">
                <a:latin typeface="华文楷体" panose="02010600040101010101" charset="-122"/>
                <a:ea typeface="华文楷体" panose="02010600040101010101" charset="-122"/>
              </a:rPr>
              <a:t>（进项转出，进外销成本）</a:t>
            </a:r>
            <a:endParaRPr lang="zh-CN" altLang="en-US" sz="2000" b="1">
              <a:latin typeface="华文楷体" panose="02010600040101010101" charset="-122"/>
              <a:ea typeface="华文楷体" panose="02010600040101010101" charset="-122"/>
            </a:endParaRPr>
          </a:p>
        </p:txBody>
      </p:sp>
      <p:sp>
        <p:nvSpPr>
          <p:cNvPr id="3" name="乘号 2"/>
          <p:cNvSpPr/>
          <p:nvPr/>
        </p:nvSpPr>
        <p:spPr>
          <a:xfrm>
            <a:off x="9673590" y="4387215"/>
            <a:ext cx="1093470" cy="11963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5105" y="274320"/>
            <a:ext cx="9518650" cy="5631180"/>
          </a:xfrm>
          <a:prstGeom prst="rect">
            <a:avLst/>
          </a:prstGeom>
          <a:noFill/>
        </p:spPr>
        <p:txBody>
          <a:bodyPr wrap="square" rtlCol="0" anchor="t">
            <a:spAutoFit/>
          </a:bodyPr>
          <a:p>
            <a:pPr>
              <a:lnSpc>
                <a:spcPct val="150000"/>
              </a:lnSpc>
            </a:pPr>
            <a:r>
              <a:rPr lang="zh-CN" altLang="en-US" sz="2000" b="1">
                <a:solidFill>
                  <a:schemeClr val="bg1"/>
                </a:solidFill>
              </a:rPr>
              <a:t>某自营出口的生产企业为增值税一般纳税人，出口货物的征税税率为13%，退税税率为1</a:t>
            </a:r>
            <a:r>
              <a:rPr lang="en-US" altLang="zh-CN" sz="2000" b="1">
                <a:solidFill>
                  <a:schemeClr val="bg1"/>
                </a:solidFill>
              </a:rPr>
              <a:t>1</a:t>
            </a:r>
            <a:r>
              <a:rPr lang="zh-CN" altLang="en-US" sz="2000" b="1">
                <a:solidFill>
                  <a:schemeClr val="bg1"/>
                </a:solidFill>
              </a:rPr>
              <a:t>%。2019年5月的有关经营业务为：购进原材料一批，取得的增值税专用发票注明的价款200万元，外购货物准予抵扣的进项税额26万元通过认证。上月末留抵税款3万元，本月内销货物不含税销售额100万元，收款113万元存入银行，本月出口货物的销售额折合人民币200万元。试计算该企业当期的“免、抵、退”税额。</a:t>
            </a:r>
            <a:endParaRPr lang="zh-CN" altLang="en-US" sz="2000" b="1">
              <a:solidFill>
                <a:schemeClr val="bg1"/>
              </a:solidFill>
            </a:endParaRPr>
          </a:p>
          <a:p>
            <a:pPr>
              <a:lnSpc>
                <a:spcPct val="150000"/>
              </a:lnSpc>
            </a:pPr>
            <a:r>
              <a:rPr lang="zh-CN" altLang="en-US" sz="2000" b="1">
                <a:solidFill>
                  <a:schemeClr val="bg1"/>
                </a:solidFill>
              </a:rPr>
              <a:t>【答案】</a:t>
            </a:r>
            <a:endParaRPr lang="zh-CN" altLang="en-US" sz="2000" b="1">
              <a:solidFill>
                <a:schemeClr val="bg1"/>
              </a:solidFill>
            </a:endParaRPr>
          </a:p>
          <a:p>
            <a:pPr>
              <a:lnSpc>
                <a:spcPct val="150000"/>
              </a:lnSpc>
            </a:pPr>
            <a:r>
              <a:rPr lang="zh-CN" altLang="en-US" sz="2000" b="1">
                <a:solidFill>
                  <a:schemeClr val="bg1"/>
                </a:solidFill>
              </a:rPr>
              <a:t>（1）当期“免、抵、退”税不得免征和抵扣税额=200×（</a:t>
            </a:r>
            <a:r>
              <a:rPr lang="en-US" altLang="zh-CN" sz="2000" b="1">
                <a:solidFill>
                  <a:schemeClr val="bg1"/>
                </a:solidFill>
              </a:rPr>
              <a:t>13</a:t>
            </a:r>
            <a:r>
              <a:rPr lang="zh-CN" altLang="en-US" sz="2000" b="1">
                <a:solidFill>
                  <a:schemeClr val="bg1"/>
                </a:solidFill>
              </a:rPr>
              <a:t>%-</a:t>
            </a:r>
            <a:r>
              <a:rPr lang="en-US" altLang="zh-CN" sz="2000" b="1">
                <a:solidFill>
                  <a:schemeClr val="bg1"/>
                </a:solidFill>
              </a:rPr>
              <a:t>11</a:t>
            </a:r>
            <a:r>
              <a:rPr lang="zh-CN" altLang="en-US" sz="2000" b="1">
                <a:solidFill>
                  <a:schemeClr val="bg1"/>
                </a:solidFill>
              </a:rPr>
              <a:t>%）=</a:t>
            </a:r>
            <a:r>
              <a:rPr lang="en-US" altLang="zh-CN" sz="2000" b="1">
                <a:solidFill>
                  <a:schemeClr val="bg1"/>
                </a:solidFill>
              </a:rPr>
              <a:t>4</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（2）当期应纳税额=100×13%-（26-</a:t>
            </a:r>
            <a:r>
              <a:rPr lang="en-US" altLang="zh-CN" sz="2000" b="1">
                <a:solidFill>
                  <a:schemeClr val="bg1"/>
                </a:solidFill>
              </a:rPr>
              <a:t>4</a:t>
            </a:r>
            <a:r>
              <a:rPr lang="zh-CN" altLang="en-US" sz="2000" b="1">
                <a:solidFill>
                  <a:schemeClr val="bg1"/>
                </a:solidFill>
              </a:rPr>
              <a:t>）-3=13-2</a:t>
            </a:r>
            <a:r>
              <a:rPr lang="en-US" altLang="zh-CN" sz="2000" b="1">
                <a:solidFill>
                  <a:schemeClr val="bg1"/>
                </a:solidFill>
              </a:rPr>
              <a:t>2</a:t>
            </a:r>
            <a:r>
              <a:rPr lang="zh-CN" altLang="en-US" sz="2000" b="1">
                <a:solidFill>
                  <a:schemeClr val="bg1"/>
                </a:solidFill>
              </a:rPr>
              <a:t>-3=-1</a:t>
            </a:r>
            <a:r>
              <a:rPr lang="en-US" altLang="zh-CN" sz="2000" b="1">
                <a:solidFill>
                  <a:schemeClr val="bg1"/>
                </a:solidFill>
              </a:rPr>
              <a:t>2</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（3）出口货物“免、抵、退”税额=200×1</a:t>
            </a:r>
            <a:r>
              <a:rPr lang="en-US" altLang="zh-CN" sz="2000" b="1">
                <a:solidFill>
                  <a:schemeClr val="bg1"/>
                </a:solidFill>
              </a:rPr>
              <a:t>1</a:t>
            </a:r>
            <a:r>
              <a:rPr lang="zh-CN" altLang="en-US" sz="2000" b="1">
                <a:solidFill>
                  <a:schemeClr val="bg1"/>
                </a:solidFill>
              </a:rPr>
              <a:t>%=2</a:t>
            </a:r>
            <a:r>
              <a:rPr lang="en-US" altLang="zh-CN" sz="2000" b="1">
                <a:solidFill>
                  <a:schemeClr val="bg1"/>
                </a:solidFill>
              </a:rPr>
              <a:t>2</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（4）企业当期应退税额=1</a:t>
            </a:r>
            <a:r>
              <a:rPr lang="en-US" altLang="zh-CN" sz="2000" b="1">
                <a:solidFill>
                  <a:schemeClr val="bg1"/>
                </a:solidFill>
              </a:rPr>
              <a:t>2</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（5）当期免抵税额=当期</a:t>
            </a:r>
            <a:r>
              <a:rPr lang="en-US" altLang="zh-CN" sz="2000" b="1">
                <a:solidFill>
                  <a:schemeClr val="bg1"/>
                </a:solidFill>
              </a:rPr>
              <a:t>“</a:t>
            </a:r>
            <a:r>
              <a:rPr lang="zh-CN" altLang="en-US" sz="2000" b="1">
                <a:solidFill>
                  <a:schemeClr val="bg1"/>
                </a:solidFill>
              </a:rPr>
              <a:t>免、抵、退</a:t>
            </a:r>
            <a:r>
              <a:rPr lang="en-US" altLang="zh-CN" sz="2000" b="1">
                <a:solidFill>
                  <a:schemeClr val="bg1"/>
                </a:solidFill>
              </a:rPr>
              <a:t>”</a:t>
            </a:r>
            <a:r>
              <a:rPr lang="zh-CN" altLang="en-US" sz="2000" b="1">
                <a:solidFill>
                  <a:schemeClr val="bg1"/>
                </a:solidFill>
              </a:rPr>
              <a:t>税额-当期应退税额</a:t>
            </a:r>
            <a:endParaRPr lang="zh-CN" altLang="en-US" sz="2000" b="1">
              <a:solidFill>
                <a:schemeClr val="bg1"/>
              </a:solidFill>
            </a:endParaRPr>
          </a:p>
          <a:p>
            <a:pPr>
              <a:lnSpc>
                <a:spcPct val="150000"/>
              </a:lnSpc>
            </a:pPr>
            <a:r>
              <a:rPr lang="zh-CN" altLang="en-US" sz="2000" b="1">
                <a:solidFill>
                  <a:schemeClr val="bg1"/>
                </a:solidFill>
              </a:rPr>
              <a:t>          当期免抵税额=2</a:t>
            </a:r>
            <a:r>
              <a:rPr lang="en-US" altLang="zh-CN" sz="2000" b="1">
                <a:solidFill>
                  <a:schemeClr val="bg1"/>
                </a:solidFill>
              </a:rPr>
              <a:t>2</a:t>
            </a:r>
            <a:r>
              <a:rPr lang="zh-CN" altLang="en-US" sz="2000" b="1">
                <a:solidFill>
                  <a:schemeClr val="bg1"/>
                </a:solidFill>
              </a:rPr>
              <a:t>-1</a:t>
            </a:r>
            <a:r>
              <a:rPr lang="en-US" altLang="zh-CN" sz="2000" b="1">
                <a:solidFill>
                  <a:schemeClr val="bg1"/>
                </a:solidFill>
              </a:rPr>
              <a:t>2</a:t>
            </a:r>
            <a:r>
              <a:rPr lang="zh-CN" altLang="en-US" sz="2000" b="1">
                <a:solidFill>
                  <a:schemeClr val="bg1"/>
                </a:solidFill>
              </a:rPr>
              <a:t>=10（万元）</a:t>
            </a:r>
            <a:endParaRPr lang="zh-CN" altLang="en-US" sz="20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8985" y="777875"/>
            <a:ext cx="6286500" cy="706755"/>
          </a:xfrm>
          <a:prstGeom prst="rect">
            <a:avLst/>
          </a:prstGeom>
          <a:noFill/>
        </p:spPr>
        <p:txBody>
          <a:bodyPr wrap="none" rtlCol="0" anchor="t">
            <a:spAutoFit/>
          </a:bodyPr>
          <a:p>
            <a:pPr marL="0" indent="0" algn="l"/>
            <a:r>
              <a:rPr lang="zh-CN" altLang="en-US" sz="4000" b="1">
                <a:solidFill>
                  <a:schemeClr val="bg1"/>
                </a:solidFill>
                <a:latin typeface="华文楷体" panose="02010600040101010101" charset="-122"/>
                <a:ea typeface="华文楷体" panose="02010600040101010101" charset="-122"/>
                <a:cs typeface="宋体" charset="0"/>
                <a:sym typeface="+mn-ea"/>
              </a:rPr>
              <a:t>学习方法：先理解，后套路</a:t>
            </a:r>
            <a:endParaRPr lang="zh-CN" altLang="en-US" sz="4000" b="1">
              <a:solidFill>
                <a:schemeClr val="bg1"/>
              </a:solidFill>
              <a:latin typeface="华文楷体" panose="02010600040101010101" charset="-122"/>
              <a:ea typeface="华文楷体" panose="02010600040101010101" charset="-122"/>
              <a:cs typeface="宋体" charset="0"/>
              <a:sym typeface="+mn-ea"/>
            </a:endParaRPr>
          </a:p>
        </p:txBody>
      </p:sp>
      <p:sp>
        <p:nvSpPr>
          <p:cNvPr id="4" name="竖卷形 3"/>
          <p:cNvSpPr/>
          <p:nvPr/>
        </p:nvSpPr>
        <p:spPr>
          <a:xfrm>
            <a:off x="408940" y="2072640"/>
            <a:ext cx="6828155" cy="3550920"/>
          </a:xfrm>
          <a:prstGeom prst="verticalScroll">
            <a:avLst/>
          </a:prstGeom>
          <a:blipFill rotWithShape="1">
            <a:blip r:embed="rId1"/>
            <a:stretch>
              <a:fillRect/>
            </a:stretch>
          </a:blip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370" y="234950"/>
            <a:ext cx="9371330" cy="5631180"/>
          </a:xfrm>
          <a:prstGeom prst="rect">
            <a:avLst/>
          </a:prstGeom>
          <a:noFill/>
        </p:spPr>
        <p:txBody>
          <a:bodyPr wrap="square" rtlCol="0" anchor="t">
            <a:spAutoFit/>
          </a:bodyPr>
          <a:p>
            <a:pPr>
              <a:lnSpc>
                <a:spcPct val="150000"/>
              </a:lnSpc>
            </a:pPr>
            <a:r>
              <a:rPr lang="zh-CN" altLang="en-US" sz="2000" b="1">
                <a:solidFill>
                  <a:schemeClr val="bg1"/>
                </a:solidFill>
              </a:rPr>
              <a:t>某自营出口的生产企业为增值税一般纳税人，出口货物的征税税率为13%，退税税率为1</a:t>
            </a:r>
            <a:r>
              <a:rPr lang="en-US" altLang="zh-CN" sz="2000" b="1">
                <a:solidFill>
                  <a:schemeClr val="bg1"/>
                </a:solidFill>
              </a:rPr>
              <a:t>1</a:t>
            </a:r>
            <a:r>
              <a:rPr lang="zh-CN" altLang="en-US" sz="2000" b="1">
                <a:solidFill>
                  <a:schemeClr val="bg1"/>
                </a:solidFill>
              </a:rPr>
              <a:t>%。2019年7月有关经营业务为：购原材料一批，取得的增值税专用发票注明的价款400万元，外购货物准予抵扣的进项税额52万元通过认证。上期末留抵税款5万元。本月内销货物不含税销售额100万元，收款113万元存入银行。本月出口货物的销售额折合人民币200万元。试计算该企业当期的“免、抵、退”税额。</a:t>
            </a:r>
            <a:endParaRPr lang="zh-CN" altLang="en-US" sz="2000" b="1">
              <a:solidFill>
                <a:schemeClr val="bg1"/>
              </a:solidFill>
            </a:endParaRPr>
          </a:p>
          <a:p>
            <a:pPr>
              <a:lnSpc>
                <a:spcPct val="150000"/>
              </a:lnSpc>
            </a:pPr>
            <a:r>
              <a:rPr lang="zh-CN" altLang="en-US" sz="2000" b="1">
                <a:solidFill>
                  <a:schemeClr val="bg1"/>
                </a:solidFill>
              </a:rPr>
              <a:t>【答案】</a:t>
            </a:r>
            <a:endParaRPr lang="zh-CN" altLang="en-US" sz="2000" b="1">
              <a:solidFill>
                <a:schemeClr val="bg1"/>
              </a:solidFill>
            </a:endParaRPr>
          </a:p>
          <a:p>
            <a:pPr>
              <a:lnSpc>
                <a:spcPct val="150000"/>
              </a:lnSpc>
            </a:pPr>
            <a:r>
              <a:rPr lang="zh-CN" altLang="en-US" sz="2000" b="1">
                <a:solidFill>
                  <a:schemeClr val="bg1"/>
                </a:solidFill>
              </a:rPr>
              <a:t>（1）当期“免、抵、退”税不得免征和抵扣税额=200×（13%-1</a:t>
            </a:r>
            <a:r>
              <a:rPr lang="en-US" altLang="zh-CN" sz="2000" b="1">
                <a:solidFill>
                  <a:schemeClr val="bg1"/>
                </a:solidFill>
              </a:rPr>
              <a:t>1</a:t>
            </a:r>
            <a:r>
              <a:rPr lang="zh-CN" altLang="en-US" sz="2000" b="1">
                <a:solidFill>
                  <a:schemeClr val="bg1"/>
                </a:solidFill>
              </a:rPr>
              <a:t>%）=</a:t>
            </a:r>
            <a:r>
              <a:rPr lang="en-US" altLang="zh-CN" sz="2000" b="1">
                <a:solidFill>
                  <a:schemeClr val="bg1"/>
                </a:solidFill>
              </a:rPr>
              <a:t>4</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（2）当期应纳税额=100×13%-（52-</a:t>
            </a:r>
            <a:r>
              <a:rPr lang="en-US" altLang="zh-CN" sz="2000" b="1">
                <a:solidFill>
                  <a:schemeClr val="bg1"/>
                </a:solidFill>
              </a:rPr>
              <a:t>4</a:t>
            </a:r>
            <a:r>
              <a:rPr lang="zh-CN" altLang="en-US" sz="2000" b="1">
                <a:solidFill>
                  <a:schemeClr val="bg1"/>
                </a:solidFill>
              </a:rPr>
              <a:t>）-5=13-4</a:t>
            </a:r>
            <a:r>
              <a:rPr lang="en-US" altLang="zh-CN" sz="2000" b="1">
                <a:solidFill>
                  <a:schemeClr val="bg1"/>
                </a:solidFill>
              </a:rPr>
              <a:t>8</a:t>
            </a:r>
            <a:r>
              <a:rPr lang="zh-CN" altLang="en-US" sz="2000" b="1">
                <a:solidFill>
                  <a:schemeClr val="bg1"/>
                </a:solidFill>
              </a:rPr>
              <a:t>-5=-</a:t>
            </a:r>
            <a:r>
              <a:rPr lang="en-US" altLang="zh-CN" sz="2000" b="1">
                <a:solidFill>
                  <a:schemeClr val="bg1"/>
                </a:solidFill>
              </a:rPr>
              <a:t>40</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（3）出口货物“免、抵、退”税额=200×1</a:t>
            </a:r>
            <a:r>
              <a:rPr lang="en-US" altLang="zh-CN" sz="2000" b="1">
                <a:solidFill>
                  <a:schemeClr val="bg1"/>
                </a:solidFill>
              </a:rPr>
              <a:t>1</a:t>
            </a:r>
            <a:r>
              <a:rPr lang="zh-CN" altLang="en-US" sz="2000" b="1">
                <a:solidFill>
                  <a:schemeClr val="bg1"/>
                </a:solidFill>
              </a:rPr>
              <a:t>%=2</a:t>
            </a:r>
            <a:r>
              <a:rPr lang="en-US" altLang="zh-CN" sz="2000" b="1">
                <a:solidFill>
                  <a:schemeClr val="bg1"/>
                </a:solidFill>
              </a:rPr>
              <a:t>2</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（4）当期应退税额=2</a:t>
            </a:r>
            <a:r>
              <a:rPr lang="en-US" altLang="zh-CN" sz="2000" b="1">
                <a:solidFill>
                  <a:schemeClr val="bg1"/>
                </a:solidFill>
              </a:rPr>
              <a:t>2</a:t>
            </a:r>
            <a:r>
              <a:rPr lang="zh-CN" altLang="en-US" sz="2000" b="1">
                <a:solidFill>
                  <a:schemeClr val="bg1"/>
                </a:solidFill>
              </a:rPr>
              <a:t>（万元）</a:t>
            </a:r>
            <a:endParaRPr lang="zh-CN" altLang="en-US" sz="2000" b="1">
              <a:solidFill>
                <a:schemeClr val="bg1"/>
              </a:solidFill>
            </a:endParaRPr>
          </a:p>
          <a:p>
            <a:pPr>
              <a:lnSpc>
                <a:spcPct val="150000"/>
              </a:lnSpc>
            </a:pPr>
            <a:r>
              <a:rPr lang="zh-CN" altLang="en-US" sz="2000" b="1">
                <a:solidFill>
                  <a:schemeClr val="bg1"/>
                </a:solidFill>
              </a:rPr>
              <a:t>（5）当期免抵税额0（万元）</a:t>
            </a:r>
            <a:endParaRPr lang="zh-CN" altLang="en-US" sz="2000" b="1">
              <a:solidFill>
                <a:schemeClr val="bg1"/>
              </a:solidFill>
            </a:endParaRPr>
          </a:p>
          <a:p>
            <a:pPr>
              <a:lnSpc>
                <a:spcPct val="150000"/>
              </a:lnSpc>
            </a:pPr>
            <a:r>
              <a:rPr lang="zh-CN" altLang="en-US" sz="2000" b="1">
                <a:solidFill>
                  <a:schemeClr val="bg1"/>
                </a:solidFill>
              </a:rPr>
              <a:t>（6）7月期末留抵结转下期继续抵扣税额为18万元。</a:t>
            </a:r>
            <a:endParaRPr lang="zh-CN" altLang="en-US" sz="2000" b="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76860" y="2424430"/>
            <a:ext cx="10396855" cy="4246245"/>
          </a:xfrm>
          <a:prstGeom prst="rect">
            <a:avLst/>
          </a:prstGeom>
          <a:noFill/>
        </p:spPr>
        <p:txBody>
          <a:bodyPr wrap="square" rtlCol="0" anchor="t">
            <a:spAutoFit/>
          </a:bodyPr>
          <a:p>
            <a:pPr>
              <a:lnSpc>
                <a:spcPct val="150000"/>
              </a:lnSpc>
            </a:pPr>
            <a:r>
              <a:rPr lang="zh-CN" altLang="en-US" sz="2000" b="1">
                <a:solidFill>
                  <a:schemeClr val="bg1"/>
                </a:solidFill>
                <a:latin typeface="+mn-ea"/>
              </a:rPr>
              <a:t>免税购进原材料价格包括</a:t>
            </a:r>
            <a:endParaRPr lang="zh-CN" altLang="en-US" sz="2000" b="1">
              <a:solidFill>
                <a:schemeClr val="bg1"/>
              </a:solidFill>
              <a:latin typeface="+mn-ea"/>
            </a:endParaRPr>
          </a:p>
          <a:p>
            <a:pPr>
              <a:lnSpc>
                <a:spcPct val="150000"/>
              </a:lnSpc>
            </a:pPr>
            <a:r>
              <a:rPr lang="en-US" altLang="zh-CN" sz="2000" b="1">
                <a:solidFill>
                  <a:schemeClr val="bg1"/>
                </a:solidFill>
                <a:latin typeface="+mn-ea"/>
              </a:rPr>
              <a:t>1.</a:t>
            </a:r>
            <a:r>
              <a:rPr lang="zh-CN" altLang="en-US" sz="2000" b="1">
                <a:solidFill>
                  <a:schemeClr val="bg1"/>
                </a:solidFill>
                <a:latin typeface="+mn-ea"/>
              </a:rPr>
              <a:t>免税：当期国内购进的无进项税额且不计提进项税额的原材料的价格</a:t>
            </a:r>
            <a:endParaRPr lang="zh-CN" altLang="en-US" sz="2000" b="1">
              <a:solidFill>
                <a:schemeClr val="bg1"/>
              </a:solidFill>
              <a:latin typeface="+mn-ea"/>
            </a:endParaRPr>
          </a:p>
          <a:p>
            <a:pPr>
              <a:lnSpc>
                <a:spcPct val="150000"/>
              </a:lnSpc>
            </a:pPr>
            <a:r>
              <a:rPr lang="en-US" altLang="zh-CN" sz="2000" b="1">
                <a:solidFill>
                  <a:schemeClr val="bg1"/>
                </a:solidFill>
                <a:latin typeface="+mn-ea"/>
              </a:rPr>
              <a:t>2.</a:t>
            </a:r>
            <a:r>
              <a:rPr lang="zh-CN" altLang="en-US" sz="2000" b="1">
                <a:solidFill>
                  <a:schemeClr val="bg1"/>
                </a:solidFill>
                <a:latin typeface="+mn-ea"/>
              </a:rPr>
              <a:t>保税：当期进料加工保税进口料件的价格</a:t>
            </a:r>
            <a:endParaRPr lang="zh-CN" altLang="en-US" sz="2000" b="1">
              <a:solidFill>
                <a:schemeClr val="bg1"/>
              </a:solidFill>
              <a:latin typeface="+mn-ea"/>
            </a:endParaRPr>
          </a:p>
          <a:p>
            <a:pPr>
              <a:lnSpc>
                <a:spcPct val="150000"/>
              </a:lnSpc>
            </a:pPr>
            <a:r>
              <a:rPr lang="zh-CN" altLang="en-US" sz="2000" b="1">
                <a:solidFill>
                  <a:schemeClr val="bg1"/>
                </a:solidFill>
                <a:latin typeface="+mn-ea"/>
              </a:rPr>
              <a:t>【注意】进料加工实耗法：</a:t>
            </a:r>
            <a:endParaRPr lang="zh-CN" altLang="en-US" sz="2000" b="1">
              <a:solidFill>
                <a:schemeClr val="bg1"/>
              </a:solidFill>
              <a:latin typeface="+mn-ea"/>
            </a:endParaRPr>
          </a:p>
          <a:p>
            <a:pPr>
              <a:lnSpc>
                <a:spcPct val="150000"/>
              </a:lnSpc>
            </a:pPr>
            <a:r>
              <a:rPr lang="zh-CN" altLang="en-US" sz="2000" b="1">
                <a:solidFill>
                  <a:schemeClr val="bg1"/>
                </a:solidFill>
                <a:latin typeface="+mn-ea"/>
              </a:rPr>
              <a:t>进料加工出口货物耗用的保税进口料件金额=进料加工出口货物人民币离岸价×进料加工计划分配率</a:t>
            </a:r>
            <a:endParaRPr lang="zh-CN" altLang="en-US" sz="2000" b="1">
              <a:solidFill>
                <a:schemeClr val="bg1"/>
              </a:solidFill>
              <a:latin typeface="+mn-ea"/>
            </a:endParaRPr>
          </a:p>
          <a:p>
            <a:pPr>
              <a:lnSpc>
                <a:spcPct val="150000"/>
              </a:lnSpc>
            </a:pPr>
            <a:r>
              <a:rPr lang="zh-CN" altLang="en-US" sz="2000" b="1">
                <a:solidFill>
                  <a:schemeClr val="bg1"/>
                </a:solidFill>
                <a:latin typeface="+mn-ea"/>
              </a:rPr>
              <a:t>计划分配率</a:t>
            </a:r>
            <a:r>
              <a:rPr lang="en-US" altLang="zh-CN" sz="2000" b="1">
                <a:solidFill>
                  <a:schemeClr val="bg1"/>
                </a:solidFill>
                <a:latin typeface="+mn-ea"/>
              </a:rPr>
              <a:t>=</a:t>
            </a:r>
            <a:r>
              <a:rPr lang="zh-CN" altLang="en-US" sz="2000" b="1">
                <a:solidFill>
                  <a:schemeClr val="bg1"/>
                </a:solidFill>
                <a:latin typeface="+mn-ea"/>
              </a:rPr>
              <a:t>计划进口总值</a:t>
            </a:r>
            <a:r>
              <a:rPr lang="en-US" altLang="zh-CN" sz="2000" b="1">
                <a:solidFill>
                  <a:schemeClr val="bg1"/>
                </a:solidFill>
                <a:latin typeface="+mn-ea"/>
                <a:sym typeface="+mn-ea"/>
              </a:rPr>
              <a:t>÷</a:t>
            </a:r>
            <a:r>
              <a:rPr lang="zh-CN" altLang="en-US" sz="2000" b="1">
                <a:solidFill>
                  <a:schemeClr val="bg1"/>
                </a:solidFill>
                <a:latin typeface="+mn-ea"/>
              </a:rPr>
              <a:t>计划出口总值</a:t>
            </a:r>
            <a:r>
              <a:rPr lang="en-US" altLang="zh-CN" sz="2000" b="1">
                <a:solidFill>
                  <a:schemeClr val="bg1"/>
                </a:solidFill>
                <a:latin typeface="+mn-ea"/>
                <a:sym typeface="+mn-ea"/>
              </a:rPr>
              <a:t>×</a:t>
            </a:r>
            <a:r>
              <a:rPr lang="en-US" altLang="zh-CN" sz="2000" b="1">
                <a:solidFill>
                  <a:schemeClr val="bg1"/>
                </a:solidFill>
                <a:latin typeface="+mn-ea"/>
              </a:rPr>
              <a:t>100%</a:t>
            </a:r>
            <a:endParaRPr lang="en-US" altLang="zh-CN" sz="2000" b="1">
              <a:solidFill>
                <a:schemeClr val="bg1"/>
              </a:solidFill>
              <a:latin typeface="+mn-ea"/>
            </a:endParaRPr>
          </a:p>
          <a:p>
            <a:pPr>
              <a:lnSpc>
                <a:spcPct val="150000"/>
              </a:lnSpc>
            </a:pPr>
            <a:endParaRPr lang="en-US" altLang="zh-CN" sz="2000" b="1">
              <a:solidFill>
                <a:schemeClr val="bg1"/>
              </a:solidFill>
              <a:latin typeface="+mn-ea"/>
            </a:endParaRPr>
          </a:p>
          <a:p>
            <a:pPr>
              <a:lnSpc>
                <a:spcPct val="150000"/>
              </a:lnSpc>
            </a:pPr>
            <a:endParaRPr lang="en-US" altLang="zh-CN" sz="2000" b="1">
              <a:solidFill>
                <a:schemeClr val="bg1"/>
              </a:solidFill>
              <a:latin typeface="+mn-ea"/>
            </a:endParaRPr>
          </a:p>
        </p:txBody>
      </p:sp>
      <p:sp>
        <p:nvSpPr>
          <p:cNvPr id="2" name="文本框 1"/>
          <p:cNvSpPr txBox="1"/>
          <p:nvPr/>
        </p:nvSpPr>
        <p:spPr>
          <a:xfrm>
            <a:off x="276860" y="608330"/>
            <a:ext cx="10577830" cy="1938020"/>
          </a:xfrm>
          <a:prstGeom prst="rect">
            <a:avLst/>
          </a:prstGeom>
          <a:noFill/>
        </p:spPr>
        <p:txBody>
          <a:bodyPr wrap="square" rtlCol="0" anchor="t">
            <a:spAutoFit/>
          </a:bodyPr>
          <a:p>
            <a:pPr>
              <a:lnSpc>
                <a:spcPct val="150000"/>
              </a:lnSpc>
            </a:pPr>
            <a:r>
              <a:rPr lang="zh-CN" altLang="en-US" sz="2000" b="1">
                <a:solidFill>
                  <a:schemeClr val="bg1"/>
                </a:solidFill>
                <a:latin typeface="+mn-ea"/>
              </a:rPr>
              <a:t>【理解第4步】如果出口货物耗用了免税（保税）购进的原材料？</a:t>
            </a:r>
            <a:endParaRPr lang="zh-CN" altLang="en-US" sz="2000" b="1">
              <a:solidFill>
                <a:schemeClr val="bg1"/>
              </a:solidFill>
              <a:latin typeface="+mn-ea"/>
            </a:endParaRPr>
          </a:p>
          <a:p>
            <a:pPr>
              <a:lnSpc>
                <a:spcPct val="150000"/>
              </a:lnSpc>
            </a:pPr>
            <a:r>
              <a:rPr lang="zh-CN" altLang="en-US" sz="2000" b="1">
                <a:solidFill>
                  <a:schemeClr val="bg1"/>
                </a:solidFill>
                <a:latin typeface="+mn-ea"/>
              </a:rPr>
              <a:t>如果出口货物使用了免税（或保税）购进的原材料，应扣除出口货物所含的购进免税（或保税）原材料的金额</a:t>
            </a:r>
            <a:r>
              <a:rPr lang="en-US" altLang="zh-CN" sz="2000" b="1">
                <a:solidFill>
                  <a:schemeClr val="bg1"/>
                </a:solidFill>
                <a:latin typeface="+mn-ea"/>
              </a:rPr>
              <a:t>——</a:t>
            </a:r>
            <a:r>
              <a:rPr lang="zh-CN" altLang="en-US" sz="2000" b="1">
                <a:solidFill>
                  <a:schemeClr val="bg1"/>
                </a:solidFill>
                <a:latin typeface="+mn-ea"/>
                <a:sym typeface="+mn-ea"/>
              </a:rPr>
              <a:t>当期不得免征和抵扣税额抵减额</a:t>
            </a:r>
            <a:endParaRPr lang="zh-CN" altLang="en-US" sz="2000" b="1">
              <a:solidFill>
                <a:schemeClr val="bg1"/>
              </a:solidFill>
              <a:latin typeface="+mn-ea"/>
            </a:endParaRPr>
          </a:p>
          <a:p>
            <a:pPr>
              <a:lnSpc>
                <a:spcPct val="150000"/>
              </a:lnSpc>
            </a:pPr>
            <a:endParaRPr lang="zh-CN" altLang="en-US" sz="2000" b="1">
              <a:solidFill>
                <a:schemeClr val="bg1"/>
              </a:solidFill>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201295" y="1026160"/>
            <a:ext cx="11557635" cy="4805045"/>
          </a:xfrm>
          <a:prstGeom prst="rect">
            <a:avLst/>
          </a:prstGeom>
        </p:spPr>
      </p:pic>
      <p:sp>
        <p:nvSpPr>
          <p:cNvPr id="5" name="乘号 4"/>
          <p:cNvSpPr/>
          <p:nvPr/>
        </p:nvSpPr>
        <p:spPr>
          <a:xfrm>
            <a:off x="9004300" y="4742815"/>
            <a:ext cx="1093470" cy="11963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2720" y="334010"/>
            <a:ext cx="10762615" cy="5631180"/>
          </a:xfrm>
          <a:prstGeom prst="rect">
            <a:avLst/>
          </a:prstGeom>
          <a:noFill/>
        </p:spPr>
        <p:txBody>
          <a:bodyPr wrap="square" rtlCol="0" anchor="t">
            <a:spAutoFit/>
          </a:bodyPr>
          <a:p>
            <a:pPr>
              <a:lnSpc>
                <a:spcPct val="150000"/>
              </a:lnSpc>
            </a:pPr>
            <a:r>
              <a:rPr lang="zh-CN" altLang="en-US" sz="2400" b="1">
                <a:solidFill>
                  <a:schemeClr val="bg1"/>
                </a:solidFill>
                <a:latin typeface="+mn-ea"/>
                <a:sym typeface="+mn-ea"/>
              </a:rPr>
              <a:t>当期应纳税额=当期销项税额-（当期进项税额-当期不得免征和抵扣税额）</a:t>
            </a:r>
            <a:endParaRPr lang="zh-CN" altLang="en-US" sz="2400" b="1">
              <a:solidFill>
                <a:schemeClr val="bg1"/>
              </a:solidFill>
              <a:latin typeface="+mn-ea"/>
            </a:endParaRPr>
          </a:p>
          <a:p>
            <a:pPr>
              <a:lnSpc>
                <a:spcPct val="150000"/>
              </a:lnSpc>
            </a:pPr>
            <a:r>
              <a:rPr lang="zh-CN" altLang="en-US" sz="2400" b="1">
                <a:solidFill>
                  <a:schemeClr val="bg1"/>
                </a:solidFill>
                <a:latin typeface="+mn-ea"/>
              </a:rPr>
              <a:t>当期不得免征和抵扣税额=当期出口货物离岸价×外汇人民币折合率×（出口货物适用税率-出口货物退税率）-当期不得免征和抵扣税额抵减额</a:t>
            </a:r>
            <a:endParaRPr lang="zh-CN" altLang="en-US" sz="2400" b="1">
              <a:solidFill>
                <a:schemeClr val="bg1"/>
              </a:solidFill>
              <a:latin typeface="+mn-ea"/>
            </a:endParaRPr>
          </a:p>
          <a:p>
            <a:pPr>
              <a:lnSpc>
                <a:spcPct val="150000"/>
              </a:lnSpc>
            </a:pPr>
            <a:r>
              <a:rPr lang="zh-CN" altLang="en-US" sz="2400" b="1">
                <a:solidFill>
                  <a:schemeClr val="bg1"/>
                </a:solidFill>
                <a:latin typeface="+mn-ea"/>
              </a:rPr>
              <a:t>当期不得免征和抵扣税额抵减额=当期免税购进原材料价格×（出口货物适用税率-出口货物退税率）</a:t>
            </a:r>
            <a:endParaRPr lang="zh-CN" altLang="en-US" sz="2400" b="1">
              <a:solidFill>
                <a:schemeClr val="bg1"/>
              </a:solidFill>
              <a:latin typeface="+mn-ea"/>
            </a:endParaRPr>
          </a:p>
          <a:p>
            <a:pPr>
              <a:lnSpc>
                <a:spcPct val="150000"/>
              </a:lnSpc>
            </a:pPr>
            <a:r>
              <a:rPr lang="zh-CN" altLang="en-US" sz="2400" b="1">
                <a:solidFill>
                  <a:schemeClr val="bg1"/>
                </a:solidFill>
                <a:latin typeface="+mn-ea"/>
              </a:rPr>
              <a:t>当期</a:t>
            </a:r>
            <a:r>
              <a:rPr lang="en-US" altLang="zh-CN" sz="2400" b="1">
                <a:solidFill>
                  <a:schemeClr val="bg1"/>
                </a:solidFill>
                <a:latin typeface="+mn-ea"/>
              </a:rPr>
              <a:t>“</a:t>
            </a:r>
            <a:r>
              <a:rPr lang="zh-CN" altLang="en-US" sz="2400" b="1">
                <a:solidFill>
                  <a:schemeClr val="bg1"/>
                </a:solidFill>
                <a:latin typeface="+mn-ea"/>
              </a:rPr>
              <a:t>免、抵、退</a:t>
            </a:r>
            <a:r>
              <a:rPr lang="en-US" altLang="zh-CN" sz="2400" b="1">
                <a:solidFill>
                  <a:schemeClr val="bg1"/>
                </a:solidFill>
                <a:latin typeface="+mn-ea"/>
              </a:rPr>
              <a:t>”</a:t>
            </a:r>
            <a:r>
              <a:rPr lang="zh-CN" altLang="en-US" sz="2400" b="1">
                <a:solidFill>
                  <a:schemeClr val="bg1"/>
                </a:solidFill>
                <a:latin typeface="+mn-ea"/>
              </a:rPr>
              <a:t>税额</a:t>
            </a:r>
            <a:r>
              <a:rPr lang="en-US" altLang="zh-CN" sz="2400" b="1">
                <a:solidFill>
                  <a:schemeClr val="bg1"/>
                </a:solidFill>
                <a:latin typeface="+mn-ea"/>
              </a:rPr>
              <a:t>=</a:t>
            </a:r>
            <a:r>
              <a:rPr lang="zh-CN" altLang="en-US" sz="2400" b="1">
                <a:solidFill>
                  <a:schemeClr val="bg1"/>
                </a:solidFill>
                <a:latin typeface="+mn-ea"/>
                <a:sym typeface="+mn-ea"/>
              </a:rPr>
              <a:t>当期出口货物离岸价×外汇人民币折合率×出口货物适用税率-当期</a:t>
            </a:r>
            <a:r>
              <a:rPr lang="en-US" altLang="zh-CN" sz="2400" b="1">
                <a:solidFill>
                  <a:schemeClr val="bg1"/>
                </a:solidFill>
                <a:latin typeface="+mn-ea"/>
                <a:sym typeface="+mn-ea"/>
              </a:rPr>
              <a:t>“</a:t>
            </a:r>
            <a:r>
              <a:rPr lang="zh-CN" altLang="en-US" sz="2400" b="1">
                <a:solidFill>
                  <a:schemeClr val="bg1"/>
                </a:solidFill>
                <a:latin typeface="+mn-ea"/>
                <a:sym typeface="+mn-ea"/>
              </a:rPr>
              <a:t>免、抵、退</a:t>
            </a:r>
            <a:r>
              <a:rPr lang="en-US" altLang="zh-CN" sz="2400" b="1">
                <a:solidFill>
                  <a:schemeClr val="bg1"/>
                </a:solidFill>
                <a:latin typeface="+mn-ea"/>
                <a:sym typeface="+mn-ea"/>
              </a:rPr>
              <a:t>”</a:t>
            </a:r>
            <a:r>
              <a:rPr lang="zh-CN" altLang="en-US" sz="2400" b="1">
                <a:solidFill>
                  <a:schemeClr val="bg1"/>
                </a:solidFill>
                <a:latin typeface="+mn-ea"/>
                <a:sym typeface="+mn-ea"/>
              </a:rPr>
              <a:t>税额抵减额</a:t>
            </a:r>
            <a:endParaRPr lang="zh-CN" altLang="en-US" sz="2400" b="1">
              <a:solidFill>
                <a:schemeClr val="bg1"/>
              </a:solidFill>
              <a:latin typeface="+mn-ea"/>
              <a:sym typeface="+mn-ea"/>
            </a:endParaRPr>
          </a:p>
          <a:p>
            <a:pPr>
              <a:lnSpc>
                <a:spcPct val="150000"/>
              </a:lnSpc>
            </a:pPr>
            <a:r>
              <a:rPr lang="zh-CN" altLang="en-US" sz="2400" b="1">
                <a:solidFill>
                  <a:schemeClr val="bg1"/>
                </a:solidFill>
                <a:latin typeface="+mn-ea"/>
                <a:sym typeface="+mn-ea"/>
              </a:rPr>
              <a:t>当期</a:t>
            </a:r>
            <a:r>
              <a:rPr lang="en-US" altLang="zh-CN" sz="2400" b="1">
                <a:solidFill>
                  <a:schemeClr val="bg1"/>
                </a:solidFill>
                <a:latin typeface="+mn-ea"/>
                <a:sym typeface="+mn-ea"/>
              </a:rPr>
              <a:t>“</a:t>
            </a:r>
            <a:r>
              <a:rPr lang="zh-CN" altLang="en-US" sz="2400" b="1">
                <a:solidFill>
                  <a:schemeClr val="bg1"/>
                </a:solidFill>
                <a:latin typeface="+mn-ea"/>
                <a:sym typeface="+mn-ea"/>
              </a:rPr>
              <a:t>免、抵、退</a:t>
            </a:r>
            <a:r>
              <a:rPr lang="en-US" altLang="zh-CN" sz="2400" b="1">
                <a:solidFill>
                  <a:schemeClr val="bg1"/>
                </a:solidFill>
                <a:latin typeface="+mn-ea"/>
                <a:sym typeface="+mn-ea"/>
              </a:rPr>
              <a:t>”</a:t>
            </a:r>
            <a:r>
              <a:rPr lang="zh-CN" altLang="en-US" sz="2400" b="1">
                <a:solidFill>
                  <a:schemeClr val="bg1"/>
                </a:solidFill>
                <a:latin typeface="+mn-ea"/>
                <a:sym typeface="+mn-ea"/>
              </a:rPr>
              <a:t>税额抵减额</a:t>
            </a:r>
            <a:r>
              <a:rPr lang="en-US" altLang="zh-CN" sz="2400" b="1">
                <a:solidFill>
                  <a:schemeClr val="bg1"/>
                </a:solidFill>
                <a:latin typeface="+mn-ea"/>
                <a:sym typeface="+mn-ea"/>
              </a:rPr>
              <a:t>=</a:t>
            </a:r>
            <a:r>
              <a:rPr lang="zh-CN" altLang="en-US" sz="2400" b="1">
                <a:solidFill>
                  <a:schemeClr val="bg1"/>
                </a:solidFill>
                <a:latin typeface="+mn-ea"/>
                <a:sym typeface="+mn-ea"/>
              </a:rPr>
              <a:t>当期免税购进原材料价格×出口货物退税率</a:t>
            </a:r>
            <a:endParaRPr lang="zh-CN" altLang="en-US" sz="2400" b="1">
              <a:solidFill>
                <a:schemeClr val="bg1"/>
              </a:solidFill>
              <a:latin typeface="+mn-ea"/>
            </a:endParaRPr>
          </a:p>
          <a:p>
            <a:pPr>
              <a:lnSpc>
                <a:spcPct val="150000"/>
              </a:lnSpc>
            </a:pPr>
            <a:endParaRPr lang="zh-CN" altLang="en-US" sz="2400" b="1">
              <a:solidFill>
                <a:schemeClr val="bg1"/>
              </a:solidFill>
              <a:latin typeface="+mn-ea"/>
            </a:endParaRPr>
          </a:p>
          <a:p>
            <a:pPr>
              <a:lnSpc>
                <a:spcPct val="150000"/>
              </a:lnSpc>
            </a:pPr>
            <a:endParaRPr lang="zh-CN" altLang="en-US" sz="2400" b="1">
              <a:solidFill>
                <a:schemeClr val="bg1"/>
              </a:solidFill>
              <a:latin typeface="+mn-ea"/>
            </a:endParaRPr>
          </a:p>
        </p:txBody>
      </p:sp>
      <p:sp>
        <p:nvSpPr>
          <p:cNvPr id="7" name="文本框 6"/>
          <p:cNvSpPr txBox="1"/>
          <p:nvPr/>
        </p:nvSpPr>
        <p:spPr>
          <a:xfrm>
            <a:off x="172720" y="4781550"/>
            <a:ext cx="11417300" cy="2168525"/>
          </a:xfrm>
          <a:prstGeom prst="rect">
            <a:avLst/>
          </a:prstGeom>
          <a:noFill/>
        </p:spPr>
        <p:txBody>
          <a:bodyPr wrap="square" rtlCol="0" anchor="t">
            <a:spAutoFit/>
          </a:bodyPr>
          <a:p>
            <a:pPr>
              <a:lnSpc>
                <a:spcPct val="150000"/>
              </a:lnSpc>
            </a:pPr>
            <a:endParaRPr lang="zh-CN" altLang="en-US" b="1">
              <a:solidFill>
                <a:schemeClr val="bg1"/>
              </a:solidFill>
              <a:sym typeface="+mn-ea"/>
            </a:endParaRPr>
          </a:p>
          <a:p>
            <a:pPr>
              <a:lnSpc>
                <a:spcPct val="150000"/>
              </a:lnSpc>
            </a:pPr>
            <a:r>
              <a:rPr lang="zh-CN" altLang="en-US" b="1">
                <a:solidFill>
                  <a:schemeClr val="bg1"/>
                </a:solidFill>
                <a:sym typeface="+mn-ea"/>
              </a:rPr>
              <a:t>【简化记忆】出口耗用免税（保税）进口料件时：</a:t>
            </a:r>
            <a:endParaRPr lang="zh-CN" altLang="en-US" b="1">
              <a:solidFill>
                <a:schemeClr val="bg1"/>
              </a:solidFill>
              <a:sym typeface="+mn-ea"/>
            </a:endParaRPr>
          </a:p>
          <a:p>
            <a:pPr>
              <a:lnSpc>
                <a:spcPct val="150000"/>
              </a:lnSpc>
            </a:pPr>
            <a:r>
              <a:rPr lang="zh-CN" altLang="en-US" b="1">
                <a:solidFill>
                  <a:schemeClr val="bg1"/>
                </a:solidFill>
                <a:sym typeface="+mn-ea"/>
              </a:rPr>
              <a:t>当期不得免征和抵扣税额=（FOB-免税、保税进口原材料价格）×️税差</a:t>
            </a:r>
            <a:endParaRPr lang="zh-CN" altLang="en-US" b="1">
              <a:solidFill>
                <a:schemeClr val="bg1"/>
              </a:solidFill>
            </a:endParaRPr>
          </a:p>
          <a:p>
            <a:pPr>
              <a:lnSpc>
                <a:spcPct val="150000"/>
              </a:lnSpc>
            </a:pPr>
            <a:r>
              <a:rPr lang="zh-CN" altLang="en-US" b="1">
                <a:solidFill>
                  <a:schemeClr val="bg1"/>
                </a:solidFill>
                <a:sym typeface="+mn-ea"/>
              </a:rPr>
              <a:t>屋顶=当期“免、抵、退”税额=（FOB-免税、保税进口原材料）×退税率</a:t>
            </a:r>
            <a:endParaRPr lang="zh-CN" altLang="en-US" b="1">
              <a:solidFill>
                <a:schemeClr val="bg1"/>
              </a:solidFill>
            </a:endParaRPr>
          </a:p>
          <a:p>
            <a:pPr>
              <a:lnSpc>
                <a:spcPct val="150000"/>
              </a:lnSpc>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9540" y="59690"/>
            <a:ext cx="8328660" cy="6739255"/>
          </a:xfrm>
          <a:prstGeom prst="rect">
            <a:avLst/>
          </a:prstGeom>
          <a:noFill/>
        </p:spPr>
        <p:txBody>
          <a:bodyPr wrap="square" rtlCol="0" anchor="t">
            <a:spAutoFit/>
          </a:bodyPr>
          <a:p>
            <a:pPr>
              <a:lnSpc>
                <a:spcPct val="150000"/>
              </a:lnSpc>
            </a:pPr>
            <a:r>
              <a:rPr lang="zh-CN" altLang="en-US" b="1">
                <a:solidFill>
                  <a:schemeClr val="bg1"/>
                </a:solidFill>
              </a:rPr>
              <a:t>某自营出口生产企业是增值税一般纳税人，出口货物的征税税率为13%，退税税率为1</a:t>
            </a:r>
            <a:r>
              <a:rPr lang="en-US" altLang="zh-CN" b="1">
                <a:solidFill>
                  <a:schemeClr val="bg1"/>
                </a:solidFill>
              </a:rPr>
              <a:t>1</a:t>
            </a:r>
            <a:r>
              <a:rPr lang="zh-CN" altLang="en-US" b="1">
                <a:solidFill>
                  <a:schemeClr val="bg1"/>
                </a:solidFill>
              </a:rPr>
              <a:t>%。2019年9月有关经营业务为：购原材料一批，取得的增值税专用发票注明的价款200万元，外购货物准予抵扣进项税额26万元通过认证。</a:t>
            </a:r>
            <a:r>
              <a:rPr lang="zh-CN" altLang="en-US" b="1">
                <a:solidFill>
                  <a:schemeClr val="bg1"/>
                </a:solidFill>
                <a:effectLst>
                  <a:glow rad="228600">
                    <a:schemeClr val="accent2">
                      <a:satMod val="175000"/>
                      <a:alpha val="40000"/>
                    </a:schemeClr>
                  </a:glow>
                </a:effectLst>
              </a:rPr>
              <a:t>当月进料加工出口货物耗用的保税进口料件金额100万元。</a:t>
            </a:r>
            <a:r>
              <a:rPr lang="zh-CN" altLang="en-US" b="1">
                <a:solidFill>
                  <a:schemeClr val="bg1"/>
                </a:solidFill>
              </a:rPr>
              <a:t>上期末留抵税款6万元。本月内销货物不含税销售额100万元。收款113万元存入银行。本月出口货物销售额折合人民币200万元。试计算该企业当期的“免、抵、退”税额。</a:t>
            </a:r>
            <a:endParaRPr lang="zh-CN" altLang="en-US" b="1">
              <a:solidFill>
                <a:schemeClr val="bg1"/>
              </a:solidFill>
            </a:endParaRPr>
          </a:p>
          <a:p>
            <a:pPr>
              <a:lnSpc>
                <a:spcPct val="150000"/>
              </a:lnSpc>
            </a:pPr>
            <a:r>
              <a:rPr lang="zh-CN" altLang="en-US" b="1">
                <a:solidFill>
                  <a:schemeClr val="bg1"/>
                </a:solidFill>
              </a:rPr>
              <a:t>【答案】</a:t>
            </a:r>
            <a:endParaRPr lang="zh-CN" altLang="en-US" b="1">
              <a:solidFill>
                <a:schemeClr val="bg1"/>
              </a:solidFill>
            </a:endParaRPr>
          </a:p>
          <a:p>
            <a:pPr>
              <a:lnSpc>
                <a:spcPct val="150000"/>
              </a:lnSpc>
            </a:pPr>
            <a:r>
              <a:rPr lang="zh-CN" altLang="en-US" b="1">
                <a:solidFill>
                  <a:schemeClr val="bg1"/>
                </a:solidFill>
              </a:rPr>
              <a:t>（1）“免、抵、退”税不得免征和抵扣税额抵减额</a:t>
            </a:r>
            <a:r>
              <a:rPr lang="zh-CN" altLang="en-US" b="1">
                <a:solidFill>
                  <a:schemeClr val="bg1"/>
                </a:solidFill>
                <a:sym typeface="+mn-ea"/>
              </a:rPr>
              <a:t>=100×（13%-1</a:t>
            </a:r>
            <a:r>
              <a:rPr lang="en-US" altLang="zh-CN" b="1">
                <a:solidFill>
                  <a:schemeClr val="bg1"/>
                </a:solidFill>
                <a:sym typeface="+mn-ea"/>
              </a:rPr>
              <a:t>1</a:t>
            </a:r>
            <a:r>
              <a:rPr lang="zh-CN" altLang="en-US" b="1">
                <a:solidFill>
                  <a:schemeClr val="bg1"/>
                </a:solidFill>
                <a:sym typeface="+mn-ea"/>
              </a:rPr>
              <a:t>%）=</a:t>
            </a:r>
            <a:r>
              <a:rPr lang="en-US" altLang="zh-CN" b="1">
                <a:solidFill>
                  <a:schemeClr val="bg1"/>
                </a:solidFill>
                <a:sym typeface="+mn-ea"/>
              </a:rPr>
              <a:t>2</a:t>
            </a:r>
            <a:r>
              <a:rPr lang="zh-CN" altLang="en-US" b="1">
                <a:solidFill>
                  <a:schemeClr val="bg1"/>
                </a:solidFill>
                <a:sym typeface="+mn-ea"/>
              </a:rPr>
              <a:t>（万元）</a:t>
            </a:r>
            <a:endParaRPr lang="zh-CN" altLang="en-US" b="1">
              <a:solidFill>
                <a:schemeClr val="bg1"/>
              </a:solidFill>
              <a:sym typeface="+mn-ea"/>
            </a:endParaRPr>
          </a:p>
          <a:p>
            <a:pPr>
              <a:lnSpc>
                <a:spcPct val="150000"/>
              </a:lnSpc>
            </a:pPr>
            <a:r>
              <a:rPr lang="zh-CN" altLang="en-US" b="1">
                <a:solidFill>
                  <a:schemeClr val="bg1"/>
                </a:solidFill>
                <a:sym typeface="+mn-ea"/>
              </a:rPr>
              <a:t>（</a:t>
            </a:r>
            <a:r>
              <a:rPr lang="en-US" altLang="zh-CN" b="1">
                <a:solidFill>
                  <a:schemeClr val="bg1"/>
                </a:solidFill>
                <a:sym typeface="+mn-ea"/>
              </a:rPr>
              <a:t>2</a:t>
            </a:r>
            <a:r>
              <a:rPr lang="zh-CN" altLang="en-US" b="1">
                <a:solidFill>
                  <a:schemeClr val="bg1"/>
                </a:solidFill>
                <a:sym typeface="+mn-ea"/>
              </a:rPr>
              <a:t>）“免、抵、退”税不得免征和抵扣税额=200×（13%-1</a:t>
            </a:r>
            <a:r>
              <a:rPr lang="en-US" altLang="zh-CN" b="1">
                <a:solidFill>
                  <a:schemeClr val="bg1"/>
                </a:solidFill>
                <a:sym typeface="+mn-ea"/>
              </a:rPr>
              <a:t>1</a:t>
            </a:r>
            <a:r>
              <a:rPr lang="zh-CN" altLang="en-US" b="1">
                <a:solidFill>
                  <a:schemeClr val="bg1"/>
                </a:solidFill>
                <a:sym typeface="+mn-ea"/>
              </a:rPr>
              <a:t>%）-</a:t>
            </a:r>
            <a:r>
              <a:rPr lang="en-US" b="1">
                <a:solidFill>
                  <a:schemeClr val="bg1"/>
                </a:solidFill>
                <a:sym typeface="+mn-ea"/>
              </a:rPr>
              <a:t>2</a:t>
            </a:r>
            <a:r>
              <a:rPr lang="zh-CN" altLang="en-US" b="1">
                <a:solidFill>
                  <a:schemeClr val="bg1"/>
                </a:solidFill>
                <a:sym typeface="+mn-ea"/>
              </a:rPr>
              <a:t>=</a:t>
            </a:r>
            <a:r>
              <a:rPr lang="en-US" altLang="zh-CN" b="1">
                <a:solidFill>
                  <a:schemeClr val="bg1"/>
                </a:solidFill>
                <a:sym typeface="+mn-ea"/>
              </a:rPr>
              <a:t>2</a:t>
            </a:r>
            <a:r>
              <a:rPr lang="zh-CN" altLang="en-US" b="1">
                <a:solidFill>
                  <a:schemeClr val="bg1"/>
                </a:solidFill>
                <a:sym typeface="+mn-ea"/>
              </a:rPr>
              <a:t>（万元）</a:t>
            </a:r>
            <a:endParaRPr lang="zh-CN" altLang="en-US" b="1">
              <a:solidFill>
                <a:schemeClr val="bg1"/>
              </a:solidFill>
            </a:endParaRPr>
          </a:p>
          <a:p>
            <a:pPr>
              <a:lnSpc>
                <a:spcPct val="150000"/>
              </a:lnSpc>
            </a:pPr>
            <a:r>
              <a:rPr lang="zh-CN" altLang="en-US" b="1">
                <a:solidFill>
                  <a:schemeClr val="bg1"/>
                </a:solidFill>
              </a:rPr>
              <a:t>（2）当期应纳税额=100×13%-（26-</a:t>
            </a:r>
            <a:r>
              <a:rPr lang="en-US" altLang="zh-CN" b="1">
                <a:solidFill>
                  <a:schemeClr val="bg1"/>
                </a:solidFill>
              </a:rPr>
              <a:t>2</a:t>
            </a:r>
            <a:r>
              <a:rPr lang="zh-CN" altLang="en-US" b="1">
                <a:solidFill>
                  <a:schemeClr val="bg1"/>
                </a:solidFill>
              </a:rPr>
              <a:t>）-6=13-2</a:t>
            </a:r>
            <a:r>
              <a:rPr lang="en-US" altLang="zh-CN" b="1">
                <a:solidFill>
                  <a:schemeClr val="bg1"/>
                </a:solidFill>
              </a:rPr>
              <a:t>4</a:t>
            </a:r>
            <a:r>
              <a:rPr lang="zh-CN" altLang="en-US" b="1">
                <a:solidFill>
                  <a:schemeClr val="bg1"/>
                </a:solidFill>
              </a:rPr>
              <a:t>-6=-1</a:t>
            </a:r>
            <a:r>
              <a:rPr lang="en-US" altLang="zh-CN" b="1">
                <a:solidFill>
                  <a:schemeClr val="bg1"/>
                </a:solidFill>
              </a:rPr>
              <a:t>7</a:t>
            </a:r>
            <a:r>
              <a:rPr lang="zh-CN" altLang="en-US" b="1">
                <a:solidFill>
                  <a:schemeClr val="bg1"/>
                </a:solidFill>
              </a:rPr>
              <a:t>（万元）</a:t>
            </a:r>
            <a:endParaRPr lang="zh-CN" altLang="en-US" b="1">
              <a:solidFill>
                <a:schemeClr val="bg1"/>
              </a:solidFill>
            </a:endParaRPr>
          </a:p>
          <a:p>
            <a:pPr>
              <a:lnSpc>
                <a:spcPct val="150000"/>
              </a:lnSpc>
            </a:pPr>
            <a:r>
              <a:rPr lang="zh-CN" altLang="en-US" b="1">
                <a:solidFill>
                  <a:schemeClr val="bg1"/>
                </a:solidFill>
              </a:rPr>
              <a:t>（3）出口货物“免、抵、退”税额=200×1</a:t>
            </a:r>
            <a:r>
              <a:rPr lang="en-US" altLang="zh-CN" b="1">
                <a:solidFill>
                  <a:schemeClr val="bg1"/>
                </a:solidFill>
              </a:rPr>
              <a:t>1</a:t>
            </a:r>
            <a:r>
              <a:rPr lang="zh-CN" altLang="en-US" b="1">
                <a:solidFill>
                  <a:schemeClr val="bg1"/>
                </a:solidFill>
              </a:rPr>
              <a:t>%-100×1</a:t>
            </a:r>
            <a:r>
              <a:rPr lang="en-US" altLang="zh-CN" b="1">
                <a:solidFill>
                  <a:schemeClr val="bg1"/>
                </a:solidFill>
              </a:rPr>
              <a:t>1</a:t>
            </a:r>
            <a:r>
              <a:rPr lang="zh-CN" altLang="en-US" b="1">
                <a:solidFill>
                  <a:schemeClr val="bg1"/>
                </a:solidFill>
              </a:rPr>
              <a:t>%=100×1</a:t>
            </a:r>
            <a:r>
              <a:rPr lang="en-US" altLang="zh-CN" b="1">
                <a:solidFill>
                  <a:schemeClr val="bg1"/>
                </a:solidFill>
              </a:rPr>
              <a:t>1</a:t>
            </a:r>
            <a:r>
              <a:rPr lang="zh-CN" altLang="en-US" b="1">
                <a:solidFill>
                  <a:schemeClr val="bg1"/>
                </a:solidFill>
              </a:rPr>
              <a:t>%=1</a:t>
            </a:r>
            <a:r>
              <a:rPr lang="en-US" altLang="zh-CN" b="1">
                <a:solidFill>
                  <a:schemeClr val="bg1"/>
                </a:solidFill>
              </a:rPr>
              <a:t>1</a:t>
            </a:r>
            <a:r>
              <a:rPr lang="zh-CN" altLang="en-US" b="1">
                <a:solidFill>
                  <a:schemeClr val="bg1"/>
                </a:solidFill>
              </a:rPr>
              <a:t>（万元）</a:t>
            </a:r>
            <a:endParaRPr lang="zh-CN" altLang="en-US" b="1">
              <a:solidFill>
                <a:schemeClr val="bg1"/>
              </a:solidFill>
            </a:endParaRPr>
          </a:p>
          <a:p>
            <a:pPr>
              <a:lnSpc>
                <a:spcPct val="150000"/>
              </a:lnSpc>
            </a:pPr>
            <a:r>
              <a:rPr lang="zh-CN" altLang="en-US" b="1">
                <a:solidFill>
                  <a:schemeClr val="bg1"/>
                </a:solidFill>
              </a:rPr>
              <a:t>（4）应退税额=1</a:t>
            </a:r>
            <a:r>
              <a:rPr lang="en-US" altLang="zh-CN" b="1">
                <a:solidFill>
                  <a:schemeClr val="bg1"/>
                </a:solidFill>
              </a:rPr>
              <a:t>1</a:t>
            </a:r>
            <a:r>
              <a:rPr lang="zh-CN" altLang="en-US" b="1">
                <a:solidFill>
                  <a:schemeClr val="bg1"/>
                </a:solidFill>
              </a:rPr>
              <a:t>（万元）</a:t>
            </a:r>
            <a:endParaRPr lang="zh-CN" altLang="en-US" b="1">
              <a:solidFill>
                <a:schemeClr val="bg1"/>
              </a:solidFill>
            </a:endParaRPr>
          </a:p>
          <a:p>
            <a:pPr>
              <a:lnSpc>
                <a:spcPct val="150000"/>
              </a:lnSpc>
            </a:pPr>
            <a:r>
              <a:rPr lang="zh-CN" altLang="en-US" b="1">
                <a:solidFill>
                  <a:schemeClr val="bg1"/>
                </a:solidFill>
              </a:rPr>
              <a:t>（5）当期免抵税额=0（万元）</a:t>
            </a:r>
            <a:endParaRPr lang="zh-CN" altLang="en-US" b="1">
              <a:solidFill>
                <a:schemeClr val="bg1"/>
              </a:solidFill>
            </a:endParaRPr>
          </a:p>
          <a:p>
            <a:pPr>
              <a:lnSpc>
                <a:spcPct val="150000"/>
              </a:lnSpc>
            </a:pPr>
            <a:r>
              <a:rPr lang="zh-CN" altLang="en-US" b="1">
                <a:solidFill>
                  <a:schemeClr val="bg1"/>
                </a:solidFill>
              </a:rPr>
              <a:t>（6）</a:t>
            </a:r>
            <a:r>
              <a:rPr lang="en-US" altLang="zh-CN" b="1">
                <a:solidFill>
                  <a:schemeClr val="bg1"/>
                </a:solidFill>
              </a:rPr>
              <a:t>9</a:t>
            </a:r>
            <a:r>
              <a:rPr lang="zh-CN" altLang="en-US" b="1">
                <a:solidFill>
                  <a:schemeClr val="bg1"/>
                </a:solidFill>
              </a:rPr>
              <a:t>月期末留抵结转下期继续抵扣税额为6（1</a:t>
            </a:r>
            <a:r>
              <a:rPr lang="en-US" altLang="zh-CN" b="1">
                <a:solidFill>
                  <a:schemeClr val="bg1"/>
                </a:solidFill>
              </a:rPr>
              <a:t>7</a:t>
            </a:r>
            <a:r>
              <a:rPr lang="zh-CN" altLang="en-US" b="1">
                <a:solidFill>
                  <a:schemeClr val="bg1"/>
                </a:solidFill>
              </a:rPr>
              <a:t>-1</a:t>
            </a:r>
            <a:r>
              <a:rPr lang="en-US" altLang="zh-CN" b="1">
                <a:solidFill>
                  <a:schemeClr val="bg1"/>
                </a:solidFill>
              </a:rPr>
              <a:t>1</a:t>
            </a:r>
            <a:r>
              <a:rPr lang="zh-CN" altLang="en-US" b="1">
                <a:solidFill>
                  <a:schemeClr val="bg1"/>
                </a:solidFill>
              </a:rPr>
              <a:t>）万元。</a:t>
            </a:r>
            <a:endParaRPr lang="zh-CN" altLang="en-US" b="1">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5110" y="217170"/>
            <a:ext cx="7595235" cy="6739255"/>
          </a:xfrm>
          <a:prstGeom prst="rect">
            <a:avLst/>
          </a:prstGeom>
          <a:noFill/>
        </p:spPr>
        <p:txBody>
          <a:bodyPr wrap="square" rtlCol="0" anchor="t">
            <a:spAutoFit/>
          </a:bodyPr>
          <a:p>
            <a:pPr>
              <a:lnSpc>
                <a:spcPct val="150000"/>
              </a:lnSpc>
            </a:pPr>
            <a:r>
              <a:rPr lang="zh-CN" altLang="en-US" sz="2400" b="1">
                <a:solidFill>
                  <a:schemeClr val="bg1"/>
                </a:solidFill>
                <a:latin typeface="+mn-ea"/>
              </a:rPr>
              <a:t>理解第</a:t>
            </a:r>
            <a:r>
              <a:rPr lang="en-US" altLang="zh-CN" sz="2400" b="1">
                <a:solidFill>
                  <a:schemeClr val="bg1"/>
                </a:solidFill>
                <a:latin typeface="+mn-ea"/>
              </a:rPr>
              <a:t>1</a:t>
            </a:r>
            <a:r>
              <a:rPr lang="zh-CN" altLang="en-US" sz="2400" b="1">
                <a:solidFill>
                  <a:schemeClr val="bg1"/>
                </a:solidFill>
                <a:latin typeface="+mn-ea"/>
              </a:rPr>
              <a:t>步（内外销分开）：</a:t>
            </a:r>
            <a:endParaRPr lang="zh-CN" altLang="en-US" sz="2400" b="1">
              <a:solidFill>
                <a:schemeClr val="bg1"/>
              </a:solidFill>
              <a:latin typeface="+mn-ea"/>
            </a:endParaRPr>
          </a:p>
          <a:p>
            <a:pPr>
              <a:lnSpc>
                <a:spcPct val="150000"/>
              </a:lnSpc>
            </a:pPr>
            <a:r>
              <a:rPr lang="zh-CN" altLang="en-US" sz="2400" b="1">
                <a:solidFill>
                  <a:schemeClr val="bg1"/>
                </a:solidFill>
                <a:latin typeface="+mn-ea"/>
              </a:rPr>
              <a:t>当期应纳税额=内销应纳增值税+外销应退增值税</a:t>
            </a:r>
            <a:endParaRPr lang="zh-CN" altLang="en-US" sz="2400" b="1">
              <a:solidFill>
                <a:schemeClr val="bg1"/>
              </a:solidFill>
              <a:latin typeface="+mn-ea"/>
            </a:endParaRPr>
          </a:p>
          <a:p>
            <a:pPr>
              <a:lnSpc>
                <a:spcPct val="150000"/>
              </a:lnSpc>
            </a:pPr>
            <a:r>
              <a:rPr lang="zh-CN" altLang="en-US" sz="2400" b="1">
                <a:solidFill>
                  <a:schemeClr val="bg1"/>
                </a:solidFill>
                <a:latin typeface="+mn-ea"/>
              </a:rPr>
              <a:t>“抵”：用外销应退的先去抵内销应交的。</a:t>
            </a:r>
            <a:endParaRPr lang="zh-CN" altLang="en-US" sz="2400" b="1">
              <a:solidFill>
                <a:schemeClr val="bg1"/>
              </a:solidFill>
              <a:latin typeface="+mn-ea"/>
            </a:endParaRPr>
          </a:p>
          <a:p>
            <a:pPr>
              <a:lnSpc>
                <a:spcPct val="150000"/>
              </a:lnSpc>
            </a:pPr>
            <a:r>
              <a:rPr lang="zh-CN" altLang="en-US" sz="2400" b="1">
                <a:solidFill>
                  <a:schemeClr val="bg1"/>
                </a:solidFill>
                <a:latin typeface="+mn-ea"/>
              </a:rPr>
              <a:t>理解第2步（内外销合并）：</a:t>
            </a:r>
            <a:endParaRPr lang="zh-CN" altLang="en-US" sz="2400" b="1">
              <a:solidFill>
                <a:schemeClr val="bg1"/>
              </a:solidFill>
              <a:latin typeface="+mn-ea"/>
            </a:endParaRPr>
          </a:p>
          <a:p>
            <a:pPr>
              <a:lnSpc>
                <a:spcPct val="150000"/>
              </a:lnSpc>
            </a:pPr>
            <a:r>
              <a:rPr lang="zh-CN" altLang="en-US" sz="2400" b="1">
                <a:solidFill>
                  <a:schemeClr val="bg1"/>
                </a:solidFill>
                <a:latin typeface="+mn-ea"/>
              </a:rPr>
              <a:t>当期应纳税额=当期销项税额（内销）-当期进项税额（内销+外销）</a:t>
            </a:r>
            <a:endParaRPr lang="zh-CN" altLang="en-US" sz="2400" b="1">
              <a:solidFill>
                <a:schemeClr val="bg1"/>
              </a:solidFill>
              <a:latin typeface="+mn-ea"/>
            </a:endParaRPr>
          </a:p>
          <a:p>
            <a:pPr>
              <a:lnSpc>
                <a:spcPct val="150000"/>
              </a:lnSpc>
            </a:pPr>
            <a:r>
              <a:rPr lang="zh-CN" altLang="en-US" sz="2400" b="1">
                <a:solidFill>
                  <a:schemeClr val="bg1"/>
                </a:solidFill>
                <a:latin typeface="+mn-ea"/>
              </a:rPr>
              <a:t>屋顶=退税限额</a:t>
            </a:r>
            <a:r>
              <a:rPr lang="en-US" altLang="zh-CN" sz="2400" b="1">
                <a:solidFill>
                  <a:schemeClr val="bg1"/>
                </a:solidFill>
                <a:latin typeface="+mn-ea"/>
              </a:rPr>
              <a:t>=</a:t>
            </a:r>
            <a:r>
              <a:rPr lang="zh-CN" altLang="en-US" sz="2400" b="1">
                <a:solidFill>
                  <a:schemeClr val="bg1"/>
                </a:solidFill>
                <a:latin typeface="+mn-ea"/>
              </a:rPr>
              <a:t>当期“免、抵、退”税额=当期出口货物离岸价×外汇人民币折合率×出口货物退税率</a:t>
            </a:r>
            <a:endParaRPr lang="zh-CN" altLang="en-US" sz="2400" b="1">
              <a:solidFill>
                <a:schemeClr val="bg1"/>
              </a:solidFill>
              <a:latin typeface="+mn-ea"/>
            </a:endParaRPr>
          </a:p>
          <a:p>
            <a:pPr>
              <a:lnSpc>
                <a:spcPct val="150000"/>
              </a:lnSpc>
            </a:pPr>
            <a:r>
              <a:rPr lang="zh-CN" altLang="en-US" sz="2400" b="1">
                <a:solidFill>
                  <a:schemeClr val="bg1"/>
                </a:solidFill>
                <a:latin typeface="+mn-ea"/>
              </a:rPr>
              <a:t>                           </a:t>
            </a:r>
            <a:r>
              <a:rPr lang="en-US" altLang="zh-CN" sz="2400" b="1">
                <a:solidFill>
                  <a:schemeClr val="bg1"/>
                </a:solidFill>
                <a:latin typeface="+mn-ea"/>
              </a:rPr>
              <a:t>=</a:t>
            </a:r>
            <a:r>
              <a:rPr lang="en-US" altLang="zh-CN" sz="2400" b="1">
                <a:solidFill>
                  <a:schemeClr val="bg1"/>
                </a:solidFill>
                <a:sym typeface="+mn-ea"/>
              </a:rPr>
              <a:t>FOB</a:t>
            </a:r>
            <a:r>
              <a:rPr lang="zh-CN" altLang="en-US" sz="2400" b="1">
                <a:solidFill>
                  <a:schemeClr val="bg1"/>
                </a:solidFill>
                <a:sym typeface="+mn-ea"/>
              </a:rPr>
              <a:t>×退税率</a:t>
            </a:r>
            <a:endParaRPr lang="zh-CN" altLang="en-US" sz="2400" b="1">
              <a:solidFill>
                <a:schemeClr val="bg1"/>
              </a:solidFill>
              <a:sym typeface="+mn-ea"/>
            </a:endParaRPr>
          </a:p>
          <a:p>
            <a:pPr>
              <a:lnSpc>
                <a:spcPct val="150000"/>
              </a:lnSpc>
            </a:pPr>
            <a:endParaRPr lang="zh-CN" altLang="en-US" sz="2400" b="1">
              <a:solidFill>
                <a:schemeClr val="bg1"/>
              </a:solidFill>
              <a:latin typeface="+mn-ea"/>
            </a:endParaRPr>
          </a:p>
          <a:p>
            <a:pPr>
              <a:lnSpc>
                <a:spcPct val="150000"/>
              </a:lnSpc>
            </a:pPr>
            <a:r>
              <a:rPr lang="zh-CN" altLang="en-US" sz="2400" b="1">
                <a:solidFill>
                  <a:schemeClr val="bg1"/>
                </a:solidFill>
                <a:latin typeface="+mn-ea"/>
              </a:rPr>
              <a:t>当期应纳税额</a:t>
            </a:r>
            <a:r>
              <a:rPr lang="en-US" altLang="zh-CN" sz="2400" b="1">
                <a:solidFill>
                  <a:schemeClr val="bg1"/>
                </a:solidFill>
                <a:latin typeface="+mn-ea"/>
              </a:rPr>
              <a:t>vs</a:t>
            </a:r>
            <a:r>
              <a:rPr lang="zh-CN" altLang="en-US" sz="2400" b="1">
                <a:solidFill>
                  <a:schemeClr val="bg1"/>
                </a:solidFill>
                <a:latin typeface="+mn-ea"/>
              </a:rPr>
              <a:t>屋顶：谁小退谁</a:t>
            </a:r>
            <a:endParaRPr lang="zh-CN" altLang="en-US" sz="2400" b="1">
              <a:solidFill>
                <a:schemeClr val="bg1"/>
              </a:solidFill>
              <a:latin typeface="+mn-ea"/>
            </a:endParaRPr>
          </a:p>
          <a:p>
            <a:pPr>
              <a:lnSpc>
                <a:spcPct val="150000"/>
              </a:lnSpc>
            </a:pPr>
            <a:endParaRPr lang="zh-CN" altLang="en-US" sz="2400" b="1">
              <a:solidFill>
                <a:schemeClr val="bg1"/>
              </a:solidFill>
              <a:latin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3510" y="151765"/>
            <a:ext cx="7290435" cy="6554470"/>
          </a:xfrm>
          <a:prstGeom prst="rect">
            <a:avLst/>
          </a:prstGeom>
          <a:noFill/>
        </p:spPr>
        <p:txBody>
          <a:bodyPr wrap="square" rtlCol="0" anchor="t">
            <a:spAutoFit/>
          </a:bodyPr>
          <a:p>
            <a:pPr>
              <a:lnSpc>
                <a:spcPct val="150000"/>
              </a:lnSpc>
            </a:pPr>
            <a:r>
              <a:rPr lang="zh-CN" altLang="en-US" sz="2000" b="1">
                <a:solidFill>
                  <a:schemeClr val="bg1"/>
                </a:solidFill>
              </a:rPr>
              <a:t>理解第3步（退税率＜征税率）：</a:t>
            </a:r>
            <a:endParaRPr lang="zh-CN" altLang="en-US" sz="2000" b="1">
              <a:solidFill>
                <a:schemeClr val="bg1"/>
              </a:solidFill>
            </a:endParaRPr>
          </a:p>
          <a:p>
            <a:pPr>
              <a:lnSpc>
                <a:spcPct val="150000"/>
              </a:lnSpc>
            </a:pPr>
            <a:r>
              <a:rPr lang="zh-CN" altLang="en-US" sz="2000" b="1">
                <a:solidFill>
                  <a:schemeClr val="bg1"/>
                </a:solidFill>
              </a:rPr>
              <a:t>当期应纳税额=当期销项税额-（当期进项税额-当期不得免征和抵扣税额）</a:t>
            </a:r>
            <a:endParaRPr lang="zh-CN" altLang="en-US" sz="2000" b="1">
              <a:solidFill>
                <a:schemeClr val="bg1"/>
              </a:solidFill>
            </a:endParaRPr>
          </a:p>
          <a:p>
            <a:pPr>
              <a:lnSpc>
                <a:spcPct val="150000"/>
              </a:lnSpc>
            </a:pPr>
            <a:r>
              <a:rPr lang="zh-CN" altLang="en-US" sz="2000" b="1">
                <a:solidFill>
                  <a:schemeClr val="bg1"/>
                </a:solidFill>
              </a:rPr>
              <a:t>当期不得免征和抵扣税额=当期出口货物离岸价×外汇人民币折合率×（出口货物适用税率-出口货物退税率）</a:t>
            </a:r>
            <a:endParaRPr lang="zh-CN" altLang="en-US" sz="2000" b="1">
              <a:solidFill>
                <a:schemeClr val="bg1"/>
              </a:solidFill>
            </a:endParaRPr>
          </a:p>
          <a:p>
            <a:pPr>
              <a:lnSpc>
                <a:spcPct val="150000"/>
              </a:lnSpc>
            </a:pPr>
            <a:r>
              <a:rPr lang="zh-CN" altLang="en-US" sz="2000" b="1">
                <a:solidFill>
                  <a:schemeClr val="bg1"/>
                </a:solidFill>
              </a:rPr>
              <a:t>                                        </a:t>
            </a:r>
            <a:r>
              <a:rPr lang="en-US" altLang="zh-CN" sz="2000" b="1">
                <a:solidFill>
                  <a:schemeClr val="bg1"/>
                </a:solidFill>
              </a:rPr>
              <a:t>=FOB</a:t>
            </a:r>
            <a:r>
              <a:rPr lang="zh-CN" altLang="en-US" sz="2000" b="1">
                <a:solidFill>
                  <a:schemeClr val="bg1"/>
                </a:solidFill>
                <a:sym typeface="+mn-ea"/>
              </a:rPr>
              <a:t>×税差</a:t>
            </a:r>
            <a:endParaRPr lang="zh-CN" altLang="en-US" sz="2000" b="1">
              <a:solidFill>
                <a:schemeClr val="bg1"/>
              </a:solidFill>
              <a:sym typeface="+mn-ea"/>
            </a:endParaRPr>
          </a:p>
          <a:p>
            <a:pPr>
              <a:lnSpc>
                <a:spcPct val="150000"/>
              </a:lnSpc>
            </a:pPr>
            <a:r>
              <a:rPr lang="zh-CN" altLang="en-US" sz="2000" b="1">
                <a:solidFill>
                  <a:schemeClr val="bg1"/>
                </a:solidFill>
              </a:rPr>
              <a:t>屋顶</a:t>
            </a:r>
            <a:r>
              <a:rPr lang="en-US" altLang="zh-CN" sz="2000" b="1">
                <a:solidFill>
                  <a:schemeClr val="bg1"/>
                </a:solidFill>
              </a:rPr>
              <a:t>=</a:t>
            </a:r>
            <a:r>
              <a:rPr lang="zh-CN" altLang="en-US" sz="2000" b="1">
                <a:solidFill>
                  <a:schemeClr val="bg1"/>
                </a:solidFill>
                <a:latin typeface="+mn-ea"/>
                <a:sym typeface="+mn-ea"/>
              </a:rPr>
              <a:t> </a:t>
            </a:r>
            <a:r>
              <a:rPr lang="en-US" altLang="zh-CN" sz="2000" b="1">
                <a:solidFill>
                  <a:schemeClr val="bg1"/>
                </a:solidFill>
                <a:sym typeface="+mn-ea"/>
              </a:rPr>
              <a:t>FOB</a:t>
            </a:r>
            <a:r>
              <a:rPr lang="zh-CN" altLang="en-US" sz="2000" b="1">
                <a:solidFill>
                  <a:schemeClr val="bg1"/>
                </a:solidFill>
                <a:sym typeface="+mn-ea"/>
              </a:rPr>
              <a:t>×退税率</a:t>
            </a:r>
            <a:endParaRPr lang="zh-CN" altLang="en-US" sz="2000" b="1">
              <a:solidFill>
                <a:schemeClr val="bg1"/>
              </a:solidFill>
            </a:endParaRPr>
          </a:p>
          <a:p>
            <a:pPr>
              <a:lnSpc>
                <a:spcPct val="150000"/>
              </a:lnSpc>
            </a:pPr>
            <a:r>
              <a:rPr lang="zh-CN" altLang="en-US" sz="2000" b="1">
                <a:solidFill>
                  <a:schemeClr val="bg1"/>
                </a:solidFill>
              </a:rPr>
              <a:t>理解第4步（如果出口货物使用了免税保税、进口的原材料）</a:t>
            </a:r>
            <a:endParaRPr lang="zh-CN" altLang="en-US" sz="2000" b="1">
              <a:solidFill>
                <a:schemeClr val="bg1"/>
              </a:solidFill>
            </a:endParaRPr>
          </a:p>
          <a:p>
            <a:pPr>
              <a:lnSpc>
                <a:spcPct val="150000"/>
              </a:lnSpc>
            </a:pPr>
            <a:r>
              <a:rPr lang="zh-CN" altLang="en-US" sz="2000" b="1">
                <a:solidFill>
                  <a:schemeClr val="bg1"/>
                </a:solidFill>
              </a:rPr>
              <a:t>当期应纳税额=当期销项税额-（当期进项税额-当期不得免征和抵扣税额）</a:t>
            </a:r>
            <a:endParaRPr lang="zh-CN" altLang="en-US" sz="2000" b="1">
              <a:solidFill>
                <a:schemeClr val="bg1"/>
              </a:solidFill>
            </a:endParaRPr>
          </a:p>
          <a:p>
            <a:pPr>
              <a:lnSpc>
                <a:spcPct val="150000"/>
              </a:lnSpc>
            </a:pPr>
            <a:r>
              <a:rPr lang="zh-CN" altLang="en-US" sz="2000" b="1">
                <a:solidFill>
                  <a:schemeClr val="bg1"/>
                </a:solidFill>
              </a:rPr>
              <a:t>当期不得免征和抵扣税额=（FOB-免税、保税进口原材料）×️税差</a:t>
            </a:r>
            <a:endParaRPr lang="zh-CN" altLang="en-US" sz="2000" b="1">
              <a:solidFill>
                <a:schemeClr val="bg1"/>
              </a:solidFill>
            </a:endParaRPr>
          </a:p>
          <a:p>
            <a:pPr>
              <a:lnSpc>
                <a:spcPct val="150000"/>
              </a:lnSpc>
            </a:pPr>
            <a:r>
              <a:rPr lang="zh-CN" altLang="en-US" sz="2000" b="1">
                <a:solidFill>
                  <a:schemeClr val="bg1"/>
                </a:solidFill>
              </a:rPr>
              <a:t>屋顶=当期“免、抵、退”税额=（FOB-免税、保税进口原材料）×退税率</a:t>
            </a:r>
            <a:endParaRPr lang="zh-CN" altLang="en-US" sz="2000" b="1">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2560" y="791210"/>
            <a:ext cx="9134475" cy="5631180"/>
          </a:xfrm>
          <a:prstGeom prst="rect">
            <a:avLst/>
          </a:prstGeom>
          <a:noFill/>
        </p:spPr>
        <p:txBody>
          <a:bodyPr wrap="square" rtlCol="0" anchor="t">
            <a:spAutoFit/>
          </a:bodyPr>
          <a:p>
            <a:pPr>
              <a:lnSpc>
                <a:spcPct val="150000"/>
              </a:lnSpc>
            </a:pPr>
            <a:r>
              <a:rPr lang="zh-CN" altLang="en-US" sz="2400" b="1">
                <a:solidFill>
                  <a:schemeClr val="bg1"/>
                </a:solidFill>
              </a:rPr>
              <a:t>【知识点】生产企业增值税“免、抵、退”税的计算</a:t>
            </a:r>
            <a:endParaRPr lang="zh-CN" altLang="en-US" sz="2400" b="1">
              <a:solidFill>
                <a:schemeClr val="bg1"/>
              </a:solidFill>
            </a:endParaRPr>
          </a:p>
          <a:p>
            <a:pPr>
              <a:lnSpc>
                <a:spcPct val="150000"/>
              </a:lnSpc>
            </a:pPr>
            <a:r>
              <a:rPr lang="zh-CN" altLang="en-US" sz="2400" b="1">
                <a:solidFill>
                  <a:schemeClr val="bg1"/>
                </a:solidFill>
              </a:rPr>
              <a:t>1.“免、抵、退”计算公式</a:t>
            </a:r>
            <a:endParaRPr lang="zh-CN" altLang="en-US" sz="2400" b="1">
              <a:solidFill>
                <a:schemeClr val="bg1"/>
              </a:solidFill>
            </a:endParaRPr>
          </a:p>
          <a:p>
            <a:pPr>
              <a:lnSpc>
                <a:spcPct val="150000"/>
              </a:lnSpc>
            </a:pPr>
            <a:r>
              <a:rPr lang="zh-CN" altLang="en-US" sz="2400" b="1">
                <a:solidFill>
                  <a:schemeClr val="bg1"/>
                </a:solidFill>
              </a:rPr>
              <a:t>（1）当期应纳税额的计算</a:t>
            </a:r>
            <a:endParaRPr lang="zh-CN" altLang="en-US" sz="2400" b="1">
              <a:solidFill>
                <a:schemeClr val="bg1"/>
              </a:solidFill>
            </a:endParaRPr>
          </a:p>
          <a:p>
            <a:pPr>
              <a:lnSpc>
                <a:spcPct val="150000"/>
              </a:lnSpc>
            </a:pPr>
            <a:r>
              <a:rPr lang="zh-CN" altLang="en-US" sz="2400" b="1">
                <a:solidFill>
                  <a:schemeClr val="bg1"/>
                </a:solidFill>
              </a:rPr>
              <a:t>当期应纳税额=当期销项税额-（当期进项税额-当期不得免征和抵扣税额）</a:t>
            </a:r>
            <a:endParaRPr lang="zh-CN" altLang="en-US" sz="2400" b="1">
              <a:solidFill>
                <a:schemeClr val="bg1"/>
              </a:solidFill>
            </a:endParaRPr>
          </a:p>
          <a:p>
            <a:pPr>
              <a:lnSpc>
                <a:spcPct val="150000"/>
              </a:lnSpc>
            </a:pPr>
            <a:r>
              <a:rPr lang="zh-CN" altLang="en-US" sz="2400" b="1">
                <a:solidFill>
                  <a:schemeClr val="bg1"/>
                </a:solidFill>
              </a:rPr>
              <a:t>当期不得免征和抵扣税额=当期出口货物离岸价×外汇人民币折合率×（出口货物适用税率-出口货物退税率）-当期不得免征和抵扣税额抵减额</a:t>
            </a:r>
            <a:endParaRPr lang="zh-CN" altLang="en-US" sz="2400" b="1">
              <a:solidFill>
                <a:schemeClr val="bg1"/>
              </a:solidFill>
            </a:endParaRPr>
          </a:p>
          <a:p>
            <a:pPr>
              <a:lnSpc>
                <a:spcPct val="150000"/>
              </a:lnSpc>
            </a:pPr>
            <a:r>
              <a:rPr lang="zh-CN" altLang="en-US" sz="2400" b="1">
                <a:solidFill>
                  <a:schemeClr val="bg1"/>
                </a:solidFill>
              </a:rPr>
              <a:t>当期不得免征和抵扣税额抵减额=当期免税购进原材料价格×（出口货物适用税率-出口货物退税率）</a:t>
            </a:r>
            <a:endParaRPr lang="zh-CN" altLang="en-US" sz="2400" b="1">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3705" y="508635"/>
            <a:ext cx="7966075" cy="5631180"/>
          </a:xfrm>
          <a:prstGeom prst="rect">
            <a:avLst/>
          </a:prstGeom>
          <a:noFill/>
        </p:spPr>
        <p:txBody>
          <a:bodyPr wrap="square" rtlCol="0" anchor="t">
            <a:spAutoFit/>
          </a:bodyPr>
          <a:p>
            <a:pPr>
              <a:lnSpc>
                <a:spcPct val="150000"/>
              </a:lnSpc>
            </a:pPr>
            <a:r>
              <a:rPr lang="zh-CN" altLang="en-US" sz="2400" b="1">
                <a:solidFill>
                  <a:schemeClr val="bg1"/>
                </a:solidFill>
              </a:rPr>
              <a:t>（2）当期“免、抵、退”税额的计算</a:t>
            </a:r>
            <a:endParaRPr lang="zh-CN" altLang="en-US" sz="2400" b="1">
              <a:solidFill>
                <a:schemeClr val="bg1"/>
              </a:solidFill>
            </a:endParaRPr>
          </a:p>
          <a:p>
            <a:pPr>
              <a:lnSpc>
                <a:spcPct val="150000"/>
              </a:lnSpc>
            </a:pPr>
            <a:r>
              <a:rPr lang="zh-CN" altLang="en-US" sz="2400" b="1">
                <a:solidFill>
                  <a:schemeClr val="bg1"/>
                </a:solidFill>
              </a:rPr>
              <a:t>当期“免、抵、退”税额=当期出口货物离岸价×外汇人民币折合率×出口货物退税率-当期“免、抵、退”税额抵减额</a:t>
            </a:r>
            <a:endParaRPr lang="zh-CN" altLang="en-US" sz="2400" b="1">
              <a:solidFill>
                <a:schemeClr val="bg1"/>
              </a:solidFill>
            </a:endParaRPr>
          </a:p>
          <a:p>
            <a:pPr>
              <a:lnSpc>
                <a:spcPct val="150000"/>
              </a:lnSpc>
            </a:pPr>
            <a:r>
              <a:rPr lang="zh-CN" altLang="en-US" sz="2400" b="1">
                <a:solidFill>
                  <a:schemeClr val="bg1"/>
                </a:solidFill>
              </a:rPr>
              <a:t>当期“免、抵、退”税额抵减额=当期免税购进原材料价格×出口货物退税率</a:t>
            </a:r>
            <a:endParaRPr lang="zh-CN" altLang="en-US" sz="2400" b="1">
              <a:solidFill>
                <a:schemeClr val="bg1"/>
              </a:solidFill>
            </a:endParaRPr>
          </a:p>
          <a:p>
            <a:pPr>
              <a:lnSpc>
                <a:spcPct val="150000"/>
              </a:lnSpc>
            </a:pPr>
            <a:r>
              <a:rPr lang="zh-CN" altLang="en-US" sz="2400" b="1">
                <a:solidFill>
                  <a:schemeClr val="bg1"/>
                </a:solidFill>
              </a:rPr>
              <a:t>（3）当期应退税额和留抵（免抵）税额的计算</a:t>
            </a:r>
            <a:endParaRPr lang="zh-CN" altLang="en-US" sz="2400" b="1">
              <a:solidFill>
                <a:schemeClr val="bg1"/>
              </a:solidFill>
            </a:endParaRPr>
          </a:p>
          <a:p>
            <a:pPr>
              <a:lnSpc>
                <a:spcPct val="150000"/>
              </a:lnSpc>
            </a:pPr>
            <a:r>
              <a:rPr lang="zh-CN" altLang="en-US" sz="2400" b="1">
                <a:solidFill>
                  <a:schemeClr val="bg1"/>
                </a:solidFill>
              </a:rPr>
              <a:t>当期应退税额为“当期期末留抵税额”与“当期免抵退税额”中的较小者。</a:t>
            </a:r>
            <a:endParaRPr lang="zh-CN" altLang="en-US" sz="2400" b="1">
              <a:solidFill>
                <a:schemeClr val="bg1"/>
              </a:solidFill>
            </a:endParaRPr>
          </a:p>
          <a:p>
            <a:pPr>
              <a:lnSpc>
                <a:spcPct val="150000"/>
              </a:lnSpc>
            </a:pPr>
            <a:r>
              <a:rPr lang="zh-CN" altLang="en-US" sz="2400" b="1">
                <a:solidFill>
                  <a:schemeClr val="bg1"/>
                </a:solidFill>
              </a:rPr>
              <a:t>当期留抵（免抵）税额为计算的差额。</a:t>
            </a:r>
            <a:endParaRPr lang="zh-CN" altLang="en-US" sz="2400" b="1">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套路"/>
          <p:cNvPicPr>
            <a:picLocks noChangeAspect="1"/>
          </p:cNvPicPr>
          <p:nvPr/>
        </p:nvPicPr>
        <p:blipFill>
          <a:blip r:embed="rId1"/>
          <a:srcRect l="8239"/>
          <a:stretch>
            <a:fillRect/>
          </a:stretch>
        </p:blipFill>
        <p:spPr>
          <a:xfrm>
            <a:off x="2534920" y="1346200"/>
            <a:ext cx="7122160" cy="3879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37005" y="3956685"/>
          <a:ext cx="8486775" cy="2211705"/>
        </p:xfrm>
        <a:graphic>
          <a:graphicData uri="http://schemas.openxmlformats.org/drawingml/2006/table">
            <a:tbl>
              <a:tblPr firstRow="1" bandRow="1">
                <a:tableStyleId>{5940675A-B579-460E-94D1-54222C63F5DA}</a:tableStyleId>
              </a:tblPr>
              <a:tblGrid>
                <a:gridCol w="3266440"/>
                <a:gridCol w="2736215"/>
              </a:tblGrid>
              <a:tr h="548640">
                <a:tc>
                  <a:txBody>
                    <a:bodyPr/>
                    <a:p>
                      <a:pPr indent="0" algn="ctr">
                        <a:lnSpc>
                          <a:spcPct val="150000"/>
                        </a:lnSpc>
                        <a:buNone/>
                      </a:pPr>
                      <a:r>
                        <a:rPr lang="zh-CN" altLang="en-US" sz="2400" b="1">
                          <a:solidFill>
                            <a:schemeClr val="bg1"/>
                          </a:solidFill>
                          <a:latin typeface="华文楷体" panose="02010600040101010101" charset="-122"/>
                          <a:ea typeface="华文楷体" panose="02010600040101010101" charset="-122"/>
                          <a:cs typeface="华文楷体" panose="02010600040101010101" charset="-122"/>
                        </a:rPr>
                        <a:t>政策类型</a:t>
                      </a:r>
                      <a:endParaRPr lang="zh-CN" altLang="en-US" sz="2400" b="1">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lnSpc>
                          <a:spcPct val="150000"/>
                        </a:lnSpc>
                        <a:buNone/>
                      </a:pPr>
                      <a:r>
                        <a:rPr lang="zh-CN" altLang="en-US" sz="2400" b="1">
                          <a:solidFill>
                            <a:schemeClr val="bg1"/>
                          </a:solidFill>
                          <a:latin typeface="华文楷体" panose="02010600040101010101" charset="-122"/>
                          <a:ea typeface="华文楷体" panose="02010600040101010101" charset="-122"/>
                          <a:cs typeface="华文楷体" panose="02010600040101010101" charset="-122"/>
                        </a:rPr>
                        <a:t>掌握程度</a:t>
                      </a:r>
                      <a:endParaRPr lang="zh-CN" altLang="en-US" sz="2400" b="1">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r>
              <a:tr h="0">
                <a:tc>
                  <a:txBody>
                    <a:bodyPr/>
                    <a:p>
                      <a:pPr indent="0" algn="ctr">
                        <a:lnSpc>
                          <a:spcPct val="150000"/>
                        </a:lnSpc>
                        <a:buNone/>
                      </a:pPr>
                      <a:r>
                        <a:rPr lang="zh-CN" altLang="en-US" sz="2400" b="1">
                          <a:solidFill>
                            <a:schemeClr val="bg1"/>
                          </a:solidFill>
                          <a:latin typeface="华文楷体" panose="02010600040101010101" charset="-122"/>
                          <a:ea typeface="华文楷体" panose="02010600040101010101" charset="-122"/>
                          <a:cs typeface="华文楷体" panose="02010600040101010101" charset="-122"/>
                        </a:rPr>
                        <a:t>出口免税并退税</a:t>
                      </a:r>
                      <a:endParaRPr lang="zh-CN" altLang="en-US" sz="2400" b="1">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c>
                  <a:txBody>
                    <a:bodyPr/>
                    <a:p>
                      <a:pPr indent="0" algn="ctr">
                        <a:lnSpc>
                          <a:spcPct val="150000"/>
                        </a:lnSpc>
                        <a:buNone/>
                      </a:pPr>
                      <a:r>
                        <a:rPr lang="zh-CN" altLang="en-US" sz="2400" b="1">
                          <a:solidFill>
                            <a:schemeClr val="bg1"/>
                          </a:solidFill>
                          <a:latin typeface="华文楷体" panose="02010600040101010101" charset="-122"/>
                          <a:ea typeface="华文楷体" panose="02010600040101010101" charset="-122"/>
                          <a:cs typeface="华文楷体" panose="02010600040101010101" charset="-122"/>
                        </a:rPr>
                        <a:t>范围</a:t>
                      </a:r>
                      <a:r>
                        <a:rPr lang="en-US" altLang="zh-CN" sz="2400" b="1">
                          <a:solidFill>
                            <a:schemeClr val="bg1"/>
                          </a:solidFill>
                          <a:latin typeface="华文楷体" panose="02010600040101010101" charset="-122"/>
                          <a:ea typeface="华文楷体" panose="02010600040101010101" charset="-122"/>
                          <a:cs typeface="华文楷体" panose="02010600040101010101" charset="-122"/>
                        </a:rPr>
                        <a:t>+</a:t>
                      </a:r>
                      <a:r>
                        <a:rPr lang="zh-CN" altLang="en-US" sz="2400" b="1">
                          <a:solidFill>
                            <a:schemeClr val="bg1"/>
                          </a:solidFill>
                          <a:latin typeface="华文楷体" panose="02010600040101010101" charset="-122"/>
                          <a:ea typeface="华文楷体" panose="02010600040101010101" charset="-122"/>
                          <a:cs typeface="华文楷体" panose="02010600040101010101" charset="-122"/>
                        </a:rPr>
                        <a:t>计算！！！</a:t>
                      </a:r>
                      <a:endParaRPr lang="zh-CN" altLang="en-US" sz="2400" b="1">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75000"/>
                      </a:schemeClr>
                    </a:solidFill>
                  </a:tcPr>
                </a:tc>
              </a:tr>
              <a:tr h="565785">
                <a:tc>
                  <a:txBody>
                    <a:bodyPr/>
                    <a:p>
                      <a:pPr indent="0" algn="ctr">
                        <a:lnSpc>
                          <a:spcPct val="150000"/>
                        </a:lnSpc>
                        <a:buNone/>
                      </a:pPr>
                      <a:r>
                        <a:rPr lang="zh-CN" altLang="en-US" sz="2400" b="0">
                          <a:solidFill>
                            <a:schemeClr val="bg1"/>
                          </a:solidFill>
                          <a:latin typeface="华文楷体" panose="02010600040101010101" charset="-122"/>
                          <a:ea typeface="华文楷体" panose="02010600040101010101" charset="-122"/>
                          <a:cs typeface="华文楷体" panose="02010600040101010101" charset="-122"/>
                        </a:rPr>
                        <a:t>出口免税不退税</a:t>
                      </a:r>
                      <a:endParaRPr lang="zh-CN" altLang="en-US" sz="2400" b="0">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lnSpc>
                          <a:spcPct val="150000"/>
                        </a:lnSpc>
                        <a:buNone/>
                      </a:pPr>
                      <a:r>
                        <a:rPr lang="zh-CN" altLang="en-US" sz="2400" b="0">
                          <a:solidFill>
                            <a:schemeClr val="bg1"/>
                          </a:solidFill>
                          <a:latin typeface="华文楷体" panose="02010600040101010101" charset="-122"/>
                          <a:ea typeface="华文楷体" panose="02010600040101010101" charset="-122"/>
                          <a:cs typeface="华文楷体" panose="02010600040101010101" charset="-122"/>
                        </a:rPr>
                        <a:t>范围</a:t>
                      </a:r>
                      <a:endParaRPr lang="zh-CN" altLang="en-US" sz="2400" b="0">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r>
              <a:tr h="0">
                <a:tc>
                  <a:txBody>
                    <a:bodyPr/>
                    <a:p>
                      <a:pPr indent="0" algn="ctr">
                        <a:lnSpc>
                          <a:spcPct val="150000"/>
                        </a:lnSpc>
                        <a:buNone/>
                      </a:pPr>
                      <a:r>
                        <a:rPr lang="zh-CN" altLang="en-US" sz="2400" b="0">
                          <a:solidFill>
                            <a:schemeClr val="bg1"/>
                          </a:solidFill>
                          <a:latin typeface="华文楷体" panose="02010600040101010101" charset="-122"/>
                          <a:ea typeface="华文楷体" panose="02010600040101010101" charset="-122"/>
                          <a:cs typeface="华文楷体" panose="02010600040101010101" charset="-122"/>
                        </a:rPr>
                        <a:t>出口不免税也不退税</a:t>
                      </a:r>
                      <a:endParaRPr lang="zh-CN" altLang="en-US" sz="2400" b="0">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lnSpc>
                          <a:spcPct val="150000"/>
                        </a:lnSpc>
                        <a:buNone/>
                      </a:pPr>
                      <a:r>
                        <a:rPr lang="zh-CN" altLang="en-US" sz="2400" b="0">
                          <a:solidFill>
                            <a:schemeClr val="bg1"/>
                          </a:solidFill>
                          <a:latin typeface="华文楷体" panose="02010600040101010101" charset="-122"/>
                          <a:ea typeface="华文楷体" panose="02010600040101010101" charset="-122"/>
                          <a:cs typeface="华文楷体" panose="02010600040101010101" charset="-122"/>
                        </a:rPr>
                        <a:t>范围</a:t>
                      </a:r>
                      <a:endParaRPr lang="zh-CN" altLang="en-US" sz="2400" b="0">
                        <a:solidFill>
                          <a:schemeClr val="bg1"/>
                        </a:solidFill>
                        <a:latin typeface="华文楷体" panose="02010600040101010101" charset="-122"/>
                        <a:ea typeface="华文楷体" panose="02010600040101010101" charset="-122"/>
                        <a:cs typeface="华文楷体" panose="02010600040101010101" charset="-122"/>
                      </a:endParaRPr>
                    </a:p>
                  </a:txBody>
                  <a:tcPr marL="6858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r>
            </a:tbl>
          </a:graphicData>
        </a:graphic>
      </p:graphicFrame>
      <p:sp>
        <p:nvSpPr>
          <p:cNvPr id="8" name="文本框 7"/>
          <p:cNvSpPr txBox="1"/>
          <p:nvPr/>
        </p:nvSpPr>
        <p:spPr>
          <a:xfrm>
            <a:off x="1008380" y="3456305"/>
            <a:ext cx="8522335" cy="398780"/>
          </a:xfrm>
          <a:prstGeom prst="rect">
            <a:avLst/>
          </a:prstGeom>
          <a:noFill/>
        </p:spPr>
        <p:txBody>
          <a:bodyPr wrap="square" rtlCol="0" anchor="t">
            <a:spAutoFit/>
          </a:bodyPr>
          <a:p>
            <a:r>
              <a:rPr lang="zh-CN" altLang="en-US" sz="2000" b="1">
                <a:solidFill>
                  <a:schemeClr val="bg1"/>
                </a:solidFill>
                <a:latin typeface="华文楷体" panose="02010600040101010101" charset="-122"/>
                <a:ea typeface="华文楷体" panose="02010600040101010101" charset="-122"/>
              </a:rPr>
              <a:t>出口货物、劳务和跨境应税行为退（免）增值税税收政策</a:t>
            </a:r>
            <a:endParaRPr lang="zh-CN" altLang="en-US" sz="2000" b="1">
              <a:solidFill>
                <a:schemeClr val="bg1"/>
              </a:solidFill>
              <a:latin typeface="华文楷体" panose="02010600040101010101" charset="-122"/>
              <a:ea typeface="华文楷体" panose="02010600040101010101" charset="-122"/>
            </a:endParaRPr>
          </a:p>
        </p:txBody>
      </p:sp>
      <p:sp>
        <p:nvSpPr>
          <p:cNvPr id="9" name="文本框 8"/>
          <p:cNvSpPr txBox="1"/>
          <p:nvPr/>
        </p:nvSpPr>
        <p:spPr>
          <a:xfrm>
            <a:off x="62230" y="133350"/>
            <a:ext cx="8752205" cy="3322955"/>
          </a:xfrm>
          <a:prstGeom prst="rect">
            <a:avLst/>
          </a:prstGeom>
          <a:noFill/>
        </p:spPr>
        <p:txBody>
          <a:bodyPr wrap="square" rtlCol="0" anchor="t">
            <a:spAutoFit/>
          </a:bodyPr>
          <a:p>
            <a:pPr algn="l">
              <a:lnSpc>
                <a:spcPct val="150000"/>
              </a:lnSpc>
            </a:pPr>
            <a:r>
              <a:rPr lang="zh-CN" altLang="en-US" sz="2800">
                <a:solidFill>
                  <a:schemeClr val="bg1"/>
                </a:solidFill>
                <a:latin typeface="+mn-ea"/>
                <a:ea typeface="华文楷体" panose="02010600040101010101" charset="-122"/>
              </a:rPr>
              <a:t>【知识点】基本政策及其适用范围</a:t>
            </a:r>
            <a:endParaRPr lang="zh-CN" altLang="en-US" sz="2800">
              <a:solidFill>
                <a:schemeClr val="bg1"/>
              </a:solidFill>
              <a:latin typeface="+mn-ea"/>
              <a:ea typeface="华文楷体" panose="02010600040101010101" charset="-122"/>
            </a:endParaRPr>
          </a:p>
          <a:p>
            <a:pPr algn="l">
              <a:lnSpc>
                <a:spcPct val="150000"/>
              </a:lnSpc>
            </a:pPr>
            <a:r>
              <a:rPr lang="zh-CN" altLang="en-US" sz="2800">
                <a:solidFill>
                  <a:schemeClr val="bg1"/>
                </a:solidFill>
                <a:latin typeface="+mn-ea"/>
                <a:ea typeface="华文楷体" panose="02010600040101010101" charset="-122"/>
              </a:rPr>
              <a:t>     出口货物、劳务和跨境应税行为退免税是指在国际贸易业务中，对我国报关出口的货物、劳务和跨境应税行为已承担或应承担的增值税和消费税等间接税实行退还或</a:t>
            </a:r>
            <a:r>
              <a:rPr lang="zh-CN" altLang="en-US" sz="2800">
                <a:solidFill>
                  <a:schemeClr val="bg1"/>
                </a:solidFill>
                <a:latin typeface="+mn-ea"/>
                <a:ea typeface="华文楷体" panose="02010600040101010101" charset="-122"/>
                <a:sym typeface="+mn-ea"/>
              </a:rPr>
              <a:t>免征</a:t>
            </a:r>
            <a:r>
              <a:rPr lang="zh-CN" altLang="en-US" sz="2800">
                <a:solidFill>
                  <a:schemeClr val="bg1"/>
                </a:solidFill>
                <a:latin typeface="+mn-ea"/>
                <a:ea typeface="华文楷体" panose="02010600040101010101" charset="-122"/>
              </a:rPr>
              <a:t>。</a:t>
            </a:r>
            <a:endParaRPr lang="zh-CN" altLang="en-US" sz="2800">
              <a:solidFill>
                <a:schemeClr val="bg1"/>
              </a:solidFill>
              <a:latin typeface="+mn-ea"/>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030" y="348615"/>
            <a:ext cx="10899140" cy="3969385"/>
          </a:xfrm>
          <a:prstGeom prst="rect">
            <a:avLst/>
          </a:prstGeom>
          <a:noFill/>
        </p:spPr>
        <p:txBody>
          <a:bodyPr wrap="square" rtlCol="0" anchor="t">
            <a:spAutoFit/>
          </a:bodyPr>
          <a:p>
            <a:pPr>
              <a:lnSpc>
                <a:spcPct val="150000"/>
              </a:lnSpc>
            </a:pPr>
            <a:endParaRPr lang="zh-CN" altLang="en-US" sz="2800" b="1">
              <a:solidFill>
                <a:schemeClr val="bg1"/>
              </a:solidFill>
              <a:latin typeface="+mn-ea"/>
            </a:endParaRPr>
          </a:p>
          <a:p>
            <a:pPr>
              <a:lnSpc>
                <a:spcPct val="150000"/>
              </a:lnSpc>
            </a:pPr>
            <a:r>
              <a:rPr lang="zh-CN" altLang="en-US" sz="2800" b="1">
                <a:solidFill>
                  <a:schemeClr val="bg1"/>
                </a:solidFill>
                <a:latin typeface="+mn-ea"/>
              </a:rPr>
              <a:t>套路</a:t>
            </a:r>
            <a:r>
              <a:rPr lang="en-US" altLang="zh-CN" sz="2800" b="1">
                <a:solidFill>
                  <a:schemeClr val="bg1"/>
                </a:solidFill>
                <a:latin typeface="+mn-ea"/>
              </a:rPr>
              <a:t>3</a:t>
            </a:r>
            <a:r>
              <a:rPr lang="zh-CN" altLang="en-US" sz="2800" b="1">
                <a:solidFill>
                  <a:schemeClr val="bg1"/>
                </a:solidFill>
                <a:latin typeface="+mn-ea"/>
              </a:rPr>
              <a:t>步法之</a:t>
            </a:r>
            <a:r>
              <a:rPr lang="en-US" altLang="zh-CN" sz="2800" b="1">
                <a:solidFill>
                  <a:schemeClr val="bg1"/>
                </a:solidFill>
                <a:latin typeface="+mn-ea"/>
              </a:rPr>
              <a:t>——</a:t>
            </a:r>
            <a:r>
              <a:rPr lang="zh-CN" altLang="en-US" sz="2800" b="1">
                <a:solidFill>
                  <a:schemeClr val="bg1"/>
                </a:solidFill>
                <a:latin typeface="+mn-ea"/>
              </a:rPr>
              <a:t>当期无购进免税原材料</a:t>
            </a:r>
            <a:endParaRPr lang="zh-CN" altLang="en-US" sz="2800" b="1">
              <a:solidFill>
                <a:schemeClr val="bg1"/>
              </a:solidFill>
              <a:latin typeface="+mn-ea"/>
            </a:endParaRPr>
          </a:p>
          <a:p>
            <a:pPr>
              <a:lnSpc>
                <a:spcPct val="150000"/>
              </a:lnSpc>
            </a:pPr>
            <a:r>
              <a:rPr lang="zh-CN" altLang="en-US" sz="2800" b="1">
                <a:solidFill>
                  <a:schemeClr val="bg1"/>
                </a:solidFill>
                <a:latin typeface="+mn-ea"/>
              </a:rPr>
              <a:t>（1）应纳税额</a:t>
            </a:r>
            <a:r>
              <a:rPr lang="en-US" altLang="zh-CN" sz="2800" b="1">
                <a:solidFill>
                  <a:schemeClr val="bg1"/>
                </a:solidFill>
                <a:latin typeface="+mn-ea"/>
              </a:rPr>
              <a:t>=</a:t>
            </a:r>
            <a:r>
              <a:rPr lang="zh-CN" altLang="en-US" sz="2800" b="1">
                <a:solidFill>
                  <a:schemeClr val="bg1"/>
                </a:solidFill>
                <a:latin typeface="+mn-ea"/>
              </a:rPr>
              <a:t>国内销项</a:t>
            </a:r>
            <a:r>
              <a:rPr lang="en-US" altLang="zh-CN" sz="2800" b="1">
                <a:solidFill>
                  <a:schemeClr val="bg1"/>
                </a:solidFill>
                <a:latin typeface="+mn-ea"/>
              </a:rPr>
              <a:t>-</a:t>
            </a:r>
            <a:r>
              <a:rPr lang="zh-CN" altLang="en-US" sz="2800" b="1">
                <a:solidFill>
                  <a:schemeClr val="bg1"/>
                </a:solidFill>
                <a:latin typeface="+mn-ea"/>
              </a:rPr>
              <a:t>（当期进项</a:t>
            </a:r>
            <a:r>
              <a:rPr lang="en-US" altLang="zh-CN" sz="2800" b="1">
                <a:solidFill>
                  <a:schemeClr val="bg1"/>
                </a:solidFill>
                <a:latin typeface="+mn-ea"/>
              </a:rPr>
              <a:t>-</a:t>
            </a:r>
            <a:r>
              <a:rPr lang="zh-CN" altLang="en-US" sz="2800" b="1">
                <a:solidFill>
                  <a:schemeClr val="bg1"/>
                </a:solidFill>
                <a:latin typeface="+mn-ea"/>
              </a:rPr>
              <a:t>不得抵扣）</a:t>
            </a:r>
            <a:r>
              <a:rPr lang="en-US" altLang="zh-CN" sz="2800" b="1">
                <a:solidFill>
                  <a:schemeClr val="bg1"/>
                </a:solidFill>
                <a:latin typeface="+mn-ea"/>
              </a:rPr>
              <a:t>-</a:t>
            </a:r>
            <a:r>
              <a:rPr lang="zh-CN" altLang="en-US" sz="2800" b="1">
                <a:solidFill>
                  <a:schemeClr val="bg1"/>
                </a:solidFill>
                <a:latin typeface="+mn-ea"/>
              </a:rPr>
              <a:t>上期留底税额</a:t>
            </a:r>
            <a:endParaRPr lang="zh-CN" altLang="en-US" sz="2800" b="1">
              <a:solidFill>
                <a:schemeClr val="bg1"/>
              </a:solidFill>
              <a:latin typeface="+mn-ea"/>
            </a:endParaRPr>
          </a:p>
          <a:p>
            <a:pPr>
              <a:lnSpc>
                <a:spcPct val="150000"/>
              </a:lnSpc>
            </a:pPr>
            <a:r>
              <a:rPr lang="zh-CN" altLang="en-US" sz="2800" b="1">
                <a:solidFill>
                  <a:schemeClr val="bg1"/>
                </a:solidFill>
                <a:latin typeface="+mn-ea"/>
              </a:rPr>
              <a:t>          不得抵扣</a:t>
            </a:r>
            <a:r>
              <a:rPr lang="en-US" altLang="zh-CN" sz="2800" b="1">
                <a:solidFill>
                  <a:schemeClr val="bg1"/>
                </a:solidFill>
                <a:latin typeface="+mn-ea"/>
              </a:rPr>
              <a:t>=FOB</a:t>
            </a:r>
            <a:r>
              <a:rPr lang="zh-CN" altLang="en-US" sz="2800" b="1">
                <a:solidFill>
                  <a:schemeClr val="bg1"/>
                </a:solidFill>
                <a:latin typeface="+mn-ea"/>
                <a:sym typeface="+mn-ea"/>
              </a:rPr>
              <a:t>×税差</a:t>
            </a:r>
            <a:endParaRPr lang="zh-CN" altLang="en-US" sz="2800" b="1">
              <a:solidFill>
                <a:schemeClr val="bg1"/>
              </a:solidFill>
              <a:latin typeface="+mn-ea"/>
            </a:endParaRPr>
          </a:p>
          <a:p>
            <a:pPr>
              <a:lnSpc>
                <a:spcPct val="150000"/>
              </a:lnSpc>
            </a:pPr>
            <a:r>
              <a:rPr lang="zh-CN" altLang="en-US" sz="2800" b="1">
                <a:solidFill>
                  <a:schemeClr val="bg1"/>
                </a:solidFill>
                <a:latin typeface="+mn-ea"/>
              </a:rPr>
              <a:t>（2）屋顶</a:t>
            </a:r>
            <a:r>
              <a:rPr lang="en-US" altLang="zh-CN" sz="2800" b="1">
                <a:solidFill>
                  <a:schemeClr val="bg1"/>
                </a:solidFill>
                <a:latin typeface="+mn-ea"/>
              </a:rPr>
              <a:t>=</a:t>
            </a:r>
            <a:r>
              <a:rPr lang="zh-CN" altLang="en-US" sz="2800" b="1">
                <a:solidFill>
                  <a:schemeClr val="bg1"/>
                </a:solidFill>
                <a:latin typeface="+mn-ea"/>
              </a:rPr>
              <a:t>退税限额</a:t>
            </a:r>
            <a:r>
              <a:rPr lang="en-US" altLang="zh-CN" sz="2800" b="1">
                <a:solidFill>
                  <a:schemeClr val="bg1"/>
                </a:solidFill>
                <a:latin typeface="+mn-ea"/>
              </a:rPr>
              <a:t>=FOB</a:t>
            </a:r>
            <a:r>
              <a:rPr lang="zh-CN" altLang="en-US" sz="2800" b="1">
                <a:solidFill>
                  <a:schemeClr val="bg1"/>
                </a:solidFill>
                <a:latin typeface="+mn-ea"/>
                <a:sym typeface="+mn-ea"/>
              </a:rPr>
              <a:t>×退税率</a:t>
            </a:r>
            <a:endParaRPr lang="zh-CN" altLang="en-US" sz="2800" b="1">
              <a:solidFill>
                <a:schemeClr val="bg1"/>
              </a:solidFill>
              <a:latin typeface="+mn-ea"/>
            </a:endParaRPr>
          </a:p>
          <a:p>
            <a:pPr>
              <a:lnSpc>
                <a:spcPct val="150000"/>
              </a:lnSpc>
            </a:pPr>
            <a:r>
              <a:rPr lang="zh-CN" sz="2800" b="1">
                <a:solidFill>
                  <a:schemeClr val="bg1"/>
                </a:solidFill>
                <a:latin typeface="+mn-ea"/>
              </a:rPr>
              <a:t>（</a:t>
            </a:r>
            <a:r>
              <a:rPr lang="en-US" altLang="zh-CN" sz="2800" b="1">
                <a:solidFill>
                  <a:schemeClr val="bg1"/>
                </a:solidFill>
                <a:latin typeface="+mn-ea"/>
              </a:rPr>
              <a:t>3</a:t>
            </a:r>
            <a:r>
              <a:rPr lang="zh-CN" altLang="en-US" sz="2800" b="1">
                <a:solidFill>
                  <a:schemeClr val="bg1"/>
                </a:solidFill>
                <a:latin typeface="+mn-ea"/>
              </a:rPr>
              <a:t>）应退税额</a:t>
            </a:r>
            <a:r>
              <a:rPr lang="en-US" altLang="zh-CN" sz="2800" b="1">
                <a:solidFill>
                  <a:schemeClr val="bg1"/>
                </a:solidFill>
                <a:latin typeface="+mn-ea"/>
              </a:rPr>
              <a:t>=</a:t>
            </a:r>
            <a:r>
              <a:rPr lang="zh-CN" altLang="en-US" sz="2800" b="1">
                <a:solidFill>
                  <a:schemeClr val="bg1"/>
                </a:solidFill>
                <a:latin typeface="+mn-ea"/>
              </a:rPr>
              <a:t>（</a:t>
            </a:r>
            <a:r>
              <a:rPr lang="en-US" altLang="zh-CN" sz="2800" b="1">
                <a:solidFill>
                  <a:schemeClr val="bg1"/>
                </a:solidFill>
                <a:latin typeface="+mn-ea"/>
              </a:rPr>
              <a:t>1</a:t>
            </a:r>
            <a:r>
              <a:rPr lang="zh-CN" altLang="en-US" sz="2800" b="1">
                <a:solidFill>
                  <a:schemeClr val="bg1"/>
                </a:solidFill>
                <a:latin typeface="+mn-ea"/>
              </a:rPr>
              <a:t>）和（</a:t>
            </a:r>
            <a:r>
              <a:rPr lang="en-US" altLang="zh-CN" sz="2800" b="1">
                <a:solidFill>
                  <a:schemeClr val="bg1"/>
                </a:solidFill>
                <a:latin typeface="+mn-ea"/>
              </a:rPr>
              <a:t>2</a:t>
            </a:r>
            <a:r>
              <a:rPr lang="zh-CN" altLang="en-US" sz="2800" b="1">
                <a:solidFill>
                  <a:schemeClr val="bg1"/>
                </a:solidFill>
                <a:latin typeface="+mn-ea"/>
              </a:rPr>
              <a:t>）中绝对值小的</a:t>
            </a:r>
            <a:endParaRPr lang="zh-CN" altLang="en-US" sz="2800" b="1">
              <a:solidFill>
                <a:schemeClr val="bg1"/>
              </a:solidFill>
              <a:latin typeface="+mn-ea"/>
            </a:endParaRPr>
          </a:p>
        </p:txBody>
      </p:sp>
      <p:pic>
        <p:nvPicPr>
          <p:cNvPr id="4" name="图片 3" descr="是不是很简单"/>
          <p:cNvPicPr>
            <a:picLocks noChangeAspect="1"/>
          </p:cNvPicPr>
          <p:nvPr/>
        </p:nvPicPr>
        <p:blipFill>
          <a:blip r:embed="rId1"/>
          <a:stretch>
            <a:fillRect/>
          </a:stretch>
        </p:blipFill>
        <p:spPr>
          <a:xfrm rot="2040000">
            <a:off x="8554085" y="3116580"/>
            <a:ext cx="2539365" cy="2539365"/>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4340" y="997585"/>
            <a:ext cx="10899140" cy="3322955"/>
          </a:xfrm>
          <a:prstGeom prst="rect">
            <a:avLst/>
          </a:prstGeom>
          <a:noFill/>
        </p:spPr>
        <p:txBody>
          <a:bodyPr wrap="square" rtlCol="0" anchor="t">
            <a:spAutoFit/>
          </a:bodyPr>
          <a:p>
            <a:pPr>
              <a:lnSpc>
                <a:spcPct val="150000"/>
              </a:lnSpc>
            </a:pPr>
            <a:r>
              <a:rPr lang="zh-CN" altLang="en-US" sz="2800" b="1">
                <a:solidFill>
                  <a:schemeClr val="bg1"/>
                </a:solidFill>
                <a:latin typeface="+mn-ea"/>
              </a:rPr>
              <a:t>套路</a:t>
            </a:r>
            <a:r>
              <a:rPr lang="en-US" altLang="zh-CN" sz="2800" b="1">
                <a:solidFill>
                  <a:schemeClr val="bg1"/>
                </a:solidFill>
                <a:latin typeface="+mn-ea"/>
              </a:rPr>
              <a:t>3</a:t>
            </a:r>
            <a:r>
              <a:rPr lang="zh-CN" altLang="en-US" sz="2800" b="1">
                <a:solidFill>
                  <a:schemeClr val="bg1"/>
                </a:solidFill>
                <a:latin typeface="+mn-ea"/>
              </a:rPr>
              <a:t>步法之</a:t>
            </a:r>
            <a:r>
              <a:rPr lang="en-US" altLang="zh-CN" sz="2800" b="1">
                <a:solidFill>
                  <a:schemeClr val="bg1"/>
                </a:solidFill>
                <a:latin typeface="+mn-ea"/>
              </a:rPr>
              <a:t>——</a:t>
            </a:r>
            <a:r>
              <a:rPr lang="zh-CN" altLang="en-US" sz="2800" b="1">
                <a:solidFill>
                  <a:schemeClr val="bg1"/>
                </a:solidFill>
                <a:latin typeface="+mn-ea"/>
              </a:rPr>
              <a:t>当期出口耗用免税购进原材料</a:t>
            </a:r>
            <a:endParaRPr lang="zh-CN" altLang="en-US" sz="2800" b="1">
              <a:solidFill>
                <a:schemeClr val="bg1"/>
              </a:solidFill>
              <a:latin typeface="+mn-ea"/>
            </a:endParaRPr>
          </a:p>
          <a:p>
            <a:pPr>
              <a:lnSpc>
                <a:spcPct val="150000"/>
              </a:lnSpc>
            </a:pPr>
            <a:r>
              <a:rPr lang="zh-CN" altLang="en-US" sz="2800" b="1">
                <a:solidFill>
                  <a:schemeClr val="bg1"/>
                </a:solidFill>
                <a:latin typeface="+mn-ea"/>
              </a:rPr>
              <a:t>（1）应纳税额</a:t>
            </a:r>
            <a:r>
              <a:rPr lang="en-US" altLang="zh-CN" sz="2800" b="1">
                <a:solidFill>
                  <a:schemeClr val="bg1"/>
                </a:solidFill>
                <a:latin typeface="+mn-ea"/>
              </a:rPr>
              <a:t>=</a:t>
            </a:r>
            <a:r>
              <a:rPr lang="zh-CN" altLang="en-US" sz="2800" b="1">
                <a:solidFill>
                  <a:schemeClr val="bg1"/>
                </a:solidFill>
                <a:latin typeface="+mn-ea"/>
              </a:rPr>
              <a:t>国内销项</a:t>
            </a:r>
            <a:r>
              <a:rPr lang="en-US" altLang="zh-CN" sz="2800" b="1">
                <a:solidFill>
                  <a:schemeClr val="bg1"/>
                </a:solidFill>
                <a:latin typeface="+mn-ea"/>
              </a:rPr>
              <a:t>-</a:t>
            </a:r>
            <a:r>
              <a:rPr lang="zh-CN" altLang="en-US" sz="2800" b="1">
                <a:solidFill>
                  <a:schemeClr val="bg1"/>
                </a:solidFill>
                <a:latin typeface="+mn-ea"/>
              </a:rPr>
              <a:t>（当期进项</a:t>
            </a:r>
            <a:r>
              <a:rPr lang="en-US" altLang="zh-CN" sz="2800" b="1">
                <a:solidFill>
                  <a:schemeClr val="bg1"/>
                </a:solidFill>
                <a:latin typeface="+mn-ea"/>
              </a:rPr>
              <a:t>-</a:t>
            </a:r>
            <a:r>
              <a:rPr lang="zh-CN" altLang="en-US" sz="2800" b="1">
                <a:solidFill>
                  <a:schemeClr val="bg1"/>
                </a:solidFill>
                <a:latin typeface="+mn-ea"/>
              </a:rPr>
              <a:t>不得抵扣）</a:t>
            </a:r>
            <a:r>
              <a:rPr lang="en-US" altLang="zh-CN" sz="2800" b="1">
                <a:solidFill>
                  <a:schemeClr val="bg1"/>
                </a:solidFill>
                <a:latin typeface="+mn-ea"/>
              </a:rPr>
              <a:t>-</a:t>
            </a:r>
            <a:r>
              <a:rPr lang="zh-CN" altLang="en-US" sz="2800" b="1">
                <a:solidFill>
                  <a:schemeClr val="bg1"/>
                </a:solidFill>
                <a:latin typeface="+mn-ea"/>
              </a:rPr>
              <a:t>上期留抵税额</a:t>
            </a:r>
            <a:endParaRPr lang="zh-CN" altLang="en-US" sz="2800" b="1">
              <a:solidFill>
                <a:schemeClr val="bg1"/>
              </a:solidFill>
              <a:latin typeface="+mn-ea"/>
            </a:endParaRPr>
          </a:p>
          <a:p>
            <a:pPr>
              <a:lnSpc>
                <a:spcPct val="150000"/>
              </a:lnSpc>
            </a:pPr>
            <a:r>
              <a:rPr lang="zh-CN" altLang="en-US" sz="2800" b="1">
                <a:solidFill>
                  <a:schemeClr val="bg1"/>
                </a:solidFill>
                <a:latin typeface="+mn-ea"/>
              </a:rPr>
              <a:t>            不得抵扣</a:t>
            </a:r>
            <a:r>
              <a:rPr lang="en-US" altLang="zh-CN" sz="2800" b="1">
                <a:solidFill>
                  <a:schemeClr val="bg1"/>
                </a:solidFill>
                <a:latin typeface="+mn-ea"/>
              </a:rPr>
              <a:t>=</a:t>
            </a:r>
            <a:r>
              <a:rPr lang="zh-CN" altLang="en-US" sz="2800" b="1">
                <a:solidFill>
                  <a:schemeClr val="bg1"/>
                </a:solidFill>
                <a:latin typeface="+mn-ea"/>
                <a:sym typeface="+mn-ea"/>
              </a:rPr>
              <a:t>（</a:t>
            </a:r>
            <a:r>
              <a:rPr lang="en-US" altLang="zh-CN" sz="2800" b="1">
                <a:solidFill>
                  <a:schemeClr val="bg1"/>
                </a:solidFill>
                <a:latin typeface="+mn-ea"/>
                <a:sym typeface="+mn-ea"/>
              </a:rPr>
              <a:t>FOB-</a:t>
            </a:r>
            <a:r>
              <a:rPr lang="zh-CN" altLang="en-US" sz="2800" b="1">
                <a:solidFill>
                  <a:schemeClr val="bg1"/>
                </a:solidFill>
                <a:latin typeface="+mn-ea"/>
                <a:sym typeface="+mn-ea"/>
              </a:rPr>
              <a:t>免税进口料件）×退税率</a:t>
            </a:r>
            <a:endParaRPr lang="en-US" altLang="zh-CN" sz="2800" b="1">
              <a:solidFill>
                <a:schemeClr val="bg1"/>
              </a:solidFill>
              <a:latin typeface="+mn-ea"/>
            </a:endParaRPr>
          </a:p>
          <a:p>
            <a:pPr>
              <a:lnSpc>
                <a:spcPct val="150000"/>
              </a:lnSpc>
            </a:pPr>
            <a:r>
              <a:rPr lang="zh-CN" altLang="en-US" sz="2800" b="1">
                <a:solidFill>
                  <a:schemeClr val="bg1"/>
                </a:solidFill>
                <a:latin typeface="+mn-ea"/>
              </a:rPr>
              <a:t>（2）屋顶</a:t>
            </a:r>
            <a:r>
              <a:rPr lang="en-US" altLang="zh-CN" sz="2800" b="1">
                <a:solidFill>
                  <a:schemeClr val="bg1"/>
                </a:solidFill>
                <a:latin typeface="+mn-ea"/>
              </a:rPr>
              <a:t>=</a:t>
            </a:r>
            <a:r>
              <a:rPr lang="zh-CN" altLang="en-US" sz="2800" b="1">
                <a:solidFill>
                  <a:schemeClr val="bg1"/>
                </a:solidFill>
                <a:latin typeface="+mn-ea"/>
              </a:rPr>
              <a:t>退税限额</a:t>
            </a:r>
            <a:r>
              <a:rPr lang="en-US" altLang="zh-CN" sz="2800" b="1">
                <a:solidFill>
                  <a:schemeClr val="bg1"/>
                </a:solidFill>
                <a:latin typeface="+mn-ea"/>
              </a:rPr>
              <a:t>=</a:t>
            </a:r>
            <a:r>
              <a:rPr lang="zh-CN" altLang="en-US" sz="2800" b="1">
                <a:solidFill>
                  <a:schemeClr val="bg1"/>
                </a:solidFill>
                <a:latin typeface="+mn-ea"/>
              </a:rPr>
              <a:t>（</a:t>
            </a:r>
            <a:r>
              <a:rPr lang="en-US" altLang="zh-CN" sz="2800" b="1">
                <a:solidFill>
                  <a:schemeClr val="bg1"/>
                </a:solidFill>
                <a:latin typeface="+mn-ea"/>
              </a:rPr>
              <a:t>FOB-</a:t>
            </a:r>
            <a:r>
              <a:rPr lang="zh-CN" altLang="en-US" sz="2800" b="1">
                <a:solidFill>
                  <a:schemeClr val="bg1"/>
                </a:solidFill>
                <a:latin typeface="+mn-ea"/>
              </a:rPr>
              <a:t>免税进口料件）</a:t>
            </a:r>
            <a:r>
              <a:rPr lang="zh-CN" altLang="en-US" sz="2800" b="1">
                <a:solidFill>
                  <a:schemeClr val="bg1"/>
                </a:solidFill>
                <a:latin typeface="+mn-ea"/>
                <a:sym typeface="+mn-ea"/>
              </a:rPr>
              <a:t>×退税率</a:t>
            </a:r>
            <a:endParaRPr lang="zh-CN" altLang="en-US" sz="2800" b="1">
              <a:solidFill>
                <a:schemeClr val="bg1"/>
              </a:solidFill>
              <a:latin typeface="+mn-ea"/>
            </a:endParaRPr>
          </a:p>
          <a:p>
            <a:pPr>
              <a:lnSpc>
                <a:spcPct val="150000"/>
              </a:lnSpc>
            </a:pPr>
            <a:r>
              <a:rPr lang="zh-CN" altLang="en-US" sz="2800" b="1">
                <a:solidFill>
                  <a:schemeClr val="bg1"/>
                </a:solidFill>
                <a:latin typeface="+mn-ea"/>
              </a:rPr>
              <a:t>（3）应退税额</a:t>
            </a:r>
            <a:r>
              <a:rPr lang="en-US" altLang="zh-CN" sz="2800" b="1">
                <a:solidFill>
                  <a:schemeClr val="bg1"/>
                </a:solidFill>
                <a:latin typeface="+mn-ea"/>
              </a:rPr>
              <a:t>=</a:t>
            </a:r>
            <a:r>
              <a:rPr lang="zh-CN" altLang="en-US" sz="2800" b="1">
                <a:solidFill>
                  <a:schemeClr val="bg1"/>
                </a:solidFill>
                <a:latin typeface="+mn-ea"/>
              </a:rPr>
              <a:t>（</a:t>
            </a:r>
            <a:r>
              <a:rPr lang="en-US" altLang="zh-CN" sz="2800" b="1">
                <a:solidFill>
                  <a:schemeClr val="bg1"/>
                </a:solidFill>
                <a:latin typeface="+mn-ea"/>
              </a:rPr>
              <a:t>1</a:t>
            </a:r>
            <a:r>
              <a:rPr lang="zh-CN" altLang="en-US" sz="2800" b="1">
                <a:solidFill>
                  <a:schemeClr val="bg1"/>
                </a:solidFill>
                <a:latin typeface="+mn-ea"/>
              </a:rPr>
              <a:t>）和（</a:t>
            </a:r>
            <a:r>
              <a:rPr lang="en-US" altLang="zh-CN" sz="2800" b="1">
                <a:solidFill>
                  <a:schemeClr val="bg1"/>
                </a:solidFill>
                <a:latin typeface="+mn-ea"/>
              </a:rPr>
              <a:t>2</a:t>
            </a:r>
            <a:r>
              <a:rPr lang="zh-CN" altLang="en-US" sz="2800" b="1">
                <a:solidFill>
                  <a:schemeClr val="bg1"/>
                </a:solidFill>
                <a:latin typeface="+mn-ea"/>
              </a:rPr>
              <a:t>）绝对值小的</a:t>
            </a:r>
            <a:endParaRPr lang="zh-CN" altLang="en-US" sz="2800" b="1">
              <a:solidFill>
                <a:schemeClr val="bg1"/>
              </a:solidFill>
              <a:latin typeface="+mn-ea"/>
            </a:endParaRPr>
          </a:p>
        </p:txBody>
      </p:sp>
      <p:pic>
        <p:nvPicPr>
          <p:cNvPr id="5" name="图片 4"/>
          <p:cNvPicPr>
            <a:picLocks noChangeAspect="1"/>
          </p:cNvPicPr>
          <p:nvPr/>
        </p:nvPicPr>
        <p:blipFill>
          <a:blip r:embed="rId1"/>
          <a:srcRect b="7000"/>
          <a:stretch>
            <a:fillRect/>
          </a:stretch>
        </p:blipFill>
        <p:spPr>
          <a:xfrm>
            <a:off x="8773795" y="3718560"/>
            <a:ext cx="2966720" cy="3018790"/>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1"/>
          <p:cNvPicPr>
            <a:picLocks noChangeAspect="1"/>
          </p:cNvPicPr>
          <p:nvPr/>
        </p:nvPicPr>
        <p:blipFill>
          <a:blip r:embed="rId1"/>
          <a:stretch>
            <a:fillRect/>
          </a:stretch>
        </p:blipFill>
        <p:spPr>
          <a:xfrm>
            <a:off x="680720" y="2258060"/>
            <a:ext cx="10829925" cy="3956050"/>
          </a:xfrm>
          <a:prstGeom prst="rect">
            <a:avLst/>
          </a:prstGeom>
          <a:noFill/>
          <a:ln w="9525">
            <a:noFill/>
          </a:ln>
        </p:spPr>
      </p:pic>
      <p:sp>
        <p:nvSpPr>
          <p:cNvPr id="5" name="文本框 4"/>
          <p:cNvSpPr txBox="1"/>
          <p:nvPr/>
        </p:nvSpPr>
        <p:spPr>
          <a:xfrm>
            <a:off x="680720" y="1436370"/>
            <a:ext cx="9552305" cy="521970"/>
          </a:xfrm>
          <a:prstGeom prst="rect">
            <a:avLst/>
          </a:prstGeom>
          <a:noFill/>
        </p:spPr>
        <p:txBody>
          <a:bodyPr wrap="square" rtlCol="0" anchor="t">
            <a:spAutoFit/>
          </a:bodyPr>
          <a:p>
            <a:r>
              <a:rPr lang="zh-CN" altLang="en-US" sz="2800">
                <a:solidFill>
                  <a:schemeClr val="bg1"/>
                </a:solidFill>
              </a:rPr>
              <a:t>【知识点】“出口免税并退税”两种计算方法的适用范围</a:t>
            </a:r>
            <a:endParaRPr lang="zh-CN" altLang="en-US" sz="28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9245" y="790575"/>
            <a:ext cx="8099425" cy="6185535"/>
          </a:xfrm>
          <a:prstGeom prst="rect">
            <a:avLst/>
          </a:prstGeom>
          <a:noFill/>
        </p:spPr>
        <p:txBody>
          <a:bodyPr wrap="square" rtlCol="0" anchor="t">
            <a:spAutoFit/>
          </a:bodyPr>
          <a:p>
            <a:pPr>
              <a:lnSpc>
                <a:spcPct val="150000"/>
              </a:lnSpc>
            </a:pPr>
            <a:r>
              <a:rPr lang="zh-CN" altLang="en-US" sz="2400" b="1">
                <a:solidFill>
                  <a:schemeClr val="bg1"/>
                </a:solidFill>
              </a:rPr>
              <a:t>1.“免、抵、退”税办法适用于生产企业的下列行为</a:t>
            </a:r>
            <a:endParaRPr lang="zh-CN" altLang="en-US" sz="2400" b="1">
              <a:solidFill>
                <a:schemeClr val="bg1"/>
              </a:solidFill>
            </a:endParaRPr>
          </a:p>
          <a:p>
            <a:pPr>
              <a:lnSpc>
                <a:spcPct val="150000"/>
              </a:lnSpc>
            </a:pPr>
            <a:r>
              <a:rPr lang="zh-CN" altLang="en-US" sz="2400" b="1">
                <a:solidFill>
                  <a:schemeClr val="bg1"/>
                </a:solidFill>
              </a:rPr>
              <a:t>（1）货物：生产企业出口自产货物、视同自产货物</a:t>
            </a:r>
            <a:endParaRPr lang="zh-CN" altLang="en-US" sz="2400" b="1">
              <a:solidFill>
                <a:schemeClr val="bg1"/>
              </a:solidFill>
            </a:endParaRPr>
          </a:p>
          <a:p>
            <a:pPr>
              <a:lnSpc>
                <a:spcPct val="150000"/>
              </a:lnSpc>
            </a:pPr>
            <a:r>
              <a:rPr lang="zh-CN" altLang="en-US" sz="2400" b="1">
                <a:solidFill>
                  <a:schemeClr val="bg1"/>
                </a:solidFill>
              </a:rPr>
              <a:t>【注意】列名的74家生产企业出口非自产货物视同自产出口适用这一政策</a:t>
            </a:r>
            <a:endParaRPr lang="zh-CN" altLang="en-US" sz="2400" b="1">
              <a:solidFill>
                <a:schemeClr val="bg1"/>
              </a:solidFill>
            </a:endParaRPr>
          </a:p>
          <a:p>
            <a:pPr>
              <a:lnSpc>
                <a:spcPct val="150000"/>
              </a:lnSpc>
            </a:pPr>
            <a:r>
              <a:rPr lang="zh-CN" altLang="en-US" sz="2400" b="1">
                <a:solidFill>
                  <a:schemeClr val="bg1"/>
                </a:solidFill>
              </a:rPr>
              <a:t>（2）劳务：对外提供加工修理修配劳务。</a:t>
            </a:r>
            <a:endParaRPr lang="zh-CN" altLang="en-US" sz="2400" b="1">
              <a:solidFill>
                <a:schemeClr val="bg1"/>
              </a:solidFill>
            </a:endParaRPr>
          </a:p>
          <a:p>
            <a:pPr>
              <a:lnSpc>
                <a:spcPct val="150000"/>
              </a:lnSpc>
            </a:pPr>
            <a:r>
              <a:rPr lang="zh-CN" altLang="en-US" sz="2400" b="1">
                <a:solidFill>
                  <a:schemeClr val="bg1"/>
                </a:solidFill>
              </a:rPr>
              <a:t>（3）服务：跨境应税行为适用增值税零税率的服务和无形资产</a:t>
            </a:r>
            <a:endParaRPr lang="zh-CN" altLang="en-US" sz="2400" b="1">
              <a:solidFill>
                <a:schemeClr val="bg1"/>
              </a:solidFill>
            </a:endParaRPr>
          </a:p>
          <a:p>
            <a:pPr>
              <a:lnSpc>
                <a:spcPct val="150000"/>
              </a:lnSpc>
            </a:pPr>
            <a:r>
              <a:rPr lang="zh-CN" altLang="en-US" sz="2400" b="1">
                <a:solidFill>
                  <a:schemeClr val="bg1"/>
                </a:solidFill>
                <a:sym typeface="+mn-ea"/>
              </a:rPr>
              <a:t>【解释】“免、抵、退”税办法：免征出口环节增值税，出口退税额抵减企业当期应纳增值税，未抵减完的部分予以退还。</a:t>
            </a:r>
            <a:endParaRPr lang="zh-CN" altLang="en-US" sz="2400" b="1">
              <a:solidFill>
                <a:schemeClr val="bg1"/>
              </a:solidFill>
            </a:endParaRPr>
          </a:p>
          <a:p>
            <a:pPr>
              <a:lnSpc>
                <a:spcPct val="150000"/>
              </a:lnSpc>
            </a:pPr>
            <a:endParaRPr lang="zh-CN" altLang="en-US" sz="2400" b="1">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0975" y="492125"/>
            <a:ext cx="7982585" cy="4523105"/>
          </a:xfrm>
          <a:prstGeom prst="rect">
            <a:avLst/>
          </a:prstGeom>
          <a:noFill/>
        </p:spPr>
        <p:txBody>
          <a:bodyPr wrap="square" rtlCol="0" anchor="t">
            <a:spAutoFit/>
          </a:bodyPr>
          <a:p>
            <a:pPr algn="l">
              <a:lnSpc>
                <a:spcPct val="150000"/>
              </a:lnSpc>
            </a:pPr>
            <a:r>
              <a:rPr lang="zh-CN" altLang="en-US" sz="2400" b="1">
                <a:solidFill>
                  <a:schemeClr val="bg1"/>
                </a:solidFill>
                <a:sym typeface="+mn-ea"/>
              </a:rPr>
              <a:t>2.“免、退”税办法适用于外贸企业</a:t>
            </a:r>
            <a:endParaRPr lang="zh-CN" altLang="en-US" sz="2400" b="1">
              <a:solidFill>
                <a:schemeClr val="bg1"/>
              </a:solidFill>
            </a:endParaRPr>
          </a:p>
          <a:p>
            <a:pPr algn="l">
              <a:lnSpc>
                <a:spcPct val="150000"/>
              </a:lnSpc>
            </a:pPr>
            <a:r>
              <a:rPr lang="zh-CN" altLang="en-US" sz="2400" b="1">
                <a:solidFill>
                  <a:schemeClr val="bg1"/>
                </a:solidFill>
                <a:sym typeface="+mn-ea"/>
              </a:rPr>
              <a:t>（1）外贸企业出口货物、劳务，免征增值税，相应的进项税额予以退还。</a:t>
            </a:r>
            <a:endParaRPr lang="zh-CN" altLang="en-US" sz="2400" b="1">
              <a:solidFill>
                <a:schemeClr val="bg1"/>
              </a:solidFill>
            </a:endParaRPr>
          </a:p>
          <a:p>
            <a:pPr algn="l">
              <a:lnSpc>
                <a:spcPct val="150000"/>
              </a:lnSpc>
            </a:pPr>
            <a:r>
              <a:rPr lang="zh-CN" altLang="en-US" sz="2400" b="1">
                <a:solidFill>
                  <a:schemeClr val="bg1"/>
                </a:solidFill>
                <a:sym typeface="+mn-ea"/>
              </a:rPr>
              <a:t>（2）外贸企业外购研发服务和设计服务免征增值税，其对应的外购应税服务的进项税额予以退还。</a:t>
            </a:r>
            <a:endParaRPr lang="zh-CN" altLang="en-US" sz="2400" b="1">
              <a:solidFill>
                <a:schemeClr val="bg1"/>
              </a:solidFill>
              <a:sym typeface="+mn-ea"/>
            </a:endParaRPr>
          </a:p>
          <a:p>
            <a:pPr algn="l">
              <a:lnSpc>
                <a:spcPct val="150000"/>
              </a:lnSpc>
            </a:pPr>
            <a:r>
              <a:rPr lang="zh-CN" altLang="en-US" sz="2400" b="1">
                <a:solidFill>
                  <a:schemeClr val="bg1"/>
                </a:solidFill>
                <a:sym typeface="+mn-ea"/>
              </a:rPr>
              <a:t>【解释】“免、退”税办法：免征出口环节增值税，出口退税额予以退还。</a:t>
            </a:r>
            <a:endParaRPr lang="zh-CN" altLang="en-US" sz="2400" b="1">
              <a:solidFill>
                <a:schemeClr val="bg1"/>
              </a:solidFill>
              <a:sym typeface="+mn-ea"/>
            </a:endParaRPr>
          </a:p>
          <a:p>
            <a:pPr algn="l">
              <a:lnSpc>
                <a:spcPct val="150000"/>
              </a:lnSpc>
            </a:pPr>
            <a:endParaRPr lang="zh-CN" altLang="en-US" sz="2400" b="1">
              <a:solidFill>
                <a:schemeClr val="bg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图片 23"/>
          <p:cNvPicPr>
            <a:picLocks noChangeAspect="1"/>
          </p:cNvPicPr>
          <p:nvPr/>
        </p:nvPicPr>
        <p:blipFill>
          <a:blip r:embed="rId1"/>
          <a:stretch>
            <a:fillRect/>
          </a:stretch>
        </p:blipFill>
        <p:spPr>
          <a:xfrm>
            <a:off x="178435" y="1407160"/>
            <a:ext cx="8837295" cy="5184775"/>
          </a:xfrm>
          <a:prstGeom prst="rect">
            <a:avLst/>
          </a:prstGeom>
          <a:noFill/>
          <a:ln w="9525">
            <a:noFill/>
          </a:ln>
        </p:spPr>
      </p:pic>
      <p:sp>
        <p:nvSpPr>
          <p:cNvPr id="2" name="文本框 1"/>
          <p:cNvSpPr txBox="1"/>
          <p:nvPr/>
        </p:nvSpPr>
        <p:spPr>
          <a:xfrm>
            <a:off x="2870200" y="725170"/>
            <a:ext cx="3941445" cy="460375"/>
          </a:xfrm>
          <a:prstGeom prst="rect">
            <a:avLst/>
          </a:prstGeom>
          <a:noFill/>
        </p:spPr>
        <p:txBody>
          <a:bodyPr wrap="square" rtlCol="0" anchor="t">
            <a:spAutoFit/>
          </a:bodyPr>
          <a:p>
            <a:r>
              <a:rPr lang="en-US" altLang="zh-CN" sz="2400" b="1">
                <a:solidFill>
                  <a:schemeClr val="bg1"/>
                </a:solidFill>
                <a:latin typeface="华文楷体" panose="02010600040101010101" charset="-122"/>
                <a:ea typeface="华文楷体" panose="02010600040101010101" charset="-122"/>
              </a:rPr>
              <a:t>“</a:t>
            </a:r>
            <a:r>
              <a:rPr lang="zh-CN" altLang="en-US" sz="2400" b="1">
                <a:solidFill>
                  <a:schemeClr val="bg1"/>
                </a:solidFill>
                <a:latin typeface="华文楷体" panose="02010600040101010101" charset="-122"/>
                <a:ea typeface="华文楷体" panose="02010600040101010101" charset="-122"/>
              </a:rPr>
              <a:t>图解”免税和退税的区别</a:t>
            </a:r>
            <a:endParaRPr lang="zh-CN" altLang="en-US" sz="2400" b="1">
              <a:solidFill>
                <a:schemeClr val="bg1"/>
              </a:solidFill>
              <a:latin typeface="华文楷体" panose="02010600040101010101" charset="-122"/>
              <a:ea typeface="华文楷体" panose="0201060004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5745" y="742315"/>
            <a:ext cx="10219690" cy="521970"/>
          </a:xfrm>
          <a:prstGeom prst="rect">
            <a:avLst/>
          </a:prstGeom>
          <a:noFill/>
        </p:spPr>
        <p:txBody>
          <a:bodyPr wrap="square" rtlCol="0" anchor="t">
            <a:spAutoFit/>
          </a:bodyPr>
          <a:p>
            <a:r>
              <a:rPr lang="zh-CN" altLang="en-US" sz="2800" b="1">
                <a:solidFill>
                  <a:schemeClr val="bg1"/>
                </a:solidFill>
                <a:latin typeface="+mn-ea"/>
              </a:rPr>
              <a:t>【知识点】出口退（免）增值税的计算逻辑</a:t>
            </a:r>
            <a:r>
              <a:rPr lang="en-US" altLang="zh-CN" sz="2800" b="1">
                <a:solidFill>
                  <a:schemeClr val="bg1"/>
                </a:solidFill>
                <a:latin typeface="+mn-ea"/>
              </a:rPr>
              <a:t>——</a:t>
            </a:r>
            <a:r>
              <a:rPr lang="zh-CN" altLang="en-US" sz="2800" b="1">
                <a:solidFill>
                  <a:schemeClr val="bg1"/>
                </a:solidFill>
                <a:sym typeface="+mn-ea"/>
              </a:rPr>
              <a:t>“免抵退”</a:t>
            </a:r>
            <a:endParaRPr lang="zh-CN" altLang="en-US" sz="2800" b="1">
              <a:solidFill>
                <a:schemeClr val="bg1"/>
              </a:solidFill>
              <a:latin typeface="+mn-ea"/>
              <a:sym typeface="+mn-ea"/>
            </a:endParaRPr>
          </a:p>
        </p:txBody>
      </p:sp>
      <p:pic>
        <p:nvPicPr>
          <p:cNvPr id="8" name="图片 7"/>
          <p:cNvPicPr>
            <a:picLocks noChangeAspect="1"/>
          </p:cNvPicPr>
          <p:nvPr/>
        </p:nvPicPr>
        <p:blipFill>
          <a:blip r:embed="rId1"/>
          <a:stretch>
            <a:fillRect/>
          </a:stretch>
        </p:blipFill>
        <p:spPr>
          <a:xfrm>
            <a:off x="1113790" y="1759585"/>
            <a:ext cx="8483600" cy="4180205"/>
          </a:xfrm>
          <a:prstGeom prst="rect">
            <a:avLst/>
          </a:prstGeom>
        </p:spPr>
      </p:pic>
      <p:sp>
        <p:nvSpPr>
          <p:cNvPr id="7" name="椭圆 6"/>
          <p:cNvSpPr/>
          <p:nvPr/>
        </p:nvSpPr>
        <p:spPr>
          <a:xfrm>
            <a:off x="7975600" y="2663190"/>
            <a:ext cx="694055" cy="782955"/>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0810" y="3576955"/>
            <a:ext cx="7969250" cy="2861310"/>
          </a:xfrm>
          <a:prstGeom prst="rect">
            <a:avLst/>
          </a:prstGeom>
          <a:noFill/>
        </p:spPr>
        <p:txBody>
          <a:bodyPr wrap="square" rtlCol="0" anchor="t">
            <a:spAutoFit/>
          </a:bodyPr>
          <a:p>
            <a:pPr>
              <a:lnSpc>
                <a:spcPct val="150000"/>
              </a:lnSpc>
            </a:pPr>
            <a:r>
              <a:rPr lang="zh-CN" altLang="en-US" sz="2000" b="1">
                <a:solidFill>
                  <a:schemeClr val="bg1"/>
                </a:solidFill>
              </a:rPr>
              <a:t>【理解第1步】假想模式：内外销分开计算</a:t>
            </a:r>
            <a:endParaRPr lang="zh-CN" altLang="en-US" sz="2000" b="1">
              <a:solidFill>
                <a:schemeClr val="bg1"/>
              </a:solidFill>
            </a:endParaRPr>
          </a:p>
          <a:p>
            <a:pPr>
              <a:lnSpc>
                <a:spcPct val="150000"/>
              </a:lnSpc>
            </a:pPr>
            <a:r>
              <a:rPr lang="zh-CN" altLang="en-US" sz="2000" b="1">
                <a:solidFill>
                  <a:schemeClr val="bg1"/>
                </a:solidFill>
              </a:rPr>
              <a:t>【内销外销分开计算】假设某自营出口的生产企业为增值税一般纳税人，出口货物的征税税率为与退税税率都为13%。2019年5月的有关经营业务为：企业当月内销货物取得不含税收入100万元，收款113万元存入银行，内销产品原材料耗用80万元；外销取得价款200万元，外销产品耗用原材料120万元。</a:t>
            </a:r>
            <a:endParaRPr lang="zh-CN" altLang="en-US" sz="2000" b="1">
              <a:solidFill>
                <a:schemeClr val="bg1"/>
              </a:solidFill>
            </a:endParaRPr>
          </a:p>
        </p:txBody>
      </p:sp>
      <p:pic>
        <p:nvPicPr>
          <p:cNvPr id="3" name="图片 2"/>
          <p:cNvPicPr>
            <a:picLocks noChangeAspect="1"/>
          </p:cNvPicPr>
          <p:nvPr/>
        </p:nvPicPr>
        <p:blipFill>
          <a:blip r:embed="rId1"/>
          <a:srcRect t="13022" b="19173"/>
          <a:stretch>
            <a:fillRect/>
          </a:stretch>
        </p:blipFill>
        <p:spPr>
          <a:xfrm>
            <a:off x="47625" y="102235"/>
            <a:ext cx="8351520" cy="2985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1605" y="175895"/>
            <a:ext cx="7649210" cy="3314700"/>
          </a:xfrm>
          <a:prstGeom prst="rect">
            <a:avLst/>
          </a:prstGeom>
        </p:spPr>
      </p:pic>
      <p:sp>
        <p:nvSpPr>
          <p:cNvPr id="2" name="文本框 1"/>
          <p:cNvSpPr txBox="1"/>
          <p:nvPr/>
        </p:nvSpPr>
        <p:spPr>
          <a:xfrm>
            <a:off x="231140" y="3281045"/>
            <a:ext cx="7223125" cy="3415030"/>
          </a:xfrm>
          <a:prstGeom prst="rect">
            <a:avLst/>
          </a:prstGeom>
          <a:noFill/>
        </p:spPr>
        <p:txBody>
          <a:bodyPr wrap="square" rtlCol="0" anchor="t">
            <a:spAutoFit/>
          </a:bodyPr>
          <a:p>
            <a:pPr>
              <a:lnSpc>
                <a:spcPct val="150000"/>
              </a:lnSpc>
            </a:pPr>
            <a:r>
              <a:rPr lang="zh-CN" altLang="en-US" b="1">
                <a:solidFill>
                  <a:schemeClr val="bg1"/>
                </a:solidFill>
              </a:rPr>
              <a:t>我们先按照“假设模式”来计算，把内销应纳增值税和外销应纳增值税区分开来：</a:t>
            </a:r>
            <a:endParaRPr lang="zh-CN" altLang="en-US" b="1">
              <a:solidFill>
                <a:schemeClr val="bg1"/>
              </a:solidFill>
            </a:endParaRPr>
          </a:p>
          <a:p>
            <a:pPr>
              <a:lnSpc>
                <a:spcPct val="150000"/>
              </a:lnSpc>
            </a:pPr>
            <a:r>
              <a:rPr lang="zh-CN" altLang="en-US" b="1">
                <a:solidFill>
                  <a:schemeClr val="bg1"/>
                </a:solidFill>
              </a:rPr>
              <a:t>内销销项税额=100×13%=13（万元）</a:t>
            </a:r>
            <a:endParaRPr lang="zh-CN" altLang="en-US" b="1">
              <a:solidFill>
                <a:schemeClr val="bg1"/>
              </a:solidFill>
            </a:endParaRPr>
          </a:p>
          <a:p>
            <a:pPr>
              <a:lnSpc>
                <a:spcPct val="150000"/>
              </a:lnSpc>
            </a:pPr>
            <a:r>
              <a:rPr lang="zh-CN" altLang="en-US" b="1">
                <a:solidFill>
                  <a:schemeClr val="bg1"/>
                </a:solidFill>
              </a:rPr>
              <a:t>内销进项税额=80×13%=10.4（万元）</a:t>
            </a:r>
            <a:endParaRPr lang="zh-CN" altLang="en-US" b="1">
              <a:solidFill>
                <a:schemeClr val="bg1"/>
              </a:solidFill>
            </a:endParaRPr>
          </a:p>
          <a:p>
            <a:pPr>
              <a:lnSpc>
                <a:spcPct val="150000"/>
              </a:lnSpc>
            </a:pP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rPr>
              <a:t>内销应纳增值税=内销销项税额13-内销进项税额</a:t>
            </a:r>
            <a:r>
              <a:rPr lang="en-US" altLang="zh-CN"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rPr>
              <a:t>10.4</a:t>
            </a: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rPr>
              <a:t>=2.6万</a:t>
            </a:r>
            <a:endParaRPr lang="zh-CN" altLang="en-US" b="1">
              <a:solidFill>
                <a:schemeClr val="bg1"/>
              </a:solidFill>
            </a:endParaRPr>
          </a:p>
          <a:p>
            <a:pPr>
              <a:lnSpc>
                <a:spcPct val="150000"/>
              </a:lnSpc>
            </a:pPr>
            <a:r>
              <a:rPr lang="zh-CN" altLang="en-US" b="1">
                <a:solidFill>
                  <a:schemeClr val="bg1"/>
                </a:solidFill>
              </a:rPr>
              <a:t>外销销项税额=0</a:t>
            </a:r>
            <a:endParaRPr lang="zh-CN" altLang="en-US" b="1">
              <a:solidFill>
                <a:schemeClr val="bg1"/>
              </a:solidFill>
            </a:endParaRPr>
          </a:p>
          <a:p>
            <a:pPr>
              <a:lnSpc>
                <a:spcPct val="150000"/>
              </a:lnSpc>
            </a:pPr>
            <a:r>
              <a:rPr lang="zh-CN" altLang="en-US" b="1">
                <a:solidFill>
                  <a:schemeClr val="bg1"/>
                </a:solidFill>
              </a:rPr>
              <a:t>外销进项税额=120×13%=15.6（万元）</a:t>
            </a:r>
            <a:endParaRPr lang="zh-CN" altLang="en-US" b="1">
              <a:solidFill>
                <a:schemeClr val="bg1"/>
              </a:solidFill>
            </a:endParaRPr>
          </a:p>
          <a:p>
            <a:pPr>
              <a:lnSpc>
                <a:spcPct val="150000"/>
              </a:lnSpc>
            </a:pPr>
            <a:r>
              <a:rPr lang="zh-CN" altLang="en-US" b="1">
                <a:solidFill>
                  <a:schemeClr val="bg1"/>
                </a:solidFill>
                <a:effectLst>
                  <a:glow rad="228600">
                    <a:schemeClr val="accent2">
                      <a:satMod val="175000"/>
                      <a:alpha val="40000"/>
                    </a:schemeClr>
                  </a:glow>
                </a:effectLst>
              </a:rPr>
              <a:t>外销应纳税额=外销0-外销进项15.6=-15.6 （万元）</a:t>
            </a:r>
            <a:endParaRPr lang="zh-CN" altLang="en-US" b="1">
              <a:solidFill>
                <a:schemeClr val="bg1"/>
              </a:solidFill>
              <a:effectLst>
                <a:glow rad="228600">
                  <a:schemeClr val="accent2">
                    <a:satMod val="175000"/>
                    <a:alpha val="40000"/>
                  </a:schemeClr>
                </a:glow>
              </a:effectLst>
            </a:endParaRPr>
          </a:p>
        </p:txBody>
      </p:sp>
      <p:sp>
        <p:nvSpPr>
          <p:cNvPr id="25" name="同侧圆角矩形 24"/>
          <p:cNvSpPr/>
          <p:nvPr/>
        </p:nvSpPr>
        <p:spPr>
          <a:xfrm>
            <a:off x="7996555" y="864235"/>
            <a:ext cx="2779395" cy="507365"/>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sz="2400" b="1">
              <a:latin typeface="华文楷体" panose="02010600040101010101" charset="-122"/>
              <a:ea typeface="华文楷体" panose="02010600040101010101" charset="-122"/>
            </a:endParaRPr>
          </a:p>
          <a:p>
            <a:pPr algn="ctr"/>
            <a:r>
              <a:rPr lang="zh-CN" altLang="en-US" sz="2400" b="1">
                <a:effectLst>
                  <a:outerShdw blurRad="38100" dist="38100" dir="2700000" algn="tl">
                    <a:srgbClr val="000000">
                      <a:alpha val="43137"/>
                    </a:srgbClr>
                  </a:outerShdw>
                </a:effectLst>
                <a:latin typeface="华文楷体" panose="02010600040101010101" charset="-122"/>
                <a:ea typeface="华文楷体" panose="02010600040101010101" charset="-122"/>
              </a:rPr>
              <a:t>内销当期应纳税额</a:t>
            </a:r>
            <a:endParaRPr lang="zh-CN" altLang="en-US" sz="2400" b="1">
              <a:latin typeface="华文楷体" panose="02010600040101010101" charset="-122"/>
              <a:ea typeface="华文楷体" panose="02010600040101010101" charset="-122"/>
            </a:endParaRPr>
          </a:p>
          <a:p>
            <a:pPr algn="ctr"/>
            <a:endParaRPr lang="zh-CN" altLang="en-US" sz="2400" b="1">
              <a:latin typeface="华文楷体" panose="02010600040101010101" charset="-122"/>
              <a:ea typeface="华文楷体" panose="02010600040101010101" charset="-122"/>
            </a:endParaRPr>
          </a:p>
        </p:txBody>
      </p:sp>
      <p:sp>
        <p:nvSpPr>
          <p:cNvPr id="5" name="右箭头 4"/>
          <p:cNvSpPr/>
          <p:nvPr/>
        </p:nvSpPr>
        <p:spPr>
          <a:xfrm>
            <a:off x="7598410" y="982980"/>
            <a:ext cx="321310" cy="2705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1605" y="175895"/>
            <a:ext cx="7649210" cy="3314700"/>
          </a:xfrm>
          <a:prstGeom prst="rect">
            <a:avLst/>
          </a:prstGeom>
        </p:spPr>
      </p:pic>
      <p:sp>
        <p:nvSpPr>
          <p:cNvPr id="25" name="同侧圆角矩形 24"/>
          <p:cNvSpPr/>
          <p:nvPr/>
        </p:nvSpPr>
        <p:spPr>
          <a:xfrm>
            <a:off x="7996555" y="864235"/>
            <a:ext cx="2779395" cy="507365"/>
          </a:xfrm>
          <a:prstGeom prst="round2SameRect">
            <a:avLst>
              <a:gd name="adj1" fmla="val 16667"/>
              <a:gd name="adj2" fmla="val 29230"/>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sz="2400" b="1">
              <a:latin typeface="华文楷体" panose="02010600040101010101" charset="-122"/>
              <a:ea typeface="华文楷体" panose="02010600040101010101" charset="-122"/>
            </a:endParaRPr>
          </a:p>
          <a:p>
            <a:pPr algn="ctr"/>
            <a:r>
              <a:rPr lang="zh-CN" altLang="en-US" sz="2400" b="1">
                <a:effectLst>
                  <a:outerShdw blurRad="38100" dist="38100" dir="2700000" algn="tl">
                    <a:srgbClr val="000000">
                      <a:alpha val="43137"/>
                    </a:srgbClr>
                  </a:outerShdw>
                </a:effectLst>
                <a:latin typeface="华文楷体" panose="02010600040101010101" charset="-122"/>
                <a:ea typeface="华文楷体" panose="02010600040101010101" charset="-122"/>
              </a:rPr>
              <a:t>当期内销应纳税额</a:t>
            </a:r>
            <a:endParaRPr lang="zh-CN" altLang="en-US" sz="2400" b="1">
              <a:latin typeface="华文楷体" panose="02010600040101010101" charset="-122"/>
              <a:ea typeface="华文楷体" panose="02010600040101010101" charset="-122"/>
            </a:endParaRPr>
          </a:p>
          <a:p>
            <a:pPr algn="ctr"/>
            <a:endParaRPr lang="zh-CN" altLang="en-US" sz="2400" b="1">
              <a:latin typeface="华文楷体" panose="02010600040101010101" charset="-122"/>
              <a:ea typeface="华文楷体" panose="02010600040101010101" charset="-122"/>
            </a:endParaRPr>
          </a:p>
        </p:txBody>
      </p:sp>
      <p:sp>
        <p:nvSpPr>
          <p:cNvPr id="5" name="右箭头 4"/>
          <p:cNvSpPr/>
          <p:nvPr/>
        </p:nvSpPr>
        <p:spPr>
          <a:xfrm>
            <a:off x="7598410" y="982980"/>
            <a:ext cx="321310" cy="2705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zh-CN" altLang="en-US"/>
          </a:p>
        </p:txBody>
      </p:sp>
      <p:sp>
        <p:nvSpPr>
          <p:cNvPr id="9" name="圆角矩形 8"/>
          <p:cNvSpPr/>
          <p:nvPr/>
        </p:nvSpPr>
        <p:spPr>
          <a:xfrm>
            <a:off x="4159250" y="2687320"/>
            <a:ext cx="3295015" cy="593725"/>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7996555" y="827405"/>
            <a:ext cx="2779395" cy="593725"/>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6367145" y="1903730"/>
            <a:ext cx="694055" cy="782955"/>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9166225" y="2339975"/>
            <a:ext cx="1000125" cy="288290"/>
          </a:xfrm>
          <a:prstGeom prst="rightArrow">
            <a:avLst/>
          </a:prstGeom>
          <a:solidFill>
            <a:schemeClr val="accent6">
              <a:lumMod val="60000"/>
              <a:lumOff val="40000"/>
            </a:schemeClr>
          </a:solidFill>
          <a:ln w="6350">
            <a:solidFill>
              <a:srgbClr val="C00000">
                <a:alpha val="9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10367645" y="1972310"/>
            <a:ext cx="693420" cy="782320"/>
            <a:chOff x="16622" y="3578"/>
            <a:chExt cx="1092" cy="1232"/>
          </a:xfrm>
        </p:grpSpPr>
        <p:sp>
          <p:nvSpPr>
            <p:cNvPr id="12" name="矩形 11"/>
            <p:cNvSpPr/>
            <p:nvPr/>
          </p:nvSpPr>
          <p:spPr>
            <a:xfrm>
              <a:off x="16622" y="3686"/>
              <a:ext cx="1009" cy="1016"/>
            </a:xfrm>
            <a:prstGeom prst="rect">
              <a:avLst/>
            </a:prstGeom>
            <a:noFill/>
            <a:ln>
              <a:noFill/>
            </a:ln>
          </p:spPr>
          <p:txBody>
            <a:bodyPr wrap="none" rtlCol="0" anchor="t">
              <a:spAutoFit/>
            </a:bodyPr>
            <a:p>
              <a:pPr algn="ctr"/>
              <a:r>
                <a:rPr lang="zh-CN" altLang="en-US" sz="3600" b="1">
                  <a:ln w="22225">
                    <a:solidFill>
                      <a:schemeClr val="accent2"/>
                    </a:solidFill>
                    <a:prstDash val="solid"/>
                  </a:ln>
                  <a:solidFill>
                    <a:schemeClr val="accent2">
                      <a:lumMod val="40000"/>
                      <a:lumOff val="60000"/>
                    </a:schemeClr>
                  </a:solidFill>
                  <a:effectLst/>
                </a:rPr>
                <a:t>退</a:t>
              </a:r>
              <a:endParaRPr lang="zh-CN" altLang="en-US" sz="3600" b="1">
                <a:ln w="22225">
                  <a:solidFill>
                    <a:schemeClr val="accent2"/>
                  </a:solidFill>
                  <a:prstDash val="solid"/>
                </a:ln>
                <a:solidFill>
                  <a:schemeClr val="accent2">
                    <a:lumMod val="40000"/>
                    <a:lumOff val="60000"/>
                  </a:schemeClr>
                </a:solidFill>
                <a:effectLst/>
              </a:endParaRPr>
            </a:p>
          </p:txBody>
        </p:sp>
        <p:sp>
          <p:nvSpPr>
            <p:cNvPr id="13" name="椭圆 12"/>
            <p:cNvSpPr/>
            <p:nvPr/>
          </p:nvSpPr>
          <p:spPr>
            <a:xfrm>
              <a:off x="16622" y="3578"/>
              <a:ext cx="1093" cy="1233"/>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238125" y="3580765"/>
            <a:ext cx="9212580" cy="2999740"/>
          </a:xfrm>
          <a:prstGeom prst="rect">
            <a:avLst/>
          </a:prstGeom>
          <a:noFill/>
        </p:spPr>
        <p:txBody>
          <a:bodyPr wrap="square" rtlCol="0" anchor="t">
            <a:spAutoFit/>
          </a:bodyPr>
          <a:p>
            <a:pPr algn="l">
              <a:lnSpc>
                <a:spcPct val="150000"/>
              </a:lnSpc>
            </a:pPr>
            <a:r>
              <a:rPr lang="zh-CN" altLang="en-US" b="1">
                <a:solidFill>
                  <a:schemeClr val="bg1">
                    <a:lumMod val="95000"/>
                  </a:schemeClr>
                </a:solidFill>
                <a:effectLst>
                  <a:outerShdw blurRad="38100" dist="38100" dir="2700000" algn="tl">
                    <a:srgbClr val="000000">
                      <a:alpha val="43137"/>
                    </a:srgbClr>
                  </a:outerShdw>
                </a:effectLst>
                <a:sym typeface="+mn-ea"/>
              </a:rPr>
              <a:t>内销应纳增值税=内销销项-内销进项=2.6万</a:t>
            </a:r>
            <a:endParaRPr lang="zh-CN" altLang="en-US" b="1">
              <a:solidFill>
                <a:schemeClr val="bg1">
                  <a:lumMod val="95000"/>
                </a:schemeClr>
              </a:solidFill>
              <a:effectLst>
                <a:outerShdw blurRad="38100" dist="38100" dir="2700000" algn="tl">
                  <a:srgbClr val="000000">
                    <a:alpha val="43137"/>
                  </a:srgbClr>
                </a:outerShdw>
              </a:effectLst>
            </a:endParaRPr>
          </a:p>
          <a:p>
            <a:pPr algn="l">
              <a:lnSpc>
                <a:spcPct val="150000"/>
              </a:lnSpc>
            </a:pPr>
            <a:r>
              <a:rPr lang="zh-CN" altLang="en-US" b="1">
                <a:solidFill>
                  <a:schemeClr val="bg1">
                    <a:lumMod val="95000"/>
                  </a:schemeClr>
                </a:solidFill>
                <a:effectLst>
                  <a:outerShdw blurRad="38100" dist="38100" dir="2700000" algn="tl">
                    <a:srgbClr val="000000">
                      <a:alpha val="43137"/>
                    </a:srgbClr>
                  </a:outerShdw>
                </a:effectLst>
                <a:sym typeface="+mn-ea"/>
              </a:rPr>
              <a:t>外销应纳税额=外销0-外销进项15.6=-15.6 </a:t>
            </a:r>
            <a:endPar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endParaRPr>
          </a:p>
          <a:p>
            <a:pPr>
              <a:lnSpc>
                <a:spcPct val="150000"/>
              </a:lnSpc>
            </a:pPr>
            <a:r>
              <a:rPr lang="zh-CN" altLang="en-US" b="1">
                <a:solidFill>
                  <a:schemeClr val="bg1">
                    <a:lumMod val="95000"/>
                  </a:schemeClr>
                </a:solidFill>
                <a:effectLst>
                  <a:outerShdw blurRad="38100" dist="38100" dir="2700000" algn="tl">
                    <a:srgbClr val="000000">
                      <a:alpha val="43137"/>
                    </a:srgbClr>
                  </a:outerShdw>
                </a:effectLst>
                <a:sym typeface="+mn-ea"/>
              </a:rPr>
              <a:t>相加+</a:t>
            </a:r>
            <a:endParaRPr lang="zh-CN" altLang="en-US" b="1">
              <a:solidFill>
                <a:schemeClr val="bg1">
                  <a:lumMod val="95000"/>
                </a:schemeClr>
              </a:solidFill>
              <a:effectLst>
                <a:outerShdw blurRad="38100" dist="38100" dir="2700000" algn="tl">
                  <a:srgbClr val="000000">
                    <a:alpha val="43137"/>
                  </a:srgbClr>
                </a:outerShdw>
              </a:effectLst>
            </a:endParaRPr>
          </a:p>
          <a:p>
            <a:pPr>
              <a:lnSpc>
                <a:spcPct val="150000"/>
              </a:lnSpc>
            </a:pP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当期应纳税额</a:t>
            </a:r>
            <a:endPar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nSpc>
                <a:spcPct val="150000"/>
              </a:lnSpc>
            </a:pP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=内销应纳增值税+外销应纳增值税</a:t>
            </a:r>
            <a:endPar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nSpc>
                <a:spcPct val="150000"/>
              </a:lnSpc>
            </a:pP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=当期销项税额（内销</a:t>
            </a:r>
            <a:r>
              <a:rPr lang="en-US" altLang="zh-CN"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100</a:t>
            </a: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）-当期进项税额（内销</a:t>
            </a:r>
            <a:r>
              <a:rPr lang="en-US" altLang="zh-CN"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80</a:t>
            </a: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+外销</a:t>
            </a:r>
            <a:r>
              <a:rPr lang="en-US" altLang="zh-CN"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120</a:t>
            </a:r>
            <a:r>
              <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sym typeface="+mn-ea"/>
              </a:rPr>
              <a:t>）</a:t>
            </a:r>
            <a:endParaRPr lang="zh-CN" altLang="en-US" b="1">
              <a:solidFill>
                <a:schemeClr val="bg1">
                  <a:lumMod val="95000"/>
                </a:schemeClr>
              </a:solidFill>
              <a:effectLst>
                <a:glow rad="228600">
                  <a:schemeClr val="accent2">
                    <a:satMod val="175000"/>
                    <a:alpha val="40000"/>
                  </a:schemeClr>
                </a:glow>
                <a:outerShdw blurRad="38100" dist="38100" dir="2700000" algn="tl">
                  <a:srgbClr val="000000">
                    <a:alpha val="43137"/>
                  </a:srgbClr>
                </a:outerShdw>
              </a:effectLst>
            </a:endParaRPr>
          </a:p>
          <a:p>
            <a:pPr algn="l">
              <a:lnSpc>
                <a:spcPct val="150000"/>
              </a:lnSpc>
            </a:pPr>
            <a:r>
              <a:rPr lang="zh-CN" altLang="en-US" b="1">
                <a:solidFill>
                  <a:schemeClr val="bg1">
                    <a:lumMod val="95000"/>
                  </a:schemeClr>
                </a:solidFill>
                <a:effectLst>
                  <a:outerShdw blurRad="38100" dist="38100" dir="2700000" algn="tl">
                    <a:srgbClr val="000000">
                      <a:alpha val="43137"/>
                    </a:srgbClr>
                  </a:outerShdw>
                </a:effectLst>
                <a:sym typeface="+mn-ea"/>
              </a:rPr>
              <a:t>=-13</a:t>
            </a:r>
            <a:endParaRPr lang="zh-CN" altLang="en-US" b="1">
              <a:solidFill>
                <a:schemeClr val="bg1">
                  <a:lumMod val="95000"/>
                </a:schemeClr>
              </a:solidFill>
              <a:effectLst>
                <a:outerShdw blurRad="38100" dist="38100" dir="2700000" algn="tl">
                  <a:srgbClr val="000000">
                    <a:alpha val="43137"/>
                  </a:srgbClr>
                </a:outerShdw>
              </a:effectLst>
            </a:endParaRPr>
          </a:p>
        </p:txBody>
      </p:sp>
      <p:sp>
        <p:nvSpPr>
          <p:cNvPr id="16" name="右箭头 15"/>
          <p:cNvSpPr/>
          <p:nvPr/>
        </p:nvSpPr>
        <p:spPr>
          <a:xfrm rot="8520000">
            <a:off x="8961120" y="1639570"/>
            <a:ext cx="702945" cy="288290"/>
          </a:xfrm>
          <a:prstGeom prst="rightArrow">
            <a:avLst/>
          </a:prstGeom>
          <a:solidFill>
            <a:schemeClr val="accent6">
              <a:lumMod val="60000"/>
              <a:lumOff val="40000"/>
            </a:schemeClr>
          </a:solidFill>
          <a:ln w="6350">
            <a:solidFill>
              <a:srgbClr val="C00000">
                <a:alpha val="9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9620000">
            <a:off x="7508240" y="2628265"/>
            <a:ext cx="796925" cy="288290"/>
          </a:xfrm>
          <a:prstGeom prst="rightArrow">
            <a:avLst/>
          </a:prstGeom>
          <a:solidFill>
            <a:schemeClr val="accent6">
              <a:lumMod val="60000"/>
              <a:lumOff val="40000"/>
            </a:schemeClr>
          </a:solidFill>
          <a:ln w="6350">
            <a:solidFill>
              <a:srgbClr val="C00000">
                <a:alpha val="9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1" name="组合 20"/>
          <p:cNvGrpSpPr/>
          <p:nvPr/>
        </p:nvGrpSpPr>
        <p:grpSpPr>
          <a:xfrm>
            <a:off x="8319770" y="1903730"/>
            <a:ext cx="694055" cy="782955"/>
            <a:chOff x="16622" y="3578"/>
            <a:chExt cx="1093" cy="1233"/>
          </a:xfrm>
        </p:grpSpPr>
        <p:sp>
          <p:nvSpPr>
            <p:cNvPr id="22" name="矩形 21"/>
            <p:cNvSpPr/>
            <p:nvPr/>
          </p:nvSpPr>
          <p:spPr>
            <a:xfrm>
              <a:off x="16624" y="3686"/>
              <a:ext cx="1009" cy="1016"/>
            </a:xfrm>
            <a:prstGeom prst="rect">
              <a:avLst/>
            </a:prstGeom>
            <a:noFill/>
            <a:ln>
              <a:noFill/>
            </a:ln>
          </p:spPr>
          <p:txBody>
            <a:bodyPr wrap="none" rtlCol="0" anchor="t">
              <a:spAutoFit/>
            </a:bodyPr>
            <a:p>
              <a:pPr algn="ctr"/>
              <a:r>
                <a:rPr lang="zh-CN" altLang="en-US" sz="3600" b="1">
                  <a:ln w="22225">
                    <a:solidFill>
                      <a:schemeClr val="accent2"/>
                    </a:solidFill>
                    <a:prstDash val="solid"/>
                  </a:ln>
                  <a:solidFill>
                    <a:schemeClr val="accent2">
                      <a:lumMod val="40000"/>
                      <a:lumOff val="60000"/>
                    </a:schemeClr>
                  </a:solidFill>
                  <a:effectLst/>
                </a:rPr>
                <a:t>抵</a:t>
              </a:r>
              <a:endParaRPr lang="zh-CN" altLang="en-US" sz="3600" b="1">
                <a:ln w="22225">
                  <a:solidFill>
                    <a:schemeClr val="accent2"/>
                  </a:solidFill>
                  <a:prstDash val="solid"/>
                </a:ln>
                <a:solidFill>
                  <a:schemeClr val="accent2">
                    <a:lumMod val="40000"/>
                    <a:lumOff val="60000"/>
                  </a:schemeClr>
                </a:solidFill>
                <a:effectLst/>
              </a:endParaRPr>
            </a:p>
          </p:txBody>
        </p:sp>
        <p:sp>
          <p:nvSpPr>
            <p:cNvPr id="23" name="椭圆 22"/>
            <p:cNvSpPr/>
            <p:nvPr/>
          </p:nvSpPr>
          <p:spPr>
            <a:xfrm>
              <a:off x="16622" y="3578"/>
              <a:ext cx="1093" cy="1233"/>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heel(1)">
                                      <p:cBhvr>
                                        <p:cTn id="3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3" grpId="0" animBg="1"/>
      <p:bldP spid="17" grpId="0" animBg="1"/>
      <p:bldP spid="1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2105" y="294005"/>
            <a:ext cx="11527790" cy="4615815"/>
          </a:xfrm>
          <a:prstGeom prst="rect">
            <a:avLst/>
          </a:prstGeom>
          <a:noFill/>
        </p:spPr>
        <p:txBody>
          <a:bodyPr wrap="square" rtlCol="0" anchor="t">
            <a:spAutoFit/>
          </a:bodyPr>
          <a:p>
            <a:pPr>
              <a:lnSpc>
                <a:spcPct val="150000"/>
              </a:lnSpc>
            </a:pPr>
            <a:r>
              <a:rPr lang="zh-CN" altLang="en-US" sz="2800" b="1">
                <a:solidFill>
                  <a:schemeClr val="bg1"/>
                </a:solidFill>
              </a:rPr>
              <a:t>通过这第一步：</a:t>
            </a:r>
            <a:endParaRPr lang="zh-CN" altLang="en-US" sz="2800" b="1">
              <a:solidFill>
                <a:schemeClr val="bg1"/>
              </a:solidFill>
            </a:endParaRPr>
          </a:p>
          <a:p>
            <a:pPr>
              <a:lnSpc>
                <a:spcPct val="150000"/>
              </a:lnSpc>
            </a:pPr>
            <a:r>
              <a:rPr lang="zh-CN" altLang="en-US" sz="2800" b="1">
                <a:solidFill>
                  <a:schemeClr val="bg1"/>
                </a:solidFill>
              </a:rPr>
              <a:t>1.我们知道什么是“抵”：用外销应退的先去抵内销应交的，抵掉的税款。“当期免抵税额”</a:t>
            </a:r>
            <a:r>
              <a:rPr lang="en-US" altLang="zh-CN" sz="2800" b="1">
                <a:solidFill>
                  <a:schemeClr val="bg1"/>
                </a:solidFill>
              </a:rPr>
              <a:t>——</a:t>
            </a:r>
            <a:r>
              <a:rPr lang="zh-CN" altLang="en-US" sz="2800" b="1">
                <a:solidFill>
                  <a:schemeClr val="bg1"/>
                </a:solidFill>
              </a:rPr>
              <a:t>抵掉的内销</a:t>
            </a:r>
            <a:r>
              <a:rPr lang="en-US" altLang="zh-CN" sz="2800" b="1">
                <a:solidFill>
                  <a:schemeClr val="bg1"/>
                </a:solidFill>
              </a:rPr>
              <a:t>2.6</a:t>
            </a:r>
            <a:r>
              <a:rPr lang="zh-CN" altLang="en-US" sz="2800" b="1">
                <a:solidFill>
                  <a:schemeClr val="bg1"/>
                </a:solidFill>
              </a:rPr>
              <a:t>万。</a:t>
            </a:r>
            <a:endParaRPr lang="zh-CN" altLang="en-US" sz="2800" b="1">
              <a:solidFill>
                <a:schemeClr val="bg1"/>
              </a:solidFill>
            </a:endParaRPr>
          </a:p>
          <a:p>
            <a:pPr>
              <a:lnSpc>
                <a:spcPct val="150000"/>
              </a:lnSpc>
            </a:pPr>
            <a:r>
              <a:rPr lang="en-US" altLang="zh-CN" sz="2800" b="1">
                <a:solidFill>
                  <a:schemeClr val="bg1"/>
                </a:solidFill>
              </a:rPr>
              <a:t>2.</a:t>
            </a:r>
            <a:r>
              <a:rPr lang="zh-CN" altLang="en-US" sz="2800" b="1">
                <a:solidFill>
                  <a:schemeClr val="bg1"/>
                </a:solidFill>
              </a:rPr>
              <a:t>我们还知道，内销外销分着算的公式，可以合并成：</a:t>
            </a:r>
            <a:endParaRPr lang="zh-CN" altLang="en-US" sz="2800" b="1">
              <a:solidFill>
                <a:schemeClr val="bg1"/>
              </a:solidFill>
            </a:endParaRPr>
          </a:p>
          <a:p>
            <a:pPr>
              <a:lnSpc>
                <a:spcPct val="150000"/>
              </a:lnSpc>
            </a:pPr>
            <a:r>
              <a:rPr lang="zh-CN" altLang="en-US" sz="2800" b="1">
                <a:solidFill>
                  <a:schemeClr val="bg1"/>
                </a:solidFill>
              </a:rPr>
              <a:t>当期应纳税额=当期销项税额-当期进项税额，</a:t>
            </a:r>
            <a:endParaRPr lang="zh-CN" altLang="en-US" sz="2800" b="1">
              <a:solidFill>
                <a:schemeClr val="bg1"/>
              </a:solidFill>
            </a:endParaRPr>
          </a:p>
          <a:p>
            <a:pPr>
              <a:lnSpc>
                <a:spcPct val="150000"/>
              </a:lnSpc>
            </a:pPr>
            <a:r>
              <a:rPr lang="zh-CN" altLang="en-US" sz="2800" b="1">
                <a:solidFill>
                  <a:schemeClr val="bg1"/>
                </a:solidFill>
              </a:rPr>
              <a:t>销项里只包含内销，因为外销免税。</a:t>
            </a:r>
            <a:endParaRPr lang="zh-CN" altLang="en-US" sz="2800" b="1">
              <a:solidFill>
                <a:schemeClr val="bg1"/>
              </a:solidFill>
            </a:endParaRPr>
          </a:p>
          <a:p>
            <a:pPr>
              <a:lnSpc>
                <a:spcPct val="150000"/>
              </a:lnSpc>
            </a:pPr>
            <a:endParaRPr lang="zh-CN" altLang="en-US" sz="2800" b="1">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5092</Words>
  <Application>WPS 演示</Application>
  <PresentationFormat>宽屏</PresentationFormat>
  <Paragraphs>265</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方正书宋_GBK</vt:lpstr>
      <vt:lpstr>Wingdings</vt:lpstr>
      <vt:lpstr>华文黑体</vt:lpstr>
      <vt:lpstr>华文楷体</vt:lpstr>
      <vt:lpstr>宋体</vt:lpstr>
      <vt:lpstr>微软雅黑</vt:lpstr>
      <vt:lpstr>汉仪旗黑KW</vt:lpstr>
      <vt:lpstr>Arial Unicode MS</vt:lpstr>
      <vt:lpstr>汉仪书宋二KW</vt:lpstr>
      <vt:lpstr>Calibri Light</vt:lpstr>
      <vt:lpstr>Helvetica Neue</vt:lpstr>
      <vt:lpstr>Calibri</vt:lpstr>
      <vt:lpstr>Apple Color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sheqianying</dc:creator>
  <cp:lastModifiedBy>sheqianying</cp:lastModifiedBy>
  <cp:revision>39</cp:revision>
  <dcterms:created xsi:type="dcterms:W3CDTF">2020-04-27T01:10:21Z</dcterms:created>
  <dcterms:modified xsi:type="dcterms:W3CDTF">2020-04-27T01:10:21Z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