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8" r:id="rId4"/>
    <p:sldId id="321" r:id="rId5"/>
    <p:sldId id="284" r:id="rId6"/>
    <p:sldId id="325" r:id="rId7"/>
    <p:sldId id="326" r:id="rId8"/>
    <p:sldId id="323" r:id="rId9"/>
    <p:sldId id="324" r:id="rId10"/>
    <p:sldId id="286" r:id="rId11"/>
    <p:sldId id="333" r:id="rId12"/>
    <p:sldId id="334" r:id="rId13"/>
    <p:sldId id="322" r:id="rId14"/>
    <p:sldId id="332" r:id="rId15"/>
    <p:sldId id="327" r:id="rId16"/>
    <p:sldId id="329" r:id="rId17"/>
    <p:sldId id="330" r:id="rId18"/>
    <p:sldId id="331" r:id="rId19"/>
    <p:sldId id="328" r:id="rId20"/>
    <p:sldId id="264" r:id="rId21"/>
    <p:sldId id="31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D16"/>
    <a:srgbClr val="ECE9E0"/>
    <a:srgbClr val="F5F3ED"/>
    <a:srgbClr val="FCFAF5"/>
    <a:srgbClr val="F9F7F1"/>
    <a:srgbClr val="B2B2B2"/>
    <a:srgbClr val="FAF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70513" autoAdjust="0"/>
  </p:normalViewPr>
  <p:slideViewPr>
    <p:cSldViewPr snapToGrid="0">
      <p:cViewPr varScale="1">
        <p:scale>
          <a:sx n="51" d="100"/>
          <a:sy n="51" d="100"/>
        </p:scale>
        <p:origin x="20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4A0A6-FEC7-4B23-9DBA-3E8A8D31BB7A}" type="datetimeFigureOut">
              <a:rPr lang="zh-CN" altLang="en-US" smtClean="0"/>
              <a:t>2016/5/27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FBD54-15B8-43FB-9D65-6CA63ABA3F26}" type="slidenum">
              <a:rPr lang="zh-CN" altLang="en-US" smtClean="0"/>
              <a:t>‹#›</a:t>
            </a:fld>
            <a:endParaRPr lang="zh-CN" altLang="en-US"/>
          </a:p>
        </p:txBody>
      </p:sp>
    </p:spTree>
    <p:extLst>
      <p:ext uri="{BB962C8B-B14F-4D97-AF65-F5344CB8AC3E}">
        <p14:creationId xmlns:p14="http://schemas.microsoft.com/office/powerpoint/2010/main" val="2362072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各位老师好，我是邹源。</a:t>
            </a:r>
            <a:endParaRPr lang="en-US" altLang="zh-CN" dirty="0" smtClean="0"/>
          </a:p>
          <a:p>
            <a:r>
              <a:rPr lang="zh-CN" altLang="en-US" dirty="0" smtClean="0"/>
              <a:t>我的毕设题目是二手房交易平台的电话转接模块和带看评价模块的设计与实现。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指导我的是王浩然老师</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1</a:t>
            </a:fld>
            <a:endParaRPr lang="zh-CN" altLang="en-US"/>
          </a:p>
        </p:txBody>
      </p:sp>
    </p:spTree>
    <p:extLst>
      <p:ext uri="{BB962C8B-B14F-4D97-AF65-F5344CB8AC3E}">
        <p14:creationId xmlns:p14="http://schemas.microsoft.com/office/powerpoint/2010/main" val="2430327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二手房交易系统中使用的数据同步方式分为三类：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第一种使用公共队列传递消息，</a:t>
            </a:r>
            <a:r>
              <a:rPr lang="en-US" altLang="zh-CN" dirty="0" err="1" smtClean="0"/>
              <a:t>ActiveMq</a:t>
            </a:r>
            <a:r>
              <a:rPr lang="zh-CN" altLang="en-US" dirty="0" smtClean="0"/>
              <a:t>独立服务部署</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第二种通过调用</a:t>
            </a:r>
            <a:r>
              <a:rPr lang="en-US" altLang="zh-CN" dirty="0" smtClean="0"/>
              <a:t>Http</a:t>
            </a:r>
            <a:r>
              <a:rPr lang="zh-CN" altLang="en-US" dirty="0" smtClean="0"/>
              <a:t>接口</a:t>
            </a:r>
            <a:r>
              <a:rPr lang="en-US" altLang="zh-CN" dirty="0" smtClean="0"/>
              <a:t>post</a:t>
            </a:r>
            <a:r>
              <a:rPr lang="zh-CN" altLang="en-US" dirty="0" smtClean="0"/>
              <a:t>数据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第三种使某一模块拥有多个数据库权限进行同步操作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不同模块使用的方式和原因：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带看评价，时间需求高，访问安全、编写方便</a:t>
            </a:r>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10</a:t>
            </a:fld>
            <a:endParaRPr lang="zh-CN" altLang="en-US"/>
          </a:p>
        </p:txBody>
      </p:sp>
    </p:spTree>
    <p:extLst>
      <p:ext uri="{BB962C8B-B14F-4D97-AF65-F5344CB8AC3E}">
        <p14:creationId xmlns:p14="http://schemas.microsoft.com/office/powerpoint/2010/main" val="354513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11</a:t>
            </a:fld>
            <a:endParaRPr lang="zh-CN" altLang="en-US"/>
          </a:p>
        </p:txBody>
      </p:sp>
    </p:spTree>
    <p:extLst>
      <p:ext uri="{BB962C8B-B14F-4D97-AF65-F5344CB8AC3E}">
        <p14:creationId xmlns:p14="http://schemas.microsoft.com/office/powerpoint/2010/main" val="170214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12</a:t>
            </a:fld>
            <a:endParaRPr lang="zh-CN" altLang="en-US"/>
          </a:p>
        </p:txBody>
      </p:sp>
    </p:spTree>
    <p:extLst>
      <p:ext uri="{BB962C8B-B14F-4D97-AF65-F5344CB8AC3E}">
        <p14:creationId xmlns:p14="http://schemas.microsoft.com/office/powerpoint/2010/main" val="229685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是否根据指向网页的内容来设计短链接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因为生成后的短网址如果与目标网站在内容上不存在任何联系，用户将无法根据该短网址猜测目的</a:t>
            </a:r>
            <a:r>
              <a:rPr lang="en-US" altLang="zh-CN" sz="1200" kern="1200" dirty="0" smtClean="0">
                <a:solidFill>
                  <a:schemeClr val="tx1"/>
                </a:solidFill>
                <a:effectLst/>
                <a:latin typeface="+mn-lt"/>
                <a:ea typeface="+mn-ea"/>
                <a:cs typeface="+mn-cs"/>
              </a:rPr>
              <a:t>URL</a:t>
            </a:r>
            <a:r>
              <a:rPr lang="zh-CN" altLang="en-US" sz="1200" kern="1200" baseline="300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因此设计中短链接前半部分需要包含</a:t>
            </a:r>
            <a:r>
              <a:rPr lang="en-US" altLang="zh-CN" sz="1200" kern="1200" dirty="0" err="1" smtClean="0">
                <a:solidFill>
                  <a:schemeClr val="tx1"/>
                </a:solidFill>
                <a:effectLst/>
                <a:latin typeface="+mn-lt"/>
                <a:ea typeface="+mn-ea"/>
                <a:cs typeface="+mn-cs"/>
              </a:rPr>
              <a:t>lianjia</a:t>
            </a:r>
            <a:r>
              <a:rPr lang="zh-CN" altLang="zh-CN" sz="1200" kern="1200" dirty="0" smtClean="0">
                <a:solidFill>
                  <a:schemeClr val="tx1"/>
                </a:solidFill>
                <a:effectLst/>
                <a:latin typeface="+mn-lt"/>
                <a:ea typeface="+mn-ea"/>
                <a:cs typeface="+mn-cs"/>
              </a:rPr>
              <a:t>域名</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MD5</a:t>
            </a:r>
            <a:r>
              <a:rPr lang="zh-CN" altLang="zh-CN" sz="1200" kern="1200" dirty="0" smtClean="0">
                <a:solidFill>
                  <a:schemeClr val="tx1"/>
                </a:solidFill>
                <a:effectLst/>
                <a:latin typeface="+mn-lt"/>
                <a:ea typeface="+mn-ea"/>
                <a:cs typeface="+mn-cs"/>
              </a:rPr>
              <a:t>加密将长链接转化为</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位字符串</a:t>
            </a:r>
          </a:p>
          <a:p>
            <a:pPr lvl="0"/>
            <a:r>
              <a:rPr lang="zh-CN" altLang="zh-CN" sz="1200" kern="1200" dirty="0" smtClean="0">
                <a:solidFill>
                  <a:schemeClr val="tx1"/>
                </a:solidFill>
                <a:effectLst/>
                <a:latin typeface="+mn-lt"/>
                <a:ea typeface="+mn-ea"/>
                <a:cs typeface="+mn-cs"/>
              </a:rPr>
              <a:t>将长度为</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位的字符串分割为四段长度为</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的字符串</a:t>
            </a:r>
          </a:p>
          <a:p>
            <a:pPr lvl="0"/>
            <a:r>
              <a:rPr lang="zh-CN" altLang="zh-CN" sz="1200" kern="1200" dirty="0" smtClean="0">
                <a:solidFill>
                  <a:schemeClr val="tx1"/>
                </a:solidFill>
                <a:effectLst/>
                <a:latin typeface="+mn-lt"/>
                <a:ea typeface="+mn-ea"/>
                <a:cs typeface="+mn-cs"/>
              </a:rPr>
              <a:t>将每段视为</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位的</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进制数，取后</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位，分割为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段，每段长度为</a:t>
            </a:r>
            <a:r>
              <a:rPr lang="en-US" altLang="zh-CN" sz="1200" kern="1200" dirty="0" smtClean="0">
                <a:solidFill>
                  <a:schemeClr val="tx1"/>
                </a:solidFill>
                <a:effectLst/>
                <a:latin typeface="+mn-lt"/>
                <a:ea typeface="+mn-ea"/>
                <a:cs typeface="+mn-cs"/>
              </a:rPr>
              <a:t>5</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取每段长度为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的字段模</a:t>
            </a:r>
            <a:r>
              <a:rPr lang="en-US" altLang="zh-CN" sz="1200" kern="1200" dirty="0" smtClean="0">
                <a:solidFill>
                  <a:schemeClr val="tx1"/>
                </a:solidFill>
                <a:effectLst/>
                <a:latin typeface="+mn-lt"/>
                <a:ea typeface="+mn-ea"/>
                <a:cs typeface="+mn-cs"/>
              </a:rPr>
              <a:t>62</a:t>
            </a:r>
            <a:r>
              <a:rPr lang="zh-CN" altLang="zh-CN" sz="1200" kern="1200" dirty="0" smtClean="0">
                <a:solidFill>
                  <a:schemeClr val="tx1"/>
                </a:solidFill>
                <a:effectLst/>
                <a:latin typeface="+mn-lt"/>
                <a:ea typeface="+mn-ea"/>
                <a:cs typeface="+mn-cs"/>
              </a:rPr>
              <a:t>的余数，利用</a:t>
            </a:r>
            <a:r>
              <a:rPr lang="en-US" altLang="zh-CN" sz="1200" kern="1200" dirty="0" smtClean="0">
                <a:solidFill>
                  <a:schemeClr val="tx1"/>
                </a:solidFill>
                <a:effectLst/>
                <a:latin typeface="+mn-lt"/>
                <a:ea typeface="+mn-ea"/>
                <a:cs typeface="+mn-cs"/>
              </a:rPr>
              <a:t>Base62</a:t>
            </a:r>
            <a:r>
              <a:rPr lang="zh-CN" altLang="zh-CN" sz="1200" kern="1200" dirty="0" smtClean="0">
                <a:solidFill>
                  <a:schemeClr val="tx1"/>
                </a:solidFill>
                <a:effectLst/>
                <a:latin typeface="+mn-lt"/>
                <a:ea typeface="+mn-ea"/>
                <a:cs typeface="+mn-cs"/>
              </a:rPr>
              <a:t>加密组合成一个长度为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的字符串</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13</a:t>
            </a:fld>
            <a:endParaRPr lang="zh-CN" altLang="en-US"/>
          </a:p>
        </p:txBody>
      </p:sp>
    </p:spTree>
    <p:extLst>
      <p:ext uri="{BB962C8B-B14F-4D97-AF65-F5344CB8AC3E}">
        <p14:creationId xmlns:p14="http://schemas.microsoft.com/office/powerpoint/2010/main" val="307380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是否根据指向网页的内容来设计短链接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因为生成后的短网址如果与目标网站在内容上不存在任何联系，用户将无法根据该短网址猜测目的</a:t>
            </a:r>
            <a:r>
              <a:rPr lang="en-US" altLang="zh-CN" sz="1200" kern="1200" dirty="0" smtClean="0">
                <a:solidFill>
                  <a:schemeClr val="tx1"/>
                </a:solidFill>
                <a:effectLst/>
                <a:latin typeface="+mn-lt"/>
                <a:ea typeface="+mn-ea"/>
                <a:cs typeface="+mn-cs"/>
              </a:rPr>
              <a:t>URL</a:t>
            </a:r>
            <a:r>
              <a:rPr lang="zh-CN" altLang="en-US" sz="1200" kern="1200" baseline="300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因此设计中短链接前半部分需要包含</a:t>
            </a:r>
            <a:r>
              <a:rPr lang="en-US" altLang="zh-CN" sz="1200" kern="1200" dirty="0" err="1" smtClean="0">
                <a:solidFill>
                  <a:schemeClr val="tx1"/>
                </a:solidFill>
                <a:effectLst/>
                <a:latin typeface="+mn-lt"/>
                <a:ea typeface="+mn-ea"/>
                <a:cs typeface="+mn-cs"/>
              </a:rPr>
              <a:t>lianjia</a:t>
            </a:r>
            <a:r>
              <a:rPr lang="zh-CN" altLang="zh-CN" sz="1200" kern="1200" dirty="0" smtClean="0">
                <a:solidFill>
                  <a:schemeClr val="tx1"/>
                </a:solidFill>
                <a:effectLst/>
                <a:latin typeface="+mn-lt"/>
                <a:ea typeface="+mn-ea"/>
                <a:cs typeface="+mn-cs"/>
              </a:rPr>
              <a:t>域名。</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14</a:t>
            </a:fld>
            <a:endParaRPr lang="zh-CN" altLang="en-US"/>
          </a:p>
        </p:txBody>
      </p:sp>
    </p:spTree>
    <p:extLst>
      <p:ext uri="{BB962C8B-B14F-4D97-AF65-F5344CB8AC3E}">
        <p14:creationId xmlns:p14="http://schemas.microsoft.com/office/powerpoint/2010/main" val="14663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重新推荐经纪人的原因</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15</a:t>
            </a:fld>
            <a:endParaRPr lang="zh-CN" altLang="en-US"/>
          </a:p>
        </p:txBody>
      </p:sp>
    </p:spTree>
    <p:extLst>
      <p:ext uri="{BB962C8B-B14F-4D97-AF65-F5344CB8AC3E}">
        <p14:creationId xmlns:p14="http://schemas.microsoft.com/office/powerpoint/2010/main" val="629005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16</a:t>
            </a:fld>
            <a:endParaRPr lang="zh-CN" altLang="en-US"/>
          </a:p>
        </p:txBody>
      </p:sp>
    </p:spTree>
    <p:extLst>
      <p:ext uri="{BB962C8B-B14F-4D97-AF65-F5344CB8AC3E}">
        <p14:creationId xmlns:p14="http://schemas.microsoft.com/office/powerpoint/2010/main" val="2331092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17</a:t>
            </a:fld>
            <a:endParaRPr lang="zh-CN" altLang="en-US"/>
          </a:p>
        </p:txBody>
      </p:sp>
    </p:spTree>
    <p:extLst>
      <p:ext uri="{BB962C8B-B14F-4D97-AF65-F5344CB8AC3E}">
        <p14:creationId xmlns:p14="http://schemas.microsoft.com/office/powerpoint/2010/main" val="2906236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18</a:t>
            </a:fld>
            <a:endParaRPr lang="zh-CN" altLang="en-US"/>
          </a:p>
        </p:txBody>
      </p:sp>
    </p:spTree>
    <p:extLst>
      <p:ext uri="{BB962C8B-B14F-4D97-AF65-F5344CB8AC3E}">
        <p14:creationId xmlns:p14="http://schemas.microsoft.com/office/powerpoint/2010/main" val="290965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19</a:t>
            </a:fld>
            <a:endParaRPr lang="zh-CN" altLang="en-US"/>
          </a:p>
        </p:txBody>
      </p:sp>
    </p:spTree>
    <p:extLst>
      <p:ext uri="{BB962C8B-B14F-4D97-AF65-F5344CB8AC3E}">
        <p14:creationId xmlns:p14="http://schemas.microsoft.com/office/powerpoint/2010/main" val="12727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我的汇报分为四个部分位</a:t>
            </a:r>
            <a:endParaRPr lang="en-US" altLang="zh-CN" dirty="0" smtClean="0"/>
          </a:p>
          <a:p>
            <a:r>
              <a:rPr lang="zh-CN" altLang="en-US" dirty="0" smtClean="0"/>
              <a:t>项目背景</a:t>
            </a:r>
            <a:endParaRPr lang="en-US" altLang="zh-CN" dirty="0" smtClean="0"/>
          </a:p>
          <a:p>
            <a:r>
              <a:rPr lang="zh-CN" altLang="en-US" dirty="0" smtClean="0"/>
              <a:t>我完成工作、</a:t>
            </a:r>
            <a:endParaRPr lang="en-US" altLang="zh-CN" dirty="0" smtClean="0"/>
          </a:p>
          <a:p>
            <a:r>
              <a:rPr lang="zh-CN" altLang="en-US" dirty="0" smtClean="0"/>
              <a:t>项目关键部分设计实现、</a:t>
            </a:r>
            <a:endParaRPr lang="en-US" altLang="zh-CN" dirty="0" smtClean="0"/>
          </a:p>
          <a:p>
            <a:r>
              <a:rPr lang="zh-CN" altLang="en-US" dirty="0" smtClean="0"/>
              <a:t>论文总结</a:t>
            </a:r>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2</a:t>
            </a:fld>
            <a:endParaRPr lang="zh-CN" altLang="en-US"/>
          </a:p>
        </p:txBody>
      </p:sp>
    </p:spTree>
    <p:extLst>
      <p:ext uri="{BB962C8B-B14F-4D97-AF65-F5344CB8AC3E}">
        <p14:creationId xmlns:p14="http://schemas.microsoft.com/office/powerpoint/2010/main" val="3269566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20</a:t>
            </a:fld>
            <a:endParaRPr lang="zh-CN" altLang="en-US"/>
          </a:p>
        </p:txBody>
      </p:sp>
    </p:spTree>
    <p:extLst>
      <p:ext uri="{BB962C8B-B14F-4D97-AF65-F5344CB8AC3E}">
        <p14:creationId xmlns:p14="http://schemas.microsoft.com/office/powerpoint/2010/main" val="3793965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今天，我的汇报到此结束，谢谢。</a:t>
            </a:r>
            <a:endParaRPr lang="zh-CN" altLang="en-US" dirty="0"/>
          </a:p>
        </p:txBody>
      </p:sp>
      <p:sp>
        <p:nvSpPr>
          <p:cNvPr id="4" name="灯片编号占位符 3"/>
          <p:cNvSpPr>
            <a:spLocks noGrp="1"/>
          </p:cNvSpPr>
          <p:nvPr>
            <p:ph type="sldNum" sz="quarter" idx="10"/>
          </p:nvPr>
        </p:nvSpPr>
        <p:spPr/>
        <p:txBody>
          <a:bodyPr/>
          <a:lstStyle/>
          <a:p>
            <a:fld id="{40CFBD54-15B8-43FB-9D65-6CA63ABA3F26}" type="slidenum">
              <a:rPr lang="zh-CN" altLang="en-US" smtClean="0"/>
              <a:t>21</a:t>
            </a:fld>
            <a:endParaRPr lang="zh-CN" altLang="en-US"/>
          </a:p>
        </p:txBody>
      </p:sp>
    </p:spTree>
    <p:extLst>
      <p:ext uri="{BB962C8B-B14F-4D97-AF65-F5344CB8AC3E}">
        <p14:creationId xmlns:p14="http://schemas.microsoft.com/office/powerpoint/2010/main" val="267379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链家实习 </a:t>
            </a:r>
            <a:r>
              <a:rPr lang="en-US" altLang="zh-CN" dirty="0" smtClean="0"/>
              <a:t>O2O</a:t>
            </a:r>
            <a:r>
              <a:rPr lang="zh-CN" altLang="en-US" dirty="0" smtClean="0"/>
              <a:t>网站 原因：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第一是更便捷。</a:t>
            </a:r>
            <a:r>
              <a:rPr lang="en-US" altLang="zh-CN" dirty="0" smtClean="0"/>
              <a:t>O2O</a:t>
            </a:r>
            <a:r>
              <a:rPr lang="zh-CN" altLang="en-US" dirty="0" smtClean="0"/>
              <a:t>模式能够减少交易的中间环节，为消费者提供更便捷的服务。线上看房、线上比较、咨询等，通过线上服务提高客户需求与房屋的匹配度，节省大量看房时间。</a:t>
            </a:r>
            <a:br>
              <a:rPr lang="zh-CN" altLang="en-US" dirty="0" smtClean="0"/>
            </a:br>
            <a:r>
              <a:rPr lang="zh-CN" altLang="en-US" dirty="0" smtClean="0"/>
              <a:t>第二是更优惠。网络可以将海量的商品汇聚到一起，想要脱颖而出就必须提供性价比高的商品或服务。</a:t>
            </a:r>
            <a:br>
              <a:rPr lang="zh-CN" altLang="en-US" dirty="0" smtClean="0"/>
            </a:br>
            <a:r>
              <a:rPr lang="zh-CN" altLang="en-US" dirty="0" smtClean="0"/>
              <a:t>第三是更好的消费体验。，商家也可以通过数据分析，对消费者的行为模式进行分析，从而提供更精准、适用于不同消费者需求的产品和服务。</a:t>
            </a:r>
            <a:br>
              <a:rPr lang="zh-CN" altLang="en-US" dirty="0" smtClean="0"/>
            </a:b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二手房交易网站大体分为两类：信息展示，中介</a:t>
            </a:r>
            <a:endParaRPr lang="en-US" altLang="zh-CN" b="1" dirty="0" smtClean="0"/>
          </a:p>
          <a:p>
            <a:r>
              <a:rPr lang="en-US" altLang="zh-CN" b="1" dirty="0" smtClean="0"/>
              <a:t>58</a:t>
            </a:r>
            <a:r>
              <a:rPr lang="zh-CN" altLang="en-US" b="1" dirty="0" smtClean="0"/>
              <a:t>同城和赶集网</a:t>
            </a:r>
            <a:r>
              <a:rPr lang="zh-CN" altLang="en-US" dirty="0" smtClean="0"/>
              <a:t>这类的信息分类网站，本质上就是一个中介信息展示平台，汇总了大大小小各个中介的售房信息，而且受到广告影响，排名机制可能受到操控，为中介提供了一个更广的推广渠道，也为消费者提供了更多的买房信息，但这类网站效率是很低的。</a:t>
            </a:r>
          </a:p>
          <a:p>
            <a:r>
              <a:rPr lang="zh-CN" altLang="en-US" b="1" dirty="0" smtClean="0"/>
              <a:t>搜房网</a:t>
            </a:r>
            <a:r>
              <a:rPr lang="zh-CN" altLang="en-US" b="1" baseline="0" dirty="0" smtClean="0"/>
              <a:t> </a:t>
            </a:r>
            <a:r>
              <a:rPr lang="zh-CN" altLang="en-US" dirty="0" smtClean="0"/>
              <a:t>更像是一个媒体，相对</a:t>
            </a:r>
            <a:r>
              <a:rPr lang="en-US" altLang="zh-CN" dirty="0" smtClean="0"/>
              <a:t>58</a:t>
            </a:r>
            <a:r>
              <a:rPr lang="zh-CN" altLang="en-US" dirty="0" smtClean="0"/>
              <a:t>赶集而言只不过是更加专业而已。</a:t>
            </a:r>
          </a:p>
          <a:p>
            <a:r>
              <a:rPr lang="zh-CN" altLang="en-US" b="1" dirty="0" smtClean="0"/>
              <a:t>链家网</a:t>
            </a:r>
            <a:r>
              <a:rPr lang="zh-CN" altLang="en-US" dirty="0" smtClean="0"/>
              <a:t>：链家地产的网上平台，就是一个网上中介。</a:t>
            </a:r>
          </a:p>
          <a:p>
            <a:r>
              <a:rPr lang="zh-CN" altLang="en-US" b="1" dirty="0" smtClean="0"/>
              <a:t>爱屋吉屋</a:t>
            </a:r>
            <a:r>
              <a:rPr lang="zh-CN" altLang="en-US" dirty="0" smtClean="0"/>
              <a:t>：同样是为中介提供一个信息展示渠道，但是只为付费的中介提供服务，付费一来可以相对地保证房源质量，二来也能刺激中介积极性。主要业务（收入）来自二手房交易。</a:t>
            </a:r>
          </a:p>
          <a:p>
            <a:endParaRPr lang="zh-CN" altLang="en-US" dirty="0"/>
          </a:p>
        </p:txBody>
      </p:sp>
      <p:sp>
        <p:nvSpPr>
          <p:cNvPr id="4" name="灯片编号占位符 3"/>
          <p:cNvSpPr>
            <a:spLocks noGrp="1"/>
          </p:cNvSpPr>
          <p:nvPr>
            <p:ph type="sldNum" sz="quarter" idx="10"/>
          </p:nvPr>
        </p:nvSpPr>
        <p:spPr/>
        <p:txBody>
          <a:bodyPr/>
          <a:lstStyle/>
          <a:p>
            <a:fld id="{40CFBD54-15B8-43FB-9D65-6CA63ABA3F26}" type="slidenum">
              <a:rPr lang="zh-CN" altLang="en-US" smtClean="0"/>
              <a:t>3</a:t>
            </a:fld>
            <a:endParaRPr lang="zh-CN" altLang="en-US"/>
          </a:p>
        </p:txBody>
      </p:sp>
    </p:spTree>
    <p:extLst>
      <p:ext uri="{BB962C8B-B14F-4D97-AF65-F5344CB8AC3E}">
        <p14:creationId xmlns:p14="http://schemas.microsoft.com/office/powerpoint/2010/main" val="213290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链家上海分部工作  本地化政策（推荐、搜索、标签）</a:t>
            </a:r>
            <a:endParaRPr lang="en-US" altLang="zh-CN" dirty="0" smtClean="0"/>
          </a:p>
          <a:p>
            <a:r>
              <a:rPr lang="zh-CN" altLang="en-US" dirty="0" smtClean="0"/>
              <a:t>二手房交易系统主要三个部分，房源项目主要负责房源数据的更新、录入、上下架管理和信息审核。</a:t>
            </a:r>
            <a:endParaRPr lang="en-US" altLang="zh-CN" dirty="0" smtClean="0"/>
          </a:p>
          <a:p>
            <a:r>
              <a:rPr lang="zh-CN" altLang="en-US" dirty="0" smtClean="0"/>
              <a:t>经纪人项目主要用户是中介经纪人，经纪人负责的是房屋带看、顾客联系和跟进、交易政策、中介手续查询等</a:t>
            </a:r>
            <a:endParaRPr lang="en-US" altLang="zh-CN" dirty="0" smtClean="0"/>
          </a:p>
          <a:p>
            <a:r>
              <a:rPr lang="zh-CN" altLang="en-US" dirty="0" smtClean="0"/>
              <a:t>对外网站项目主要用户是购房客户，负责房源信息展示、房源信息搜索、房源关注和推送、经纪人推荐、经纪人联系等</a:t>
            </a:r>
            <a:endParaRPr lang="en-US" altLang="zh-CN" dirty="0" smtClean="0"/>
          </a:p>
          <a:p>
            <a:r>
              <a:rPr lang="zh-CN" altLang="en-US" dirty="0" smtClean="0"/>
              <a:t>每个分项目都有独立的团队开发测试和部署、拥有独立的数据库，因此不同部分之间涉及很多数据同步操作</a:t>
            </a:r>
            <a:endParaRPr lang="en-US" altLang="zh-CN" dirty="0" smtClean="0"/>
          </a:p>
          <a:p>
            <a:endParaRPr lang="en-US" altLang="zh-CN" dirty="0" smtClean="0"/>
          </a:p>
          <a:p>
            <a:r>
              <a:rPr lang="zh-CN" altLang="en-US" dirty="0" smtClean="0"/>
              <a:t>短信发送北京、上海公用、</a:t>
            </a:r>
            <a:r>
              <a:rPr lang="en-US" altLang="zh-CN" dirty="0" smtClean="0"/>
              <a:t>MQ</a:t>
            </a:r>
            <a:r>
              <a:rPr lang="zh-CN" altLang="en-US" dirty="0" smtClean="0"/>
              <a:t>服务独立部署用于不同部分通信</a:t>
            </a:r>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4</a:t>
            </a:fld>
            <a:endParaRPr lang="zh-CN" altLang="en-US"/>
          </a:p>
        </p:txBody>
      </p:sp>
    </p:spTree>
    <p:extLst>
      <p:ext uri="{BB962C8B-B14F-4D97-AF65-F5344CB8AC3E}">
        <p14:creationId xmlns:p14="http://schemas.microsoft.com/office/powerpoint/2010/main" val="334621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二手房交易系统主要三个部分，房源项目主要负责房源数据的更新、录入、上下架管理和信息审核。</a:t>
            </a:r>
            <a:endParaRPr lang="en-US" altLang="zh-CN" dirty="0" smtClean="0"/>
          </a:p>
          <a:p>
            <a:r>
              <a:rPr lang="zh-CN" altLang="en-US" dirty="0" smtClean="0"/>
              <a:t>经纪人项目主要用户是中介经纪人，经纪人负责的是房屋带看、顾客联系和跟进、交易政策、中介手续查询等</a:t>
            </a:r>
            <a:endParaRPr lang="en-US" altLang="zh-CN" dirty="0" smtClean="0"/>
          </a:p>
          <a:p>
            <a:r>
              <a:rPr lang="zh-CN" altLang="en-US" dirty="0" smtClean="0"/>
              <a:t>对外网站项目主要用户是购房客户，负责房源信息展示、房源信息搜索、房源关注和推送、经纪人推荐、经纪人联系等</a:t>
            </a:r>
            <a:endParaRPr lang="en-US" altLang="zh-CN" dirty="0" smtClean="0"/>
          </a:p>
          <a:p>
            <a:r>
              <a:rPr lang="zh-CN" altLang="en-US" dirty="0" smtClean="0"/>
              <a:t>每个分项目都有独立的团队开发测试和部署、拥有独立的数据库，因此不同部分之间涉及很多数据同步操作</a:t>
            </a:r>
            <a:endParaRPr lang="en-US" altLang="zh-CN" dirty="0" smtClean="0"/>
          </a:p>
          <a:p>
            <a:endParaRPr lang="en-US" altLang="zh-CN" dirty="0" smtClean="0"/>
          </a:p>
          <a:p>
            <a:r>
              <a:rPr lang="zh-CN" altLang="en-US" dirty="0" smtClean="0"/>
              <a:t>短信发送北京、上海公用、</a:t>
            </a:r>
            <a:r>
              <a:rPr lang="en-US" altLang="zh-CN" dirty="0" smtClean="0"/>
              <a:t>MQ</a:t>
            </a:r>
            <a:r>
              <a:rPr lang="zh-CN" altLang="en-US" dirty="0" smtClean="0"/>
              <a:t>服务独立部署用于不同部分通信</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5</a:t>
            </a:fld>
            <a:endParaRPr lang="zh-CN" altLang="en-US"/>
          </a:p>
        </p:txBody>
      </p:sp>
    </p:spTree>
    <p:extLst>
      <p:ext uri="{BB962C8B-B14F-4D97-AF65-F5344CB8AC3E}">
        <p14:creationId xmlns:p14="http://schemas.microsoft.com/office/powerpoint/2010/main" val="377869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模块产生的原因、用途</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为了验证经纪人提交的带看记录、跟进购房客户、重新推荐经纪人</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主要功能：同步待看信息、发送待看短信</a:t>
            </a:r>
            <a:r>
              <a:rPr lang="en-US" altLang="zh-CN" sz="1200" dirty="0" smtClean="0">
                <a:latin typeface="Georgia" panose="02040502050405020303" pitchFamily="18" charset="0"/>
              </a:rPr>
              <a:t>	</a:t>
            </a:r>
            <a:r>
              <a:rPr lang="zh-CN" altLang="en-US" sz="1200" dirty="0" smtClean="0">
                <a:latin typeface="Georgia" panose="02040502050405020303" pitchFamily="18" charset="0"/>
              </a:rPr>
              <a:t>（包含网址）、评价</a:t>
            </a:r>
            <a:r>
              <a:rPr lang="en-US" altLang="zh-CN" sz="1200" dirty="0" smtClean="0">
                <a:latin typeface="Georgia" panose="02040502050405020303" pitchFamily="18" charset="0"/>
              </a:rPr>
              <a:t>/</a:t>
            </a:r>
            <a:r>
              <a:rPr lang="zh-CN" altLang="en-US" sz="1200" dirty="0" smtClean="0">
                <a:latin typeface="Georgia" panose="02040502050405020303" pitchFamily="18" charset="0"/>
              </a:rPr>
              <a:t>反馈</a:t>
            </a:r>
            <a:r>
              <a:rPr lang="en-US" altLang="zh-CN" sz="1200" dirty="0" smtClean="0">
                <a:latin typeface="Georgia" panose="02040502050405020303" pitchFamily="18" charset="0"/>
              </a:rPr>
              <a:t>/</a:t>
            </a:r>
            <a:r>
              <a:rPr lang="zh-CN" altLang="en-US" sz="1200" dirty="0" smtClean="0">
                <a:latin typeface="Georgia" panose="02040502050405020303" pitchFamily="18" charset="0"/>
              </a:rPr>
              <a:t>、推送回经纪人系统审核</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带看评价涉及的系统（用途）有</a:t>
            </a:r>
            <a:r>
              <a:rPr lang="en-US" altLang="zh-CN" sz="1200" dirty="0" smtClean="0">
                <a:latin typeface="Georgia" panose="02040502050405020303" pitchFamily="18" charset="0"/>
              </a:rPr>
              <a:t> </a:t>
            </a:r>
            <a:r>
              <a:rPr lang="zh-CN" altLang="en-US" sz="1200" dirty="0" smtClean="0">
                <a:latin typeface="Georgia" panose="02040502050405020303" pitchFamily="18" charset="0"/>
              </a:rPr>
              <a:t>经纪人系统、外网系统、短信发送 </a:t>
            </a:r>
            <a:r>
              <a:rPr lang="en-US" altLang="zh-CN" sz="1200" dirty="0" smtClean="0">
                <a:latin typeface="Georgia" panose="02040502050405020303" pitchFamily="18" charset="0"/>
              </a:rPr>
              <a:t>MQ</a:t>
            </a:r>
            <a:r>
              <a:rPr lang="zh-CN" altLang="en-US" sz="1200" dirty="0" smtClean="0">
                <a:latin typeface="Georgia" panose="02040502050405020303" pitchFamily="18" charset="0"/>
              </a:rPr>
              <a:t>队列等</a:t>
            </a:r>
            <a:endParaRPr lang="en-US" altLang="zh-CN" sz="1200" dirty="0" smtClean="0">
              <a:latin typeface="Georgia" panose="02040502050405020303" pitchFamily="18" charset="0"/>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6</a:t>
            </a:fld>
            <a:endParaRPr lang="zh-CN" altLang="en-US"/>
          </a:p>
        </p:txBody>
      </p:sp>
    </p:spTree>
    <p:extLst>
      <p:ext uri="{BB962C8B-B14F-4D97-AF65-F5344CB8AC3E}">
        <p14:creationId xmlns:p14="http://schemas.microsoft.com/office/powerpoint/2010/main" val="343313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模块产生的原因、用途</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电话管理</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后台自动化运行的模块、为了从来电中了解用户获取信息的方式、区分不同的主机号：从网页推荐、</a:t>
            </a:r>
            <a:r>
              <a:rPr lang="en-US" altLang="zh-CN" sz="1200" dirty="0" err="1" smtClean="0">
                <a:latin typeface="Georgia" panose="02040502050405020303" pitchFamily="18" charset="0"/>
              </a:rPr>
              <a:t>Wap</a:t>
            </a:r>
            <a:r>
              <a:rPr lang="zh-CN" altLang="en-US" sz="1200" dirty="0" smtClean="0">
                <a:latin typeface="Georgia" panose="02040502050405020303" pitchFamily="18" charset="0"/>
              </a:rPr>
              <a:t>推荐、</a:t>
            </a:r>
            <a:r>
              <a:rPr lang="en-US" altLang="zh-CN" sz="1200" dirty="0" smtClean="0">
                <a:latin typeface="Georgia" panose="02040502050405020303" pitchFamily="18" charset="0"/>
              </a:rPr>
              <a:t>app</a:t>
            </a:r>
            <a:r>
              <a:rPr lang="zh-CN" altLang="en-US" sz="1200" dirty="0" smtClean="0">
                <a:latin typeface="Georgia" panose="02040502050405020303" pitchFamily="18" charset="0"/>
              </a:rPr>
              <a:t>等</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为了隐藏经纪人的独立分机号、每个经纪人都可以使用不重复的多个转接号。</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外网数据和提供给电信服务商的数据同步。</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提供主机转接号码查询接口、转接号自动生成、号码信息同步</a:t>
            </a: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Georgia" panose="02040502050405020303"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Georgia" panose="02040502050405020303" pitchFamily="18" charset="0"/>
              </a:rPr>
              <a:t>电话管理设计的系统有 外网系统、电信服务系统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Georgia" panose="02040502050405020303" pitchFamily="18" charset="0"/>
            </a:endParaRPr>
          </a:p>
        </p:txBody>
      </p:sp>
      <p:sp>
        <p:nvSpPr>
          <p:cNvPr id="4" name="灯片编号占位符 3"/>
          <p:cNvSpPr>
            <a:spLocks noGrp="1"/>
          </p:cNvSpPr>
          <p:nvPr>
            <p:ph type="sldNum" sz="quarter" idx="10"/>
          </p:nvPr>
        </p:nvSpPr>
        <p:spPr/>
        <p:txBody>
          <a:bodyPr/>
          <a:lstStyle/>
          <a:p>
            <a:fld id="{40CFBD54-15B8-43FB-9D65-6CA63ABA3F26}" type="slidenum">
              <a:rPr lang="zh-CN" altLang="en-US" smtClean="0"/>
              <a:t>7</a:t>
            </a:fld>
            <a:endParaRPr lang="zh-CN" altLang="en-US"/>
          </a:p>
        </p:txBody>
      </p:sp>
    </p:spTree>
    <p:extLst>
      <p:ext uri="{BB962C8B-B14F-4D97-AF65-F5344CB8AC3E}">
        <p14:creationId xmlns:p14="http://schemas.microsoft.com/office/powerpoint/2010/main" val="381121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阿里云：</a:t>
            </a:r>
            <a:r>
              <a:rPr lang="zh-CN" altLang="zh-CN" sz="1200" kern="1200" dirty="0" smtClean="0">
                <a:solidFill>
                  <a:schemeClr val="tx1"/>
                </a:solidFill>
                <a:effectLst/>
                <a:latin typeface="+mn-lt"/>
                <a:ea typeface="+mn-ea"/>
                <a:cs typeface="+mn-cs"/>
              </a:rPr>
              <a:t>房产信息和交易信息存储数据量很大，使用阿里云的分布式服务可以一站式地完成数据的整合、清洗和加工。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本地：提供给电信服务商、内部员工使用人数少、压力小</a:t>
            </a:r>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8</a:t>
            </a:fld>
            <a:endParaRPr lang="zh-CN" altLang="en-US"/>
          </a:p>
        </p:txBody>
      </p:sp>
    </p:spTree>
    <p:extLst>
      <p:ext uri="{BB962C8B-B14F-4D97-AF65-F5344CB8AC3E}">
        <p14:creationId xmlns:p14="http://schemas.microsoft.com/office/powerpoint/2010/main" val="345839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项目使用了</a:t>
            </a:r>
            <a:r>
              <a:rPr lang="en-US" altLang="zh-CN" dirty="0" err="1" smtClean="0"/>
              <a:t>SpringMvc</a:t>
            </a:r>
            <a:r>
              <a:rPr lang="zh-CN" altLang="en-US" dirty="0" smtClean="0"/>
              <a:t>框架，使用</a:t>
            </a:r>
            <a:r>
              <a:rPr lang="en-US" altLang="zh-CN" dirty="0" err="1" smtClean="0"/>
              <a:t>MyBatis</a:t>
            </a:r>
            <a:r>
              <a:rPr lang="zh-CN" altLang="en-US" dirty="0" smtClean="0"/>
              <a:t>做数据层管理，</a:t>
            </a:r>
            <a:r>
              <a:rPr lang="en-US" altLang="zh-CN" dirty="0" smtClean="0"/>
              <a:t>Maven</a:t>
            </a:r>
            <a:r>
              <a:rPr lang="zh-CN" altLang="en-US" dirty="0" smtClean="0"/>
              <a:t>进行依赖管理</a:t>
            </a:r>
            <a:endParaRPr lang="en-US" altLang="zh-CN" dirty="0" smtClean="0"/>
          </a:p>
          <a:p>
            <a:r>
              <a:rPr lang="zh-CN" altLang="en-US" dirty="0" smtClean="0"/>
              <a:t>其他还用到了。。。</a:t>
            </a:r>
            <a:endParaRPr lang="en-US" altLang="zh-CN" dirty="0" smtClean="0"/>
          </a:p>
          <a:p>
            <a:r>
              <a:rPr lang="zh-CN" altLang="en-US" dirty="0" smtClean="0"/>
              <a:t>项目使用</a:t>
            </a:r>
            <a:r>
              <a:rPr lang="en-US" altLang="zh-CN" dirty="0" smtClean="0"/>
              <a:t>MVC</a:t>
            </a:r>
            <a:r>
              <a:rPr lang="zh-CN" altLang="en-US" dirty="0" smtClean="0"/>
              <a:t>与分层结构</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40CFBD54-15B8-43FB-9D65-6CA63ABA3F26}" type="slidenum">
              <a:rPr lang="zh-CN" altLang="en-US" smtClean="0"/>
              <a:t>9</a:t>
            </a:fld>
            <a:endParaRPr lang="zh-CN" altLang="en-US"/>
          </a:p>
        </p:txBody>
      </p:sp>
    </p:spTree>
    <p:extLst>
      <p:ext uri="{BB962C8B-B14F-4D97-AF65-F5344CB8AC3E}">
        <p14:creationId xmlns:p14="http://schemas.microsoft.com/office/powerpoint/2010/main" val="67164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31777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2235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15137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369573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75893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391798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387552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91338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255074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403578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F9326A2-19C2-4ADD-940B-F58A83867A15}" type="datetimeFigureOut">
              <a:rPr lang="zh-CN" altLang="en-US" smtClean="0"/>
              <a:t>2016/5/27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289822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326A2-19C2-4ADD-940B-F58A83867A15}" type="datetimeFigureOut">
              <a:rPr lang="zh-CN" altLang="en-US" smtClean="0"/>
              <a:t>2016/5/27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367AC-01B2-4243-A247-81C776928D62}" type="slidenum">
              <a:rPr lang="zh-CN" altLang="en-US" smtClean="0"/>
              <a:t>‹#›</a:t>
            </a:fld>
            <a:endParaRPr lang="zh-CN" altLang="en-US"/>
          </a:p>
        </p:txBody>
      </p:sp>
    </p:spTree>
    <p:extLst>
      <p:ext uri="{BB962C8B-B14F-4D97-AF65-F5344CB8AC3E}">
        <p14:creationId xmlns:p14="http://schemas.microsoft.com/office/powerpoint/2010/main" val="475141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397820" y="2294712"/>
            <a:ext cx="8271395" cy="15811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dirty="0"/>
              <a:t>二手房交易平台的电话转接模块和带看评价模块</a:t>
            </a:r>
            <a:r>
              <a:rPr lang="zh-CN" altLang="en-US" sz="4000" b="1" dirty="0" smtClean="0"/>
              <a:t>的设计</a:t>
            </a:r>
            <a:r>
              <a:rPr lang="zh-CN" altLang="en-US" sz="4000" b="1" dirty="0"/>
              <a:t>与实现</a:t>
            </a:r>
            <a:endParaRPr lang="en-US" altLang="zh-CN" sz="4000" dirty="0" smtClean="0">
              <a:latin typeface="Georgia" panose="02040502050405020303" pitchFamily="18" charset="0"/>
            </a:endParaRPr>
          </a:p>
        </p:txBody>
      </p:sp>
      <p:sp>
        <p:nvSpPr>
          <p:cNvPr id="4" name="标题 1"/>
          <p:cNvSpPr>
            <a:spLocks noGrp="1"/>
          </p:cNvSpPr>
          <p:nvPr/>
        </p:nvSpPr>
        <p:spPr>
          <a:xfrm>
            <a:off x="397820" y="4024367"/>
            <a:ext cx="8271395" cy="15811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dirty="0" smtClean="0">
                <a:latin typeface="宋体" panose="02010600030101010101" pitchFamily="2" charset="-122"/>
                <a:ea typeface="宋体" panose="02010600030101010101" pitchFamily="2" charset="-122"/>
              </a:rPr>
              <a:t>学生</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邹  源  </a:t>
            </a:r>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导师</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王浩然</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0535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646878"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数据同步</a:t>
            </a:r>
            <a:r>
              <a:rPr lang="zh-CN" altLang="en-US" sz="3200" b="1" dirty="0" smtClean="0">
                <a:solidFill>
                  <a:schemeClr val="bg1">
                    <a:lumMod val="95000"/>
                  </a:schemeClr>
                </a:solidFill>
                <a:latin typeface="Georgia" panose="02040502050405020303" pitchFamily="18" charset="0"/>
              </a:rPr>
              <a:t>设计</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sp>
        <p:nvSpPr>
          <p:cNvPr id="32" name="文本框 31"/>
          <p:cNvSpPr txBox="1"/>
          <p:nvPr/>
        </p:nvSpPr>
        <p:spPr>
          <a:xfrm>
            <a:off x="803677" y="1228398"/>
            <a:ext cx="7397348" cy="61247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en-US" altLang="zh-CN" sz="2800" dirty="0" err="1" smtClean="0">
                <a:latin typeface="Georgia" panose="02040502050405020303" pitchFamily="18" charset="0"/>
              </a:rPr>
              <a:t>ActiveMq</a:t>
            </a:r>
            <a:r>
              <a:rPr lang="en-US" altLang="zh-CN" sz="2800" dirty="0" smtClean="0">
                <a:latin typeface="Georgia" panose="02040502050405020303" pitchFamily="18" charset="0"/>
              </a:rPr>
              <a:t>/Http </a:t>
            </a:r>
            <a:r>
              <a:rPr lang="zh-CN" altLang="en-US" sz="2800" dirty="0" smtClean="0">
                <a:latin typeface="Georgia" panose="02040502050405020303" pitchFamily="18" charset="0"/>
              </a:rPr>
              <a:t>接口</a:t>
            </a:r>
            <a:r>
              <a:rPr lang="en-US" altLang="zh-CN" sz="2800" dirty="0" smtClean="0">
                <a:latin typeface="Georgia" panose="02040502050405020303" pitchFamily="18" charset="0"/>
              </a:rPr>
              <a:t>/</a:t>
            </a:r>
            <a:r>
              <a:rPr lang="zh-CN" altLang="en-US" sz="2800" dirty="0" smtClean="0">
                <a:latin typeface="Georgia" panose="02040502050405020303" pitchFamily="18" charset="0"/>
              </a:rPr>
              <a:t>后台同步</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转接号数据同步</a:t>
            </a:r>
            <a:r>
              <a:rPr lang="en-US" altLang="zh-CN" sz="2800" dirty="0" smtClean="0">
                <a:latin typeface="Georgia" panose="02040502050405020303" pitchFamily="18" charset="0"/>
              </a:rPr>
              <a:t>-</a:t>
            </a:r>
            <a:r>
              <a:rPr lang="zh-CN" altLang="en-US" sz="2800" dirty="0" smtClean="0">
                <a:latin typeface="Georgia" panose="02040502050405020303" pitchFamily="18" charset="0"/>
              </a:rPr>
              <a:t>接口</a:t>
            </a:r>
            <a:r>
              <a:rPr lang="en-US" altLang="zh-CN" sz="2800" dirty="0" smtClean="0">
                <a:latin typeface="Georgia" panose="02040502050405020303" pitchFamily="18" charset="0"/>
              </a:rPr>
              <a:t>-</a:t>
            </a:r>
            <a:r>
              <a:rPr lang="zh-CN" altLang="en-US" sz="2800" dirty="0" smtClean="0">
                <a:latin typeface="Georgia" panose="02040502050405020303" pitchFamily="18" charset="0"/>
              </a:rPr>
              <a:t>临时数据库重复发送</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主机</a:t>
            </a:r>
            <a:r>
              <a:rPr lang="zh-CN" altLang="en-US" sz="2800" dirty="0" smtClean="0">
                <a:latin typeface="Georgia" panose="02040502050405020303" pitchFamily="18" charset="0"/>
              </a:rPr>
              <a:t>号同步、经纪人分号同步</a:t>
            </a:r>
            <a:r>
              <a:rPr lang="en-US" altLang="zh-CN" sz="2800" dirty="0" smtClean="0">
                <a:latin typeface="Georgia" panose="02040502050405020303" pitchFamily="18" charset="0"/>
              </a:rPr>
              <a:t>-</a:t>
            </a:r>
            <a:r>
              <a:rPr lang="zh-CN" altLang="en-US" sz="2800" dirty="0" smtClean="0">
                <a:latin typeface="Georgia" panose="02040502050405020303" pitchFamily="18" charset="0"/>
              </a:rPr>
              <a:t>后台全量更新</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转接号同步</a:t>
            </a:r>
            <a:r>
              <a:rPr lang="en-US" altLang="zh-CN" sz="2800" dirty="0" smtClean="0">
                <a:latin typeface="Georgia" panose="02040502050405020303" pitchFamily="18" charset="0"/>
              </a:rPr>
              <a:t>-</a:t>
            </a:r>
            <a:r>
              <a:rPr lang="zh-CN" altLang="en-US" sz="2800" dirty="0" smtClean="0">
                <a:latin typeface="Georgia" panose="02040502050405020303" pitchFamily="18" charset="0"/>
              </a:rPr>
              <a:t>后台增量同步</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带看评价数据同步</a:t>
            </a:r>
            <a:r>
              <a:rPr lang="en-US" altLang="zh-CN" sz="2800" dirty="0">
                <a:latin typeface="Georgia" panose="02040502050405020303" pitchFamily="18" charset="0"/>
              </a:rPr>
              <a:t>-MQ</a:t>
            </a:r>
          </a:p>
          <a:p>
            <a:pPr marL="285750" indent="-285750">
              <a:lnSpc>
                <a:spcPct val="200000"/>
              </a:lnSpc>
              <a:buFont typeface="Wingdings" panose="05000000000000000000" pitchFamily="2" charset="2"/>
              <a:buChar char="l"/>
            </a:pP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endParaRPr lang="en-US" altLang="zh-CN" sz="2800" dirty="0" smtClean="0">
              <a:latin typeface="Georgia" panose="02040502050405020303" pitchFamily="18" charset="0"/>
            </a:endParaRPr>
          </a:p>
        </p:txBody>
      </p:sp>
    </p:spTree>
    <p:extLst>
      <p:ext uri="{BB962C8B-B14F-4D97-AF65-F5344CB8AC3E}">
        <p14:creationId xmlns:p14="http://schemas.microsoft.com/office/powerpoint/2010/main" val="1118081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3057247"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转接号数据同步</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sp>
        <p:nvSpPr>
          <p:cNvPr id="9" name="文本框 8"/>
          <p:cNvSpPr txBox="1"/>
          <p:nvPr/>
        </p:nvSpPr>
        <p:spPr>
          <a:xfrm>
            <a:off x="669677" y="986835"/>
            <a:ext cx="7764449" cy="4893647"/>
          </a:xfrm>
          <a:prstGeom prst="rect">
            <a:avLst/>
          </a:prstGeom>
          <a:noFill/>
          <a:ln>
            <a:solidFill>
              <a:schemeClr val="tx1"/>
            </a:solidFill>
          </a:ln>
        </p:spPr>
        <p:txBody>
          <a:bodyPr wrap="square" rtlCol="0">
            <a:spAutoFit/>
          </a:bodyPr>
          <a:lstStyle/>
          <a:p>
            <a:r>
              <a:rPr lang="en-US" altLang="zh-CN" sz="2400" dirty="0"/>
              <a:t>@</a:t>
            </a:r>
            <a:r>
              <a:rPr lang="en-US" altLang="zh-CN" sz="2400" dirty="0" err="1"/>
              <a:t>RequestMapping</a:t>
            </a:r>
            <a:r>
              <a:rPr lang="en-US" altLang="zh-CN" sz="2400" dirty="0"/>
              <a:t>(value = "/post/</a:t>
            </a:r>
            <a:r>
              <a:rPr lang="en-US" altLang="zh-CN" sz="2400" dirty="0" err="1"/>
              <a:t>extnum</a:t>
            </a:r>
            <a:r>
              <a:rPr lang="en-US" altLang="zh-CN" sz="2400" dirty="0"/>
              <a:t>", method = </a:t>
            </a:r>
            <a:r>
              <a:rPr lang="en-US" altLang="zh-CN" sz="2400" dirty="0" err="1"/>
              <a:t>RequestMethod.POST</a:t>
            </a:r>
            <a:r>
              <a:rPr lang="en-US" altLang="zh-CN" sz="2400" dirty="0"/>
              <a:t>)</a:t>
            </a:r>
          </a:p>
          <a:p>
            <a:r>
              <a:rPr lang="en-US" altLang="zh-CN" sz="2400" dirty="0"/>
              <a:t>public @</a:t>
            </a:r>
            <a:r>
              <a:rPr lang="en-US" altLang="zh-CN" sz="2400" dirty="0" err="1"/>
              <a:t>ResponseBody</a:t>
            </a:r>
            <a:r>
              <a:rPr lang="en-US" altLang="zh-CN" sz="2400" dirty="0"/>
              <a:t> </a:t>
            </a:r>
            <a:r>
              <a:rPr lang="en-US" altLang="zh-CN" sz="2400" dirty="0" err="1"/>
              <a:t>JsonResult</a:t>
            </a:r>
            <a:r>
              <a:rPr lang="en-US" altLang="zh-CN" sz="2400" dirty="0"/>
              <a:t> </a:t>
            </a:r>
            <a:r>
              <a:rPr lang="en-US" altLang="zh-CN" sz="2400" dirty="0" err="1"/>
              <a:t>postExtNumber</a:t>
            </a:r>
            <a:r>
              <a:rPr lang="en-US" altLang="zh-CN" sz="2400" dirty="0"/>
              <a:t>(@</a:t>
            </a:r>
            <a:r>
              <a:rPr lang="en-US" altLang="zh-CN" sz="2400" dirty="0" err="1"/>
              <a:t>RequestBody</a:t>
            </a:r>
            <a:r>
              <a:rPr lang="en-US" altLang="zh-CN" sz="2400" dirty="0"/>
              <a:t> String </a:t>
            </a:r>
            <a:r>
              <a:rPr lang="en-US" altLang="zh-CN" sz="2400" dirty="0" err="1"/>
              <a:t>postedString</a:t>
            </a:r>
            <a:r>
              <a:rPr lang="en-US" altLang="zh-CN" sz="2400" dirty="0"/>
              <a:t>) {</a:t>
            </a:r>
          </a:p>
          <a:p>
            <a:r>
              <a:rPr lang="en-US" altLang="zh-CN" sz="2400" dirty="0"/>
              <a:t>    try {</a:t>
            </a:r>
          </a:p>
          <a:p>
            <a:r>
              <a:rPr lang="en-US" altLang="zh-CN" sz="2400" dirty="0"/>
              <a:t>	List&lt;</a:t>
            </a:r>
            <a:r>
              <a:rPr lang="en-US" altLang="zh-CN" sz="2400" dirty="0" err="1"/>
              <a:t>KeyExtNumber</a:t>
            </a:r>
            <a:r>
              <a:rPr lang="en-US" altLang="zh-CN" sz="2400" dirty="0"/>
              <a:t>&gt; </a:t>
            </a:r>
            <a:r>
              <a:rPr lang="en-US" altLang="zh-CN" sz="2400" dirty="0" err="1"/>
              <a:t>postedExtNumber</a:t>
            </a:r>
            <a:r>
              <a:rPr lang="en-US" altLang="zh-CN" sz="2400" dirty="0"/>
              <a:t> = convert(</a:t>
            </a:r>
            <a:r>
              <a:rPr lang="en-US" altLang="zh-CN" sz="2400" dirty="0" err="1"/>
              <a:t>postedString</a:t>
            </a:r>
            <a:r>
              <a:rPr lang="en-US" altLang="zh-CN" sz="2400" dirty="0"/>
              <a:t>);		if(!</a:t>
            </a:r>
            <a:r>
              <a:rPr lang="en-US" altLang="zh-CN" sz="2400" dirty="0" err="1"/>
              <a:t>postedExtNumber.isEmpty</a:t>
            </a:r>
            <a:r>
              <a:rPr lang="en-US" altLang="zh-CN" sz="2400" dirty="0"/>
              <a:t>())</a:t>
            </a:r>
          </a:p>
          <a:p>
            <a:r>
              <a:rPr lang="en-US" altLang="zh-CN" sz="2400" dirty="0"/>
              <a:t>          </a:t>
            </a:r>
            <a:r>
              <a:rPr lang="en-US" altLang="zh-CN" sz="2400" dirty="0" err="1"/>
              <a:t>keyExtNumberService.mergeBatch</a:t>
            </a:r>
            <a:r>
              <a:rPr lang="en-US" altLang="zh-CN" sz="2400" dirty="0"/>
              <a:t>(</a:t>
            </a:r>
            <a:r>
              <a:rPr lang="en-US" altLang="zh-CN" sz="2400" dirty="0" err="1"/>
              <a:t>postedExtNumber</a:t>
            </a:r>
            <a:r>
              <a:rPr lang="en-US" altLang="zh-CN" sz="2400" dirty="0"/>
              <a:t>);</a:t>
            </a:r>
          </a:p>
          <a:p>
            <a:r>
              <a:rPr lang="en-US" altLang="zh-CN" sz="2400" dirty="0"/>
              <a:t>	return ok();</a:t>
            </a:r>
          </a:p>
          <a:p>
            <a:r>
              <a:rPr lang="en-US" altLang="zh-CN" sz="2400" dirty="0"/>
              <a:t>	} catch (Exception e) {</a:t>
            </a:r>
          </a:p>
          <a:p>
            <a:r>
              <a:rPr lang="en-US" altLang="zh-CN" sz="2400" dirty="0"/>
              <a:t>		return fail();</a:t>
            </a:r>
          </a:p>
          <a:p>
            <a:r>
              <a:rPr lang="en-US" altLang="zh-CN" sz="2400" dirty="0"/>
              <a:t>}</a:t>
            </a:r>
          </a:p>
        </p:txBody>
      </p:sp>
    </p:spTree>
    <p:extLst>
      <p:ext uri="{BB962C8B-B14F-4D97-AF65-F5344CB8AC3E}">
        <p14:creationId xmlns:p14="http://schemas.microsoft.com/office/powerpoint/2010/main" val="1896012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646878"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带看数据同步</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sp>
        <p:nvSpPr>
          <p:cNvPr id="9" name="文本框 8"/>
          <p:cNvSpPr txBox="1"/>
          <p:nvPr/>
        </p:nvSpPr>
        <p:spPr>
          <a:xfrm>
            <a:off x="669677" y="986835"/>
            <a:ext cx="7506753" cy="5632311"/>
          </a:xfrm>
          <a:prstGeom prst="rect">
            <a:avLst/>
          </a:prstGeom>
          <a:noFill/>
          <a:ln>
            <a:solidFill>
              <a:schemeClr val="tx1"/>
            </a:solidFill>
          </a:ln>
        </p:spPr>
        <p:txBody>
          <a:bodyPr wrap="square" rtlCol="0">
            <a:spAutoFit/>
          </a:bodyPr>
          <a:lstStyle/>
          <a:p>
            <a:r>
              <a:rPr lang="en-US" altLang="zh-CN" sz="2000" dirty="0" smtClean="0"/>
              <a:t>@</a:t>
            </a:r>
            <a:r>
              <a:rPr lang="en-US" altLang="zh-CN" sz="2000" dirty="0" err="1"/>
              <a:t>ActivemqListener</a:t>
            </a:r>
            <a:r>
              <a:rPr lang="en-US" altLang="zh-CN" sz="2000" dirty="0"/>
              <a:t>(</a:t>
            </a:r>
            <a:r>
              <a:rPr lang="en-US" altLang="zh-CN" sz="2000" dirty="0" err="1"/>
              <a:t>destinationName</a:t>
            </a:r>
            <a:r>
              <a:rPr lang="en-US" altLang="zh-CN" sz="2000" dirty="0"/>
              <a:t>="keyuan.takeWatch.detail",</a:t>
            </a:r>
            <a:r>
              <a:rPr lang="en-US" altLang="zh-CN" sz="2000" dirty="0" err="1"/>
              <a:t>messageType</a:t>
            </a:r>
            <a:r>
              <a:rPr lang="en-US" altLang="zh-CN" sz="2000" dirty="0"/>
              <a:t>= </a:t>
            </a:r>
            <a:r>
              <a:rPr lang="en-US" altLang="zh-CN" sz="2000" dirty="0" err="1"/>
              <a:t>ActivemqListener.ActivemqMessageType.QUEUE</a:t>
            </a:r>
            <a:r>
              <a:rPr lang="en-US" altLang="zh-CN" sz="2000" dirty="0"/>
              <a:t>)</a:t>
            </a:r>
          </a:p>
          <a:p>
            <a:r>
              <a:rPr lang="en-US" altLang="zh-CN" sz="2000" dirty="0"/>
              <a:t>public class </a:t>
            </a:r>
            <a:r>
              <a:rPr lang="en-US" altLang="zh-CN" sz="2000" dirty="0" err="1"/>
              <a:t>ListenMqService</a:t>
            </a:r>
            <a:r>
              <a:rPr lang="en-US" altLang="zh-CN" sz="2000" dirty="0"/>
              <a:t> extends </a:t>
            </a:r>
            <a:r>
              <a:rPr lang="en-US" altLang="zh-CN" sz="2000" dirty="0" err="1"/>
              <a:t>AbstractListener</a:t>
            </a:r>
            <a:r>
              <a:rPr lang="en-US" altLang="zh-CN" sz="2000" dirty="0"/>
              <a:t> {</a:t>
            </a:r>
          </a:p>
          <a:p>
            <a:r>
              <a:rPr lang="en-US" altLang="zh-CN" sz="2000" dirty="0"/>
              <a:t>public void </a:t>
            </a:r>
            <a:r>
              <a:rPr lang="en-US" altLang="zh-CN" sz="2000" dirty="0" err="1"/>
              <a:t>onMessage</a:t>
            </a:r>
            <a:r>
              <a:rPr lang="en-US" altLang="zh-CN" sz="2000" dirty="0"/>
              <a:t>(String </a:t>
            </a:r>
            <a:r>
              <a:rPr lang="en-US" altLang="zh-CN" sz="2000" dirty="0" err="1"/>
              <a:t>advJson</a:t>
            </a:r>
            <a:r>
              <a:rPr lang="en-US" altLang="zh-CN" sz="2000" dirty="0"/>
              <a:t>) throws </a:t>
            </a:r>
            <a:r>
              <a:rPr lang="en-US" altLang="zh-CN" sz="2000" dirty="0" err="1"/>
              <a:t>JMSException</a:t>
            </a:r>
            <a:r>
              <a:rPr lang="en-US" altLang="zh-CN" sz="2000" dirty="0"/>
              <a:t> {</a:t>
            </a:r>
          </a:p>
          <a:p>
            <a:r>
              <a:rPr lang="en-US" altLang="zh-CN" sz="2000" dirty="0"/>
              <a:t>	</a:t>
            </a:r>
            <a:r>
              <a:rPr lang="en-US" altLang="zh-CN" sz="2000" dirty="0" err="1" smtClean="0"/>
              <a:t>JSONObject</a:t>
            </a:r>
            <a:r>
              <a:rPr lang="en-US" altLang="zh-CN" sz="2000" dirty="0" smtClean="0"/>
              <a:t> </a:t>
            </a:r>
            <a:r>
              <a:rPr lang="en-US" altLang="zh-CN" sz="2000" dirty="0" err="1"/>
              <a:t>obj</a:t>
            </a:r>
            <a:r>
              <a:rPr lang="en-US" altLang="zh-CN" sz="2000" dirty="0"/>
              <a:t> = </a:t>
            </a:r>
            <a:r>
              <a:rPr lang="en-US" altLang="zh-CN" sz="2000" dirty="0" err="1"/>
              <a:t>JSONObject.parseObject</a:t>
            </a:r>
            <a:r>
              <a:rPr lang="en-US" altLang="zh-CN" sz="2000" dirty="0"/>
              <a:t>(</a:t>
            </a:r>
            <a:r>
              <a:rPr lang="en-US" altLang="zh-CN" sz="2000" dirty="0" err="1"/>
              <a:t>advJson</a:t>
            </a:r>
            <a:r>
              <a:rPr lang="en-US" altLang="zh-CN" sz="2000" dirty="0"/>
              <a:t>);</a:t>
            </a:r>
          </a:p>
          <a:p>
            <a:r>
              <a:rPr lang="en-US" altLang="zh-CN" sz="2000" dirty="0"/>
              <a:t>	</a:t>
            </a:r>
            <a:r>
              <a:rPr lang="en-US" altLang="zh-CN" sz="2000" dirty="0" err="1" smtClean="0"/>
              <a:t>JSONArray</a:t>
            </a:r>
            <a:r>
              <a:rPr lang="en-US" altLang="zh-CN" sz="2000" dirty="0" smtClean="0"/>
              <a:t> </a:t>
            </a:r>
            <a:r>
              <a:rPr lang="en-US" altLang="zh-CN" sz="2000" dirty="0" err="1"/>
              <a:t>arr</a:t>
            </a:r>
            <a:r>
              <a:rPr lang="en-US" altLang="zh-CN" sz="2000" dirty="0"/>
              <a:t> = </a:t>
            </a:r>
            <a:r>
              <a:rPr lang="en-US" altLang="zh-CN" sz="2000" dirty="0" err="1"/>
              <a:t>obj.getJSONArray</a:t>
            </a:r>
            <a:r>
              <a:rPr lang="en-US" altLang="zh-CN" sz="2000" dirty="0"/>
              <a:t>("</a:t>
            </a:r>
            <a:r>
              <a:rPr lang="en-US" altLang="zh-CN" sz="2000" dirty="0" err="1"/>
              <a:t>watchPropertyList</a:t>
            </a:r>
            <a:r>
              <a:rPr lang="en-US" altLang="zh-CN" sz="2000" dirty="0"/>
              <a:t>");</a:t>
            </a:r>
          </a:p>
          <a:p>
            <a:r>
              <a:rPr lang="en-US" altLang="zh-CN" sz="2000" dirty="0"/>
              <a:t>	</a:t>
            </a:r>
            <a:r>
              <a:rPr lang="en-US" altLang="zh-CN" sz="2000" dirty="0" err="1" smtClean="0"/>
              <a:t>TakeWatch</a:t>
            </a:r>
            <a:r>
              <a:rPr lang="en-US" altLang="zh-CN" sz="2000" dirty="0" smtClean="0"/>
              <a:t> </a:t>
            </a:r>
            <a:r>
              <a:rPr lang="en-US" altLang="zh-CN" sz="2000" dirty="0" err="1"/>
              <a:t>watchInfo</a:t>
            </a:r>
            <a:r>
              <a:rPr lang="en-US" altLang="zh-CN" sz="2000" dirty="0"/>
              <a:t> =</a:t>
            </a:r>
            <a:r>
              <a:rPr lang="en-US" altLang="zh-CN" sz="2000" dirty="0" err="1"/>
              <a:t>getWatch</a:t>
            </a:r>
            <a:r>
              <a:rPr lang="en-US" altLang="zh-CN" sz="2000" dirty="0"/>
              <a:t>(</a:t>
            </a:r>
            <a:r>
              <a:rPr lang="en-US" altLang="zh-CN" sz="2000" dirty="0" err="1"/>
              <a:t>obj</a:t>
            </a:r>
            <a:r>
              <a:rPr lang="en-US" altLang="zh-CN" sz="2000" dirty="0"/>
              <a:t>);</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arr.size</a:t>
            </a:r>
            <a:r>
              <a:rPr lang="en-US" altLang="zh-CN" sz="2000" dirty="0"/>
              <a:t>();</a:t>
            </a:r>
            <a:r>
              <a:rPr lang="en-US" altLang="zh-CN" sz="2000" dirty="0" err="1"/>
              <a:t>i</a:t>
            </a:r>
            <a:r>
              <a:rPr lang="en-US" altLang="zh-CN" sz="2000" dirty="0" smtClean="0"/>
              <a:t>++){</a:t>
            </a:r>
            <a:r>
              <a:rPr lang="en-US" altLang="zh-CN" sz="2000" dirty="0"/>
              <a:t>		</a:t>
            </a:r>
            <a:r>
              <a:rPr lang="en-US" altLang="zh-CN" sz="2000" dirty="0" err="1"/>
              <a:t>innerList.add</a:t>
            </a:r>
            <a:r>
              <a:rPr lang="en-US" altLang="zh-CN" sz="2000" dirty="0"/>
              <a:t>(</a:t>
            </a:r>
            <a:r>
              <a:rPr lang="en-US" altLang="zh-CN" sz="2000" dirty="0" err="1"/>
              <a:t>arr.getJSONObject</a:t>
            </a:r>
            <a:r>
              <a:rPr lang="en-US" altLang="zh-CN" sz="2000" dirty="0"/>
              <a:t>(</a:t>
            </a:r>
            <a:r>
              <a:rPr lang="en-US" altLang="zh-CN" sz="2000" dirty="0" err="1"/>
              <a:t>i</a:t>
            </a:r>
            <a:r>
              <a:rPr lang="en-US" altLang="zh-CN" sz="2000" dirty="0"/>
              <a:t>).</a:t>
            </a:r>
            <a:r>
              <a:rPr lang="en-US" altLang="zh-CN" sz="2000" dirty="0" err="1"/>
              <a:t>getString</a:t>
            </a:r>
            <a:r>
              <a:rPr lang="en-US" altLang="zh-CN" sz="2000" dirty="0"/>
              <a:t>("</a:t>
            </a:r>
            <a:r>
              <a:rPr lang="en-US" altLang="zh-CN" sz="2000" dirty="0" err="1"/>
              <a:t>propertyId</a:t>
            </a:r>
            <a:r>
              <a:rPr lang="en-US" altLang="zh-CN" sz="2000" dirty="0"/>
              <a:t>"));}</a:t>
            </a:r>
          </a:p>
          <a:p>
            <a:r>
              <a:rPr lang="en-US" altLang="zh-CN" sz="2000" dirty="0"/>
              <a:t>	</a:t>
            </a:r>
            <a:r>
              <a:rPr lang="en-US" altLang="zh-CN" sz="2000" dirty="0" err="1" smtClean="0"/>
              <a:t>takeWatchService.insert</a:t>
            </a:r>
            <a:r>
              <a:rPr lang="en-US" altLang="zh-CN" sz="2000" dirty="0" smtClean="0"/>
              <a:t>(</a:t>
            </a:r>
            <a:r>
              <a:rPr lang="en-US" altLang="zh-CN" sz="2000" dirty="0" err="1" smtClean="0"/>
              <a:t>watchInfo</a:t>
            </a:r>
            <a:r>
              <a:rPr lang="en-US" altLang="zh-CN" sz="2000" dirty="0"/>
              <a:t>);</a:t>
            </a:r>
          </a:p>
          <a:p>
            <a:r>
              <a:rPr lang="en-US" altLang="zh-CN" sz="2000" dirty="0"/>
              <a:t>	</a:t>
            </a:r>
            <a:r>
              <a:rPr lang="en-US" altLang="zh-CN" sz="2000" dirty="0" smtClean="0"/>
              <a:t>if(</a:t>
            </a:r>
            <a:r>
              <a:rPr lang="en-US" altLang="zh-CN" sz="2000" dirty="0" err="1" smtClean="0"/>
              <a:t>innerList.size</a:t>
            </a:r>
            <a:r>
              <a:rPr lang="en-US" altLang="zh-CN" sz="2000" dirty="0"/>
              <a:t>()&gt;0){</a:t>
            </a:r>
          </a:p>
          <a:p>
            <a:r>
              <a:rPr lang="en-US" altLang="zh-CN" sz="2000" dirty="0"/>
              <a:t>			</a:t>
            </a:r>
            <a:r>
              <a:rPr lang="en-US" altLang="zh-CN" sz="2000" dirty="0" err="1"/>
              <a:t>DateFormat</a:t>
            </a:r>
            <a:r>
              <a:rPr lang="en-US" altLang="zh-CN" sz="2000" dirty="0"/>
              <a:t> </a:t>
            </a:r>
            <a:r>
              <a:rPr lang="en-US" altLang="zh-CN" sz="2000" dirty="0" err="1"/>
              <a:t>df</a:t>
            </a:r>
            <a:r>
              <a:rPr lang="en-US" altLang="zh-CN" sz="2000" dirty="0"/>
              <a:t> = new </a:t>
            </a:r>
            <a:r>
              <a:rPr lang="en-US" altLang="zh-CN" sz="2000" dirty="0" err="1"/>
              <a:t>SimpleDateFormat</a:t>
            </a:r>
            <a:r>
              <a:rPr lang="en-US" altLang="zh-CN" sz="2000" dirty="0"/>
              <a:t>("MM</a:t>
            </a:r>
            <a:r>
              <a:rPr lang="zh-CN" altLang="en-US" sz="2000" dirty="0"/>
              <a:t>月</a:t>
            </a:r>
            <a:r>
              <a:rPr lang="en-US" altLang="zh-CN" sz="2000" dirty="0" err="1"/>
              <a:t>dd</a:t>
            </a:r>
            <a:r>
              <a:rPr lang="zh-CN" altLang="en-US" sz="2000" dirty="0"/>
              <a:t>日 </a:t>
            </a:r>
            <a:r>
              <a:rPr lang="en-US" altLang="zh-CN" sz="2000" dirty="0"/>
              <a:t>EEEE");</a:t>
            </a:r>
          </a:p>
          <a:p>
            <a:r>
              <a:rPr lang="en-US" altLang="zh-CN" sz="2000" dirty="0"/>
              <a:t>	</a:t>
            </a:r>
            <a:r>
              <a:rPr lang="en-US" altLang="zh-CN" sz="2000" dirty="0" smtClean="0"/>
              <a:t>String </a:t>
            </a:r>
            <a:r>
              <a:rPr lang="en-US" altLang="zh-CN" sz="2000" dirty="0"/>
              <a:t>time = </a:t>
            </a:r>
            <a:r>
              <a:rPr lang="en-US" altLang="zh-CN" sz="2000" dirty="0" err="1"/>
              <a:t>df.format</a:t>
            </a:r>
            <a:r>
              <a:rPr lang="en-US" altLang="zh-CN" sz="2000" dirty="0"/>
              <a:t>(</a:t>
            </a:r>
            <a:r>
              <a:rPr lang="en-US" altLang="zh-CN" sz="2000" dirty="0" err="1"/>
              <a:t>watchInfo.getLookAt</a:t>
            </a:r>
            <a:r>
              <a:rPr lang="en-US" altLang="zh-CN" sz="2000" dirty="0"/>
              <a:t>());</a:t>
            </a:r>
          </a:p>
          <a:p>
            <a:r>
              <a:rPr lang="en-US" altLang="zh-CN" sz="2000" dirty="0"/>
              <a:t>	</a:t>
            </a:r>
            <a:r>
              <a:rPr lang="en-US" altLang="zh-CN" sz="2000" dirty="0" err="1"/>
              <a:t>phoneService.sendMessage</a:t>
            </a:r>
            <a:r>
              <a:rPr lang="en-US" altLang="zh-CN" sz="2000" dirty="0"/>
              <a:t>(</a:t>
            </a:r>
            <a:r>
              <a:rPr lang="en-US" altLang="zh-CN" sz="2000" dirty="0" err="1"/>
              <a:t>watchInfo.getClientPhone</a:t>
            </a:r>
            <a:r>
              <a:rPr lang="en-US" altLang="zh-CN" sz="2000" dirty="0"/>
              <a:t>(),</a:t>
            </a:r>
            <a:r>
              <a:rPr lang="en-US" altLang="zh-CN" sz="2000" dirty="0" err="1"/>
              <a:t>emp.getUserName</a:t>
            </a:r>
            <a:r>
              <a:rPr lang="en-US" altLang="zh-CN" sz="2000" dirty="0"/>
              <a:t>(),</a:t>
            </a:r>
            <a:r>
              <a:rPr lang="en-US" altLang="zh-CN" sz="2000" dirty="0" smtClean="0"/>
              <a:t>time,Base62.getKeyByLong(</a:t>
            </a:r>
            <a:r>
              <a:rPr lang="en-US" altLang="zh-CN" sz="2000" dirty="0" err="1" smtClean="0"/>
              <a:t>watchInfo.getTakeWatchId</a:t>
            </a:r>
            <a:r>
              <a:rPr lang="en-US" altLang="zh-CN" sz="2000" dirty="0" smtClean="0"/>
              <a:t>()));</a:t>
            </a:r>
          </a:p>
          <a:p>
            <a:r>
              <a:rPr lang="en-US" altLang="zh-CN" sz="2000" dirty="0" smtClean="0"/>
              <a:t>}}}</a:t>
            </a:r>
            <a:endParaRPr lang="en-US" altLang="zh-CN" sz="2000" dirty="0"/>
          </a:p>
        </p:txBody>
      </p:sp>
    </p:spTree>
    <p:extLst>
      <p:ext uri="{BB962C8B-B14F-4D97-AF65-F5344CB8AC3E}">
        <p14:creationId xmlns:p14="http://schemas.microsoft.com/office/powerpoint/2010/main" val="3554953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236510"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短</a:t>
            </a:r>
            <a:r>
              <a:rPr lang="zh-CN" altLang="en-US" sz="3200" b="1" dirty="0" smtClean="0">
                <a:solidFill>
                  <a:schemeClr val="bg1">
                    <a:lumMod val="95000"/>
                  </a:schemeClr>
                </a:solidFill>
                <a:latin typeface="Georgia" panose="02040502050405020303" pitchFamily="18" charset="0"/>
              </a:rPr>
              <a:t>链接设计</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296511454"/>
              </p:ext>
            </p:extLst>
          </p:nvPr>
        </p:nvGraphicFramePr>
        <p:xfrm>
          <a:off x="411980" y="1004897"/>
          <a:ext cx="8446269" cy="5529253"/>
        </p:xfrm>
        <a:graphic>
          <a:graphicData uri="http://schemas.openxmlformats.org/drawingml/2006/table">
            <a:tbl>
              <a:tblPr firstRow="1" firstCol="1" bandRow="1">
                <a:tableStyleId>{5C22544A-7EE6-4342-B048-85BDC9FD1C3A}</a:tableStyleId>
              </a:tblPr>
              <a:tblGrid>
                <a:gridCol w="2123760">
                  <a:extLst>
                    <a:ext uri="{9D8B030D-6E8A-4147-A177-3AD203B41FA5}">
                      <a16:colId xmlns:a16="http://schemas.microsoft.com/office/drawing/2014/main" val="3890548587"/>
                    </a:ext>
                  </a:extLst>
                </a:gridCol>
                <a:gridCol w="2111569">
                  <a:extLst>
                    <a:ext uri="{9D8B030D-6E8A-4147-A177-3AD203B41FA5}">
                      <a16:colId xmlns:a16="http://schemas.microsoft.com/office/drawing/2014/main" val="1398348492"/>
                    </a:ext>
                  </a:extLst>
                </a:gridCol>
                <a:gridCol w="2103436">
                  <a:extLst>
                    <a:ext uri="{9D8B030D-6E8A-4147-A177-3AD203B41FA5}">
                      <a16:colId xmlns:a16="http://schemas.microsoft.com/office/drawing/2014/main" val="1317879870"/>
                    </a:ext>
                  </a:extLst>
                </a:gridCol>
                <a:gridCol w="2107504">
                  <a:extLst>
                    <a:ext uri="{9D8B030D-6E8A-4147-A177-3AD203B41FA5}">
                      <a16:colId xmlns:a16="http://schemas.microsoft.com/office/drawing/2014/main" val="3499087095"/>
                    </a:ext>
                  </a:extLst>
                </a:gridCol>
              </a:tblGrid>
              <a:tr h="404650">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方法</a:t>
                      </a:r>
                    </a:p>
                  </a:txBody>
                  <a:tcPr marL="68580" marR="68580" marT="0" marB="0"/>
                </a:tc>
                <a:tc>
                  <a:txBody>
                    <a:bodyPr/>
                    <a:lstStyle/>
                    <a:p>
                      <a:pPr algn="just">
                        <a:lnSpc>
                          <a:spcPct val="125000"/>
                        </a:lnSpc>
                        <a:spcAft>
                          <a:spcPts val="0"/>
                        </a:spcAft>
                      </a:pPr>
                      <a:r>
                        <a:rPr lang="zh-CN" sz="1800" kern="100" dirty="0" smtClean="0">
                          <a:effectLst/>
                          <a:latin typeface="宋体" panose="02010600030101010101" pitchFamily="2" charset="-122"/>
                          <a:ea typeface="宋体" panose="02010600030101010101" pitchFamily="2" charset="-122"/>
                        </a:rPr>
                        <a:t>实现</a:t>
                      </a:r>
                      <a:r>
                        <a:rPr lang="zh-CN" altLang="en-US" sz="1800" kern="100" dirty="0" smtClean="0">
                          <a:effectLst/>
                          <a:latin typeface="宋体" panose="02010600030101010101" pitchFamily="2" charset="-122"/>
                          <a:ea typeface="宋体" panose="02010600030101010101" pitchFamily="2" charset="-122"/>
                        </a:rPr>
                        <a:t>方式与</a:t>
                      </a:r>
                      <a:r>
                        <a:rPr lang="zh-CN" sz="1800" kern="100" dirty="0" smtClean="0">
                          <a:effectLst/>
                          <a:latin typeface="宋体" panose="02010600030101010101" pitchFamily="2" charset="-122"/>
                          <a:ea typeface="宋体" panose="02010600030101010101" pitchFamily="2" charset="-122"/>
                        </a:rPr>
                        <a:t>复杂</a:t>
                      </a:r>
                      <a:r>
                        <a:rPr lang="zh-CN" sz="1800" kern="100" dirty="0">
                          <a:effectLst/>
                          <a:latin typeface="宋体" panose="02010600030101010101" pitchFamily="2" charset="-122"/>
                          <a:ea typeface="宋体" panose="02010600030101010101" pitchFamily="2" charset="-122"/>
                        </a:rPr>
                        <a:t>度</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短链接格式</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安全性</a:t>
                      </a:r>
                    </a:p>
                  </a:txBody>
                  <a:tcPr marL="68580" marR="68580" marT="0" marB="0"/>
                </a:tc>
                <a:extLst>
                  <a:ext uri="{0D108BD9-81ED-4DB2-BD59-A6C34878D82A}">
                    <a16:rowId xmlns:a16="http://schemas.microsoft.com/office/drawing/2014/main" val="2651119678"/>
                  </a:ext>
                </a:extLst>
              </a:tr>
              <a:tr h="842899">
                <a:tc>
                  <a:txBody>
                    <a:bodyPr/>
                    <a:lstStyle/>
                    <a:p>
                      <a:pPr algn="just">
                        <a:lnSpc>
                          <a:spcPct val="125000"/>
                        </a:lnSpc>
                        <a:spcAft>
                          <a:spcPts val="0"/>
                        </a:spcAft>
                      </a:pPr>
                      <a:r>
                        <a:rPr lang="en-US" sz="1800" kern="100">
                          <a:effectLst/>
                          <a:latin typeface="宋体" panose="02010600030101010101" pitchFamily="2" charset="-122"/>
                          <a:ea typeface="宋体" panose="02010600030101010101" pitchFamily="2" charset="-122"/>
                        </a:rPr>
                        <a:t>MD5</a:t>
                      </a:r>
                      <a:r>
                        <a:rPr lang="zh-CN" sz="1800" kern="100">
                          <a:effectLst/>
                          <a:latin typeface="宋体" panose="02010600030101010101" pitchFamily="2" charset="-122"/>
                          <a:ea typeface="宋体" panose="02010600030101010101" pitchFamily="2" charset="-122"/>
                        </a:rPr>
                        <a:t>加密</a:t>
                      </a:r>
                      <a:r>
                        <a:rPr lang="en-US" sz="1800" kern="100">
                          <a:effectLst/>
                          <a:latin typeface="宋体" panose="02010600030101010101" pitchFamily="2" charset="-122"/>
                          <a:ea typeface="宋体" panose="02010600030101010101" pitchFamily="2" charset="-122"/>
                        </a:rPr>
                        <a:t>+Hash</a:t>
                      </a:r>
                      <a:r>
                        <a:rPr lang="zh-CN" sz="1800" kern="100">
                          <a:effectLst/>
                          <a:latin typeface="宋体" panose="02010600030101010101" pitchFamily="2" charset="-122"/>
                          <a:ea typeface="宋体" panose="02010600030101010101" pitchFamily="2" charset="-122"/>
                        </a:rPr>
                        <a:t>方法</a:t>
                      </a:r>
                      <a:r>
                        <a:rPr lang="en-US" sz="1800" kern="100">
                          <a:effectLst/>
                          <a:latin typeface="宋体" panose="02010600030101010101" pitchFamily="2" charset="-122"/>
                          <a:ea typeface="宋体" panose="02010600030101010101" pitchFamily="2" charset="-122"/>
                        </a:rPr>
                        <a:t>+Base62</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短链接生成算法复杂，耗时长</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短链接格式规则性不强</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安全性最高</a:t>
                      </a:r>
                    </a:p>
                  </a:txBody>
                  <a:tcPr marL="68580" marR="68580" marT="0" marB="0"/>
                </a:tc>
                <a:extLst>
                  <a:ext uri="{0D108BD9-81ED-4DB2-BD59-A6C34878D82A}">
                    <a16:rowId xmlns:a16="http://schemas.microsoft.com/office/drawing/2014/main" val="2734070827"/>
                  </a:ext>
                </a:extLst>
              </a:tr>
              <a:tr h="1719404">
                <a:tc>
                  <a:txBody>
                    <a:bodyPr/>
                    <a:lstStyle/>
                    <a:p>
                      <a:pPr algn="just">
                        <a:lnSpc>
                          <a:spcPct val="125000"/>
                        </a:lnSpc>
                        <a:spcAft>
                          <a:spcPts val="0"/>
                        </a:spcAft>
                      </a:pPr>
                      <a:r>
                        <a:rPr lang="en-US" sz="1800" kern="100">
                          <a:effectLst/>
                          <a:latin typeface="宋体" panose="02010600030101010101" pitchFamily="2" charset="-122"/>
                          <a:ea typeface="宋体" panose="02010600030101010101" pitchFamily="2" charset="-122"/>
                        </a:rPr>
                        <a:t>MD5</a:t>
                      </a:r>
                      <a:r>
                        <a:rPr lang="zh-CN" sz="1800" kern="100">
                          <a:effectLst/>
                          <a:latin typeface="宋体" panose="02010600030101010101" pitchFamily="2" charset="-122"/>
                          <a:ea typeface="宋体" panose="02010600030101010101" pitchFamily="2" charset="-122"/>
                        </a:rPr>
                        <a:t>加密</a:t>
                      </a:r>
                      <a:r>
                        <a:rPr lang="en-US" sz="1800" kern="100">
                          <a:effectLst/>
                          <a:latin typeface="宋体" panose="02010600030101010101" pitchFamily="2" charset="-122"/>
                          <a:ea typeface="宋体" panose="02010600030101010101" pitchFamily="2" charset="-122"/>
                        </a:rPr>
                        <a:t>+Hash</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计算方法简单，但是碰撞概率高，短链接生成时间不固定</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短链接格式规则性不强</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安全性高</a:t>
                      </a:r>
                    </a:p>
                  </a:txBody>
                  <a:tcPr marL="68580" marR="68580" marT="0" marB="0"/>
                </a:tc>
                <a:extLst>
                  <a:ext uri="{0D108BD9-81ED-4DB2-BD59-A6C34878D82A}">
                    <a16:rowId xmlns:a16="http://schemas.microsoft.com/office/drawing/2014/main" val="3564267400"/>
                  </a:ext>
                </a:extLst>
              </a:tr>
              <a:tr h="1281150">
                <a:tc>
                  <a:txBody>
                    <a:bodyPr/>
                    <a:lstStyle/>
                    <a:p>
                      <a:pPr algn="just">
                        <a:lnSpc>
                          <a:spcPct val="125000"/>
                        </a:lnSpc>
                        <a:spcAft>
                          <a:spcPts val="0"/>
                        </a:spcAft>
                      </a:pPr>
                      <a:r>
                        <a:rPr lang="en-US" sz="1800" kern="100">
                          <a:effectLst/>
                          <a:latin typeface="宋体" panose="02010600030101010101" pitchFamily="2" charset="-122"/>
                          <a:ea typeface="宋体" panose="02010600030101010101" pitchFamily="2" charset="-122"/>
                        </a:rPr>
                        <a:t>Base62</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生成方法简单，无碰撞，计算时间稳定</a:t>
                      </a:r>
                    </a:p>
                  </a:txBody>
                  <a:tcPr marL="68580" marR="68580" marT="0" marB="0"/>
                </a:tc>
                <a:tc>
                  <a:txBody>
                    <a:bodyPr/>
                    <a:lstStyle/>
                    <a:p>
                      <a:pPr algn="just">
                        <a:lnSpc>
                          <a:spcPct val="125000"/>
                        </a:lnSpc>
                        <a:spcAft>
                          <a:spcPts val="0"/>
                        </a:spcAft>
                      </a:pPr>
                      <a:r>
                        <a:rPr lang="zh-CN" sz="1800" kern="100" dirty="0">
                          <a:effectLst/>
                          <a:latin typeface="宋体" panose="02010600030101010101" pitchFamily="2" charset="-122"/>
                          <a:ea typeface="宋体" panose="02010600030101010101" pitchFamily="2" charset="-122"/>
                        </a:rPr>
                        <a:t>规则性较弱</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用户很难恶意修改带看评价中的</a:t>
                      </a:r>
                      <a:r>
                        <a:rPr lang="en-US" sz="1800" kern="100">
                          <a:effectLst/>
                          <a:latin typeface="宋体" panose="02010600030101010101" pitchFamily="2" charset="-122"/>
                          <a:ea typeface="宋体" panose="02010600030101010101" pitchFamily="2" charset="-122"/>
                        </a:rPr>
                        <a:t>key</a:t>
                      </a:r>
                      <a:endParaRPr lang="zh-CN" sz="1800" kern="10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415167803"/>
                  </a:ext>
                </a:extLst>
              </a:tr>
              <a:tr h="1281150">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时间</a:t>
                      </a:r>
                      <a:r>
                        <a:rPr lang="en-US" sz="1800" kern="100">
                          <a:effectLst/>
                          <a:latin typeface="宋体" panose="02010600030101010101" pitchFamily="2" charset="-122"/>
                          <a:ea typeface="宋体" panose="02010600030101010101" pitchFamily="2" charset="-122"/>
                        </a:rPr>
                        <a:t>+</a:t>
                      </a:r>
                      <a:r>
                        <a:rPr lang="zh-CN" sz="1800" kern="100">
                          <a:effectLst/>
                          <a:latin typeface="宋体" panose="02010600030101010101" pitchFamily="2" charset="-122"/>
                          <a:ea typeface="宋体" panose="02010600030101010101" pitchFamily="2" charset="-122"/>
                        </a:rPr>
                        <a:t>带看增量</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生成算法简单，无碰撞，计算时间稳定</a:t>
                      </a:r>
                    </a:p>
                  </a:txBody>
                  <a:tcPr marL="68580" marR="68580" marT="0" marB="0"/>
                </a:tc>
                <a:tc>
                  <a:txBody>
                    <a:bodyPr/>
                    <a:lstStyle/>
                    <a:p>
                      <a:pPr algn="just">
                        <a:lnSpc>
                          <a:spcPct val="125000"/>
                        </a:lnSpc>
                        <a:spcAft>
                          <a:spcPts val="0"/>
                        </a:spcAft>
                      </a:pPr>
                      <a:r>
                        <a:rPr lang="zh-CN" sz="1800" kern="100">
                          <a:effectLst/>
                          <a:latin typeface="宋体" panose="02010600030101010101" pitchFamily="2" charset="-122"/>
                          <a:ea typeface="宋体" panose="02010600030101010101" pitchFamily="2" charset="-122"/>
                        </a:rPr>
                        <a:t>规则性很强</a:t>
                      </a:r>
                    </a:p>
                  </a:txBody>
                  <a:tcPr marL="68580" marR="68580" marT="0" marB="0"/>
                </a:tc>
                <a:tc>
                  <a:txBody>
                    <a:bodyPr/>
                    <a:lstStyle/>
                    <a:p>
                      <a:pPr algn="just">
                        <a:lnSpc>
                          <a:spcPct val="125000"/>
                        </a:lnSpc>
                        <a:spcAft>
                          <a:spcPts val="0"/>
                        </a:spcAft>
                      </a:pPr>
                      <a:r>
                        <a:rPr lang="zh-CN" sz="1800" kern="100" dirty="0">
                          <a:effectLst/>
                          <a:latin typeface="宋体" panose="02010600030101010101" pitchFamily="2" charset="-122"/>
                          <a:ea typeface="宋体" panose="02010600030101010101" pitchFamily="2" charset="-122"/>
                        </a:rPr>
                        <a:t>可以通过修改</a:t>
                      </a:r>
                      <a:r>
                        <a:rPr lang="en-US" sz="1800" kern="100" dirty="0" err="1">
                          <a:effectLst/>
                          <a:latin typeface="宋体" panose="02010600030101010101" pitchFamily="2" charset="-122"/>
                          <a:ea typeface="宋体" panose="02010600030101010101" pitchFamily="2" charset="-122"/>
                        </a:rPr>
                        <a:t>url</a:t>
                      </a:r>
                      <a:r>
                        <a:rPr lang="zh-CN" sz="1800" kern="100" dirty="0">
                          <a:effectLst/>
                          <a:latin typeface="宋体" panose="02010600030101010101" pitchFamily="2" charset="-122"/>
                          <a:ea typeface="宋体" panose="02010600030101010101" pitchFamily="2" charset="-122"/>
                        </a:rPr>
                        <a:t>中的</a:t>
                      </a:r>
                      <a:r>
                        <a:rPr lang="en-US" sz="1800" kern="100" dirty="0">
                          <a:effectLst/>
                          <a:latin typeface="宋体" panose="02010600030101010101" pitchFamily="2" charset="-122"/>
                          <a:ea typeface="宋体" panose="02010600030101010101" pitchFamily="2" charset="-122"/>
                        </a:rPr>
                        <a:t>key</a:t>
                      </a:r>
                      <a:r>
                        <a:rPr lang="zh-CN" sz="1800" kern="100" dirty="0">
                          <a:effectLst/>
                          <a:latin typeface="宋体" panose="02010600030101010101" pitchFamily="2" charset="-122"/>
                          <a:ea typeface="宋体" panose="02010600030101010101" pitchFamily="2" charset="-122"/>
                        </a:rPr>
                        <a:t>访问其他用户的带看评价</a:t>
                      </a:r>
                    </a:p>
                  </a:txBody>
                  <a:tcPr marL="68580" marR="68580" marT="0" marB="0"/>
                </a:tc>
                <a:extLst>
                  <a:ext uri="{0D108BD9-81ED-4DB2-BD59-A6C34878D82A}">
                    <a16:rowId xmlns:a16="http://schemas.microsoft.com/office/drawing/2014/main" val="3806184796"/>
                  </a:ext>
                </a:extLst>
              </a:tr>
            </a:tbl>
          </a:graphicData>
        </a:graphic>
      </p:graphicFrame>
    </p:spTree>
    <p:extLst>
      <p:ext uri="{BB962C8B-B14F-4D97-AF65-F5344CB8AC3E}">
        <p14:creationId xmlns:p14="http://schemas.microsoft.com/office/powerpoint/2010/main" val="388594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236510"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短</a:t>
            </a:r>
            <a:r>
              <a:rPr lang="zh-CN" altLang="en-US" sz="3200" b="1" dirty="0" smtClean="0">
                <a:solidFill>
                  <a:schemeClr val="bg1">
                    <a:lumMod val="95000"/>
                  </a:schemeClr>
                </a:solidFill>
                <a:latin typeface="Georgia" panose="02040502050405020303" pitchFamily="18" charset="0"/>
              </a:rPr>
              <a:t>链接设计</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sp>
        <p:nvSpPr>
          <p:cNvPr id="3" name="文本框 2"/>
          <p:cNvSpPr txBox="1"/>
          <p:nvPr/>
        </p:nvSpPr>
        <p:spPr>
          <a:xfrm>
            <a:off x="669677" y="986835"/>
            <a:ext cx="7764449" cy="5632311"/>
          </a:xfrm>
          <a:prstGeom prst="rect">
            <a:avLst/>
          </a:prstGeom>
          <a:noFill/>
          <a:ln>
            <a:solidFill>
              <a:schemeClr val="tx1"/>
            </a:solidFill>
          </a:ln>
        </p:spPr>
        <p:txBody>
          <a:bodyPr wrap="square" rtlCol="0">
            <a:spAutoFit/>
          </a:bodyPr>
          <a:lstStyle/>
          <a:p>
            <a:r>
              <a:rPr lang="en-US" altLang="zh-CN" sz="2400" dirty="0"/>
              <a:t>public class Base62 { </a:t>
            </a:r>
          </a:p>
          <a:p>
            <a:r>
              <a:rPr lang="en-US" altLang="zh-CN" sz="2400" dirty="0" smtClean="0"/>
              <a:t>private </a:t>
            </a:r>
            <a:r>
              <a:rPr lang="en-US" altLang="zh-CN" sz="2400" dirty="0"/>
              <a:t>static String </a:t>
            </a:r>
            <a:r>
              <a:rPr lang="en-US" altLang="zh-CN" sz="2400" dirty="0" smtClean="0"/>
              <a:t>data= "</a:t>
            </a:r>
            <a:r>
              <a:rPr lang="en-US" altLang="zh-CN" sz="2400" dirty="0"/>
              <a:t>nW012F3456789abcdefghijklmopqrstuvwxyzABCDEGHIJKLMNOPQRSTUVXYZ";</a:t>
            </a:r>
          </a:p>
          <a:p>
            <a:r>
              <a:rPr lang="en-US" altLang="zh-CN" sz="2400" dirty="0"/>
              <a:t> </a:t>
            </a:r>
            <a:r>
              <a:rPr lang="en-US" altLang="zh-CN" sz="2400" dirty="0" smtClean="0"/>
              <a:t>   private </a:t>
            </a:r>
            <a:r>
              <a:rPr lang="en-US" altLang="zh-CN" sz="2400" dirty="0"/>
              <a:t>static char[] digits = </a:t>
            </a:r>
            <a:r>
              <a:rPr lang="en-US" altLang="zh-CN" sz="2400" dirty="0" err="1"/>
              <a:t>data.toCharArray</a:t>
            </a:r>
            <a:r>
              <a:rPr lang="en-US" altLang="zh-CN" sz="2400" dirty="0"/>
              <a:t>();</a:t>
            </a:r>
          </a:p>
          <a:p>
            <a:r>
              <a:rPr lang="en-US" altLang="zh-CN" sz="2400" dirty="0" smtClean="0"/>
              <a:t>    private </a:t>
            </a:r>
            <a:r>
              <a:rPr lang="en-US" altLang="zh-CN" sz="2400" dirty="0"/>
              <a:t>static </a:t>
            </a:r>
            <a:r>
              <a:rPr lang="en-US" altLang="zh-CN" sz="2400" dirty="0" err="1"/>
              <a:t>int</a:t>
            </a:r>
            <a:r>
              <a:rPr lang="en-US" altLang="zh-CN" sz="2400" dirty="0"/>
              <a:t> </a:t>
            </a:r>
            <a:r>
              <a:rPr lang="en-US" altLang="zh-CN" sz="2400" dirty="0" err="1"/>
              <a:t>digitSize</a:t>
            </a:r>
            <a:r>
              <a:rPr lang="en-US" altLang="zh-CN" sz="2400" dirty="0"/>
              <a:t> = </a:t>
            </a:r>
            <a:r>
              <a:rPr lang="en-US" altLang="zh-CN" sz="2400" dirty="0" err="1"/>
              <a:t>digits.length</a:t>
            </a:r>
            <a:r>
              <a:rPr lang="en-US" altLang="zh-CN" sz="2400" dirty="0" smtClean="0"/>
              <a:t>;</a:t>
            </a:r>
            <a:endParaRPr lang="en-US" altLang="zh-CN" sz="2400" dirty="0"/>
          </a:p>
          <a:p>
            <a:r>
              <a:rPr lang="en-US" altLang="zh-CN" sz="2400" dirty="0"/>
              <a:t> public static String </a:t>
            </a:r>
            <a:r>
              <a:rPr lang="en-US" altLang="zh-CN" sz="2400" dirty="0" err="1"/>
              <a:t>getKeyByLong</a:t>
            </a:r>
            <a:r>
              <a:rPr lang="en-US" altLang="zh-CN" sz="2400" dirty="0"/>
              <a:t>(long </a:t>
            </a:r>
            <a:r>
              <a:rPr lang="en-US" altLang="zh-CN" sz="2400" dirty="0" err="1"/>
              <a:t>data,int</a:t>
            </a:r>
            <a:r>
              <a:rPr lang="en-US" altLang="zh-CN" sz="2400" dirty="0"/>
              <a:t> </a:t>
            </a:r>
            <a:r>
              <a:rPr lang="en-US" altLang="zh-CN" sz="2400" dirty="0" err="1"/>
              <a:t>strLen</a:t>
            </a:r>
            <a:r>
              <a:rPr lang="en-US" altLang="zh-CN" sz="2400" dirty="0"/>
              <a:t>){</a:t>
            </a:r>
          </a:p>
          <a:p>
            <a:r>
              <a:rPr lang="en-US" altLang="zh-CN" sz="2400" dirty="0"/>
              <a:t>        String result = "";</a:t>
            </a:r>
          </a:p>
          <a:p>
            <a:r>
              <a:rPr lang="en-US" altLang="zh-CN" sz="2400" dirty="0"/>
              <a:t>        for(</a:t>
            </a:r>
            <a:r>
              <a:rPr lang="en-US" altLang="zh-CN" sz="2400" dirty="0" err="1"/>
              <a:t>int</a:t>
            </a:r>
            <a:r>
              <a:rPr lang="en-US" altLang="zh-CN" sz="2400" dirty="0"/>
              <a:t> </a:t>
            </a:r>
            <a:r>
              <a:rPr lang="en-US" altLang="zh-CN" sz="2400" dirty="0" err="1"/>
              <a:t>i</a:t>
            </a:r>
            <a:r>
              <a:rPr lang="en-US" altLang="zh-CN" sz="2400" dirty="0"/>
              <a:t>=0;i&lt;</a:t>
            </a:r>
            <a:r>
              <a:rPr lang="en-US" altLang="zh-CN" sz="2400" dirty="0" err="1"/>
              <a:t>strLen;i</a:t>
            </a:r>
            <a:r>
              <a:rPr lang="en-US" altLang="zh-CN" sz="2400" dirty="0"/>
              <a:t>++){</a:t>
            </a:r>
          </a:p>
          <a:p>
            <a:r>
              <a:rPr lang="en-US" altLang="zh-CN" sz="2400" dirty="0"/>
              <a:t>            result=digits[(</a:t>
            </a:r>
            <a:r>
              <a:rPr lang="en-US" altLang="zh-CN" sz="2400" dirty="0" err="1"/>
              <a:t>int</a:t>
            </a:r>
            <a:r>
              <a:rPr lang="en-US" altLang="zh-CN" sz="2400" dirty="0"/>
              <a:t>) (</a:t>
            </a:r>
            <a:r>
              <a:rPr lang="en-US" altLang="zh-CN" sz="2400" dirty="0" err="1"/>
              <a:t>data%digitSize</a:t>
            </a:r>
            <a:r>
              <a:rPr lang="en-US" altLang="zh-CN" sz="2400" dirty="0"/>
              <a:t>)] + result;</a:t>
            </a:r>
          </a:p>
          <a:p>
            <a:r>
              <a:rPr lang="en-US" altLang="zh-CN" sz="2400" dirty="0"/>
              <a:t>            data = data/</a:t>
            </a:r>
            <a:r>
              <a:rPr lang="en-US" altLang="zh-CN" sz="2400" dirty="0" err="1"/>
              <a:t>digitSize</a:t>
            </a:r>
            <a:r>
              <a:rPr lang="en-US" altLang="zh-CN" sz="2400" dirty="0"/>
              <a:t>;</a:t>
            </a:r>
          </a:p>
          <a:p>
            <a:r>
              <a:rPr lang="en-US" altLang="zh-CN" sz="2400" dirty="0"/>
              <a:t>        }</a:t>
            </a:r>
          </a:p>
          <a:p>
            <a:r>
              <a:rPr lang="en-US" altLang="zh-CN" sz="2400" dirty="0"/>
              <a:t>        return result;</a:t>
            </a:r>
          </a:p>
          <a:p>
            <a:r>
              <a:rPr lang="en-US" altLang="zh-CN" sz="2400" dirty="0"/>
              <a:t>    </a:t>
            </a:r>
            <a:r>
              <a:rPr lang="en-US" altLang="zh-CN" sz="2400" dirty="0" smtClean="0"/>
              <a:t>}</a:t>
            </a:r>
          </a:p>
          <a:p>
            <a:r>
              <a:rPr lang="en-US" altLang="zh-CN" sz="2400" dirty="0" smtClean="0"/>
              <a:t>}</a:t>
            </a:r>
            <a:endParaRPr lang="en-US" altLang="zh-CN" sz="2400" dirty="0"/>
          </a:p>
        </p:txBody>
      </p:sp>
    </p:spTree>
    <p:extLst>
      <p:ext uri="{BB962C8B-B14F-4D97-AF65-F5344CB8AC3E}">
        <p14:creationId xmlns:p14="http://schemas.microsoft.com/office/powerpoint/2010/main" val="295415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236510"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推荐经纪人</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353429740"/>
              </p:ext>
            </p:extLst>
          </p:nvPr>
        </p:nvGraphicFramePr>
        <p:xfrm>
          <a:off x="628650" y="1004899"/>
          <a:ext cx="8063174" cy="5338751"/>
        </p:xfrm>
        <a:graphic>
          <a:graphicData uri="http://schemas.openxmlformats.org/drawingml/2006/table">
            <a:tbl>
              <a:tblPr>
                <a:tableStyleId>{5C22544A-7EE6-4342-B048-85BDC9FD1C3A}</a:tableStyleId>
              </a:tblPr>
              <a:tblGrid>
                <a:gridCol w="3069504">
                  <a:extLst>
                    <a:ext uri="{9D8B030D-6E8A-4147-A177-3AD203B41FA5}">
                      <a16:colId xmlns:a16="http://schemas.microsoft.com/office/drawing/2014/main" val="692948879"/>
                    </a:ext>
                  </a:extLst>
                </a:gridCol>
                <a:gridCol w="4993670">
                  <a:extLst>
                    <a:ext uri="{9D8B030D-6E8A-4147-A177-3AD203B41FA5}">
                      <a16:colId xmlns:a16="http://schemas.microsoft.com/office/drawing/2014/main" val="3498728857"/>
                    </a:ext>
                  </a:extLst>
                </a:gridCol>
              </a:tblGrid>
              <a:tr h="903916">
                <a:tc>
                  <a:txBody>
                    <a:bodyPr/>
                    <a:lstStyle/>
                    <a:p>
                      <a:pPr algn="l" fontAlgn="ctr"/>
                      <a:r>
                        <a:rPr lang="zh-CN" altLang="en-US" sz="2400" u="none" strike="noStrike">
                          <a:effectLst/>
                          <a:latin typeface="宋体" panose="02010600030101010101" pitchFamily="2" charset="-122"/>
                          <a:ea typeface="宋体" panose="02010600030101010101" pitchFamily="2" charset="-122"/>
                        </a:rPr>
                        <a:t>展位选取规则</a:t>
                      </a:r>
                      <a:endParaRPr lang="zh-CN" altLang="en-US" sz="2400" b="0" i="0" u="none" strike="noStrike">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2400" u="none" strike="noStrike">
                          <a:effectLst/>
                          <a:latin typeface="宋体" panose="02010600030101010101" pitchFamily="2" charset="-122"/>
                          <a:ea typeface="宋体" panose="02010600030101010101" pitchFamily="2" charset="-122"/>
                        </a:rPr>
                        <a:t>position=1，status=1，display=1，</a:t>
                      </a:r>
                      <a:r>
                        <a:rPr lang="zh-CN" altLang="en-US" sz="2400" u="none" strike="noStrike">
                          <a:effectLst/>
                          <a:latin typeface="宋体" panose="02010600030101010101" pitchFamily="2" charset="-122"/>
                          <a:ea typeface="宋体" panose="02010600030101010101" pitchFamily="2" charset="-122"/>
                        </a:rPr>
                        <a:t>同板块非同门店</a:t>
                      </a:r>
                      <a:endParaRPr lang="zh-CN" altLang="en-US" sz="2400" b="0" i="0" u="none" strike="noStrike">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3748227482"/>
                  </a:ext>
                </a:extLst>
              </a:tr>
              <a:tr h="3361437">
                <a:tc>
                  <a:txBody>
                    <a:bodyPr/>
                    <a:lstStyle/>
                    <a:p>
                      <a:pPr algn="l" fontAlgn="ctr"/>
                      <a:r>
                        <a:rPr lang="zh-CN" altLang="en-US" sz="2400" u="none" strike="noStrike" dirty="0">
                          <a:effectLst/>
                          <a:latin typeface="宋体" panose="02010600030101010101" pitchFamily="2" charset="-122"/>
                          <a:ea typeface="宋体" panose="02010600030101010101" pitchFamily="2" charset="-122"/>
                        </a:rPr>
                        <a:t>计算规则</a:t>
                      </a:r>
                      <a:endParaRPr lang="zh-CN" altLang="en-US" sz="2400" b="0" i="0" u="none" strike="noStrike" dirty="0">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dirty="0">
                          <a:effectLst/>
                          <a:latin typeface="宋体" panose="02010600030101010101" pitchFamily="2" charset="-122"/>
                          <a:ea typeface="宋体" panose="02010600030101010101" pitchFamily="2" charset="-122"/>
                        </a:rPr>
                        <a:t>1.90</a:t>
                      </a:r>
                      <a:r>
                        <a:rPr lang="zh-CN" altLang="en-US" sz="2400" u="none" strike="noStrike" dirty="0">
                          <a:effectLst/>
                          <a:latin typeface="宋体" panose="02010600030101010101" pitchFamily="2" charset="-122"/>
                          <a:ea typeface="宋体" panose="02010600030101010101" pitchFamily="2" charset="-122"/>
                        </a:rPr>
                        <a:t>天成交量*</a:t>
                      </a:r>
                      <a:r>
                        <a:rPr lang="en-US" altLang="zh-CN" sz="2400" u="none" strike="noStrike" dirty="0">
                          <a:effectLst/>
                          <a:latin typeface="宋体" panose="02010600030101010101" pitchFamily="2" charset="-122"/>
                          <a:ea typeface="宋体" panose="02010600030101010101" pitchFamily="2" charset="-122"/>
                        </a:rPr>
                        <a:t>100</a:t>
                      </a:r>
                      <a:br>
                        <a:rPr lang="en-US" altLang="zh-CN" sz="2400" u="none" strike="noStrike" dirty="0">
                          <a:effectLst/>
                          <a:latin typeface="宋体" panose="02010600030101010101" pitchFamily="2" charset="-122"/>
                          <a:ea typeface="宋体" panose="02010600030101010101" pitchFamily="2" charset="-122"/>
                        </a:rPr>
                      </a:br>
                      <a:r>
                        <a:rPr lang="en-US" altLang="zh-CN" sz="2400" u="none" strike="noStrike" dirty="0">
                          <a:effectLst/>
                          <a:latin typeface="宋体" panose="02010600030101010101" pitchFamily="2" charset="-122"/>
                          <a:ea typeface="宋体" panose="02010600030101010101" pitchFamily="2" charset="-122"/>
                        </a:rPr>
                        <a:t>2.</a:t>
                      </a:r>
                      <a:r>
                        <a:rPr lang="zh-CN" altLang="en-US" sz="2400" u="none" strike="noStrike" dirty="0">
                          <a:effectLst/>
                          <a:latin typeface="宋体" panose="02010600030101010101" pitchFamily="2" charset="-122"/>
                          <a:ea typeface="宋体" panose="02010600030101010101" pitchFamily="2" charset="-122"/>
                        </a:rPr>
                        <a:t>同房源带看次数*</a:t>
                      </a:r>
                      <a:r>
                        <a:rPr lang="en-US" altLang="zh-CN" sz="2400" u="none" strike="noStrike" dirty="0">
                          <a:effectLst/>
                          <a:latin typeface="宋体" panose="02010600030101010101" pitchFamily="2" charset="-122"/>
                          <a:ea typeface="宋体" panose="02010600030101010101" pitchFamily="2" charset="-122"/>
                        </a:rPr>
                        <a:t>100</a:t>
                      </a:r>
                      <a:br>
                        <a:rPr lang="en-US" altLang="zh-CN" sz="2400" u="none" strike="noStrike" dirty="0">
                          <a:effectLst/>
                          <a:latin typeface="宋体" panose="02010600030101010101" pitchFamily="2" charset="-122"/>
                          <a:ea typeface="宋体" panose="02010600030101010101" pitchFamily="2" charset="-122"/>
                        </a:rPr>
                      </a:br>
                      <a:r>
                        <a:rPr lang="en-US" altLang="zh-CN" sz="2400" u="none" strike="noStrike" dirty="0">
                          <a:effectLst/>
                          <a:latin typeface="宋体" panose="02010600030101010101" pitchFamily="2" charset="-122"/>
                          <a:ea typeface="宋体" panose="02010600030101010101" pitchFamily="2" charset="-122"/>
                        </a:rPr>
                        <a:t>3.</a:t>
                      </a:r>
                      <a:r>
                        <a:rPr lang="zh-CN" altLang="en-US" sz="2400" u="none" strike="noStrike" dirty="0">
                          <a:effectLst/>
                          <a:latin typeface="宋体" panose="02010600030101010101" pitchFamily="2" charset="-122"/>
                          <a:ea typeface="宋体" panose="02010600030101010101" pitchFamily="2" charset="-122"/>
                        </a:rPr>
                        <a:t>同小区*</a:t>
                      </a:r>
                      <a:r>
                        <a:rPr lang="en-US" altLang="zh-CN" sz="2400" u="none" strike="noStrike" dirty="0">
                          <a:effectLst/>
                          <a:latin typeface="宋体" panose="02010600030101010101" pitchFamily="2" charset="-122"/>
                          <a:ea typeface="宋体" panose="02010600030101010101" pitchFamily="2" charset="-122"/>
                        </a:rPr>
                        <a:t>1</a:t>
                      </a:r>
                      <a:br>
                        <a:rPr lang="en-US" altLang="zh-CN" sz="2400" u="none" strike="noStrike" dirty="0">
                          <a:effectLst/>
                          <a:latin typeface="宋体" panose="02010600030101010101" pitchFamily="2" charset="-122"/>
                          <a:ea typeface="宋体" panose="02010600030101010101" pitchFamily="2" charset="-122"/>
                        </a:rPr>
                      </a:br>
                      <a:r>
                        <a:rPr lang="en-US" altLang="zh-CN" sz="2400" u="none" strike="noStrike" dirty="0">
                          <a:effectLst/>
                          <a:latin typeface="宋体" panose="02010600030101010101" pitchFamily="2" charset="-122"/>
                          <a:ea typeface="宋体" panose="02010600030101010101" pitchFamily="2" charset="-122"/>
                        </a:rPr>
                        <a:t>4.</a:t>
                      </a:r>
                      <a:r>
                        <a:rPr lang="zh-CN" altLang="en-US" sz="2400" u="none" strike="noStrike" dirty="0">
                          <a:effectLst/>
                          <a:latin typeface="宋体" panose="02010600030101010101" pitchFamily="2" charset="-122"/>
                          <a:ea typeface="宋体" panose="02010600030101010101" pitchFamily="2" charset="-122"/>
                        </a:rPr>
                        <a:t>近</a:t>
                      </a:r>
                      <a:r>
                        <a:rPr lang="en-US" altLang="zh-CN" sz="2400" u="none" strike="noStrike" dirty="0">
                          <a:effectLst/>
                          <a:latin typeface="宋体" panose="02010600030101010101" pitchFamily="2" charset="-122"/>
                          <a:ea typeface="宋体" panose="02010600030101010101" pitchFamily="2" charset="-122"/>
                        </a:rPr>
                        <a:t>14</a:t>
                      </a:r>
                      <a:r>
                        <a:rPr lang="zh-CN" altLang="en-US" sz="2400" u="none" strike="noStrike" dirty="0">
                          <a:effectLst/>
                          <a:latin typeface="宋体" panose="02010600030101010101" pitchFamily="2" charset="-122"/>
                          <a:ea typeface="宋体" panose="02010600030101010101" pitchFamily="2" charset="-122"/>
                        </a:rPr>
                        <a:t>天带看</a:t>
                      </a:r>
                      <a:br>
                        <a:rPr lang="zh-CN" altLang="en-US" sz="2400" u="none" strike="noStrike" dirty="0">
                          <a:effectLst/>
                          <a:latin typeface="宋体" panose="02010600030101010101" pitchFamily="2" charset="-122"/>
                          <a:ea typeface="宋体" panose="02010600030101010101" pitchFamily="2" charset="-122"/>
                        </a:rPr>
                      </a:br>
                      <a:r>
                        <a:rPr lang="en-US" altLang="zh-CN" sz="2400" u="none" strike="noStrike" dirty="0">
                          <a:effectLst/>
                          <a:latin typeface="宋体" panose="02010600030101010101" pitchFamily="2" charset="-122"/>
                          <a:ea typeface="宋体" panose="02010600030101010101" pitchFamily="2" charset="-122"/>
                        </a:rPr>
                        <a:t>4.1</a:t>
                      </a:r>
                      <a:r>
                        <a:rPr lang="zh-CN" altLang="en-US" sz="2400" u="none" strike="noStrike" dirty="0">
                          <a:effectLst/>
                          <a:latin typeface="宋体" panose="02010600030101010101" pitchFamily="2" charset="-122"/>
                          <a:ea typeface="宋体" panose="02010600030101010101" pitchFamily="2" charset="-122"/>
                        </a:rPr>
                        <a:t>带看</a:t>
                      </a:r>
                      <a:r>
                        <a:rPr lang="en-US" altLang="zh-CN" sz="2400" u="none" strike="noStrike" dirty="0">
                          <a:effectLst/>
                          <a:latin typeface="宋体" panose="02010600030101010101" pitchFamily="2" charset="-122"/>
                          <a:ea typeface="宋体" panose="02010600030101010101" pitchFamily="2" charset="-122"/>
                        </a:rPr>
                        <a:t>5</a:t>
                      </a:r>
                      <a:r>
                        <a:rPr lang="zh-CN" altLang="en-US" sz="2400" u="none" strike="noStrike" dirty="0">
                          <a:effectLst/>
                          <a:latin typeface="宋体" panose="02010600030101010101" pitchFamily="2" charset="-122"/>
                          <a:ea typeface="宋体" panose="02010600030101010101" pitchFamily="2" charset="-122"/>
                        </a:rPr>
                        <a:t>次以下：次数*</a:t>
                      </a:r>
                      <a:r>
                        <a:rPr lang="en-US" altLang="zh-CN" sz="2400" u="none" strike="noStrike" dirty="0">
                          <a:effectLst/>
                          <a:latin typeface="宋体" panose="02010600030101010101" pitchFamily="2" charset="-122"/>
                          <a:ea typeface="宋体" panose="02010600030101010101" pitchFamily="2" charset="-122"/>
                        </a:rPr>
                        <a:t>10</a:t>
                      </a:r>
                      <a:br>
                        <a:rPr lang="en-US" altLang="zh-CN" sz="2400" u="none" strike="noStrike" dirty="0">
                          <a:effectLst/>
                          <a:latin typeface="宋体" panose="02010600030101010101" pitchFamily="2" charset="-122"/>
                          <a:ea typeface="宋体" panose="02010600030101010101" pitchFamily="2" charset="-122"/>
                        </a:rPr>
                      </a:br>
                      <a:r>
                        <a:rPr lang="en-US" altLang="zh-CN" sz="2400" u="none" strike="noStrike" dirty="0">
                          <a:effectLst/>
                          <a:latin typeface="宋体" panose="02010600030101010101" pitchFamily="2" charset="-122"/>
                          <a:ea typeface="宋体" panose="02010600030101010101" pitchFamily="2" charset="-122"/>
                        </a:rPr>
                        <a:t>4.2</a:t>
                      </a:r>
                      <a:r>
                        <a:rPr lang="zh-CN" altLang="en-US" sz="2400" u="none" strike="noStrike" dirty="0">
                          <a:effectLst/>
                          <a:latin typeface="宋体" panose="02010600030101010101" pitchFamily="2" charset="-122"/>
                          <a:ea typeface="宋体" panose="02010600030101010101" pitchFamily="2" charset="-122"/>
                        </a:rPr>
                        <a:t>带看</a:t>
                      </a:r>
                      <a:r>
                        <a:rPr lang="en-US" altLang="zh-CN" sz="2400" u="none" strike="noStrike" dirty="0">
                          <a:effectLst/>
                          <a:latin typeface="宋体" panose="02010600030101010101" pitchFamily="2" charset="-122"/>
                          <a:ea typeface="宋体" panose="02010600030101010101" pitchFamily="2" charset="-122"/>
                        </a:rPr>
                        <a:t>6</a:t>
                      </a:r>
                      <a:r>
                        <a:rPr lang="zh-CN" altLang="en-US" sz="2400" u="none" strike="noStrike" dirty="0">
                          <a:effectLst/>
                          <a:latin typeface="宋体" panose="02010600030101010101" pitchFamily="2" charset="-122"/>
                          <a:ea typeface="宋体" panose="02010600030101010101" pitchFamily="2" charset="-122"/>
                        </a:rPr>
                        <a:t>次以上：</a:t>
                      </a:r>
                      <a:r>
                        <a:rPr lang="en-US" altLang="zh-CN" sz="2400" u="none" strike="noStrike" dirty="0">
                          <a:effectLst/>
                          <a:latin typeface="宋体" panose="02010600030101010101" pitchFamily="2" charset="-122"/>
                          <a:ea typeface="宋体" panose="02010600030101010101" pitchFamily="2" charset="-122"/>
                        </a:rPr>
                        <a:t>50-</a:t>
                      </a:r>
                      <a:r>
                        <a:rPr lang="zh-CN" altLang="en-US" sz="2400" u="none" strike="noStrike" dirty="0">
                          <a:effectLst/>
                          <a:latin typeface="宋体" panose="02010600030101010101" pitchFamily="2" charset="-122"/>
                          <a:ea typeface="宋体" panose="02010600030101010101" pitchFamily="2" charset="-122"/>
                        </a:rPr>
                        <a:t>（次数</a:t>
                      </a:r>
                      <a:r>
                        <a:rPr lang="en-US" altLang="zh-CN" sz="2400" u="none" strike="noStrike" dirty="0">
                          <a:effectLst/>
                          <a:latin typeface="宋体" panose="02010600030101010101" pitchFamily="2" charset="-122"/>
                          <a:ea typeface="宋体" panose="02010600030101010101" pitchFamily="2" charset="-122"/>
                        </a:rPr>
                        <a:t>-5</a:t>
                      </a:r>
                      <a:r>
                        <a:rPr lang="zh-CN" altLang="en-US" sz="2400" u="none" strike="noStrike" dirty="0">
                          <a:effectLst/>
                          <a:latin typeface="宋体" panose="02010600030101010101" pitchFamily="2" charset="-122"/>
                          <a:ea typeface="宋体" panose="02010600030101010101" pitchFamily="2" charset="-122"/>
                        </a:rPr>
                        <a:t>）*</a:t>
                      </a:r>
                      <a:r>
                        <a:rPr lang="en-US" altLang="zh-CN" sz="2400" u="none" strike="noStrike" dirty="0">
                          <a:effectLst/>
                          <a:latin typeface="宋体" panose="02010600030101010101" pitchFamily="2" charset="-122"/>
                          <a:ea typeface="宋体" panose="02010600030101010101" pitchFamily="2" charset="-122"/>
                        </a:rPr>
                        <a:t>10</a:t>
                      </a:r>
                      <a:br>
                        <a:rPr lang="en-US" altLang="zh-CN" sz="2400" u="none" strike="noStrike" dirty="0">
                          <a:effectLst/>
                          <a:latin typeface="宋体" panose="02010600030101010101" pitchFamily="2" charset="-122"/>
                          <a:ea typeface="宋体" panose="02010600030101010101" pitchFamily="2" charset="-122"/>
                        </a:rPr>
                      </a:br>
                      <a:r>
                        <a:rPr lang="en-US" altLang="zh-CN" sz="2400" u="none" strike="noStrike" dirty="0">
                          <a:effectLst/>
                          <a:latin typeface="宋体" panose="02010600030101010101" pitchFamily="2" charset="-122"/>
                          <a:ea typeface="宋体" panose="02010600030101010101" pitchFamily="2" charset="-122"/>
                        </a:rPr>
                        <a:t>5.</a:t>
                      </a:r>
                      <a:r>
                        <a:rPr lang="zh-CN" altLang="en-US" sz="2400" u="none" strike="noStrike" dirty="0">
                          <a:effectLst/>
                          <a:latin typeface="宋体" panose="02010600030101010101" pitchFamily="2" charset="-122"/>
                          <a:ea typeface="宋体" panose="02010600030101010101" pitchFamily="2" charset="-122"/>
                        </a:rPr>
                        <a:t>近</a:t>
                      </a:r>
                      <a:r>
                        <a:rPr lang="en-US" altLang="zh-CN" sz="2400" u="none" strike="noStrike" dirty="0">
                          <a:effectLst/>
                          <a:latin typeface="宋体" panose="02010600030101010101" pitchFamily="2" charset="-122"/>
                          <a:ea typeface="宋体" panose="02010600030101010101" pitchFamily="2" charset="-122"/>
                        </a:rPr>
                        <a:t>30</a:t>
                      </a:r>
                      <a:r>
                        <a:rPr lang="zh-CN" altLang="en-US" sz="2400" u="none" strike="noStrike" dirty="0">
                          <a:effectLst/>
                          <a:latin typeface="宋体" panose="02010600030101010101" pitchFamily="2" charset="-122"/>
                          <a:ea typeface="宋体" panose="02010600030101010101" pitchFamily="2" charset="-122"/>
                        </a:rPr>
                        <a:t>天内评价被推荐一次扣</a:t>
                      </a:r>
                      <a:r>
                        <a:rPr lang="en-US" altLang="zh-CN" sz="2400" u="none" strike="noStrike" dirty="0">
                          <a:effectLst/>
                          <a:latin typeface="宋体" panose="02010600030101010101" pitchFamily="2" charset="-122"/>
                          <a:ea typeface="宋体" panose="02010600030101010101" pitchFamily="2" charset="-122"/>
                        </a:rPr>
                        <a:t>20</a:t>
                      </a:r>
                      <a:endParaRPr lang="en-US" altLang="zh-CN" sz="2400" b="0" i="0" u="none" strike="noStrike" dirty="0">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344909441"/>
                  </a:ext>
                </a:extLst>
              </a:tr>
              <a:tr h="536699">
                <a:tc>
                  <a:txBody>
                    <a:bodyPr/>
                    <a:lstStyle/>
                    <a:p>
                      <a:pPr algn="l" fontAlgn="ctr"/>
                      <a:r>
                        <a:rPr lang="zh-CN" altLang="en-US" sz="2400" u="none" strike="noStrike">
                          <a:effectLst/>
                          <a:latin typeface="宋体" panose="02010600030101010101" pitchFamily="2" charset="-122"/>
                          <a:ea typeface="宋体" panose="02010600030101010101" pitchFamily="2" charset="-122"/>
                        </a:rPr>
                        <a:t>点击经纪人致电</a:t>
                      </a:r>
                      <a:endParaRPr lang="zh-CN" altLang="en-US" sz="2400" b="0" i="0" u="none" strike="noStrike">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latin typeface="宋体" panose="02010600030101010101" pitchFamily="2" charset="-122"/>
                          <a:ea typeface="宋体" panose="02010600030101010101" pitchFamily="2" charset="-122"/>
                        </a:rPr>
                        <a:t>拨打电话</a:t>
                      </a:r>
                      <a:endParaRPr lang="zh-CN" altLang="en-US" sz="2400" b="0" i="0" u="none" strike="noStrike">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038335290"/>
                  </a:ext>
                </a:extLst>
              </a:tr>
              <a:tr h="536699">
                <a:tc>
                  <a:txBody>
                    <a:bodyPr/>
                    <a:lstStyle/>
                    <a:p>
                      <a:pPr algn="l" fontAlgn="ctr"/>
                      <a:r>
                        <a:rPr lang="zh-CN" altLang="en-US" sz="2400" u="none" strike="noStrike">
                          <a:effectLst/>
                          <a:latin typeface="宋体" panose="02010600030101010101" pitchFamily="2" charset="-122"/>
                          <a:ea typeface="宋体" panose="02010600030101010101" pitchFamily="2" charset="-122"/>
                        </a:rPr>
                        <a:t>转接号规则</a:t>
                      </a:r>
                      <a:endParaRPr lang="zh-CN" altLang="en-US" sz="2400" b="0" i="0" u="none" strike="noStrike">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dirty="0">
                          <a:effectLst/>
                          <a:latin typeface="宋体" panose="02010600030101010101" pitchFamily="2" charset="-122"/>
                          <a:ea typeface="宋体" panose="02010600030101010101" pitchFamily="2" charset="-122"/>
                        </a:rPr>
                        <a:t>立即看总机号</a:t>
                      </a:r>
                      <a:r>
                        <a:rPr lang="en-US" altLang="zh-CN" sz="2400" u="none" strike="noStrike" dirty="0">
                          <a:effectLst/>
                          <a:latin typeface="宋体" panose="02010600030101010101" pitchFamily="2" charset="-122"/>
                          <a:ea typeface="宋体" panose="02010600030101010101" pitchFamily="2" charset="-122"/>
                        </a:rPr>
                        <a:t>+0+5</a:t>
                      </a:r>
                      <a:r>
                        <a:rPr lang="zh-CN" altLang="en-US" sz="2400" u="none" strike="noStrike" dirty="0">
                          <a:effectLst/>
                          <a:latin typeface="宋体" panose="02010600030101010101" pitchFamily="2" charset="-122"/>
                          <a:ea typeface="宋体" panose="02010600030101010101" pitchFamily="2" charset="-122"/>
                        </a:rPr>
                        <a:t>位分机号</a:t>
                      </a:r>
                      <a:endParaRPr lang="zh-CN" altLang="en-US" sz="2400" b="0" i="0" u="none" strike="noStrike" dirty="0">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897129553"/>
                  </a:ext>
                </a:extLst>
              </a:tr>
            </a:tbl>
          </a:graphicData>
        </a:graphic>
      </p:graphicFrame>
    </p:spTree>
    <p:extLst>
      <p:ext uri="{BB962C8B-B14F-4D97-AF65-F5344CB8AC3E}">
        <p14:creationId xmlns:p14="http://schemas.microsoft.com/office/powerpoint/2010/main" val="3554876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646878"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带看</a:t>
            </a:r>
            <a:r>
              <a:rPr lang="zh-CN" altLang="en-US" sz="3200" b="1" dirty="0" smtClean="0">
                <a:solidFill>
                  <a:schemeClr val="bg1">
                    <a:lumMod val="95000"/>
                  </a:schemeClr>
                </a:solidFill>
                <a:latin typeface="Georgia" panose="02040502050405020303" pitchFamily="18" charset="0"/>
              </a:rPr>
              <a:t>评价流程</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9218" name="Picture 2" descr="带看系统逻辑结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76" y="847361"/>
            <a:ext cx="8186905" cy="601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5971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646878"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带看</a:t>
            </a:r>
            <a:r>
              <a:rPr lang="zh-CN" altLang="en-US" sz="3200" b="1" dirty="0" smtClean="0">
                <a:solidFill>
                  <a:schemeClr val="bg1">
                    <a:lumMod val="95000"/>
                  </a:schemeClr>
                </a:solidFill>
                <a:latin typeface="Georgia" panose="02040502050405020303" pitchFamily="18" charset="0"/>
              </a:rPr>
              <a:t>评价展示</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10242" name="Picture 2" descr="takeWatch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91" y="986835"/>
            <a:ext cx="3855806" cy="555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takeWatchJuba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427" y="1020974"/>
            <a:ext cx="3813003" cy="445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14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646878"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带看</a:t>
            </a:r>
            <a:r>
              <a:rPr lang="zh-CN" altLang="en-US" sz="3200" b="1" dirty="0" smtClean="0">
                <a:solidFill>
                  <a:schemeClr val="bg1">
                    <a:lumMod val="95000"/>
                  </a:schemeClr>
                </a:solidFill>
                <a:latin typeface="Georgia" panose="02040502050405020303" pitchFamily="18" charset="0"/>
              </a:rPr>
              <a:t>评价展示</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11266"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50" y="785805"/>
            <a:ext cx="3241636" cy="568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484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2646878"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电话转接流程</a:t>
            </a:r>
            <a:endParaRPr lang="en-US" altLang="zh-CN"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Key Work</a:t>
            </a:r>
            <a:endParaRPr lang="zh-CN" altLang="en-US" dirty="0">
              <a:solidFill>
                <a:schemeClr val="bg1"/>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8194" name="Picture 2" descr="转接号系统逻辑结构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8" y="526868"/>
            <a:ext cx="8749949" cy="603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716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0574" y="1250014"/>
            <a:ext cx="2255746" cy="4401205"/>
          </a:xfrm>
          <a:prstGeom prst="rect">
            <a:avLst/>
          </a:prstGeom>
          <a:noFill/>
          <a:ln>
            <a:noFill/>
          </a:ln>
        </p:spPr>
        <p:txBody>
          <a:bodyPr wrap="none" rtlCol="0">
            <a:spAutoFit/>
          </a:bodyPr>
          <a:lstStyle/>
          <a:p>
            <a:pPr marL="285750" indent="-285750">
              <a:lnSpc>
                <a:spcPct val="200000"/>
              </a:lnSpc>
              <a:buFont typeface="Wingdings" panose="05000000000000000000" pitchFamily="2" charset="2"/>
              <a:buChar char="l"/>
            </a:pPr>
            <a:r>
              <a:rPr lang="en-US" altLang="zh-CN" sz="2800" dirty="0" smtClean="0">
                <a:latin typeface="Georgia" panose="02040502050405020303" pitchFamily="18" charset="0"/>
              </a:rPr>
              <a:t>    </a:t>
            </a:r>
            <a:r>
              <a:rPr lang="zh-CN" altLang="en-US" sz="2800" dirty="0" smtClean="0">
                <a:solidFill>
                  <a:schemeClr val="bg2">
                    <a:lumMod val="10000"/>
                  </a:schemeClr>
                </a:solidFill>
                <a:latin typeface="Georgia" panose="02040502050405020303" pitchFamily="18" charset="0"/>
              </a:rPr>
              <a:t>背景介绍</a:t>
            </a:r>
            <a:endParaRPr lang="en-US" altLang="zh-CN" sz="2800" dirty="0" smtClean="0">
              <a:solidFill>
                <a:schemeClr val="bg2">
                  <a:lumMod val="10000"/>
                </a:schemeClr>
              </a:solidFill>
              <a:latin typeface="Georgia" panose="02040502050405020303" pitchFamily="18" charset="0"/>
            </a:endParaRPr>
          </a:p>
          <a:p>
            <a:pPr marL="285750" indent="-285750">
              <a:lnSpc>
                <a:spcPct val="200000"/>
              </a:lnSpc>
              <a:buFont typeface="Wingdings" panose="05000000000000000000" pitchFamily="2" charset="2"/>
              <a:buChar char="l"/>
            </a:pPr>
            <a:r>
              <a:rPr lang="en-US" altLang="zh-CN" sz="2800" dirty="0" smtClean="0">
                <a:solidFill>
                  <a:schemeClr val="bg2">
                    <a:lumMod val="10000"/>
                  </a:schemeClr>
                </a:solidFill>
                <a:latin typeface="Georgia" panose="02040502050405020303" pitchFamily="18" charset="0"/>
              </a:rPr>
              <a:t>    </a:t>
            </a:r>
            <a:r>
              <a:rPr lang="zh-CN" altLang="en-US" sz="2800" dirty="0" smtClean="0">
                <a:solidFill>
                  <a:schemeClr val="bg2">
                    <a:lumMod val="10000"/>
                  </a:schemeClr>
                </a:solidFill>
                <a:latin typeface="Georgia" panose="02040502050405020303" pitchFamily="18" charset="0"/>
              </a:rPr>
              <a:t>我的工作</a:t>
            </a:r>
            <a:endParaRPr lang="en-US" altLang="zh-CN" sz="2800" dirty="0" smtClean="0">
              <a:solidFill>
                <a:schemeClr val="bg2">
                  <a:lumMod val="10000"/>
                </a:schemeClr>
              </a:solidFill>
              <a:latin typeface="Georgia" panose="02040502050405020303" pitchFamily="18" charset="0"/>
            </a:endParaRPr>
          </a:p>
          <a:p>
            <a:pPr marL="285750" indent="-285750">
              <a:lnSpc>
                <a:spcPct val="200000"/>
              </a:lnSpc>
              <a:buFont typeface="Wingdings" panose="05000000000000000000" pitchFamily="2" charset="2"/>
              <a:buChar char="l"/>
            </a:pPr>
            <a:r>
              <a:rPr lang="en-US" altLang="zh-CN" sz="2800" dirty="0" smtClean="0">
                <a:latin typeface="Georgia" panose="02040502050405020303" pitchFamily="18" charset="0"/>
              </a:rPr>
              <a:t>    </a:t>
            </a:r>
            <a:r>
              <a:rPr lang="zh-CN" altLang="en-US" sz="2800" dirty="0" smtClean="0">
                <a:latin typeface="Georgia" panose="02040502050405020303" pitchFamily="18" charset="0"/>
              </a:rPr>
              <a:t>关键实现</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en-US" altLang="zh-CN" sz="2800" dirty="0" smtClean="0">
                <a:latin typeface="Georgia" panose="02040502050405020303" pitchFamily="18" charset="0"/>
              </a:rPr>
              <a:t>    </a:t>
            </a:r>
            <a:r>
              <a:rPr lang="zh-CN" altLang="en-US" sz="2800" dirty="0" smtClean="0">
                <a:latin typeface="Georgia" panose="02040502050405020303" pitchFamily="18" charset="0"/>
              </a:rPr>
              <a:t>论文总结</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endParaRPr lang="zh-CN" altLang="en-US" sz="2800" dirty="0"/>
          </a:p>
        </p:txBody>
      </p:sp>
      <p:sp>
        <p:nvSpPr>
          <p:cNvPr id="3" name="圆角矩形 2"/>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1323556" y="190982"/>
            <a:ext cx="1766830" cy="584775"/>
          </a:xfrm>
          <a:prstGeom prst="rect">
            <a:avLst/>
          </a:prstGeom>
        </p:spPr>
        <p:txBody>
          <a:bodyPr wrap="none">
            <a:spAutoFit/>
          </a:bodyPr>
          <a:lstStyle/>
          <a:p>
            <a:r>
              <a:rPr lang="en-US" altLang="zh-CN" sz="3200" b="1" dirty="0" smtClean="0">
                <a:solidFill>
                  <a:schemeClr val="bg1">
                    <a:lumMod val="95000"/>
                  </a:schemeClr>
                </a:solidFill>
                <a:latin typeface="Georgia" panose="02040502050405020303" pitchFamily="18" charset="0"/>
              </a:rPr>
              <a:t>Outline</a:t>
            </a:r>
            <a:endParaRPr lang="zh-CN" altLang="en-US" sz="3200" b="1" dirty="0">
              <a:solidFill>
                <a:schemeClr val="bg1">
                  <a:lumMod val="95000"/>
                </a:schemeClr>
              </a:solidFill>
              <a:latin typeface="Georgia" panose="02040502050405020303" pitchFamily="18" charset="0"/>
            </a:endParaRPr>
          </a:p>
        </p:txBody>
      </p:sp>
      <p:sp>
        <p:nvSpPr>
          <p:cNvPr id="5" name="矩形 4"/>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8" name="矩形 7"/>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9" name="矩形 8"/>
          <p:cNvSpPr/>
          <p:nvPr/>
        </p:nvSpPr>
        <p:spPr>
          <a:xfrm>
            <a:off x="5137749" y="-4349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10" name="矩形 9"/>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3210634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677" y="1228398"/>
            <a:ext cx="7397348" cy="35394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    短链接添加到立即看房源模块（微聊）</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 </a:t>
            </a:r>
            <a:r>
              <a:rPr lang="zh-CN" altLang="en-US" sz="2800" dirty="0" smtClean="0">
                <a:latin typeface="Georgia" panose="02040502050405020303" pitchFamily="18" charset="0"/>
              </a:rPr>
              <a:t>   </a:t>
            </a:r>
            <a:r>
              <a:rPr lang="zh-CN" altLang="en-US" sz="2800" dirty="0">
                <a:latin typeface="Georgia" panose="02040502050405020303" pitchFamily="18" charset="0"/>
              </a:rPr>
              <a:t>带</a:t>
            </a:r>
            <a:r>
              <a:rPr lang="zh-CN" altLang="en-US" sz="2800" dirty="0" smtClean="0">
                <a:latin typeface="Georgia" panose="02040502050405020303" pitchFamily="18" charset="0"/>
              </a:rPr>
              <a:t>看评价短信发送开启控制接口</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    带</a:t>
            </a:r>
            <a:r>
              <a:rPr lang="zh-CN" altLang="en-US" sz="2800" dirty="0">
                <a:latin typeface="Georgia" panose="02040502050405020303" pitchFamily="18" charset="0"/>
              </a:rPr>
              <a:t>看</a:t>
            </a:r>
            <a:r>
              <a:rPr lang="zh-CN" altLang="en-US" sz="2800" dirty="0" smtClean="0">
                <a:latin typeface="Georgia" panose="02040502050405020303" pitchFamily="18" charset="0"/>
              </a:rPr>
              <a:t>评价</a:t>
            </a:r>
            <a:r>
              <a:rPr lang="zh-CN" altLang="en-US" sz="2800" dirty="0">
                <a:latin typeface="Georgia" panose="02040502050405020303" pitchFamily="18" charset="0"/>
              </a:rPr>
              <a:t>更</a:t>
            </a:r>
            <a:r>
              <a:rPr lang="zh-CN" altLang="en-US" sz="2800" dirty="0" smtClean="0">
                <a:latin typeface="Georgia" panose="02040502050405020303" pitchFamily="18" charset="0"/>
              </a:rPr>
              <a:t>高的用户体验要求</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en-US" altLang="zh-CN" sz="2800" dirty="0">
                <a:latin typeface="Georgia" panose="02040502050405020303" pitchFamily="18" charset="0"/>
              </a:rPr>
              <a:t> </a:t>
            </a:r>
            <a:r>
              <a:rPr lang="en-US" altLang="zh-CN" sz="2800" dirty="0" smtClean="0">
                <a:latin typeface="Georgia" panose="02040502050405020303" pitchFamily="18" charset="0"/>
              </a:rPr>
              <a:t>   </a:t>
            </a:r>
            <a:r>
              <a:rPr lang="zh-CN" altLang="en-US" sz="2800" dirty="0" smtClean="0">
                <a:latin typeface="Georgia" panose="02040502050405020303" pitchFamily="18" charset="0"/>
              </a:rPr>
              <a:t>。。。</a:t>
            </a:r>
            <a:endParaRPr lang="zh-CN" altLang="en-US" sz="2800" dirty="0"/>
          </a:p>
        </p:txBody>
      </p:sp>
      <p:sp>
        <p:nvSpPr>
          <p:cNvPr id="3" name="圆角矩形 2"/>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1313508" y="201030"/>
            <a:ext cx="1826141"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后续工作</a:t>
            </a:r>
            <a:endParaRPr lang="en-US" altLang="zh-CN" sz="3200" b="1" dirty="0">
              <a:solidFill>
                <a:schemeClr val="bg1">
                  <a:lumMod val="95000"/>
                </a:schemeClr>
              </a:solidFill>
              <a:latin typeface="Georgia" panose="02040502050405020303" pitchFamily="18" charset="0"/>
            </a:endParaRPr>
          </a:p>
        </p:txBody>
      </p:sp>
      <p:sp>
        <p:nvSpPr>
          <p:cNvPr id="6" name="矩形 5"/>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7" name="矩形 6"/>
          <p:cNvSpPr/>
          <p:nvPr/>
        </p:nvSpPr>
        <p:spPr>
          <a:xfrm>
            <a:off x="3144547" y="-43494"/>
            <a:ext cx="1590500" cy="369332"/>
          </a:xfrm>
          <a:prstGeom prst="rect">
            <a:avLst/>
          </a:prstGeom>
        </p:spPr>
        <p:txBody>
          <a:bodyPr wrap="none">
            <a:spAutoFit/>
          </a:bodyPr>
          <a:lstStyle/>
          <a:p>
            <a:r>
              <a:rPr lang="en-US" altLang="zh-CN" smtClean="0">
                <a:solidFill>
                  <a:schemeClr val="accent2">
                    <a:lumMod val="40000"/>
                    <a:lumOff val="60000"/>
                  </a:schemeClr>
                </a:solidFill>
                <a:latin typeface="Georgia" panose="02040502050405020303" pitchFamily="18" charset="0"/>
              </a:rPr>
              <a:t>Related </a:t>
            </a:r>
            <a:r>
              <a:rPr lang="en-US" altLang="zh-CN" dirty="0" smtClean="0">
                <a:solidFill>
                  <a:schemeClr val="accent2">
                    <a:lumMod val="40000"/>
                    <a:lumOff val="60000"/>
                  </a:schemeClr>
                </a:solidFill>
                <a:latin typeface="Georgia" panose="02040502050405020303" pitchFamily="18" charset="0"/>
              </a:rPr>
              <a:t>Work</a:t>
            </a:r>
            <a:endParaRPr lang="zh-CN" altLang="en-US" dirty="0">
              <a:solidFill>
                <a:schemeClr val="accent2">
                  <a:lumMod val="40000"/>
                  <a:lumOff val="60000"/>
                </a:schemeClr>
              </a:solidFill>
              <a:latin typeface="Georgia" panose="02040502050405020303" pitchFamily="18" charset="0"/>
            </a:endParaRPr>
          </a:p>
        </p:txBody>
      </p:sp>
      <p:sp>
        <p:nvSpPr>
          <p:cNvPr id="8" name="矩形 7"/>
          <p:cNvSpPr/>
          <p:nvPr/>
        </p:nvSpPr>
        <p:spPr>
          <a:xfrm>
            <a:off x="5137749"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9" name="矩形 8"/>
          <p:cNvSpPr/>
          <p:nvPr/>
        </p:nvSpPr>
        <p:spPr>
          <a:xfrm>
            <a:off x="6677302" y="-43494"/>
            <a:ext cx="149912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Future Work</a:t>
            </a:r>
            <a:endParaRPr lang="zh-CN" altLang="en-US" dirty="0">
              <a:solidFill>
                <a:schemeClr val="bg1"/>
              </a:solidFill>
              <a:latin typeface="Georgia" panose="02040502050405020303" pitchFamily="18" charset="0"/>
            </a:endParaRPr>
          </a:p>
        </p:txBody>
      </p:sp>
    </p:spTree>
    <p:extLst>
      <p:ext uri="{BB962C8B-B14F-4D97-AF65-F5344CB8AC3E}">
        <p14:creationId xmlns:p14="http://schemas.microsoft.com/office/powerpoint/2010/main" val="3466579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863781" y="1758462"/>
            <a:ext cx="3285810" cy="1004835"/>
          </a:xfrm>
          <a:prstGeom prst="roundRect">
            <a:avLst>
              <a:gd name="adj" fmla="val 4375"/>
            </a:avLst>
          </a:prstGeom>
          <a:solidFill>
            <a:srgbClr val="EF9D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矩形 1"/>
          <p:cNvSpPr/>
          <p:nvPr/>
        </p:nvSpPr>
        <p:spPr>
          <a:xfrm>
            <a:off x="2984588" y="1906936"/>
            <a:ext cx="3044196" cy="707886"/>
          </a:xfrm>
          <a:prstGeom prst="rect">
            <a:avLst/>
          </a:prstGeom>
        </p:spPr>
        <p:txBody>
          <a:bodyPr wrap="square">
            <a:spAutoFit/>
          </a:bodyPr>
          <a:lstStyle/>
          <a:p>
            <a:r>
              <a:rPr lang="en-US" altLang="zh-CN" sz="4000" b="1" dirty="0" smtClean="0">
                <a:solidFill>
                  <a:schemeClr val="bg1"/>
                </a:solidFill>
                <a:latin typeface="Georgia" panose="02040502050405020303" pitchFamily="18" charset="0"/>
                <a:ea typeface="+mj-ea"/>
                <a:cs typeface="+mj-cs"/>
              </a:rPr>
              <a:t>Thank You</a:t>
            </a:r>
            <a:endParaRPr lang="zh-CN" altLang="en-US" sz="4000" b="1" dirty="0">
              <a:solidFill>
                <a:schemeClr val="bg1"/>
              </a:solidFill>
              <a:latin typeface="Georgia" panose="02040502050405020303" pitchFamily="18" charset="0"/>
              <a:ea typeface="+mj-ea"/>
              <a:cs typeface="+mj-cs"/>
            </a:endParaRPr>
          </a:p>
        </p:txBody>
      </p:sp>
    </p:spTree>
    <p:extLst>
      <p:ext uri="{BB962C8B-B14F-4D97-AF65-F5344CB8AC3E}">
        <p14:creationId xmlns:p14="http://schemas.microsoft.com/office/powerpoint/2010/main" val="2850911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矩形 19"/>
          <p:cNvSpPr/>
          <p:nvPr/>
        </p:nvSpPr>
        <p:spPr>
          <a:xfrm>
            <a:off x="1313508" y="201030"/>
            <a:ext cx="3057247"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二手房交易系统</a:t>
            </a:r>
            <a:endParaRPr lang="zh-CN" altLang="en-US" sz="3200" b="1" dirty="0">
              <a:solidFill>
                <a:schemeClr val="bg1">
                  <a:lumMod val="95000"/>
                </a:schemeClr>
              </a:solidFill>
              <a:latin typeface="Georgia" panose="02040502050405020303" pitchFamily="18" charset="0"/>
            </a:endParaRPr>
          </a:p>
        </p:txBody>
      </p:sp>
      <p:sp>
        <p:nvSpPr>
          <p:cNvPr id="22" name="矩形 21"/>
          <p:cNvSpPr/>
          <p:nvPr/>
        </p:nvSpPr>
        <p:spPr>
          <a:xfrm>
            <a:off x="1322867" y="-43494"/>
            <a:ext cx="1418978"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Background</a:t>
            </a:r>
            <a:endParaRPr lang="zh-CN" altLang="en-US" dirty="0">
              <a:solidFill>
                <a:schemeClr val="bg1"/>
              </a:solidFill>
              <a:latin typeface="Georgia" panose="02040502050405020303" pitchFamily="18" charset="0"/>
            </a:endParaRPr>
          </a:p>
        </p:txBody>
      </p:sp>
      <p:sp>
        <p:nvSpPr>
          <p:cNvPr id="23" name="矩形 22"/>
          <p:cNvSpPr/>
          <p:nvPr/>
        </p:nvSpPr>
        <p:spPr>
          <a:xfrm>
            <a:off x="3144547" y="-43494"/>
            <a:ext cx="1136850"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My Work</a:t>
            </a:r>
            <a:endParaRPr lang="zh-CN" altLang="en-US" dirty="0">
              <a:solidFill>
                <a:schemeClr val="accent2">
                  <a:lumMod val="40000"/>
                  <a:lumOff val="60000"/>
                </a:schemeClr>
              </a:solidFill>
              <a:latin typeface="Georgia" panose="02040502050405020303" pitchFamily="18" charset="0"/>
            </a:endParaRPr>
          </a:p>
        </p:txBody>
      </p:sp>
      <p:sp>
        <p:nvSpPr>
          <p:cNvPr id="24" name="矩形 23"/>
          <p:cNvSpPr/>
          <p:nvPr/>
        </p:nvSpPr>
        <p:spPr>
          <a:xfrm>
            <a:off x="5137749" y="-4349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25" name="矩形 24"/>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1026" name="Picture 2" descr="房产O2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78" y="909629"/>
            <a:ext cx="3876133" cy="25840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样板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014" y="3849634"/>
            <a:ext cx="4460585" cy="2509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age1.ljcdn.com/320100-inspection/373f52b9-11f1-4963-8895-a63b44e9944e.jpg.710x4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778" y="3849634"/>
            <a:ext cx="2909194" cy="25090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爱屋吉屋"/>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305" y="2733429"/>
            <a:ext cx="2905125" cy="6000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s0.bdstatic.com/-0U0bnSm1A5BphGlnYG/tam-ogel/05654ead9e2d65bfcbf8e5dfc7035303_121_12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3905" y="1262431"/>
            <a:ext cx="1152525" cy="11525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s1.baidu.com/6ONXsjip0QIZ8tyhnq/it/u=3742992193,3783854945&amp;fm=58&amp;s=17F6ED369DA16D01185082F40000C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1741" y="1319997"/>
            <a:ext cx="1766535" cy="10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396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677" y="1228398"/>
            <a:ext cx="7397348"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链家</a:t>
            </a:r>
            <a:r>
              <a:rPr lang="en-US" altLang="zh-CN" sz="2800" dirty="0" smtClean="0">
                <a:latin typeface="Georgia" panose="02040502050405020303" pitchFamily="18" charset="0"/>
              </a:rPr>
              <a:t>/</a:t>
            </a:r>
            <a:r>
              <a:rPr lang="zh-CN" altLang="en-US" sz="2800" dirty="0" smtClean="0">
                <a:latin typeface="Georgia" panose="02040502050405020303" pitchFamily="18" charset="0"/>
              </a:rPr>
              <a:t>链家上海</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部门关系：房源、外网、经纪人</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endParaRPr lang="en-US" altLang="zh-CN" sz="2800" dirty="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公用服务：短信发送、</a:t>
            </a:r>
            <a:r>
              <a:rPr lang="en-US" altLang="zh-CN" sz="2800" dirty="0" err="1" smtClean="0">
                <a:latin typeface="Georgia" panose="02040502050405020303" pitchFamily="18" charset="0"/>
              </a:rPr>
              <a:t>MQService</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endParaRPr lang="en-US" altLang="zh-CN" sz="2800" dirty="0" smtClean="0">
              <a:latin typeface="Georgia" panose="02040502050405020303" pitchFamily="18" charset="0"/>
            </a:endParaRPr>
          </a:p>
        </p:txBody>
      </p:sp>
      <p:sp>
        <p:nvSpPr>
          <p:cNvPr id="3" name="圆角矩形 2"/>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1313508" y="201030"/>
            <a:ext cx="1826141"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实习内容</a:t>
            </a:r>
            <a:endParaRPr lang="en-US" altLang="zh-CN" sz="3200" b="1" dirty="0">
              <a:solidFill>
                <a:schemeClr val="bg1">
                  <a:lumMod val="95000"/>
                </a:schemeClr>
              </a:solidFill>
              <a:latin typeface="Georgia" panose="02040502050405020303" pitchFamily="18" charset="0"/>
            </a:endParaRPr>
          </a:p>
        </p:txBody>
      </p:sp>
      <p:sp>
        <p:nvSpPr>
          <p:cNvPr id="6" name="矩形 5"/>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7" name="矩形 6"/>
          <p:cNvSpPr/>
          <p:nvPr/>
        </p:nvSpPr>
        <p:spPr>
          <a:xfrm>
            <a:off x="3144547" y="-43494"/>
            <a:ext cx="1136850" cy="369332"/>
          </a:xfrm>
          <a:prstGeom prst="rect">
            <a:avLst/>
          </a:prstGeom>
        </p:spPr>
        <p:txBody>
          <a:bodyPr wrap="none">
            <a:spAutoFit/>
          </a:bodyPr>
          <a:lstStyle/>
          <a:p>
            <a:r>
              <a:rPr lang="en-US" altLang="zh-CN" dirty="0">
                <a:solidFill>
                  <a:schemeClr val="bg1"/>
                </a:solidFill>
                <a:latin typeface="Georgia" panose="02040502050405020303" pitchFamily="18" charset="0"/>
              </a:rPr>
              <a:t>My Work</a:t>
            </a:r>
            <a:endParaRPr lang="zh-CN" altLang="en-US" dirty="0">
              <a:solidFill>
                <a:schemeClr val="bg1"/>
              </a:solidFill>
              <a:latin typeface="Georgia" panose="02040502050405020303" pitchFamily="18" charset="0"/>
            </a:endParaRPr>
          </a:p>
        </p:txBody>
      </p:sp>
      <p:sp>
        <p:nvSpPr>
          <p:cNvPr id="8" name="矩形 7"/>
          <p:cNvSpPr/>
          <p:nvPr/>
        </p:nvSpPr>
        <p:spPr>
          <a:xfrm>
            <a:off x="5137749" y="-4349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9" name="矩形 8"/>
          <p:cNvSpPr/>
          <p:nvPr/>
        </p:nvSpPr>
        <p:spPr>
          <a:xfrm>
            <a:off x="6677302" y="-43494"/>
            <a:ext cx="1499128" cy="369332"/>
          </a:xfrm>
          <a:prstGeom prst="rect">
            <a:avLst/>
          </a:prstGeom>
        </p:spPr>
        <p:txBody>
          <a:bodyPr wrap="none">
            <a:spAutoFit/>
          </a:bodyPr>
          <a:lstStyle/>
          <a:p>
            <a:r>
              <a:rPr lang="en-US" altLang="zh-CN" dirty="0">
                <a:solidFill>
                  <a:schemeClr val="accent2">
                    <a:lumMod val="40000"/>
                    <a:lumOff val="60000"/>
                  </a:schemeClr>
                </a:solidFill>
                <a:latin typeface="Georgia" panose="02040502050405020303" pitchFamily="18" charset="0"/>
              </a:rPr>
              <a:t>Future</a:t>
            </a:r>
            <a:r>
              <a:rPr lang="en-US" altLang="zh-CN" dirty="0" smtClean="0">
                <a:solidFill>
                  <a:schemeClr val="bg1"/>
                </a:solidFill>
                <a:latin typeface="Georgia" panose="02040502050405020303" pitchFamily="18" charset="0"/>
              </a:rPr>
              <a:t> </a:t>
            </a:r>
            <a:r>
              <a:rPr lang="en-US" altLang="zh-CN" dirty="0">
                <a:solidFill>
                  <a:schemeClr val="accent2">
                    <a:lumMod val="40000"/>
                    <a:lumOff val="60000"/>
                  </a:schemeClr>
                </a:solidFill>
                <a:latin typeface="Georgia" panose="02040502050405020303" pitchFamily="18" charset="0"/>
              </a:rPr>
              <a:t>Work</a:t>
            </a:r>
            <a:endParaRPr lang="zh-CN" altLang="en-US" dirty="0">
              <a:solidFill>
                <a:schemeClr val="accent2">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316846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矩形 7"/>
          <p:cNvSpPr/>
          <p:nvPr/>
        </p:nvSpPr>
        <p:spPr>
          <a:xfrm>
            <a:off x="1313508" y="201030"/>
            <a:ext cx="3877985"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模块介绍与功能需求</a:t>
            </a:r>
            <a:endParaRPr lang="en-US" altLang="zh-CN" sz="3200" b="1" dirty="0">
              <a:solidFill>
                <a:schemeClr val="bg1">
                  <a:lumMod val="95000"/>
                </a:schemeClr>
              </a:solidFill>
              <a:latin typeface="Georgia" panose="02040502050405020303" pitchFamily="18" charset="0"/>
            </a:endParaRPr>
          </a:p>
        </p:txBody>
      </p:sp>
      <p:sp>
        <p:nvSpPr>
          <p:cNvPr id="10" name="矩形 9"/>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11" name="矩形 10"/>
          <p:cNvSpPr/>
          <p:nvPr/>
        </p:nvSpPr>
        <p:spPr>
          <a:xfrm>
            <a:off x="3144547" y="-43494"/>
            <a:ext cx="1136850"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My Work</a:t>
            </a:r>
            <a:endParaRPr lang="zh-CN" altLang="en-US" dirty="0">
              <a:solidFill>
                <a:schemeClr val="bg1"/>
              </a:solidFill>
              <a:latin typeface="Georgia" panose="02040502050405020303" pitchFamily="18" charset="0"/>
            </a:endParaRPr>
          </a:p>
        </p:txBody>
      </p:sp>
      <p:sp>
        <p:nvSpPr>
          <p:cNvPr id="12" name="矩形 11"/>
          <p:cNvSpPr/>
          <p:nvPr/>
        </p:nvSpPr>
        <p:spPr>
          <a:xfrm>
            <a:off x="4967350" y="1636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13" name="矩形 12"/>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2050" name="Picture 2" descr="模块结构——简化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356" y="1260264"/>
            <a:ext cx="6763732" cy="486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311468" y="1278326"/>
            <a:ext cx="3215873"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外网</a:t>
            </a:r>
            <a:r>
              <a:rPr lang="zh-CN" altLang="en-US" sz="2800" dirty="0" smtClean="0">
                <a:latin typeface="Georgia" panose="02040502050405020303" pitchFamily="18" charset="0"/>
              </a:rPr>
              <a:t>系统</a:t>
            </a:r>
            <a:endParaRPr lang="en-US" altLang="zh-CN" sz="2800" dirty="0" smtClean="0">
              <a:latin typeface="Georgia" panose="02040502050405020303" pitchFamily="18" charset="0"/>
            </a:endParaRPr>
          </a:p>
          <a:p>
            <a:pPr>
              <a:lnSpc>
                <a:spcPct val="200000"/>
              </a:lnSpc>
            </a:pP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经纪人系统</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房源系统</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通用系统</a:t>
            </a:r>
            <a:endParaRPr lang="en-US" altLang="zh-CN" sz="2800" dirty="0" smtClean="0">
              <a:latin typeface="Georgia" panose="02040502050405020303" pitchFamily="18" charset="0"/>
            </a:endParaRPr>
          </a:p>
          <a:p>
            <a:pPr>
              <a:lnSpc>
                <a:spcPct val="200000"/>
              </a:lnSpc>
            </a:pPr>
            <a:r>
              <a:rPr lang="en-US" altLang="zh-CN" sz="2800" dirty="0" smtClean="0">
                <a:latin typeface="Georgia" panose="02040502050405020303" pitchFamily="18" charset="0"/>
              </a:rPr>
              <a:t>   </a:t>
            </a:r>
          </a:p>
        </p:txBody>
      </p:sp>
    </p:spTree>
    <p:extLst>
      <p:ext uri="{BB962C8B-B14F-4D97-AF65-F5344CB8AC3E}">
        <p14:creationId xmlns:p14="http://schemas.microsoft.com/office/powerpoint/2010/main" val="116575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677" y="1228398"/>
            <a:ext cx="7397348"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带</a:t>
            </a:r>
            <a:r>
              <a:rPr lang="zh-CN" altLang="en-US" sz="2800" dirty="0" smtClean="0">
                <a:latin typeface="Georgia" panose="02040502050405020303" pitchFamily="18" charset="0"/>
              </a:rPr>
              <a:t>看评价模块</a:t>
            </a:r>
            <a:endParaRPr lang="en-US" altLang="zh-CN" sz="2800" dirty="0" smtClean="0">
              <a:latin typeface="Georgia" panose="02040502050405020303" pitchFamily="18" charset="0"/>
            </a:endParaRPr>
          </a:p>
          <a:p>
            <a:pPr>
              <a:lnSpc>
                <a:spcPct val="200000"/>
              </a:lnSpc>
            </a:pPr>
            <a:r>
              <a:rPr lang="en-US" altLang="zh-CN" sz="2800" dirty="0" smtClean="0">
                <a:latin typeface="Georgia" panose="02040502050405020303" pitchFamily="18" charset="0"/>
              </a:rPr>
              <a:t>  </a:t>
            </a:r>
            <a:r>
              <a:rPr lang="zh-CN" altLang="en-US" sz="2800" dirty="0" smtClean="0">
                <a:latin typeface="Georgia" panose="02040502050405020303" pitchFamily="18" charset="0"/>
              </a:rPr>
              <a:t>目的：验证、跟进、推荐</a:t>
            </a:r>
            <a:endParaRPr lang="en-US" altLang="zh-CN" sz="2800" dirty="0" smtClean="0">
              <a:latin typeface="Georgia" panose="02040502050405020303" pitchFamily="18" charset="0"/>
            </a:endParaRPr>
          </a:p>
          <a:p>
            <a:pPr>
              <a:lnSpc>
                <a:spcPct val="200000"/>
              </a:lnSpc>
            </a:pPr>
            <a:r>
              <a:rPr lang="en-US" altLang="zh-CN" sz="2800" dirty="0">
                <a:latin typeface="Georgia" panose="02040502050405020303" pitchFamily="18" charset="0"/>
              </a:rPr>
              <a:t> </a:t>
            </a:r>
            <a:r>
              <a:rPr lang="en-US" altLang="zh-CN" sz="2800" dirty="0" smtClean="0">
                <a:latin typeface="Georgia" panose="02040502050405020303" pitchFamily="18" charset="0"/>
              </a:rPr>
              <a:t> </a:t>
            </a:r>
            <a:r>
              <a:rPr lang="zh-CN" altLang="en-US" sz="2800" dirty="0" smtClean="0">
                <a:latin typeface="Georgia" panose="02040502050405020303" pitchFamily="18" charset="0"/>
              </a:rPr>
              <a:t>功能：同步、短信、评价</a:t>
            </a:r>
            <a:r>
              <a:rPr lang="en-US" altLang="zh-CN" sz="2800" dirty="0" smtClean="0">
                <a:latin typeface="Georgia" panose="02040502050405020303" pitchFamily="18" charset="0"/>
              </a:rPr>
              <a:t>/</a:t>
            </a:r>
            <a:r>
              <a:rPr lang="zh-CN" altLang="en-US" sz="2800" dirty="0" smtClean="0">
                <a:latin typeface="Georgia" panose="02040502050405020303" pitchFamily="18" charset="0"/>
              </a:rPr>
              <a:t>反馈</a:t>
            </a:r>
            <a:r>
              <a:rPr lang="en-US" altLang="zh-CN" sz="2800" dirty="0" smtClean="0">
                <a:latin typeface="Georgia" panose="02040502050405020303" pitchFamily="18" charset="0"/>
              </a:rPr>
              <a:t>/</a:t>
            </a:r>
            <a:r>
              <a:rPr lang="zh-CN" altLang="en-US" sz="2800" dirty="0" smtClean="0">
                <a:latin typeface="Georgia" panose="02040502050405020303" pitchFamily="18" charset="0"/>
              </a:rPr>
              <a:t>、</a:t>
            </a:r>
            <a:endParaRPr lang="en-US" altLang="zh-CN" sz="2800" dirty="0" smtClean="0">
              <a:latin typeface="Georgia" panose="02040502050405020303" pitchFamily="18" charset="0"/>
            </a:endParaRPr>
          </a:p>
          <a:p>
            <a:pPr>
              <a:lnSpc>
                <a:spcPct val="200000"/>
              </a:lnSpc>
            </a:pPr>
            <a:r>
              <a:rPr lang="en-US" altLang="zh-CN" sz="2800" dirty="0">
                <a:latin typeface="Georgia" panose="02040502050405020303" pitchFamily="18" charset="0"/>
              </a:rPr>
              <a:t> </a:t>
            </a:r>
            <a:r>
              <a:rPr lang="en-US" altLang="zh-CN" sz="2800" dirty="0" smtClean="0">
                <a:latin typeface="Georgia" panose="02040502050405020303" pitchFamily="18" charset="0"/>
              </a:rPr>
              <a:t>             </a:t>
            </a:r>
            <a:r>
              <a:rPr lang="zh-CN" altLang="en-US" sz="2800" dirty="0" smtClean="0">
                <a:latin typeface="Georgia" panose="02040502050405020303" pitchFamily="18" charset="0"/>
              </a:rPr>
              <a:t>推荐、推送</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电话转接管理模块</a:t>
            </a:r>
            <a:endParaRPr lang="en-US" altLang="zh-CN" sz="2800" dirty="0" smtClean="0">
              <a:latin typeface="Georgia" panose="02040502050405020303" pitchFamily="18" charset="0"/>
            </a:endParaRPr>
          </a:p>
        </p:txBody>
      </p:sp>
      <p:sp>
        <p:nvSpPr>
          <p:cNvPr id="3" name="圆角矩形 2"/>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1313508" y="201030"/>
            <a:ext cx="1826141"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我</a:t>
            </a:r>
            <a:r>
              <a:rPr lang="zh-CN" altLang="en-US" sz="3200" b="1" dirty="0" smtClean="0">
                <a:solidFill>
                  <a:schemeClr val="bg1">
                    <a:lumMod val="95000"/>
                  </a:schemeClr>
                </a:solidFill>
                <a:latin typeface="Georgia" panose="02040502050405020303" pitchFamily="18" charset="0"/>
              </a:rPr>
              <a:t>的模块</a:t>
            </a:r>
            <a:endParaRPr lang="en-US" altLang="zh-CN" sz="3200" b="1" dirty="0">
              <a:solidFill>
                <a:schemeClr val="bg1">
                  <a:lumMod val="95000"/>
                </a:schemeClr>
              </a:solidFill>
              <a:latin typeface="Georgia" panose="02040502050405020303" pitchFamily="18" charset="0"/>
            </a:endParaRPr>
          </a:p>
        </p:txBody>
      </p:sp>
      <p:sp>
        <p:nvSpPr>
          <p:cNvPr id="6" name="矩形 5"/>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7" name="矩形 6"/>
          <p:cNvSpPr/>
          <p:nvPr/>
        </p:nvSpPr>
        <p:spPr>
          <a:xfrm>
            <a:off x="3144547" y="-43494"/>
            <a:ext cx="1136850" cy="369332"/>
          </a:xfrm>
          <a:prstGeom prst="rect">
            <a:avLst/>
          </a:prstGeom>
        </p:spPr>
        <p:txBody>
          <a:bodyPr wrap="none">
            <a:spAutoFit/>
          </a:bodyPr>
          <a:lstStyle/>
          <a:p>
            <a:r>
              <a:rPr lang="en-US" altLang="zh-CN" dirty="0">
                <a:solidFill>
                  <a:schemeClr val="bg1"/>
                </a:solidFill>
                <a:latin typeface="Georgia" panose="02040502050405020303" pitchFamily="18" charset="0"/>
              </a:rPr>
              <a:t>My Work</a:t>
            </a:r>
            <a:endParaRPr lang="zh-CN" altLang="en-US" dirty="0">
              <a:solidFill>
                <a:schemeClr val="bg1"/>
              </a:solidFill>
              <a:latin typeface="Georgia" panose="02040502050405020303" pitchFamily="18" charset="0"/>
            </a:endParaRPr>
          </a:p>
        </p:txBody>
      </p:sp>
      <p:sp>
        <p:nvSpPr>
          <p:cNvPr id="8" name="矩形 7"/>
          <p:cNvSpPr/>
          <p:nvPr/>
        </p:nvSpPr>
        <p:spPr>
          <a:xfrm>
            <a:off x="5137749" y="-4349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9" name="矩形 8"/>
          <p:cNvSpPr/>
          <p:nvPr/>
        </p:nvSpPr>
        <p:spPr>
          <a:xfrm>
            <a:off x="6677302" y="-43494"/>
            <a:ext cx="1499128" cy="369332"/>
          </a:xfrm>
          <a:prstGeom prst="rect">
            <a:avLst/>
          </a:prstGeom>
        </p:spPr>
        <p:txBody>
          <a:bodyPr wrap="none">
            <a:spAutoFit/>
          </a:bodyPr>
          <a:lstStyle/>
          <a:p>
            <a:r>
              <a:rPr lang="en-US" altLang="zh-CN" dirty="0">
                <a:solidFill>
                  <a:schemeClr val="accent2">
                    <a:lumMod val="40000"/>
                    <a:lumOff val="60000"/>
                  </a:schemeClr>
                </a:solidFill>
                <a:latin typeface="Georgia" panose="02040502050405020303" pitchFamily="18" charset="0"/>
              </a:rPr>
              <a:t>Future</a:t>
            </a:r>
            <a:r>
              <a:rPr lang="en-US" altLang="zh-CN" dirty="0" smtClean="0">
                <a:solidFill>
                  <a:schemeClr val="bg1"/>
                </a:solidFill>
                <a:latin typeface="Georgia" panose="02040502050405020303" pitchFamily="18" charset="0"/>
              </a:rPr>
              <a:t> </a:t>
            </a:r>
            <a:r>
              <a:rPr lang="en-US" altLang="zh-CN" dirty="0">
                <a:solidFill>
                  <a:schemeClr val="accent2">
                    <a:lumMod val="40000"/>
                    <a:lumOff val="60000"/>
                  </a:schemeClr>
                </a:solidFill>
                <a:latin typeface="Georgia" panose="02040502050405020303" pitchFamily="18" charset="0"/>
              </a:rPr>
              <a:t>Work</a:t>
            </a:r>
            <a:endParaRPr lang="zh-CN" altLang="en-US" dirty="0">
              <a:solidFill>
                <a:schemeClr val="accent2">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22698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677" y="1228398"/>
            <a:ext cx="7397348"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带</a:t>
            </a:r>
            <a:r>
              <a:rPr lang="zh-CN" altLang="en-US" sz="2800" dirty="0" smtClean="0">
                <a:latin typeface="Georgia" panose="02040502050405020303" pitchFamily="18" charset="0"/>
              </a:rPr>
              <a:t>看评价模块</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电话转接管理模块</a:t>
            </a:r>
            <a:endParaRPr lang="en-US" altLang="zh-CN" sz="2800" dirty="0" smtClean="0">
              <a:latin typeface="Georgia" panose="02040502050405020303" pitchFamily="18" charset="0"/>
            </a:endParaRPr>
          </a:p>
          <a:p>
            <a:pPr>
              <a:lnSpc>
                <a:spcPct val="200000"/>
              </a:lnSpc>
            </a:pPr>
            <a:r>
              <a:rPr lang="en-US" altLang="zh-CN" sz="2800" dirty="0">
                <a:latin typeface="Georgia" panose="02040502050405020303" pitchFamily="18" charset="0"/>
              </a:rPr>
              <a:t> </a:t>
            </a:r>
            <a:r>
              <a:rPr lang="en-US" altLang="zh-CN" sz="2800" dirty="0" smtClean="0">
                <a:latin typeface="Georgia" panose="02040502050405020303" pitchFamily="18" charset="0"/>
              </a:rPr>
              <a:t>  </a:t>
            </a:r>
            <a:r>
              <a:rPr lang="zh-CN" altLang="en-US" sz="2800" dirty="0" smtClean="0">
                <a:latin typeface="Georgia" panose="02040502050405020303" pitchFamily="18" charset="0"/>
              </a:rPr>
              <a:t>后台、自动化</a:t>
            </a:r>
            <a:endParaRPr lang="en-US" altLang="zh-CN" sz="2800" dirty="0" smtClean="0">
              <a:latin typeface="Georgia" panose="02040502050405020303" pitchFamily="18" charset="0"/>
            </a:endParaRPr>
          </a:p>
          <a:p>
            <a:pPr>
              <a:lnSpc>
                <a:spcPct val="200000"/>
              </a:lnSpc>
            </a:pPr>
            <a:r>
              <a:rPr lang="en-US" altLang="zh-CN" sz="2800" dirty="0">
                <a:latin typeface="Georgia" panose="02040502050405020303" pitchFamily="18" charset="0"/>
              </a:rPr>
              <a:t> </a:t>
            </a:r>
            <a:r>
              <a:rPr lang="en-US" altLang="zh-CN" sz="2800" dirty="0" smtClean="0">
                <a:latin typeface="Georgia" panose="02040502050405020303" pitchFamily="18" charset="0"/>
              </a:rPr>
              <a:t>  </a:t>
            </a:r>
            <a:r>
              <a:rPr lang="zh-CN" altLang="en-US" sz="2800" dirty="0" smtClean="0">
                <a:latin typeface="Georgia" panose="02040502050405020303" pitchFamily="18" charset="0"/>
              </a:rPr>
              <a:t>目的：主机号、转接号、同步</a:t>
            </a:r>
            <a:endParaRPr lang="en-US" altLang="zh-CN" sz="2800" dirty="0" smtClean="0">
              <a:latin typeface="Georgia" panose="02040502050405020303" pitchFamily="18" charset="0"/>
            </a:endParaRPr>
          </a:p>
          <a:p>
            <a:pPr>
              <a:lnSpc>
                <a:spcPct val="200000"/>
              </a:lnSpc>
            </a:pPr>
            <a:r>
              <a:rPr lang="en-US" altLang="zh-CN" sz="2800" dirty="0">
                <a:latin typeface="Georgia" panose="02040502050405020303" pitchFamily="18" charset="0"/>
              </a:rPr>
              <a:t> </a:t>
            </a:r>
            <a:r>
              <a:rPr lang="en-US" altLang="zh-CN" sz="2800" dirty="0" smtClean="0">
                <a:latin typeface="Georgia" panose="02040502050405020303" pitchFamily="18" charset="0"/>
              </a:rPr>
              <a:t>  </a:t>
            </a:r>
            <a:r>
              <a:rPr lang="zh-CN" altLang="en-US" sz="2800" dirty="0" smtClean="0">
                <a:latin typeface="Georgia" panose="02040502050405020303" pitchFamily="18" charset="0"/>
              </a:rPr>
              <a:t>功能：号码查询、转接号生成、信息同步</a:t>
            </a:r>
            <a:endParaRPr lang="en-US" altLang="zh-CN" sz="2800" dirty="0" smtClean="0">
              <a:latin typeface="Georgia" panose="02040502050405020303" pitchFamily="18" charset="0"/>
            </a:endParaRPr>
          </a:p>
        </p:txBody>
      </p:sp>
      <p:sp>
        <p:nvSpPr>
          <p:cNvPr id="3" name="圆角矩形 2"/>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1313508" y="201030"/>
            <a:ext cx="1826141" cy="584775"/>
          </a:xfrm>
          <a:prstGeom prst="rect">
            <a:avLst/>
          </a:prstGeom>
        </p:spPr>
        <p:txBody>
          <a:bodyPr wrap="none">
            <a:spAutoFit/>
          </a:bodyPr>
          <a:lstStyle/>
          <a:p>
            <a:r>
              <a:rPr lang="zh-CN" altLang="en-US" sz="3200" b="1" dirty="0">
                <a:solidFill>
                  <a:schemeClr val="bg1">
                    <a:lumMod val="95000"/>
                  </a:schemeClr>
                </a:solidFill>
                <a:latin typeface="Georgia" panose="02040502050405020303" pitchFamily="18" charset="0"/>
              </a:rPr>
              <a:t>我</a:t>
            </a:r>
            <a:r>
              <a:rPr lang="zh-CN" altLang="en-US" sz="3200" b="1" dirty="0" smtClean="0">
                <a:solidFill>
                  <a:schemeClr val="bg1">
                    <a:lumMod val="95000"/>
                  </a:schemeClr>
                </a:solidFill>
                <a:latin typeface="Georgia" panose="02040502050405020303" pitchFamily="18" charset="0"/>
              </a:rPr>
              <a:t>的模块</a:t>
            </a:r>
            <a:endParaRPr lang="en-US" altLang="zh-CN" sz="3200" b="1" dirty="0">
              <a:solidFill>
                <a:schemeClr val="bg1">
                  <a:lumMod val="95000"/>
                </a:schemeClr>
              </a:solidFill>
              <a:latin typeface="Georgia" panose="02040502050405020303" pitchFamily="18" charset="0"/>
            </a:endParaRPr>
          </a:p>
        </p:txBody>
      </p:sp>
      <p:sp>
        <p:nvSpPr>
          <p:cNvPr id="6" name="矩形 5"/>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7" name="矩形 6"/>
          <p:cNvSpPr/>
          <p:nvPr/>
        </p:nvSpPr>
        <p:spPr>
          <a:xfrm>
            <a:off x="3144547" y="-43494"/>
            <a:ext cx="1136850" cy="369332"/>
          </a:xfrm>
          <a:prstGeom prst="rect">
            <a:avLst/>
          </a:prstGeom>
        </p:spPr>
        <p:txBody>
          <a:bodyPr wrap="none">
            <a:spAutoFit/>
          </a:bodyPr>
          <a:lstStyle/>
          <a:p>
            <a:r>
              <a:rPr lang="en-US" altLang="zh-CN" dirty="0">
                <a:solidFill>
                  <a:schemeClr val="bg1"/>
                </a:solidFill>
                <a:latin typeface="Georgia" panose="02040502050405020303" pitchFamily="18" charset="0"/>
              </a:rPr>
              <a:t>My Work</a:t>
            </a:r>
            <a:endParaRPr lang="zh-CN" altLang="en-US" dirty="0">
              <a:solidFill>
                <a:schemeClr val="bg1"/>
              </a:solidFill>
              <a:latin typeface="Georgia" panose="02040502050405020303" pitchFamily="18" charset="0"/>
            </a:endParaRPr>
          </a:p>
        </p:txBody>
      </p:sp>
      <p:sp>
        <p:nvSpPr>
          <p:cNvPr id="8" name="矩形 7"/>
          <p:cNvSpPr/>
          <p:nvPr/>
        </p:nvSpPr>
        <p:spPr>
          <a:xfrm>
            <a:off x="5137749" y="-4349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9" name="矩形 8"/>
          <p:cNvSpPr/>
          <p:nvPr/>
        </p:nvSpPr>
        <p:spPr>
          <a:xfrm>
            <a:off x="6677302" y="-43494"/>
            <a:ext cx="1499128" cy="369332"/>
          </a:xfrm>
          <a:prstGeom prst="rect">
            <a:avLst/>
          </a:prstGeom>
        </p:spPr>
        <p:txBody>
          <a:bodyPr wrap="none">
            <a:spAutoFit/>
          </a:bodyPr>
          <a:lstStyle/>
          <a:p>
            <a:r>
              <a:rPr lang="en-US" altLang="zh-CN" dirty="0">
                <a:solidFill>
                  <a:schemeClr val="accent2">
                    <a:lumMod val="40000"/>
                    <a:lumOff val="60000"/>
                  </a:schemeClr>
                </a:solidFill>
                <a:latin typeface="Georgia" panose="02040502050405020303" pitchFamily="18" charset="0"/>
              </a:rPr>
              <a:t>Future</a:t>
            </a:r>
            <a:r>
              <a:rPr lang="en-US" altLang="zh-CN" dirty="0" smtClean="0">
                <a:solidFill>
                  <a:schemeClr val="bg1"/>
                </a:solidFill>
                <a:latin typeface="Georgia" panose="02040502050405020303" pitchFamily="18" charset="0"/>
              </a:rPr>
              <a:t> </a:t>
            </a:r>
            <a:r>
              <a:rPr lang="en-US" altLang="zh-CN" dirty="0">
                <a:solidFill>
                  <a:schemeClr val="accent2">
                    <a:lumMod val="40000"/>
                    <a:lumOff val="60000"/>
                  </a:schemeClr>
                </a:solidFill>
                <a:latin typeface="Georgia" panose="02040502050405020303" pitchFamily="18" charset="0"/>
              </a:rPr>
              <a:t>Work</a:t>
            </a:r>
            <a:endParaRPr lang="zh-CN" altLang="en-US" dirty="0">
              <a:solidFill>
                <a:schemeClr val="accent2">
                  <a:lumMod val="40000"/>
                  <a:lumOff val="60000"/>
                </a:schemeClr>
              </a:solidFill>
              <a:latin typeface="Georgia" panose="02040502050405020303" pitchFamily="18" charset="0"/>
            </a:endParaRPr>
          </a:p>
        </p:txBody>
      </p:sp>
    </p:spTree>
    <p:extLst>
      <p:ext uri="{BB962C8B-B14F-4D97-AF65-F5344CB8AC3E}">
        <p14:creationId xmlns:p14="http://schemas.microsoft.com/office/powerpoint/2010/main" val="1459969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11468"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矩形 7"/>
          <p:cNvSpPr/>
          <p:nvPr/>
        </p:nvSpPr>
        <p:spPr>
          <a:xfrm>
            <a:off x="1313508" y="201030"/>
            <a:ext cx="3623108"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概要设计</a:t>
            </a:r>
            <a:r>
              <a:rPr lang="en-US" altLang="zh-CN" sz="3200" b="1" dirty="0">
                <a:solidFill>
                  <a:schemeClr val="bg1">
                    <a:lumMod val="95000"/>
                  </a:schemeClr>
                </a:solidFill>
                <a:latin typeface="Georgia" panose="02040502050405020303" pitchFamily="18" charset="0"/>
              </a:rPr>
              <a:t>-</a:t>
            </a:r>
            <a:r>
              <a:rPr lang="zh-CN" altLang="en-US" sz="3200" b="1" dirty="0" smtClean="0">
                <a:solidFill>
                  <a:schemeClr val="bg1">
                    <a:lumMod val="95000"/>
                  </a:schemeClr>
                </a:solidFill>
                <a:latin typeface="Georgia" panose="02040502050405020303" pitchFamily="18" charset="0"/>
              </a:rPr>
              <a:t>模块部署</a:t>
            </a:r>
            <a:endParaRPr lang="en-US" altLang="zh-CN" sz="3200" b="1" dirty="0">
              <a:solidFill>
                <a:schemeClr val="bg1">
                  <a:lumMod val="95000"/>
                </a:schemeClr>
              </a:solidFill>
              <a:latin typeface="Georgia" panose="02040502050405020303" pitchFamily="18" charset="0"/>
            </a:endParaRPr>
          </a:p>
        </p:txBody>
      </p:sp>
      <p:sp>
        <p:nvSpPr>
          <p:cNvPr id="10" name="矩形 9"/>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11" name="矩形 10"/>
          <p:cNvSpPr/>
          <p:nvPr/>
        </p:nvSpPr>
        <p:spPr>
          <a:xfrm>
            <a:off x="3144547" y="-43494"/>
            <a:ext cx="1136850"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My Work</a:t>
            </a:r>
            <a:endParaRPr lang="zh-CN" altLang="en-US" dirty="0">
              <a:solidFill>
                <a:schemeClr val="bg1"/>
              </a:solidFill>
              <a:latin typeface="Georgia" panose="02040502050405020303" pitchFamily="18" charset="0"/>
            </a:endParaRPr>
          </a:p>
        </p:txBody>
      </p:sp>
      <p:sp>
        <p:nvSpPr>
          <p:cNvPr id="12" name="矩形 11"/>
          <p:cNvSpPr/>
          <p:nvPr/>
        </p:nvSpPr>
        <p:spPr>
          <a:xfrm>
            <a:off x="4967350" y="1636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13" name="矩形 12"/>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3074" name="Picture 2" descr="模块部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945" y="1277338"/>
            <a:ext cx="6718379" cy="485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311468" y="1278326"/>
            <a:ext cx="3215873"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sz="2800" dirty="0">
                <a:latin typeface="Georgia" panose="02040502050405020303" pitchFamily="18" charset="0"/>
              </a:rPr>
              <a:t>外网</a:t>
            </a:r>
            <a:r>
              <a:rPr lang="zh-CN" altLang="en-US" sz="2800" dirty="0" smtClean="0">
                <a:latin typeface="Georgia" panose="02040502050405020303" pitchFamily="18" charset="0"/>
              </a:rPr>
              <a:t>服务</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经纪人服务</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zh-CN" altLang="en-US" sz="2800" dirty="0" smtClean="0">
                <a:latin typeface="Georgia" panose="02040502050405020303" pitchFamily="18" charset="0"/>
              </a:rPr>
              <a:t>公共服务</a:t>
            </a:r>
            <a:endParaRPr lang="en-US" altLang="zh-CN" sz="2800" dirty="0" smtClean="0">
              <a:latin typeface="Georgia" panose="02040502050405020303" pitchFamily="18" charset="0"/>
            </a:endParaRPr>
          </a:p>
          <a:p>
            <a:pPr>
              <a:lnSpc>
                <a:spcPct val="200000"/>
              </a:lnSpc>
            </a:pPr>
            <a:r>
              <a:rPr lang="en-US" altLang="zh-CN" sz="2800" dirty="0" smtClean="0">
                <a:latin typeface="Georgia" panose="02040502050405020303" pitchFamily="18" charset="0"/>
              </a:rPr>
              <a:t>   1</a:t>
            </a:r>
            <a:r>
              <a:rPr lang="zh-CN" altLang="en-US" sz="2800" dirty="0">
                <a:latin typeface="Georgia" panose="02040502050405020303" pitchFamily="18" charset="0"/>
              </a:rPr>
              <a:t> </a:t>
            </a:r>
            <a:r>
              <a:rPr lang="en-US" altLang="zh-CN" sz="2400" dirty="0" smtClean="0">
                <a:latin typeface="Georgia" panose="02040502050405020303" pitchFamily="18" charset="0"/>
              </a:rPr>
              <a:t>MQ</a:t>
            </a:r>
            <a:r>
              <a:rPr lang="zh-CN" altLang="en-US" sz="2400" dirty="0" smtClean="0">
                <a:latin typeface="Georgia" panose="02040502050405020303" pitchFamily="18" charset="0"/>
              </a:rPr>
              <a:t>服务器</a:t>
            </a:r>
            <a:endParaRPr lang="en-US" altLang="zh-CN" sz="2400" dirty="0" smtClean="0">
              <a:latin typeface="Georgia" panose="02040502050405020303" pitchFamily="18" charset="0"/>
            </a:endParaRPr>
          </a:p>
          <a:p>
            <a:pPr>
              <a:lnSpc>
                <a:spcPct val="200000"/>
              </a:lnSpc>
            </a:pPr>
            <a:r>
              <a:rPr lang="en-US" altLang="zh-CN" sz="2400" dirty="0" smtClean="0">
                <a:latin typeface="Georgia" panose="02040502050405020303" pitchFamily="18" charset="0"/>
              </a:rPr>
              <a:t>   2 </a:t>
            </a:r>
            <a:r>
              <a:rPr lang="zh-CN" altLang="en-US" sz="2400" dirty="0" smtClean="0">
                <a:latin typeface="Georgia" panose="02040502050405020303" pitchFamily="18" charset="0"/>
              </a:rPr>
              <a:t>电信服务器</a:t>
            </a:r>
            <a:endParaRPr lang="en-US" altLang="zh-CN" sz="2400" dirty="0" smtClean="0">
              <a:latin typeface="Georgia" panose="02040502050405020303" pitchFamily="18" charset="0"/>
            </a:endParaRPr>
          </a:p>
          <a:p>
            <a:pPr marL="285750" indent="-285750">
              <a:lnSpc>
                <a:spcPct val="200000"/>
              </a:lnSpc>
              <a:buFont typeface="Wingdings" panose="05000000000000000000" pitchFamily="2" charset="2"/>
              <a:buChar char="l"/>
            </a:pPr>
            <a:endParaRPr lang="en-US" altLang="zh-CN" sz="2800" dirty="0" smtClean="0">
              <a:latin typeface="Georgia" panose="02040502050405020303" pitchFamily="18" charset="0"/>
            </a:endParaRPr>
          </a:p>
        </p:txBody>
      </p:sp>
    </p:spTree>
    <p:extLst>
      <p:ext uri="{BB962C8B-B14F-4D97-AF65-F5344CB8AC3E}">
        <p14:creationId xmlns:p14="http://schemas.microsoft.com/office/powerpoint/2010/main" val="272584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11981" y="0"/>
            <a:ext cx="8279843" cy="803867"/>
          </a:xfrm>
          <a:prstGeom prst="roundRect">
            <a:avLst>
              <a:gd name="adj" fmla="val 4375"/>
            </a:avLst>
          </a:prstGeom>
          <a:solidFill>
            <a:srgbClr val="EF9D16"/>
          </a:solidFill>
          <a:ln>
            <a:noFill/>
          </a:ln>
          <a:effectLst>
            <a:reflection stA="22000" endPos="24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矩形 7"/>
          <p:cNvSpPr/>
          <p:nvPr/>
        </p:nvSpPr>
        <p:spPr>
          <a:xfrm>
            <a:off x="1313508" y="201030"/>
            <a:ext cx="3877985" cy="584775"/>
          </a:xfrm>
          <a:prstGeom prst="rect">
            <a:avLst/>
          </a:prstGeom>
        </p:spPr>
        <p:txBody>
          <a:bodyPr wrap="none">
            <a:spAutoFit/>
          </a:bodyPr>
          <a:lstStyle/>
          <a:p>
            <a:r>
              <a:rPr lang="zh-CN" altLang="en-US" sz="3200" b="1" dirty="0" smtClean="0">
                <a:solidFill>
                  <a:schemeClr val="bg1">
                    <a:lumMod val="95000"/>
                  </a:schemeClr>
                </a:solidFill>
                <a:latin typeface="Georgia" panose="02040502050405020303" pitchFamily="18" charset="0"/>
              </a:rPr>
              <a:t>通用模块与使用技术</a:t>
            </a:r>
            <a:endParaRPr lang="en-US" altLang="zh-CN" sz="3200" b="1" dirty="0">
              <a:solidFill>
                <a:schemeClr val="bg1">
                  <a:lumMod val="95000"/>
                </a:schemeClr>
              </a:solidFill>
              <a:latin typeface="Georgia" panose="02040502050405020303" pitchFamily="18" charset="0"/>
            </a:endParaRPr>
          </a:p>
        </p:txBody>
      </p:sp>
      <p:sp>
        <p:nvSpPr>
          <p:cNvPr id="10" name="矩形 9"/>
          <p:cNvSpPr/>
          <p:nvPr/>
        </p:nvSpPr>
        <p:spPr>
          <a:xfrm>
            <a:off x="1322867" y="-43494"/>
            <a:ext cx="141897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Background</a:t>
            </a:r>
            <a:endParaRPr lang="zh-CN" altLang="en-US" dirty="0">
              <a:solidFill>
                <a:schemeClr val="accent2">
                  <a:lumMod val="40000"/>
                  <a:lumOff val="60000"/>
                </a:schemeClr>
              </a:solidFill>
              <a:latin typeface="Georgia" panose="02040502050405020303" pitchFamily="18" charset="0"/>
            </a:endParaRPr>
          </a:p>
        </p:txBody>
      </p:sp>
      <p:sp>
        <p:nvSpPr>
          <p:cNvPr id="11" name="矩形 10"/>
          <p:cNvSpPr/>
          <p:nvPr/>
        </p:nvSpPr>
        <p:spPr>
          <a:xfrm>
            <a:off x="3144547" y="-43494"/>
            <a:ext cx="1136850" cy="369332"/>
          </a:xfrm>
          <a:prstGeom prst="rect">
            <a:avLst/>
          </a:prstGeom>
        </p:spPr>
        <p:txBody>
          <a:bodyPr wrap="none">
            <a:spAutoFit/>
          </a:bodyPr>
          <a:lstStyle/>
          <a:p>
            <a:r>
              <a:rPr lang="en-US" altLang="zh-CN" dirty="0" smtClean="0">
                <a:solidFill>
                  <a:schemeClr val="bg1"/>
                </a:solidFill>
                <a:latin typeface="Georgia" panose="02040502050405020303" pitchFamily="18" charset="0"/>
              </a:rPr>
              <a:t>My Work</a:t>
            </a:r>
            <a:endParaRPr lang="zh-CN" altLang="en-US" dirty="0">
              <a:solidFill>
                <a:schemeClr val="bg1"/>
              </a:solidFill>
              <a:latin typeface="Georgia" panose="02040502050405020303" pitchFamily="18" charset="0"/>
            </a:endParaRPr>
          </a:p>
        </p:txBody>
      </p:sp>
      <p:sp>
        <p:nvSpPr>
          <p:cNvPr id="12" name="矩形 11"/>
          <p:cNvSpPr/>
          <p:nvPr/>
        </p:nvSpPr>
        <p:spPr>
          <a:xfrm>
            <a:off x="4967350" y="16364"/>
            <a:ext cx="119455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Key Work</a:t>
            </a:r>
            <a:endParaRPr lang="zh-CN" altLang="en-US" dirty="0">
              <a:solidFill>
                <a:schemeClr val="accent2">
                  <a:lumMod val="40000"/>
                  <a:lumOff val="60000"/>
                </a:schemeClr>
              </a:solidFill>
              <a:latin typeface="Georgia" panose="02040502050405020303" pitchFamily="18" charset="0"/>
            </a:endParaRPr>
          </a:p>
        </p:txBody>
      </p:sp>
      <p:sp>
        <p:nvSpPr>
          <p:cNvPr id="13" name="矩形 12"/>
          <p:cNvSpPr/>
          <p:nvPr/>
        </p:nvSpPr>
        <p:spPr>
          <a:xfrm>
            <a:off x="6677302" y="-43494"/>
            <a:ext cx="1499128" cy="369332"/>
          </a:xfrm>
          <a:prstGeom prst="rect">
            <a:avLst/>
          </a:prstGeom>
        </p:spPr>
        <p:txBody>
          <a:bodyPr wrap="none">
            <a:spAutoFit/>
          </a:bodyPr>
          <a:lstStyle/>
          <a:p>
            <a:r>
              <a:rPr lang="en-US" altLang="zh-CN" dirty="0" smtClean="0">
                <a:solidFill>
                  <a:schemeClr val="accent2">
                    <a:lumMod val="40000"/>
                    <a:lumOff val="60000"/>
                  </a:schemeClr>
                </a:solidFill>
                <a:latin typeface="Georgia" panose="02040502050405020303" pitchFamily="18" charset="0"/>
              </a:rPr>
              <a:t>Future Work</a:t>
            </a:r>
            <a:endParaRPr lang="zh-CN" altLang="en-US" dirty="0">
              <a:solidFill>
                <a:schemeClr val="accent2">
                  <a:lumMod val="40000"/>
                  <a:lumOff val="60000"/>
                </a:schemeClr>
              </a:solidFill>
              <a:latin typeface="Georgia" panose="02040502050405020303" pitchFamily="18" charset="0"/>
            </a:endParaRPr>
          </a:p>
        </p:txBody>
      </p:sp>
      <p:pic>
        <p:nvPicPr>
          <p:cNvPr id="4098" name="Picture 2" descr="通用模块架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1" y="698375"/>
            <a:ext cx="5355130" cy="545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803677" y="1228398"/>
            <a:ext cx="3215873"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en-US" altLang="zh-CN" sz="2800" dirty="0" smtClean="0">
                <a:latin typeface="Georgia" panose="02040502050405020303" pitchFamily="18" charset="0"/>
              </a:rPr>
              <a:t>Spring MVC</a:t>
            </a:r>
          </a:p>
          <a:p>
            <a:pPr marL="285750" indent="-285750">
              <a:lnSpc>
                <a:spcPct val="200000"/>
              </a:lnSpc>
              <a:buFont typeface="Wingdings" panose="05000000000000000000" pitchFamily="2" charset="2"/>
              <a:buChar char="l"/>
            </a:pPr>
            <a:r>
              <a:rPr lang="en-US" altLang="zh-CN" sz="2800" dirty="0" err="1" smtClean="0">
                <a:latin typeface="Georgia" panose="02040502050405020303" pitchFamily="18" charset="0"/>
              </a:rPr>
              <a:t>MyBatis</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en-US" altLang="zh-CN" sz="2800" dirty="0" smtClean="0">
                <a:latin typeface="Georgia" panose="02040502050405020303" pitchFamily="18" charset="0"/>
              </a:rPr>
              <a:t>Maven</a:t>
            </a:r>
          </a:p>
          <a:p>
            <a:pPr marL="285750" indent="-285750">
              <a:lnSpc>
                <a:spcPct val="200000"/>
              </a:lnSpc>
              <a:buFont typeface="Wingdings" panose="05000000000000000000" pitchFamily="2" charset="2"/>
              <a:buChar char="l"/>
            </a:pPr>
            <a:r>
              <a:rPr lang="en-US" altLang="zh-CN" sz="2800" dirty="0" err="1" smtClean="0">
                <a:latin typeface="Georgia" panose="02040502050405020303" pitchFamily="18" charset="0"/>
              </a:rPr>
              <a:t>ActiveMQ</a:t>
            </a:r>
            <a:endParaRPr lang="en-US" altLang="zh-CN" sz="2800" dirty="0" smtClean="0">
              <a:latin typeface="Georgia" panose="02040502050405020303" pitchFamily="18" charset="0"/>
            </a:endParaRPr>
          </a:p>
          <a:p>
            <a:pPr marL="285750" indent="-285750">
              <a:lnSpc>
                <a:spcPct val="200000"/>
              </a:lnSpc>
              <a:buFont typeface="Wingdings" panose="05000000000000000000" pitchFamily="2" charset="2"/>
              <a:buChar char="l"/>
            </a:pPr>
            <a:r>
              <a:rPr lang="en-US" altLang="zh-CN" sz="2800" dirty="0" err="1" smtClean="0">
                <a:latin typeface="Georgia" panose="02040502050405020303" pitchFamily="18" charset="0"/>
              </a:rPr>
              <a:t>FastJson</a:t>
            </a:r>
            <a:endParaRPr lang="en-US" altLang="zh-CN" sz="2800" dirty="0" smtClean="0">
              <a:latin typeface="Georgia" panose="02040502050405020303" pitchFamily="18" charset="0"/>
            </a:endParaRPr>
          </a:p>
        </p:txBody>
      </p:sp>
    </p:spTree>
    <p:extLst>
      <p:ext uri="{BB962C8B-B14F-4D97-AF65-F5344CB8AC3E}">
        <p14:creationId xmlns:p14="http://schemas.microsoft.com/office/powerpoint/2010/main" val="31944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5278</TotalTime>
  <Words>1586</Words>
  <Application>Microsoft Office PowerPoint</Application>
  <PresentationFormat>全屏显示(4:3)</PresentationFormat>
  <Paragraphs>291</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宋体</vt:lpstr>
      <vt:lpstr>Arial</vt:lpstr>
      <vt:lpstr>Calibri</vt:lpstr>
      <vt:lpstr>Calibri Light</vt:lpstr>
      <vt:lpstr>Georgia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Red Up</dc:creator>
  <cp:lastModifiedBy>冰封秋水</cp:lastModifiedBy>
  <cp:revision>202</cp:revision>
  <dcterms:created xsi:type="dcterms:W3CDTF">2016-03-12T12:11:33Z</dcterms:created>
  <dcterms:modified xsi:type="dcterms:W3CDTF">2016-05-27T06:58:35Z</dcterms:modified>
</cp:coreProperties>
</file>