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7" r:id="rId3"/>
    <p:sldId id="282" r:id="rId4"/>
    <p:sldId id="283" r:id="rId5"/>
    <p:sldId id="305" r:id="rId6"/>
    <p:sldId id="306" r:id="rId7"/>
    <p:sldId id="296" r:id="rId8"/>
    <p:sldId id="307" r:id="rId9"/>
    <p:sldId id="281" r:id="rId10"/>
    <p:sldId id="263" r:id="rId11"/>
    <p:sldId id="277" r:id="rId12"/>
    <p:sldId id="264" r:id="rId13"/>
    <p:sldId id="278" r:id="rId14"/>
    <p:sldId id="270" r:id="rId15"/>
    <p:sldId id="312" r:id="rId16"/>
    <p:sldId id="313" r:id="rId17"/>
    <p:sldId id="284" r:id="rId18"/>
    <p:sldId id="308" r:id="rId19"/>
    <p:sldId id="320" r:id="rId20"/>
    <p:sldId id="279" r:id="rId21"/>
    <p:sldId id="314" r:id="rId22"/>
    <p:sldId id="315" r:id="rId23"/>
    <p:sldId id="285" r:id="rId24"/>
    <p:sldId id="298" r:id="rId25"/>
    <p:sldId id="299" r:id="rId26"/>
    <p:sldId id="321" r:id="rId27"/>
    <p:sldId id="292" r:id="rId28"/>
    <p:sldId id="297" r:id="rId29"/>
    <p:sldId id="272" r:id="rId30"/>
    <p:sldId id="323" r:id="rId31"/>
    <p:sldId id="259" r:id="rId32"/>
    <p:sldId id="324" r:id="rId33"/>
    <p:sldId id="322" r:id="rId34"/>
    <p:sldId id="318" r:id="rId35"/>
    <p:sldId id="319" r:id="rId36"/>
    <p:sldId id="300" r:id="rId37"/>
    <p:sldId id="286" r:id="rId38"/>
    <p:sldId id="288" r:id="rId39"/>
    <p:sldId id="289" r:id="rId40"/>
    <p:sldId id="290" r:id="rId41"/>
    <p:sldId id="311" r:id="rId42"/>
    <p:sldId id="291" r:id="rId43"/>
    <p:sldId id="294" r:id="rId44"/>
    <p:sldId id="293" r:id="rId45"/>
    <p:sldId id="295" r:id="rId46"/>
    <p:sldId id="266" r:id="rId47"/>
    <p:sldId id="287" r:id="rId48"/>
    <p:sldId id="316" r:id="rId49"/>
    <p:sldId id="317" r:id="rId50"/>
    <p:sldId id="325" r:id="rId51"/>
    <p:sldId id="3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78918" autoAdjust="0"/>
  </p:normalViewPr>
  <p:slideViewPr>
    <p:cSldViewPr snapToGrid="0">
      <p:cViewPr varScale="1">
        <p:scale>
          <a:sx n="51" d="100"/>
          <a:sy n="51" d="100"/>
        </p:scale>
        <p:origin x="125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39AC3-B424-4629-92EB-54DF086E204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3D5B1-F897-40DA-8511-12B814D4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tous, je suis honoré d'être ici aujourd'hui pour présenter un travail intitulé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D5B1-F897-40DA-8511-12B814D41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guest </a:t>
            </a:r>
            <a:r>
              <a:rPr lang="en-US" dirty="0" err="1"/>
              <a:t>os</a:t>
            </a:r>
            <a:r>
              <a:rPr lang="en-US" dirty="0"/>
              <a:t> is patched to issue </a:t>
            </a:r>
            <a:r>
              <a:rPr lang="en-US" dirty="0" err="1"/>
              <a:t>hypercalls</a:t>
            </a:r>
            <a:r>
              <a:rPr lang="en-US" dirty="0"/>
              <a:t> only, so system calls are not even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D5B1-F897-40DA-8511-12B814D41D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D5B1-F897-40DA-8511-12B814D41D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D5B1-F897-40DA-8511-12B814D41D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759-7B2A-4B6D-A93D-2C40E94A0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23A97-FC34-4138-BA79-3EAD702C1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EE3C-1D24-421C-BDCF-CD3540E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201B-E083-4CE0-ACD6-9A6010B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8880-977E-4876-8CF3-79984EFD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0A79-0B5E-4098-8730-F21CF1C7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3C8C7-9EC1-47D8-BC89-7DE414D46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6191-B9F6-462B-8A46-CD0E74E6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4AF8-BDD1-4A0A-92D9-0C404F6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2217-4836-46A9-8304-AB68031C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0AFA-BD45-47DA-AD63-D512B261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A0C5-D583-4868-99DC-6C3FD83A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3E5E-14CB-4D41-A7A8-23090AB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F151-FFAD-4B89-B206-CDFDDB15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3A71-7D38-4EAF-9715-C95A5452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4D1-3ACF-4CF5-A8F8-55B048E4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BE61-E8C4-4CF2-9E77-85DEA997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1480-6596-4CE4-A7C2-6B2C8728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B28E-B6DE-4434-8226-36813C5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0BAD-9255-4D8F-B5EB-D87675EB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641-A4FB-459D-8E3B-7510B786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6E25B-99B3-4A01-AB1B-10EC0F48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44FE-741C-4727-BF9B-86417FA9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51C1-D543-44EF-BC0F-D85AE3D3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64A8-FC73-494C-833C-2024B5A8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86F2-CE4A-49F5-AD40-9F85A061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EAFE-51AF-43C3-8FFA-03885D44F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34D48-AF4F-4E29-AA13-B430C3B8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74BF5-B71A-4211-8EB2-ED6D326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23AE-7A6B-44E5-ACC8-3A7749CA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E953-ED34-47BA-8738-77D18DB0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B5A5-5B81-41BF-BA7B-877D8E2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11E-0DCA-46A4-BB8C-D05210DF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960C-B159-4747-8C4B-A5CAAEE39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E4A0-5C0A-4E6B-8B98-5415B2D4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265F-4208-46BB-BD0C-7E9E435B4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3491C-2211-45C5-9452-A531A93E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B2763-12BC-4A02-AF66-C0699B5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023E8-D9B5-4BA6-91EF-59A8A424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6B9C-2F9B-4FE0-A4BE-3D4DA4F6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926D9-5A80-4C6F-979E-8B40B4F6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B4B0C-EF58-4F85-8E53-E09C62D1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BF2A-EA71-42F3-8C86-A7470CC9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75330-26CF-4961-B771-3775635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7D1B4-9222-4910-B8D4-D8011CEC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A9F15-B911-4307-B76F-464AB2CE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3D7-77A8-4878-8FB7-72FA1B7F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F69A-482A-4A7C-8035-0023B5A4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3223-EE53-4C25-9E8E-70E737A8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B7DA6-0AE5-44F6-9EAF-0C044FD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AA81-452F-4DC6-ADE6-F4E87BAF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2F7E-4DF1-4639-86A4-58EC8293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6BC5-A185-48D0-9850-53B99A8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71314-7AB9-4301-AD36-E0C9864CB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23EB-2FA4-44D2-BE1B-2D852B93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A5E7-3D85-4E43-890F-6E728B2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30F3-2E23-4E20-8625-3924A284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033F-DA98-4B5C-A70B-8FDFC5C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26C7D-0EB9-4BF1-97F1-326B397E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094F-BAD4-4322-9E8A-C21C8F14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01D1-4BC0-4282-9A72-9C242EF5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4B89-0FA4-4876-A040-435AD1CB32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001B-C8DD-423A-8282-499684D32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509D-B0AA-4A5A-B711-A3B8CE23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936D-5D87-417B-AEF1-F5A7AB2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pcarta.com/W359840433" TargetMode="External"/><Relationship Id="rId4" Type="http://schemas.openxmlformats.org/officeDocument/2006/relationships/hyperlink" Target="https://www.mfep.gov.dz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BA19BD-2317-47F8-AD7F-DABA29072978}"/>
              </a:ext>
            </a:extLst>
          </p:cNvPr>
          <p:cNvSpPr/>
          <p:nvPr/>
        </p:nvSpPr>
        <p:spPr>
          <a:xfrm>
            <a:off x="914400" y="2189747"/>
            <a:ext cx="10299032" cy="2273689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5A9FB-55DF-4984-A29E-B1C8F621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58" y="2759241"/>
            <a:ext cx="11716084" cy="1636295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Évaluation de la Sécurité des Conteneurs         Docker Dans un Environnement                         Virtualisé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DF8B-2379-44A8-90E3-81613BC3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1" y="186715"/>
            <a:ext cx="9144000" cy="1180977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épublique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Algérienne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Démocratique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 et Populaire.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Ministère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de Formation et de 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l'Enseignement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Professionne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National 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Spécialisé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de la Formation 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Professionnelle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Mohammed Tayeb 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Bousenna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- Alger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C746-2273-4122-8CFB-AEE3A1F09EDD}"/>
              </a:ext>
            </a:extLst>
          </p:cNvPr>
          <p:cNvSpPr txBox="1"/>
          <p:nvPr/>
        </p:nvSpPr>
        <p:spPr>
          <a:xfrm>
            <a:off x="281354" y="5533292"/>
            <a:ext cx="3509107" cy="96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Promotrice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REZIG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3172E-6FB8-41A9-B66D-7CA48F3C77CD}"/>
              </a:ext>
            </a:extLst>
          </p:cNvPr>
          <p:cNvSpPr txBox="1"/>
          <p:nvPr/>
        </p:nvSpPr>
        <p:spPr>
          <a:xfrm>
            <a:off x="9702801" y="5533292"/>
            <a:ext cx="3509107" cy="96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Encadreur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BELALAM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C380-D9E8-47BE-9DF5-3EC2D18498E2}"/>
              </a:ext>
            </a:extLst>
          </p:cNvPr>
          <p:cNvSpPr/>
          <p:nvPr/>
        </p:nvSpPr>
        <p:spPr>
          <a:xfrm>
            <a:off x="4867103" y="5734660"/>
            <a:ext cx="2317115" cy="936625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Promotion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/>
      <p:bldP spid="8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1AF3D5-7D5A-4592-A2D9-84992227ECFE}"/>
              </a:ext>
            </a:extLst>
          </p:cNvPr>
          <p:cNvSpPr/>
          <p:nvPr/>
        </p:nvSpPr>
        <p:spPr>
          <a:xfrm>
            <a:off x="3536461" y="367323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</a:t>
            </a:r>
            <a:r>
              <a:rPr lang="en-US" sz="3600" dirty="0" err="1"/>
              <a:t>Utilisateur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0EF80-83C5-4907-B220-FDD60E3080E8}"/>
              </a:ext>
            </a:extLst>
          </p:cNvPr>
          <p:cNvSpPr/>
          <p:nvPr/>
        </p:nvSpPr>
        <p:spPr>
          <a:xfrm>
            <a:off x="3536458" y="1301262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5DADA-7C52-4A47-85EA-28AD0A195FBC}"/>
              </a:ext>
            </a:extLst>
          </p:cNvPr>
          <p:cNvSpPr/>
          <p:nvPr/>
        </p:nvSpPr>
        <p:spPr>
          <a:xfrm>
            <a:off x="3536455" y="5037018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Matériel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E4F6-D845-414F-83C4-AEC53D8E6B3E}"/>
              </a:ext>
            </a:extLst>
          </p:cNvPr>
          <p:cNvSpPr/>
          <p:nvPr/>
        </p:nvSpPr>
        <p:spPr>
          <a:xfrm>
            <a:off x="3536456" y="4103079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Couche de Virtualization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653-317F-478A-876A-AF80B00E0F3E}"/>
              </a:ext>
            </a:extLst>
          </p:cNvPr>
          <p:cNvSpPr/>
          <p:nvPr/>
        </p:nvSpPr>
        <p:spPr>
          <a:xfrm>
            <a:off x="3536457" y="2235201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F8F9B-F9F5-4128-8CF2-C3A0662AF425}"/>
              </a:ext>
            </a:extLst>
          </p:cNvPr>
          <p:cNvSpPr/>
          <p:nvPr/>
        </p:nvSpPr>
        <p:spPr>
          <a:xfrm>
            <a:off x="3536457" y="3169140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Noyau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BA7B6-150F-40FF-ABFA-F5E710AEBF26}"/>
              </a:ext>
            </a:extLst>
          </p:cNvPr>
          <p:cNvCxnSpPr>
            <a:stCxn id="6" idx="3"/>
          </p:cNvCxnSpPr>
          <p:nvPr/>
        </p:nvCxnSpPr>
        <p:spPr>
          <a:xfrm flipV="1">
            <a:off x="8655538" y="777630"/>
            <a:ext cx="1387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03F530-FBD6-4B16-977C-557F07940210}"/>
              </a:ext>
            </a:extLst>
          </p:cNvPr>
          <p:cNvCxnSpPr>
            <a:cxnSpLocks/>
          </p:cNvCxnSpPr>
          <p:nvPr/>
        </p:nvCxnSpPr>
        <p:spPr>
          <a:xfrm>
            <a:off x="10050585" y="777630"/>
            <a:ext cx="7817" cy="49041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44C6C-B13F-4AC3-BA23-CC2F2E175CD6}"/>
              </a:ext>
            </a:extLst>
          </p:cNvPr>
          <p:cNvCxnSpPr>
            <a:cxnSpLocks/>
          </p:cNvCxnSpPr>
          <p:nvPr/>
        </p:nvCxnSpPr>
        <p:spPr>
          <a:xfrm flipH="1">
            <a:off x="8663348" y="5681785"/>
            <a:ext cx="13950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70B692-95B9-4441-872A-81ADBCF03A2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55534" y="3579448"/>
            <a:ext cx="1090251" cy="9769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96989C-C521-4AA9-848A-B7277DCF49F4}"/>
              </a:ext>
            </a:extLst>
          </p:cNvPr>
          <p:cNvCxnSpPr/>
          <p:nvPr/>
        </p:nvCxnSpPr>
        <p:spPr>
          <a:xfrm>
            <a:off x="9753601" y="3579448"/>
            <a:ext cx="0" cy="1695937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C7BD27-1BFE-48D0-92FB-10BAC0B2C993}"/>
              </a:ext>
            </a:extLst>
          </p:cNvPr>
          <p:cNvCxnSpPr/>
          <p:nvPr/>
        </p:nvCxnSpPr>
        <p:spPr>
          <a:xfrm flipH="1">
            <a:off x="8655532" y="5251938"/>
            <a:ext cx="1090253" cy="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CE6DD-1530-4F20-BDC1-0AC4F23FD109}"/>
              </a:ext>
            </a:extLst>
          </p:cNvPr>
          <p:cNvCxnSpPr>
            <a:cxnSpLocks/>
          </p:cNvCxnSpPr>
          <p:nvPr/>
        </p:nvCxnSpPr>
        <p:spPr>
          <a:xfrm>
            <a:off x="8721963" y="3589217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9CAE4C-6E16-46E5-B1DD-97DA4F6F053C}"/>
              </a:ext>
            </a:extLst>
          </p:cNvPr>
          <p:cNvCxnSpPr>
            <a:cxnSpLocks/>
          </p:cNvCxnSpPr>
          <p:nvPr/>
        </p:nvCxnSpPr>
        <p:spPr>
          <a:xfrm>
            <a:off x="9753601" y="3589217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35695-92D5-414B-AB12-DA7B8C445DBC}"/>
              </a:ext>
            </a:extLst>
          </p:cNvPr>
          <p:cNvCxnSpPr>
            <a:cxnSpLocks/>
          </p:cNvCxnSpPr>
          <p:nvPr/>
        </p:nvCxnSpPr>
        <p:spPr>
          <a:xfrm flipH="1">
            <a:off x="8663348" y="4308234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9EBA-EE48-4729-BC33-18C48A610930}"/>
              </a:ext>
            </a:extLst>
          </p:cNvPr>
          <p:cNvCxnSpPr>
            <a:cxnSpLocks/>
          </p:cNvCxnSpPr>
          <p:nvPr/>
        </p:nvCxnSpPr>
        <p:spPr>
          <a:xfrm>
            <a:off x="8714146" y="4532921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518D9C-70EA-4CCD-9BC3-FA19E4A2BBE2}"/>
              </a:ext>
            </a:extLst>
          </p:cNvPr>
          <p:cNvCxnSpPr>
            <a:cxnSpLocks/>
          </p:cNvCxnSpPr>
          <p:nvPr/>
        </p:nvCxnSpPr>
        <p:spPr>
          <a:xfrm>
            <a:off x="9745784" y="4532921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052D0C-F4A9-4535-8BF7-0DBF66675B50}"/>
              </a:ext>
            </a:extLst>
          </p:cNvPr>
          <p:cNvCxnSpPr>
            <a:cxnSpLocks/>
          </p:cNvCxnSpPr>
          <p:nvPr/>
        </p:nvCxnSpPr>
        <p:spPr>
          <a:xfrm flipH="1">
            <a:off x="8655531" y="5251938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4BEB3096-E091-405D-A480-C9A7E27FD77D}"/>
              </a:ext>
            </a:extLst>
          </p:cNvPr>
          <p:cNvSpPr/>
          <p:nvPr/>
        </p:nvSpPr>
        <p:spPr>
          <a:xfrm>
            <a:off x="2430582" y="367323"/>
            <a:ext cx="976926" cy="3622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F569E-394B-4B42-902B-EB1326C9AD39}"/>
              </a:ext>
            </a:extLst>
          </p:cNvPr>
          <p:cNvSpPr txBox="1"/>
          <p:nvPr/>
        </p:nvSpPr>
        <p:spPr>
          <a:xfrm>
            <a:off x="1320803" y="1824596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3F29E-4D44-4ABD-8E7B-6EDD082F0D26}"/>
              </a:ext>
            </a:extLst>
          </p:cNvPr>
          <p:cNvSpPr txBox="1"/>
          <p:nvPr/>
        </p:nvSpPr>
        <p:spPr>
          <a:xfrm>
            <a:off x="10304602" y="3075057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SysCall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410F2F-61D4-4895-8570-8E077530A190}"/>
              </a:ext>
            </a:extLst>
          </p:cNvPr>
          <p:cNvSpPr txBox="1"/>
          <p:nvPr/>
        </p:nvSpPr>
        <p:spPr>
          <a:xfrm>
            <a:off x="10042769" y="3075057"/>
            <a:ext cx="22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HyperCall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A610FC-DEFA-42D9-8246-705367BA9963}"/>
              </a:ext>
            </a:extLst>
          </p:cNvPr>
          <p:cNvSpPr txBox="1"/>
          <p:nvPr/>
        </p:nvSpPr>
        <p:spPr>
          <a:xfrm>
            <a:off x="10142433" y="423687"/>
            <a:ext cx="22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UserCall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C6B3A9-1B43-46EC-8CA5-394243CDCC1B}"/>
              </a:ext>
            </a:extLst>
          </p:cNvPr>
          <p:cNvSpPr txBox="1"/>
          <p:nvPr/>
        </p:nvSpPr>
        <p:spPr>
          <a:xfrm>
            <a:off x="-54709" y="-99533"/>
            <a:ext cx="31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>
                <a:solidFill>
                  <a:srgbClr val="0070C0"/>
                </a:solidFill>
              </a:rPr>
              <a:t>Paravirtualisation</a:t>
            </a:r>
            <a:r>
              <a:rPr lang="en-US" sz="2800" u="sng" dirty="0">
                <a:solidFill>
                  <a:srgbClr val="0070C0"/>
                </a:solidFill>
              </a:rPr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1EC88F-B36B-48B1-A933-8DA4BD2230B6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10042769" y="3429000"/>
            <a:ext cx="22547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75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75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7" grpId="0"/>
      <p:bldP spid="67" grpId="1"/>
      <p:bldP spid="68" grpId="0"/>
      <p:bldP spid="6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4" y="156308"/>
            <a:ext cx="5728677" cy="15248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</a:t>
            </a:r>
            <a:r>
              <a:rPr lang="fr-FR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Assisted</a:t>
            </a:r>
            <a:r>
              <a:rPr lang="fr-F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Assistance matérielle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E790A-3B08-4191-B15D-66CDD613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12" y="1570580"/>
            <a:ext cx="7510271" cy="422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3061A-ADAD-4652-8FD3-4E810EB5B4C1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CE6DD-1530-4F20-BDC1-0AC4F23FD109}"/>
              </a:ext>
            </a:extLst>
          </p:cNvPr>
          <p:cNvCxnSpPr>
            <a:cxnSpLocks/>
          </p:cNvCxnSpPr>
          <p:nvPr/>
        </p:nvCxnSpPr>
        <p:spPr>
          <a:xfrm>
            <a:off x="8721963" y="3589217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1AF3D5-7D5A-4592-A2D9-84992227ECFE}"/>
              </a:ext>
            </a:extLst>
          </p:cNvPr>
          <p:cNvSpPr/>
          <p:nvPr/>
        </p:nvSpPr>
        <p:spPr>
          <a:xfrm>
            <a:off x="3536461" y="367323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</a:t>
            </a:r>
            <a:r>
              <a:rPr lang="en-US" sz="3600" dirty="0" err="1"/>
              <a:t>Utilisateur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0EF80-83C5-4907-B220-FDD60E3080E8}"/>
              </a:ext>
            </a:extLst>
          </p:cNvPr>
          <p:cNvSpPr/>
          <p:nvPr/>
        </p:nvSpPr>
        <p:spPr>
          <a:xfrm>
            <a:off x="3536458" y="1301262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5DADA-7C52-4A47-85EA-28AD0A195FBC}"/>
              </a:ext>
            </a:extLst>
          </p:cNvPr>
          <p:cNvSpPr/>
          <p:nvPr/>
        </p:nvSpPr>
        <p:spPr>
          <a:xfrm>
            <a:off x="3536455" y="5037018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Matériel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E4F6-D845-414F-83C4-AEC53D8E6B3E}"/>
              </a:ext>
            </a:extLst>
          </p:cNvPr>
          <p:cNvSpPr/>
          <p:nvPr/>
        </p:nvSpPr>
        <p:spPr>
          <a:xfrm>
            <a:off x="3536456" y="4103079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Couche de Virtualization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653-317F-478A-876A-AF80B00E0F3E}"/>
              </a:ext>
            </a:extLst>
          </p:cNvPr>
          <p:cNvSpPr/>
          <p:nvPr/>
        </p:nvSpPr>
        <p:spPr>
          <a:xfrm>
            <a:off x="3536457" y="2235201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F8F9B-F9F5-4128-8CF2-C3A0662AF425}"/>
              </a:ext>
            </a:extLst>
          </p:cNvPr>
          <p:cNvSpPr/>
          <p:nvPr/>
        </p:nvSpPr>
        <p:spPr>
          <a:xfrm>
            <a:off x="3536457" y="3169140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Noyau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BA7B6-150F-40FF-ABFA-F5E710AEBF26}"/>
              </a:ext>
            </a:extLst>
          </p:cNvPr>
          <p:cNvCxnSpPr>
            <a:stCxn id="6" idx="3"/>
          </p:cNvCxnSpPr>
          <p:nvPr/>
        </p:nvCxnSpPr>
        <p:spPr>
          <a:xfrm flipV="1">
            <a:off x="8655538" y="777630"/>
            <a:ext cx="1387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03F530-FBD6-4B16-977C-557F07940210}"/>
              </a:ext>
            </a:extLst>
          </p:cNvPr>
          <p:cNvCxnSpPr>
            <a:cxnSpLocks/>
          </p:cNvCxnSpPr>
          <p:nvPr/>
        </p:nvCxnSpPr>
        <p:spPr>
          <a:xfrm>
            <a:off x="10050585" y="777630"/>
            <a:ext cx="7817" cy="49041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44C6C-B13F-4AC3-BA23-CC2F2E175CD6}"/>
              </a:ext>
            </a:extLst>
          </p:cNvPr>
          <p:cNvCxnSpPr>
            <a:cxnSpLocks/>
          </p:cNvCxnSpPr>
          <p:nvPr/>
        </p:nvCxnSpPr>
        <p:spPr>
          <a:xfrm flipH="1">
            <a:off x="8663348" y="5681785"/>
            <a:ext cx="13950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9CAE4C-6E16-46E5-B1DD-97DA4F6F053C}"/>
              </a:ext>
            </a:extLst>
          </p:cNvPr>
          <p:cNvCxnSpPr>
            <a:cxnSpLocks/>
          </p:cNvCxnSpPr>
          <p:nvPr/>
        </p:nvCxnSpPr>
        <p:spPr>
          <a:xfrm>
            <a:off x="9753601" y="3589217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35695-92D5-414B-AB12-DA7B8C445DBC}"/>
              </a:ext>
            </a:extLst>
          </p:cNvPr>
          <p:cNvCxnSpPr>
            <a:cxnSpLocks/>
          </p:cNvCxnSpPr>
          <p:nvPr/>
        </p:nvCxnSpPr>
        <p:spPr>
          <a:xfrm flipH="1">
            <a:off x="8663348" y="4308234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9EBA-EE48-4729-BC33-18C48A610930}"/>
              </a:ext>
            </a:extLst>
          </p:cNvPr>
          <p:cNvCxnSpPr>
            <a:cxnSpLocks/>
          </p:cNvCxnSpPr>
          <p:nvPr/>
        </p:nvCxnSpPr>
        <p:spPr>
          <a:xfrm>
            <a:off x="8714146" y="4532921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518D9C-70EA-4CCD-9BC3-FA19E4A2BBE2}"/>
              </a:ext>
            </a:extLst>
          </p:cNvPr>
          <p:cNvCxnSpPr>
            <a:cxnSpLocks/>
          </p:cNvCxnSpPr>
          <p:nvPr/>
        </p:nvCxnSpPr>
        <p:spPr>
          <a:xfrm>
            <a:off x="9745784" y="4532921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052D0C-F4A9-4535-8BF7-0DBF66675B50}"/>
              </a:ext>
            </a:extLst>
          </p:cNvPr>
          <p:cNvCxnSpPr>
            <a:cxnSpLocks/>
          </p:cNvCxnSpPr>
          <p:nvPr/>
        </p:nvCxnSpPr>
        <p:spPr>
          <a:xfrm flipH="1">
            <a:off x="8655532" y="5239698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4BEB3096-E091-405D-A480-C9A7E27FD77D}"/>
              </a:ext>
            </a:extLst>
          </p:cNvPr>
          <p:cNvSpPr/>
          <p:nvPr/>
        </p:nvSpPr>
        <p:spPr>
          <a:xfrm>
            <a:off x="2430582" y="367323"/>
            <a:ext cx="976926" cy="3622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F569E-394B-4B42-902B-EB1326C9AD39}"/>
              </a:ext>
            </a:extLst>
          </p:cNvPr>
          <p:cNvSpPr txBox="1"/>
          <p:nvPr/>
        </p:nvSpPr>
        <p:spPr>
          <a:xfrm>
            <a:off x="1320803" y="1824596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3F29E-4D44-4ABD-8E7B-6EDD082F0D26}"/>
              </a:ext>
            </a:extLst>
          </p:cNvPr>
          <p:cNvSpPr txBox="1"/>
          <p:nvPr/>
        </p:nvSpPr>
        <p:spPr>
          <a:xfrm>
            <a:off x="10261609" y="3225504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SysCall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A610FC-DEFA-42D9-8246-705367BA9963}"/>
              </a:ext>
            </a:extLst>
          </p:cNvPr>
          <p:cNvSpPr txBox="1"/>
          <p:nvPr/>
        </p:nvSpPr>
        <p:spPr>
          <a:xfrm>
            <a:off x="10142433" y="423687"/>
            <a:ext cx="22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UserCall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E3444-666D-438C-9A44-8C4081C5A3AD}"/>
              </a:ext>
            </a:extLst>
          </p:cNvPr>
          <p:cNvSpPr txBox="1"/>
          <p:nvPr/>
        </p:nvSpPr>
        <p:spPr>
          <a:xfrm>
            <a:off x="4" y="-117221"/>
            <a:ext cx="33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assistance </a:t>
            </a:r>
            <a:r>
              <a:rPr lang="en-US" sz="2800" u="sng" dirty="0" err="1">
                <a:solidFill>
                  <a:srgbClr val="0070C0"/>
                </a:solidFill>
              </a:rPr>
              <a:t>matérielle</a:t>
            </a:r>
            <a:r>
              <a:rPr lang="en-US" sz="2800" u="sng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EF18E-5CA0-48A0-95A2-CD44CC01BF23}"/>
              </a:ext>
            </a:extLst>
          </p:cNvPr>
          <p:cNvSpPr txBox="1"/>
          <p:nvPr/>
        </p:nvSpPr>
        <p:spPr>
          <a:xfrm>
            <a:off x="9982204" y="5231883"/>
            <a:ext cx="225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B0F0"/>
                </a:solidFill>
              </a:rPr>
              <a:t>Context(</a:t>
            </a:r>
            <a:r>
              <a:rPr lang="en-US" sz="2800" u="sng" dirty="0" err="1">
                <a:solidFill>
                  <a:srgbClr val="00B0F0"/>
                </a:solidFill>
              </a:rPr>
              <a:t>Hote</a:t>
            </a:r>
            <a:r>
              <a:rPr lang="en-US" sz="2800" u="sng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92EE-C9C2-4074-AA7D-504F621B0530}"/>
              </a:ext>
            </a:extLst>
          </p:cNvPr>
          <p:cNvSpPr txBox="1"/>
          <p:nvPr/>
        </p:nvSpPr>
        <p:spPr>
          <a:xfrm>
            <a:off x="10027135" y="5231883"/>
            <a:ext cx="216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92D050"/>
                </a:solidFill>
              </a:rPr>
              <a:t>Context(VM)</a:t>
            </a:r>
          </a:p>
        </p:txBody>
      </p:sp>
    </p:spTree>
    <p:extLst>
      <p:ext uri="{BB962C8B-B14F-4D97-AF65-F5344CB8AC3E}">
        <p14:creationId xmlns:p14="http://schemas.microsoft.com/office/powerpoint/2010/main" val="36253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5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7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8" grpId="0"/>
      <p:bldP spid="68" grpId="1"/>
      <p:bldP spid="2" grpId="0"/>
      <p:bldP spid="2" grpId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148491"/>
            <a:ext cx="6081913" cy="1634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Virtualization   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Virtualisation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Complète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29FE36-A11B-4953-B7D6-03886FDE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59" y="1656861"/>
            <a:ext cx="8454510" cy="47556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356035-E52F-4109-B463-B29E9635015E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4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CE6DD-1530-4F20-BDC1-0AC4F23FD109}"/>
              </a:ext>
            </a:extLst>
          </p:cNvPr>
          <p:cNvCxnSpPr>
            <a:cxnSpLocks/>
          </p:cNvCxnSpPr>
          <p:nvPr/>
        </p:nvCxnSpPr>
        <p:spPr>
          <a:xfrm>
            <a:off x="8721963" y="3589217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1AF3D5-7D5A-4592-A2D9-84992227ECFE}"/>
              </a:ext>
            </a:extLst>
          </p:cNvPr>
          <p:cNvSpPr/>
          <p:nvPr/>
        </p:nvSpPr>
        <p:spPr>
          <a:xfrm>
            <a:off x="3536461" y="367323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</a:t>
            </a:r>
            <a:r>
              <a:rPr lang="en-US" sz="3600" dirty="0" err="1"/>
              <a:t>Utilisateur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0EF80-83C5-4907-B220-FDD60E3080E8}"/>
              </a:ext>
            </a:extLst>
          </p:cNvPr>
          <p:cNvSpPr/>
          <p:nvPr/>
        </p:nvSpPr>
        <p:spPr>
          <a:xfrm>
            <a:off x="3536458" y="1301262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5DADA-7C52-4A47-85EA-28AD0A195FBC}"/>
              </a:ext>
            </a:extLst>
          </p:cNvPr>
          <p:cNvSpPr/>
          <p:nvPr/>
        </p:nvSpPr>
        <p:spPr>
          <a:xfrm>
            <a:off x="3536455" y="5037018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Matériel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E4F6-D845-414F-83C4-AEC53D8E6B3E}"/>
              </a:ext>
            </a:extLst>
          </p:cNvPr>
          <p:cNvSpPr/>
          <p:nvPr/>
        </p:nvSpPr>
        <p:spPr>
          <a:xfrm>
            <a:off x="3536456" y="4103079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Couche de Virtualization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653-317F-478A-876A-AF80B00E0F3E}"/>
              </a:ext>
            </a:extLst>
          </p:cNvPr>
          <p:cNvSpPr/>
          <p:nvPr/>
        </p:nvSpPr>
        <p:spPr>
          <a:xfrm>
            <a:off x="3536457" y="2235201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F8F9B-F9F5-4128-8CF2-C3A0662AF425}"/>
              </a:ext>
            </a:extLst>
          </p:cNvPr>
          <p:cNvSpPr/>
          <p:nvPr/>
        </p:nvSpPr>
        <p:spPr>
          <a:xfrm>
            <a:off x="3536457" y="3169140"/>
            <a:ext cx="51190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Espace</a:t>
            </a:r>
            <a:r>
              <a:rPr lang="en-US" sz="3600" dirty="0"/>
              <a:t> Noyau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BA7B6-150F-40FF-ABFA-F5E710AEBF26}"/>
              </a:ext>
            </a:extLst>
          </p:cNvPr>
          <p:cNvCxnSpPr>
            <a:stCxn id="6" idx="3"/>
          </p:cNvCxnSpPr>
          <p:nvPr/>
        </p:nvCxnSpPr>
        <p:spPr>
          <a:xfrm flipV="1">
            <a:off x="8655538" y="777630"/>
            <a:ext cx="1387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03F530-FBD6-4B16-977C-557F07940210}"/>
              </a:ext>
            </a:extLst>
          </p:cNvPr>
          <p:cNvCxnSpPr>
            <a:cxnSpLocks/>
          </p:cNvCxnSpPr>
          <p:nvPr/>
        </p:nvCxnSpPr>
        <p:spPr>
          <a:xfrm>
            <a:off x="10050585" y="777630"/>
            <a:ext cx="7817" cy="49041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44C6C-B13F-4AC3-BA23-CC2F2E175CD6}"/>
              </a:ext>
            </a:extLst>
          </p:cNvPr>
          <p:cNvCxnSpPr>
            <a:cxnSpLocks/>
          </p:cNvCxnSpPr>
          <p:nvPr/>
        </p:nvCxnSpPr>
        <p:spPr>
          <a:xfrm flipH="1">
            <a:off x="8663348" y="5681785"/>
            <a:ext cx="13950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9CAE4C-6E16-46E5-B1DD-97DA4F6F053C}"/>
              </a:ext>
            </a:extLst>
          </p:cNvPr>
          <p:cNvCxnSpPr>
            <a:cxnSpLocks/>
          </p:cNvCxnSpPr>
          <p:nvPr/>
        </p:nvCxnSpPr>
        <p:spPr>
          <a:xfrm>
            <a:off x="9753601" y="3589217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35695-92D5-414B-AB12-DA7B8C445DBC}"/>
              </a:ext>
            </a:extLst>
          </p:cNvPr>
          <p:cNvCxnSpPr>
            <a:cxnSpLocks/>
          </p:cNvCxnSpPr>
          <p:nvPr/>
        </p:nvCxnSpPr>
        <p:spPr>
          <a:xfrm flipH="1">
            <a:off x="8663348" y="4308234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9EBA-EE48-4729-BC33-18C48A610930}"/>
              </a:ext>
            </a:extLst>
          </p:cNvPr>
          <p:cNvCxnSpPr>
            <a:cxnSpLocks/>
          </p:cNvCxnSpPr>
          <p:nvPr/>
        </p:nvCxnSpPr>
        <p:spPr>
          <a:xfrm>
            <a:off x="8714146" y="4532921"/>
            <a:ext cx="1023822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518D9C-70EA-4CCD-9BC3-FA19E4A2BBE2}"/>
              </a:ext>
            </a:extLst>
          </p:cNvPr>
          <p:cNvCxnSpPr>
            <a:cxnSpLocks/>
          </p:cNvCxnSpPr>
          <p:nvPr/>
        </p:nvCxnSpPr>
        <p:spPr>
          <a:xfrm>
            <a:off x="9745784" y="4532921"/>
            <a:ext cx="7817" cy="70338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052D0C-F4A9-4535-8BF7-0DBF66675B50}"/>
              </a:ext>
            </a:extLst>
          </p:cNvPr>
          <p:cNvCxnSpPr>
            <a:cxnSpLocks/>
          </p:cNvCxnSpPr>
          <p:nvPr/>
        </p:nvCxnSpPr>
        <p:spPr>
          <a:xfrm flipH="1">
            <a:off x="8655532" y="5239698"/>
            <a:ext cx="1082438" cy="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4BEB3096-E091-405D-A480-C9A7E27FD77D}"/>
              </a:ext>
            </a:extLst>
          </p:cNvPr>
          <p:cNvSpPr/>
          <p:nvPr/>
        </p:nvSpPr>
        <p:spPr>
          <a:xfrm>
            <a:off x="2430582" y="367323"/>
            <a:ext cx="976926" cy="3622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F569E-394B-4B42-902B-EB1326C9AD39}"/>
              </a:ext>
            </a:extLst>
          </p:cNvPr>
          <p:cNvSpPr txBox="1"/>
          <p:nvPr/>
        </p:nvSpPr>
        <p:spPr>
          <a:xfrm>
            <a:off x="1320803" y="1824596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3F29E-4D44-4ABD-8E7B-6EDD082F0D26}"/>
              </a:ext>
            </a:extLst>
          </p:cNvPr>
          <p:cNvSpPr txBox="1"/>
          <p:nvPr/>
        </p:nvSpPr>
        <p:spPr>
          <a:xfrm>
            <a:off x="10261609" y="3225504"/>
            <a:ext cx="19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SysCall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A610FC-DEFA-42D9-8246-705367BA9963}"/>
              </a:ext>
            </a:extLst>
          </p:cNvPr>
          <p:cNvSpPr txBox="1"/>
          <p:nvPr/>
        </p:nvSpPr>
        <p:spPr>
          <a:xfrm>
            <a:off x="10142433" y="423687"/>
            <a:ext cx="22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UserCall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E3444-666D-438C-9A44-8C4081C5A3AD}"/>
              </a:ext>
            </a:extLst>
          </p:cNvPr>
          <p:cNvSpPr txBox="1"/>
          <p:nvPr/>
        </p:nvSpPr>
        <p:spPr>
          <a:xfrm>
            <a:off x="-54709" y="-99533"/>
            <a:ext cx="31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Full </a:t>
            </a:r>
            <a:r>
              <a:rPr lang="en-US" sz="2800" u="sng" dirty="0" err="1">
                <a:solidFill>
                  <a:srgbClr val="0070C0"/>
                </a:solidFill>
              </a:rPr>
              <a:t>Virtualisation</a:t>
            </a:r>
            <a:r>
              <a:rPr lang="en-US" sz="2800" u="sng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5CA1F-3D92-4DD1-9BEC-B03BA29F4A7B}"/>
              </a:ext>
            </a:extLst>
          </p:cNvPr>
          <p:cNvSpPr txBox="1"/>
          <p:nvPr/>
        </p:nvSpPr>
        <p:spPr>
          <a:xfrm>
            <a:off x="10042769" y="4240533"/>
            <a:ext cx="21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</a:rPr>
              <a:t>BinaryTrans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50"/>
                            </p:stCondLst>
                            <p:childTnLst>
                              <p:par>
                                <p:cTn id="8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25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8" grpId="0"/>
      <p:bldP spid="68" grpId="1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4- </a:t>
            </a:r>
            <a:r>
              <a:rPr lang="fr-FR" sz="5400" dirty="0"/>
              <a:t>Les Avantages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27374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835380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443386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6518393" y="2085104"/>
            <a:ext cx="620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Sécurité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Isolation</a:t>
            </a:r>
          </a:p>
          <a:p>
            <a:r>
              <a:rPr lang="fr-FR" sz="4000" dirty="0">
                <a:solidFill>
                  <a:schemeClr val="bg1"/>
                </a:solidFill>
              </a:rPr>
              <a:t>Stabilité </a:t>
            </a:r>
          </a:p>
          <a:p>
            <a:r>
              <a:rPr lang="fr-FR" sz="4000" dirty="0">
                <a:solidFill>
                  <a:schemeClr val="bg1"/>
                </a:solidFill>
              </a:rPr>
              <a:t>Compatibilité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Testé Profondément	</a:t>
            </a:r>
          </a:p>
        </p:txBody>
      </p:sp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CA02BA60-4D63-4441-9162-67381185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773" y="4051392"/>
            <a:ext cx="484553" cy="484553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D1A7E002-51FA-41A6-9B83-F33E5773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546" y="4659398"/>
            <a:ext cx="484553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7" y="204760"/>
            <a:ext cx="5493889" cy="8874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5- </a:t>
            </a:r>
            <a:r>
              <a:rPr lang="fr-FR" sz="5400" dirty="0"/>
              <a:t>Les Inconvénients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4514091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5892802" y="2554027"/>
            <a:ext cx="61819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Relativement Lente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Haut Consommation Des Ressources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La Surutilisation des Ressources	</a:t>
            </a:r>
          </a:p>
        </p:txBody>
      </p:sp>
    </p:spTree>
    <p:extLst>
      <p:ext uri="{BB962C8B-B14F-4D97-AF65-F5344CB8AC3E}">
        <p14:creationId xmlns:p14="http://schemas.microsoft.com/office/powerpoint/2010/main" val="1652769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Chapitre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6096000" y="2028304"/>
            <a:ext cx="620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▷ Conteneurisation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Définition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Logiciel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Les Avantages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Les Inconvénients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FC775-1676-47DB-9B7E-971539279EC9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1- </a:t>
            </a:r>
            <a:r>
              <a:rPr lang="fr-FR" sz="5400" dirty="0"/>
              <a:t>La Définition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6B8102AD-8289-4EE0-8050-F786A42C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2571252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E9DD679-EB4E-43B8-A612-4777D6CC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3179258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10E1235-4958-469A-8817-BDD4C67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4389044"/>
            <a:ext cx="484553" cy="484553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6AEE0771-1941-49AD-B168-052885E7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4997050"/>
            <a:ext cx="484553" cy="4845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F497AA-C5F7-4307-BBAC-C53DEE776BBE}"/>
              </a:ext>
            </a:extLst>
          </p:cNvPr>
          <p:cNvSpPr txBox="1"/>
          <p:nvPr/>
        </p:nvSpPr>
        <p:spPr>
          <a:xfrm>
            <a:off x="6376174" y="2428982"/>
            <a:ext cx="620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Une Nouvelle technologie</a:t>
            </a:r>
          </a:p>
          <a:p>
            <a:r>
              <a:rPr lang="fr-FR" sz="4000" dirty="0">
                <a:solidFill>
                  <a:schemeClr val="bg1"/>
                </a:solidFill>
              </a:rPr>
              <a:t>Virtualisation au niveau du Système d'exploitation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Les Moteurs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Les </a:t>
            </a:r>
            <a:r>
              <a:rPr lang="fr-FR" sz="4000" dirty="0" err="1">
                <a:solidFill>
                  <a:schemeClr val="bg1"/>
                </a:solidFill>
              </a:rPr>
              <a:t>Orchistrateurs</a:t>
            </a:r>
            <a:r>
              <a:rPr lang="fr-FR" sz="4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133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0EABE1-8B90-4E39-ABC9-5879391C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61" y="885092"/>
            <a:ext cx="8659446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Légende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7CDB-9C8A-4E9A-B3FE-BC4DC6875145}"/>
              </a:ext>
            </a:extLst>
          </p:cNvPr>
          <p:cNvSpPr txBox="1"/>
          <p:nvPr/>
        </p:nvSpPr>
        <p:spPr>
          <a:xfrm>
            <a:off x="5361354" y="1551324"/>
            <a:ext cx="50878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  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</a:t>
            </a:r>
            <a:r>
              <a:rPr lang="fr-FR" sz="6600" dirty="0">
                <a:solidFill>
                  <a:schemeClr val="bg1"/>
                </a:solidFill>
              </a:rPr>
              <a:t>▷ Chapitre        </a:t>
            </a:r>
          </a:p>
          <a:p>
            <a:r>
              <a:rPr lang="fr-FR" sz="6600" dirty="0">
                <a:solidFill>
                  <a:schemeClr val="bg1"/>
                </a:solidFill>
              </a:rPr>
              <a:t>	◦   Section        </a:t>
            </a:r>
          </a:p>
          <a:p>
            <a:r>
              <a:rPr lang="fr-FR" sz="6600" dirty="0">
                <a:solidFill>
                  <a:schemeClr val="bg1"/>
                </a:solidFill>
              </a:rPr>
              <a:t>	    Élément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117CF5BE-62D0-43FF-8C6C-F3CC55927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187" y="42769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E091045-F6A3-4F36-9E01-AF4103EF9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3- </a:t>
            </a:r>
            <a:r>
              <a:rPr lang="fr-FR" sz="5400" dirty="0"/>
              <a:t>Les Avantages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12309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6518393" y="2554027"/>
            <a:ext cx="6203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Vraiment Légère </a:t>
            </a:r>
          </a:p>
          <a:p>
            <a:r>
              <a:rPr lang="fr-FR" sz="4000" dirty="0">
                <a:solidFill>
                  <a:schemeClr val="bg1"/>
                </a:solidFill>
              </a:rPr>
              <a:t>Très Rapide ⚡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Très Évolutive 📤	</a:t>
            </a:r>
          </a:p>
        </p:txBody>
      </p:sp>
    </p:spTree>
    <p:extLst>
      <p:ext uri="{BB962C8B-B14F-4D97-AF65-F5344CB8AC3E}">
        <p14:creationId xmlns:p14="http://schemas.microsoft.com/office/powerpoint/2010/main" val="366414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7" y="204760"/>
            <a:ext cx="5462627" cy="8874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4- </a:t>
            </a:r>
            <a:r>
              <a:rPr lang="fr-FR" sz="5400" dirty="0"/>
              <a:t>Les Inconvénients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249" y="3904497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5892802" y="2554027"/>
            <a:ext cx="6181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Isolation Faible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Faible Sécurité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Haute Complexité	</a:t>
            </a:r>
          </a:p>
        </p:txBody>
      </p:sp>
    </p:spTree>
    <p:extLst>
      <p:ext uri="{BB962C8B-B14F-4D97-AF65-F5344CB8AC3E}">
        <p14:creationId xmlns:p14="http://schemas.microsoft.com/office/powerpoint/2010/main" val="140405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Chapitre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6471138" y="2770766"/>
            <a:ext cx="6203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▷ Sécurité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Les Menaces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Les Solutions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72231-37AE-4C7E-B1BD-2B23FECE86E1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64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Les Menaces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6191734" y="1553658"/>
            <a:ext cx="62034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Exploits du Noyau ☠️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Les Ruptures de Conteneurs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Compromis secret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root in = root out 💀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Déni de service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Escalade des Privilèges ☢️    Empoisonnement ☣️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72231-37AE-4C7E-B1BD-2B23FECE86E1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2523BAA9-1990-49A7-9C60-B9A44ECC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1695928"/>
            <a:ext cx="484553" cy="484553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8B6C6A8C-9D7B-4348-A504-69B4B86B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2303934"/>
            <a:ext cx="484553" cy="484553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062F1B2E-9983-4466-B8E1-E2BC3224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2911940"/>
            <a:ext cx="484553" cy="484553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74E78F88-4524-430B-92D1-B514FF2F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3519946"/>
            <a:ext cx="484553" cy="484553"/>
          </a:xfrm>
          <a:prstGeom prst="rect">
            <a:avLst/>
          </a:prstGeom>
        </p:spPr>
      </p:pic>
      <p:pic>
        <p:nvPicPr>
          <p:cNvPr id="21" name="Graphic 20" descr="Play with solid fill">
            <a:extLst>
              <a:ext uri="{FF2B5EF4-FFF2-40B4-BE49-F238E27FC236}">
                <a16:creationId xmlns:a16="http://schemas.microsoft.com/office/drawing/2014/main" id="{E8ECC635-FC5D-41BC-93FF-A9F4A317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4127952"/>
            <a:ext cx="484553" cy="484553"/>
          </a:xfrm>
          <a:prstGeom prst="rect">
            <a:avLst/>
          </a:prstGeom>
        </p:spPr>
      </p:pic>
      <p:pic>
        <p:nvPicPr>
          <p:cNvPr id="22" name="Graphic 21" descr="Play with solid fill">
            <a:extLst>
              <a:ext uri="{FF2B5EF4-FFF2-40B4-BE49-F238E27FC236}">
                <a16:creationId xmlns:a16="http://schemas.microsoft.com/office/drawing/2014/main" id="{705BC8F9-9BED-4596-AF7E-6BBC5FF1E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4735958"/>
            <a:ext cx="484553" cy="484553"/>
          </a:xfrm>
          <a:prstGeom prst="rect">
            <a:avLst/>
          </a:prstGeom>
        </p:spPr>
      </p:pic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AC2FE6E5-1E07-4105-B423-A9462CC8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341" y="5343964"/>
            <a:ext cx="484553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Les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5969774" y="2217966"/>
            <a:ext cx="620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◦ Virtualiser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◦ </a:t>
            </a:r>
            <a:r>
              <a:rPr lang="fr-FR" sz="4000" dirty="0" err="1">
                <a:solidFill>
                  <a:schemeClr val="bg1"/>
                </a:solidFill>
              </a:rPr>
              <a:t>SELinux</a:t>
            </a:r>
            <a:r>
              <a:rPr lang="fr-FR" sz="4000" dirty="0">
                <a:solidFill>
                  <a:schemeClr val="bg1"/>
                </a:solidFill>
              </a:rPr>
              <a:t>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◦ </a:t>
            </a:r>
            <a:r>
              <a:rPr lang="fr-FR" sz="4000" dirty="0" err="1">
                <a:solidFill>
                  <a:schemeClr val="bg1"/>
                </a:solidFill>
              </a:rPr>
              <a:t>Cgroups</a:t>
            </a:r>
            <a:r>
              <a:rPr lang="fr-FR" sz="4000" dirty="0">
                <a:solidFill>
                  <a:schemeClr val="bg1"/>
                </a:solidFill>
              </a:rPr>
              <a:t>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◦ Audit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◦ Résultats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72231-37AE-4C7E-B1BD-2B23FECE86E1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6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8EFD83-7E08-4E43-9BFE-34651040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738" y="997298"/>
            <a:ext cx="8650271" cy="48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7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152956" y="2985022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 err="1"/>
              <a:t>SELinux</a:t>
            </a:r>
            <a:endParaRPr lang="fr-FR" sz="8800" u="sng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2C5F8B7-BCEC-4F1C-8068-05005F5E4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89" y="781081"/>
            <a:ext cx="5856618" cy="52953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2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FCB8F8-46A8-43DC-BAFF-A7EAE006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" y="1041532"/>
            <a:ext cx="8354646" cy="46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9652D4-0B9F-4F5B-B98E-B7B8E4D60A9A}"/>
              </a:ext>
            </a:extLst>
          </p:cNvPr>
          <p:cNvSpPr/>
          <p:nvPr/>
        </p:nvSpPr>
        <p:spPr>
          <a:xfrm>
            <a:off x="539261" y="2944446"/>
            <a:ext cx="2969845" cy="96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Demande</a:t>
            </a:r>
            <a:r>
              <a:rPr lang="en-US" sz="2800" dirty="0"/>
              <a:t> </a:t>
            </a:r>
            <a:r>
              <a:rPr lang="en-US" sz="2800" dirty="0" err="1"/>
              <a:t>d'accès</a:t>
            </a:r>
            <a:endParaRPr lang="en-US" sz="2800" dirty="0"/>
          </a:p>
          <a:p>
            <a:pPr algn="ctr"/>
            <a:r>
              <a:rPr lang="en-US" sz="2800" dirty="0" err="1"/>
              <a:t>Sujet</a:t>
            </a:r>
            <a:r>
              <a:rPr lang="en-US" sz="2800" dirty="0"/>
              <a:t>-&gt;</a:t>
            </a:r>
            <a:r>
              <a:rPr lang="en-US" sz="2800" dirty="0" err="1"/>
              <a:t>Objet</a:t>
            </a:r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01BBD-B098-4128-8443-CCD3E99269D4}"/>
              </a:ext>
            </a:extLst>
          </p:cNvPr>
          <p:cNvSpPr/>
          <p:nvPr/>
        </p:nvSpPr>
        <p:spPr>
          <a:xfrm>
            <a:off x="4517289" y="109416"/>
            <a:ext cx="2915140" cy="130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57F1-63BA-44B0-A124-A35E039119DD}"/>
              </a:ext>
            </a:extLst>
          </p:cNvPr>
          <p:cNvSpPr/>
          <p:nvPr/>
        </p:nvSpPr>
        <p:spPr>
          <a:xfrm>
            <a:off x="4517289" y="1835638"/>
            <a:ext cx="2915140" cy="130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SELinux</a:t>
            </a:r>
            <a:r>
              <a:rPr lang="en-US" sz="2800" dirty="0"/>
              <a:t> Kernel</a:t>
            </a:r>
          </a:p>
          <a:p>
            <a:pPr algn="ctr"/>
            <a:r>
              <a:rPr lang="en-US" sz="2800" dirty="0"/>
              <a:t>Security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97F69-315D-4C15-9B6C-986B0082026B}"/>
              </a:ext>
            </a:extLst>
          </p:cNvPr>
          <p:cNvSpPr/>
          <p:nvPr/>
        </p:nvSpPr>
        <p:spPr>
          <a:xfrm>
            <a:off x="4517289" y="3619500"/>
            <a:ext cx="2915139" cy="130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Access Vector Cache (AVC)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7290EE0-6090-4C45-B670-179A0CCC6CC6}"/>
              </a:ext>
            </a:extLst>
          </p:cNvPr>
          <p:cNvSpPr/>
          <p:nvPr/>
        </p:nvSpPr>
        <p:spPr>
          <a:xfrm>
            <a:off x="4517289" y="5278315"/>
            <a:ext cx="2915138" cy="12348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B8731-999D-4FB2-8E30-F92848E2C52E}"/>
              </a:ext>
            </a:extLst>
          </p:cNvPr>
          <p:cNvSpPr/>
          <p:nvPr/>
        </p:nvSpPr>
        <p:spPr>
          <a:xfrm>
            <a:off x="8975969" y="2656254"/>
            <a:ext cx="2524370" cy="154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SELinux</a:t>
            </a:r>
            <a:r>
              <a:rPr lang="en-US" sz="2800" dirty="0"/>
              <a:t> </a:t>
            </a:r>
            <a:r>
              <a:rPr lang="en-US" sz="2800" dirty="0" err="1"/>
              <a:t>Serveur</a:t>
            </a:r>
            <a:r>
              <a:rPr lang="en-US" sz="2800" dirty="0"/>
              <a:t> de Politiques</a:t>
            </a:r>
          </a:p>
          <a:p>
            <a:pPr algn="ctr"/>
            <a:r>
              <a:rPr lang="en-US" sz="2800" dirty="0"/>
              <a:t>(Policy)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B181A9-D50A-4F6E-8708-65AB48E8942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2179514" y="606672"/>
            <a:ext cx="2182445" cy="249310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BFF4E0-369C-4079-907D-41FD197E3D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74859" y="1414586"/>
            <a:ext cx="0" cy="421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4B65D7-BAA2-45E2-9CA6-797FB6E790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74859" y="3140808"/>
            <a:ext cx="0" cy="478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7B26EE-A993-4B7C-9EE7-DC9762C54AD3}"/>
              </a:ext>
            </a:extLst>
          </p:cNvPr>
          <p:cNvCxnSpPr>
            <a:cxnSpLocks/>
          </p:cNvCxnSpPr>
          <p:nvPr/>
        </p:nvCxnSpPr>
        <p:spPr>
          <a:xfrm>
            <a:off x="5974859" y="4867030"/>
            <a:ext cx="0" cy="478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1F523-73E8-4AE4-B3C3-679C394B8604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2024185" y="3913554"/>
            <a:ext cx="2493105" cy="1982176"/>
          </a:xfrm>
          <a:prstGeom prst="bentConnector2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7A4B80-7627-4304-80A0-2C17D98E1112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432427" y="4201746"/>
            <a:ext cx="2805727" cy="169398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22DEE0A-9599-4261-B46C-C4BEFC3E955B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H="1">
            <a:off x="539261" y="3429000"/>
            <a:ext cx="10961078" cy="12700"/>
          </a:xfrm>
          <a:prstGeom prst="bentConnector5">
            <a:avLst>
              <a:gd name="adj1" fmla="val -2086"/>
              <a:gd name="adj2" fmla="val 25484614"/>
              <a:gd name="adj3" fmla="val 102086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ADB5EA-4CD6-47A9-A203-85D3468F2C0D}"/>
              </a:ext>
            </a:extLst>
          </p:cNvPr>
          <p:cNvCxnSpPr>
            <a:cxnSpLocks/>
          </p:cNvCxnSpPr>
          <p:nvPr/>
        </p:nvCxnSpPr>
        <p:spPr>
          <a:xfrm>
            <a:off x="9104929" y="398585"/>
            <a:ext cx="67993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B6CEF1-EF83-42BD-B057-2D62ECEF096D}"/>
              </a:ext>
            </a:extLst>
          </p:cNvPr>
          <p:cNvCxnSpPr>
            <a:cxnSpLocks/>
          </p:cNvCxnSpPr>
          <p:nvPr/>
        </p:nvCxnSpPr>
        <p:spPr>
          <a:xfrm>
            <a:off x="9112739" y="863601"/>
            <a:ext cx="679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19556-2497-4224-B366-A7BBFF8C86A5}"/>
              </a:ext>
            </a:extLst>
          </p:cNvPr>
          <p:cNvSpPr txBox="1"/>
          <p:nvPr/>
        </p:nvSpPr>
        <p:spPr>
          <a:xfrm>
            <a:off x="9792677" y="21391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(Allow/Deny)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743344-FC84-4886-89F1-F2C2DA6912B7}"/>
              </a:ext>
            </a:extLst>
          </p:cNvPr>
          <p:cNvSpPr txBox="1"/>
          <p:nvPr/>
        </p:nvSpPr>
        <p:spPr>
          <a:xfrm>
            <a:off x="9792677" y="67893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032D54-72AC-4420-8F40-AF5A083524C3}"/>
              </a:ext>
            </a:extLst>
          </p:cNvPr>
          <p:cNvSpPr txBox="1"/>
          <p:nvPr/>
        </p:nvSpPr>
        <p:spPr>
          <a:xfrm>
            <a:off x="3895966" y="5345722"/>
            <a:ext cx="124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92D050"/>
                </a:solidFill>
              </a:rPr>
              <a:t>Oui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80400-9B9B-4D5D-B4FA-3B60752DA819}"/>
              </a:ext>
            </a:extLst>
          </p:cNvPr>
          <p:cNvSpPr txBox="1"/>
          <p:nvPr/>
        </p:nvSpPr>
        <p:spPr>
          <a:xfrm>
            <a:off x="7399210" y="5345722"/>
            <a:ext cx="124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4794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3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11E910-7847-46B9-8EFD-8132C2B6AE1E}"/>
              </a:ext>
            </a:extLst>
          </p:cNvPr>
          <p:cNvSpPr/>
          <p:nvPr/>
        </p:nvSpPr>
        <p:spPr>
          <a:xfrm rot="1409736">
            <a:off x="2738241" y="-955580"/>
            <a:ext cx="2650810" cy="988644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u="sng" dirty="0">
                <a:solidFill>
                  <a:srgbClr val="00B0F0"/>
                </a:solidFill>
              </a:rPr>
              <a:t>Plan de Travail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2BB94-6A93-4DB4-97BA-315B59DAFF3B}"/>
              </a:ext>
            </a:extLst>
          </p:cNvPr>
          <p:cNvSpPr txBox="1"/>
          <p:nvPr/>
        </p:nvSpPr>
        <p:spPr>
          <a:xfrm>
            <a:off x="6111624" y="2388596"/>
            <a:ext cx="58048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Partie</a:t>
            </a:r>
            <a:r>
              <a:rPr lang="en-US" sz="4000" dirty="0">
                <a:solidFill>
                  <a:schemeClr val="bg1"/>
                </a:solidFill>
              </a:rPr>
              <a:t> II    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	 I ▷ </a:t>
            </a:r>
            <a:r>
              <a:rPr lang="en-US" sz="4000" dirty="0" err="1">
                <a:solidFill>
                  <a:schemeClr val="bg1"/>
                </a:solidFill>
              </a:rPr>
              <a:t>Qemu</a:t>
            </a:r>
            <a:r>
              <a:rPr lang="en-US" sz="4000" dirty="0">
                <a:solidFill>
                  <a:schemeClr val="bg1"/>
                </a:solidFill>
              </a:rPr>
              <a:t>/KVM UI  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	II ▷ </a:t>
            </a:r>
            <a:r>
              <a:rPr lang="en-US" sz="4000" dirty="0" err="1">
                <a:solidFill>
                  <a:schemeClr val="bg1"/>
                </a:solidFill>
              </a:rPr>
              <a:t>Pourquoi</a:t>
            </a:r>
            <a:r>
              <a:rPr lang="en-US" sz="4000" dirty="0">
                <a:solidFill>
                  <a:schemeClr val="bg1"/>
                </a:solidFill>
              </a:rPr>
              <a:t> ?  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III ▷ Comment ?  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IV ▷ Application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17915-6AD8-4E97-9142-4669CF459213}"/>
              </a:ext>
            </a:extLst>
          </p:cNvPr>
          <p:cNvSpPr txBox="1"/>
          <p:nvPr/>
        </p:nvSpPr>
        <p:spPr>
          <a:xfrm>
            <a:off x="1947" y="2388596"/>
            <a:ext cx="58048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Partie</a:t>
            </a:r>
            <a:r>
              <a:rPr lang="en-US" sz="4000" dirty="0"/>
              <a:t> I      </a:t>
            </a:r>
          </a:p>
          <a:p>
            <a:r>
              <a:rPr lang="en-US" sz="4000" dirty="0"/>
              <a:t>	I ▷ </a:t>
            </a:r>
            <a:r>
              <a:rPr lang="en-US" sz="4000" dirty="0" err="1"/>
              <a:t>Virtualisation</a:t>
            </a:r>
            <a:r>
              <a:rPr lang="en-US" sz="4000" dirty="0"/>
              <a:t>     </a:t>
            </a:r>
          </a:p>
          <a:p>
            <a:r>
              <a:rPr lang="en-US" sz="4000" dirty="0"/>
              <a:t>       II ▷ </a:t>
            </a:r>
            <a:r>
              <a:rPr lang="en-US" sz="4000" dirty="0" err="1"/>
              <a:t>Conteneurisation</a:t>
            </a:r>
            <a:r>
              <a:rPr lang="en-US" sz="4000" dirty="0"/>
              <a:t>    </a:t>
            </a:r>
          </a:p>
          <a:p>
            <a:r>
              <a:rPr lang="en-US" sz="4000" dirty="0"/>
              <a:t>      III ▷ </a:t>
            </a:r>
            <a:r>
              <a:rPr lang="en-US" sz="4000" dirty="0" err="1"/>
              <a:t>Sécurité</a:t>
            </a:r>
            <a:r>
              <a:rPr lang="en-US" sz="4000" dirty="0"/>
              <a:t>    </a:t>
            </a:r>
          </a:p>
          <a:p>
            <a:r>
              <a:rPr lang="en-US" sz="4000" dirty="0"/>
              <a:t>      IV ▷ Application</a:t>
            </a:r>
          </a:p>
        </p:txBody>
      </p:sp>
    </p:spTree>
    <p:extLst>
      <p:ext uri="{BB962C8B-B14F-4D97-AF65-F5344CB8AC3E}">
        <p14:creationId xmlns:p14="http://schemas.microsoft.com/office/powerpoint/2010/main" val="244981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-308151" y="2985022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Type Enforcement (TE)</a:t>
            </a:r>
            <a:endParaRPr lang="fr-FR" u="sng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079B-5185-4D35-BA0A-4A48264C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1" y="1516193"/>
            <a:ext cx="6242538" cy="53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user_u:role_r:</a:t>
            </a:r>
            <a:r>
              <a:rPr lang="en-US" b="1" dirty="0" err="1">
                <a:solidFill>
                  <a:srgbClr val="00B0F0"/>
                </a:solidFill>
              </a:rPr>
              <a:t>s_type_t</a:t>
            </a:r>
            <a:r>
              <a:rPr lang="en-US" dirty="0" err="1"/>
              <a:t>:level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66748-6FF2-45DD-B8DB-A9DDE9649699}"/>
              </a:ext>
            </a:extLst>
          </p:cNvPr>
          <p:cNvSpPr/>
          <p:nvPr/>
        </p:nvSpPr>
        <p:spPr>
          <a:xfrm>
            <a:off x="758092" y="214923"/>
            <a:ext cx="4986216" cy="122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Subject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607C5-BF85-4CC9-8484-44E5CB4166BF}"/>
              </a:ext>
            </a:extLst>
          </p:cNvPr>
          <p:cNvSpPr/>
          <p:nvPr/>
        </p:nvSpPr>
        <p:spPr>
          <a:xfrm>
            <a:off x="758092" y="5193690"/>
            <a:ext cx="4986216" cy="122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FB2FA-0523-4427-BCF4-40A944EFF3D4}"/>
              </a:ext>
            </a:extLst>
          </p:cNvPr>
          <p:cNvSpPr/>
          <p:nvPr/>
        </p:nvSpPr>
        <p:spPr>
          <a:xfrm>
            <a:off x="7666893" y="2452076"/>
            <a:ext cx="4314092" cy="195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SELinux</a:t>
            </a:r>
            <a:r>
              <a:rPr lang="en-US" sz="4000" dirty="0"/>
              <a:t> </a:t>
            </a:r>
            <a:r>
              <a:rPr lang="en-US" sz="4000" dirty="0" err="1"/>
              <a:t>Serveur</a:t>
            </a:r>
            <a:endParaRPr lang="en-US" sz="40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199B5D-24C9-4DBB-9E7C-C658D961872B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5744308" y="828431"/>
            <a:ext cx="4079631" cy="162364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C544165-C35B-43FE-ACA4-E2DA78845D1E}"/>
              </a:ext>
            </a:extLst>
          </p:cNvPr>
          <p:cNvSpPr txBox="1">
            <a:spLocks/>
          </p:cNvSpPr>
          <p:nvPr/>
        </p:nvSpPr>
        <p:spPr>
          <a:xfrm>
            <a:off x="125041" y="4634159"/>
            <a:ext cx="6242538" cy="55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user_u:role_r:</a:t>
            </a:r>
            <a:r>
              <a:rPr lang="en-US" b="1" dirty="0" err="1">
                <a:solidFill>
                  <a:srgbClr val="00B0F0"/>
                </a:solidFill>
              </a:rPr>
              <a:t>o_type_t</a:t>
            </a:r>
            <a:r>
              <a:rPr lang="en-US" dirty="0" err="1"/>
              <a:t>:level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AE59B7-937C-4A57-BA0B-07DF26E8CDF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52295" y="650817"/>
            <a:ext cx="1488457" cy="429064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A21CA0-5229-4918-95BF-E73D0DB1F47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909704" y="1876975"/>
            <a:ext cx="1093790" cy="442057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CF1DCD-99BA-44BA-B489-F04FF629BAAB}"/>
              </a:ext>
            </a:extLst>
          </p:cNvPr>
          <p:cNvSpPr txBox="1"/>
          <p:nvPr/>
        </p:nvSpPr>
        <p:spPr>
          <a:xfrm>
            <a:off x="7018215" y="337011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Type </a:t>
            </a:r>
            <a:r>
              <a:rPr lang="en-US" sz="2400" dirty="0" err="1">
                <a:solidFill>
                  <a:srgbClr val="00B0F0"/>
                </a:solidFill>
              </a:rPr>
              <a:t>d'accès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8420E-D9C8-4242-9D78-97F23105C6F2}"/>
              </a:ext>
            </a:extLst>
          </p:cNvPr>
          <p:cNvSpPr txBox="1"/>
          <p:nvPr/>
        </p:nvSpPr>
        <p:spPr>
          <a:xfrm>
            <a:off x="3458305" y="2945479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Lecture des 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A0EBA-4882-43B2-90AD-64C74EB05874}"/>
              </a:ext>
            </a:extLst>
          </p:cNvPr>
          <p:cNvSpPr txBox="1"/>
          <p:nvPr/>
        </p:nvSpPr>
        <p:spPr>
          <a:xfrm>
            <a:off x="7893538" y="3681046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Vérification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la Politique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E88C71-035B-4593-934B-8833AD8623F1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6972302" y="-399562"/>
            <a:ext cx="1623645" cy="40796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7FC811-7A5A-45CF-8614-A724017BFAF0}"/>
              </a:ext>
            </a:extLst>
          </p:cNvPr>
          <p:cNvSpPr txBox="1"/>
          <p:nvPr/>
        </p:nvSpPr>
        <p:spPr>
          <a:xfrm>
            <a:off x="7018215" y="349683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Réponse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d'accès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2" grpId="0"/>
      <p:bldP spid="28" grpId="0"/>
      <p:bldP spid="2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-308151" y="2985022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Role Based Access Control (RBAC)</a:t>
            </a:r>
            <a:endParaRPr lang="fr-FR" u="sng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079B-5185-4D35-BA0A-4A48264C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1" y="1516193"/>
            <a:ext cx="6242538" cy="53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user_u:</a:t>
            </a:r>
            <a:r>
              <a:rPr lang="en-US" b="1" dirty="0" err="1">
                <a:solidFill>
                  <a:srgbClr val="00B0F0"/>
                </a:solidFill>
              </a:rPr>
              <a:t>role_r</a:t>
            </a:r>
            <a:r>
              <a:rPr lang="en-US" dirty="0" err="1"/>
              <a:t>:s_type_t:level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66748-6FF2-45DD-B8DB-A9DDE9649699}"/>
              </a:ext>
            </a:extLst>
          </p:cNvPr>
          <p:cNvSpPr/>
          <p:nvPr/>
        </p:nvSpPr>
        <p:spPr>
          <a:xfrm>
            <a:off x="758092" y="214923"/>
            <a:ext cx="4986216" cy="122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Subject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607C5-BF85-4CC9-8484-44E5CB4166BF}"/>
              </a:ext>
            </a:extLst>
          </p:cNvPr>
          <p:cNvSpPr/>
          <p:nvPr/>
        </p:nvSpPr>
        <p:spPr>
          <a:xfrm>
            <a:off x="758092" y="5193690"/>
            <a:ext cx="4986216" cy="122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FB2FA-0523-4427-BCF4-40A944EFF3D4}"/>
              </a:ext>
            </a:extLst>
          </p:cNvPr>
          <p:cNvSpPr/>
          <p:nvPr/>
        </p:nvSpPr>
        <p:spPr>
          <a:xfrm>
            <a:off x="7666893" y="2452076"/>
            <a:ext cx="4314092" cy="195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SELinux</a:t>
            </a:r>
            <a:r>
              <a:rPr lang="en-US" sz="4000" dirty="0"/>
              <a:t> </a:t>
            </a:r>
            <a:r>
              <a:rPr lang="en-US" sz="4000" dirty="0" err="1"/>
              <a:t>Serveur</a:t>
            </a:r>
            <a:endParaRPr lang="en-US" sz="40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199B5D-24C9-4DBB-9E7C-C658D961872B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5744308" y="828431"/>
            <a:ext cx="4079631" cy="162364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C544165-C35B-43FE-ACA4-E2DA78845D1E}"/>
              </a:ext>
            </a:extLst>
          </p:cNvPr>
          <p:cNvSpPr txBox="1">
            <a:spLocks/>
          </p:cNvSpPr>
          <p:nvPr/>
        </p:nvSpPr>
        <p:spPr>
          <a:xfrm>
            <a:off x="125041" y="4634159"/>
            <a:ext cx="6242538" cy="55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user_u:role_r:</a:t>
            </a:r>
            <a:r>
              <a:rPr lang="en-US" b="1" dirty="0" err="1">
                <a:solidFill>
                  <a:srgbClr val="00B0F0"/>
                </a:solidFill>
              </a:rPr>
              <a:t>o_type_t</a:t>
            </a:r>
            <a:r>
              <a:rPr lang="en-US" dirty="0" err="1"/>
              <a:t>:level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AE59B7-937C-4A57-BA0B-07DF26E8CDF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52295" y="650817"/>
            <a:ext cx="1488457" cy="429064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A21CA0-5229-4918-95BF-E73D0DB1F47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909704" y="1876975"/>
            <a:ext cx="1093790" cy="442057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CF1DCD-99BA-44BA-B489-F04FF629BAAB}"/>
              </a:ext>
            </a:extLst>
          </p:cNvPr>
          <p:cNvSpPr txBox="1"/>
          <p:nvPr/>
        </p:nvSpPr>
        <p:spPr>
          <a:xfrm>
            <a:off x="7018215" y="337011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Type </a:t>
            </a:r>
            <a:r>
              <a:rPr lang="en-US" sz="2400" dirty="0" err="1">
                <a:solidFill>
                  <a:srgbClr val="00B0F0"/>
                </a:solidFill>
              </a:rPr>
              <a:t>d'accès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8420E-D9C8-4242-9D78-97F23105C6F2}"/>
              </a:ext>
            </a:extLst>
          </p:cNvPr>
          <p:cNvSpPr txBox="1"/>
          <p:nvPr/>
        </p:nvSpPr>
        <p:spPr>
          <a:xfrm>
            <a:off x="3458305" y="2945479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Lecture de </a:t>
            </a:r>
            <a:r>
              <a:rPr lang="en-US" sz="2400" dirty="0" err="1">
                <a:solidFill>
                  <a:srgbClr val="00B0F0"/>
                </a:solidFill>
              </a:rPr>
              <a:t>Rôle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A0EBA-4882-43B2-90AD-64C74EB05874}"/>
              </a:ext>
            </a:extLst>
          </p:cNvPr>
          <p:cNvSpPr txBox="1"/>
          <p:nvPr/>
        </p:nvSpPr>
        <p:spPr>
          <a:xfrm>
            <a:off x="7893538" y="3681046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Vérification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la Politique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E88C71-035B-4593-934B-8833AD8623F1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6972302" y="-399562"/>
            <a:ext cx="1623645" cy="40796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7FC811-7A5A-45CF-8614-A724017BFAF0}"/>
              </a:ext>
            </a:extLst>
          </p:cNvPr>
          <p:cNvSpPr txBox="1"/>
          <p:nvPr/>
        </p:nvSpPr>
        <p:spPr>
          <a:xfrm>
            <a:off x="7018215" y="349683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Réponse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d'accès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1E59F-BFEA-4DE4-913F-A8DA2527DD9C}"/>
              </a:ext>
            </a:extLst>
          </p:cNvPr>
          <p:cNvSpPr txBox="1"/>
          <p:nvPr/>
        </p:nvSpPr>
        <p:spPr>
          <a:xfrm>
            <a:off x="3458305" y="2945479"/>
            <a:ext cx="28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Lecture de Type</a:t>
            </a:r>
          </a:p>
        </p:txBody>
      </p:sp>
    </p:spTree>
    <p:extLst>
      <p:ext uri="{BB962C8B-B14F-4D97-AF65-F5344CB8AC3E}">
        <p14:creationId xmlns:p14="http://schemas.microsoft.com/office/powerpoint/2010/main" val="6366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2" grpId="0"/>
      <p:bldP spid="28" grpId="0"/>
      <p:bldP spid="28" grpId="1"/>
      <p:bldP spid="15" grpId="0"/>
      <p:bldP spid="1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152956" y="2985022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 err="1"/>
              <a:t>Cgroups</a:t>
            </a:r>
            <a:endParaRPr lang="fr-FR" sz="88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8EE2F-C186-4CA6-ACA8-8FDBF383BD32}"/>
              </a:ext>
            </a:extLst>
          </p:cNvPr>
          <p:cNvSpPr txBox="1"/>
          <p:nvPr/>
        </p:nvSpPr>
        <p:spPr>
          <a:xfrm>
            <a:off x="6293334" y="2092920"/>
            <a:ext cx="62034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Limiter le % CPU</a:t>
            </a:r>
          </a:p>
          <a:p>
            <a:r>
              <a:rPr lang="fr-FR" sz="4000" dirty="0" err="1">
                <a:solidFill>
                  <a:schemeClr val="bg1"/>
                </a:solidFill>
              </a:rPr>
              <a:t>Scheduler</a:t>
            </a:r>
            <a:r>
              <a:rPr lang="fr-FR" sz="4000" dirty="0">
                <a:solidFill>
                  <a:schemeClr val="bg1"/>
                </a:solidFill>
              </a:rPr>
              <a:t> Time</a:t>
            </a:r>
          </a:p>
          <a:p>
            <a:r>
              <a:rPr lang="fr-FR" sz="4000" dirty="0">
                <a:solidFill>
                  <a:schemeClr val="bg1"/>
                </a:solidFill>
              </a:rPr>
              <a:t>	(Temps du planificateur) </a:t>
            </a:r>
          </a:p>
          <a:p>
            <a:r>
              <a:rPr lang="fr-FR" sz="4000" dirty="0">
                <a:solidFill>
                  <a:schemeClr val="bg1"/>
                </a:solidFill>
              </a:rPr>
              <a:t>Limiter la % </a:t>
            </a:r>
            <a:r>
              <a:rPr lang="fr-FR" sz="4000" dirty="0" err="1">
                <a:solidFill>
                  <a:schemeClr val="bg1"/>
                </a:solidFill>
              </a:rPr>
              <a:t>Memoire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  <a:p>
            <a:r>
              <a:rPr lang="fr-FR" sz="4000" dirty="0" err="1">
                <a:solidFill>
                  <a:schemeClr val="bg1"/>
                </a:solidFill>
              </a:rPr>
              <a:t>PIDs</a:t>
            </a:r>
            <a:r>
              <a:rPr lang="fr-FR" sz="4000" dirty="0">
                <a:solidFill>
                  <a:schemeClr val="bg1"/>
                </a:solidFill>
              </a:rPr>
              <a:t> (Les Forks des 	processus)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Et Plus...</a:t>
            </a:r>
          </a:p>
        </p:txBody>
      </p:sp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5208C265-D0BC-4FC3-AD04-929DDC905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941" y="2235190"/>
            <a:ext cx="484553" cy="484553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CE0F3220-706F-4A90-8BD7-4686EE021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941" y="2843196"/>
            <a:ext cx="484553" cy="484553"/>
          </a:xfrm>
          <a:prstGeom prst="rect">
            <a:avLst/>
          </a:prstGeom>
        </p:spPr>
      </p:pic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0DC9ADF1-E2F2-4925-B91F-732202B0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941" y="4060798"/>
            <a:ext cx="484553" cy="484553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6CB38615-35FA-4C34-A23D-9179B2AB5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941" y="4668804"/>
            <a:ext cx="484553" cy="484553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A8E7BC9D-1268-46B8-BC65-9CEF62D6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941" y="5870364"/>
            <a:ext cx="484553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152956" y="2985022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/>
              <a:t>Audit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57F4-7DAE-4C43-9346-F9B767C0842F}"/>
              </a:ext>
            </a:extLst>
          </p:cNvPr>
          <p:cNvSpPr txBox="1"/>
          <p:nvPr/>
        </p:nvSpPr>
        <p:spPr>
          <a:xfrm>
            <a:off x="5988538" y="2296120"/>
            <a:ext cx="6203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Des Images Custom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Dépôts locaux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Analyse Statique/Dynamique</a:t>
            </a:r>
          </a:p>
        </p:txBody>
      </p:sp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9B144DB8-0DCF-4D84-8C3F-A8081075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145" y="2438390"/>
            <a:ext cx="484553" cy="484553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3106DB0A-D029-43DF-9D7B-1B424E70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145" y="3046396"/>
            <a:ext cx="484553" cy="484553"/>
          </a:xfrm>
          <a:prstGeom prst="rect">
            <a:avLst/>
          </a:prstGeom>
        </p:spPr>
      </p:pic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EC34D35A-6F8C-4AAB-8A1D-3DDFB168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145" y="3654402"/>
            <a:ext cx="484553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B30D6-F7BD-4115-B213-A5E2BE2108A9}"/>
              </a:ext>
            </a:extLst>
          </p:cNvPr>
          <p:cNvSpPr/>
          <p:nvPr/>
        </p:nvSpPr>
        <p:spPr>
          <a:xfrm rot="1409736">
            <a:off x="2738241" y="-955580"/>
            <a:ext cx="2650810" cy="988644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Les </a:t>
            </a:r>
            <a:r>
              <a:rPr lang="fr-FR" sz="5400" u="sng" dirty="0" err="1">
                <a:solidFill>
                  <a:srgbClr val="00B0F0"/>
                </a:solidFill>
              </a:rPr>
              <a:t>Resultats</a:t>
            </a:r>
            <a:endParaRPr lang="fr-FR" sz="5400" u="sng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478836" y="2151488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La Virtualisation</a:t>
            </a:r>
          </a:p>
          <a:p>
            <a:r>
              <a:rPr lang="fr-FR" sz="4000" dirty="0"/>
              <a:t>	🗹 Exploits du Noyau</a:t>
            </a:r>
          </a:p>
          <a:p>
            <a:r>
              <a:rPr lang="fr-FR" sz="4000" dirty="0"/>
              <a:t>	🗹 Les Ruptures de 	</a:t>
            </a:r>
            <a:r>
              <a:rPr lang="fr-FR" sz="4000" dirty="0" err="1"/>
              <a:t>Contenures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72231-37AE-4C7E-B1BD-2B23FECE86E1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CAED0-F276-40DB-AFC6-5339C98130D4}"/>
              </a:ext>
            </a:extLst>
          </p:cNvPr>
          <p:cNvSpPr txBox="1"/>
          <p:nvPr/>
        </p:nvSpPr>
        <p:spPr>
          <a:xfrm>
            <a:off x="6812124" y="1018996"/>
            <a:ext cx="6203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SELinux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>
                <a:solidFill>
                  <a:schemeClr val="bg1"/>
                </a:solidFill>
              </a:rPr>
              <a:t>	🗹 Compromis secret</a:t>
            </a:r>
          </a:p>
          <a:p>
            <a:r>
              <a:rPr lang="fr-FR" sz="4000" dirty="0">
                <a:solidFill>
                  <a:schemeClr val="bg1"/>
                </a:solidFill>
              </a:rPr>
              <a:t>	🗹 root in = root out</a:t>
            </a:r>
          </a:p>
          <a:p>
            <a:r>
              <a:rPr lang="fr-FR" sz="4000" dirty="0">
                <a:solidFill>
                  <a:schemeClr val="bg1"/>
                </a:solidFill>
              </a:rPr>
              <a:t>	🗹 Escalade des 	privilèges</a:t>
            </a:r>
          </a:p>
          <a:p>
            <a:r>
              <a:rPr lang="fr-FR" sz="4000" dirty="0" err="1">
                <a:solidFill>
                  <a:schemeClr val="bg1"/>
                </a:solidFill>
              </a:rPr>
              <a:t>Cgroups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>
                <a:solidFill>
                  <a:schemeClr val="bg1"/>
                </a:solidFill>
              </a:rPr>
              <a:t>	🗹 Déni de service</a:t>
            </a:r>
          </a:p>
          <a:p>
            <a:r>
              <a:rPr lang="fr-FR" sz="4000" dirty="0">
                <a:solidFill>
                  <a:schemeClr val="bg1"/>
                </a:solidFill>
              </a:rPr>
              <a:t>Audit</a:t>
            </a:r>
          </a:p>
          <a:p>
            <a:r>
              <a:rPr lang="fr-FR" sz="4000" dirty="0">
                <a:solidFill>
                  <a:schemeClr val="bg1"/>
                </a:solidFill>
              </a:rPr>
              <a:t>	🗹 Empoisonnement</a:t>
            </a: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31161986-9A32-4CD0-8568-D8FF659D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288" y="1150291"/>
            <a:ext cx="484553" cy="484553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4A0BA9AC-29E9-4D0D-8F0B-60D835CB1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3930" y="4238539"/>
            <a:ext cx="484553" cy="484553"/>
          </a:xfrm>
          <a:prstGeom prst="rect">
            <a:avLst/>
          </a:prstGeom>
        </p:spPr>
      </p:pic>
      <p:pic>
        <p:nvPicPr>
          <p:cNvPr id="22" name="Graphic 21" descr="Play with solid fill">
            <a:extLst>
              <a:ext uri="{FF2B5EF4-FFF2-40B4-BE49-F238E27FC236}">
                <a16:creationId xmlns:a16="http://schemas.microsoft.com/office/drawing/2014/main" id="{9932CFE7-E4DF-4A19-9A47-A07412521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288" y="5444923"/>
            <a:ext cx="484553" cy="484553"/>
          </a:xfrm>
          <a:prstGeom prst="rect">
            <a:avLst/>
          </a:prstGeom>
        </p:spPr>
      </p:pic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8A633AFC-ACA8-400A-93E8-ABE2F10B1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35" y="2302678"/>
            <a:ext cx="484553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Chapitre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6238221" y="1228158"/>
            <a:ext cx="62034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▷ Application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La Pile Virtualisation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La Topologie des VM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Les Conteneurs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</a:t>
            </a:r>
            <a:r>
              <a:rPr lang="fr-FR" sz="4000" dirty="0" err="1">
                <a:solidFill>
                  <a:schemeClr val="bg1"/>
                </a:solidFill>
              </a:rPr>
              <a:t>Cgroups</a:t>
            </a:r>
            <a:r>
              <a:rPr lang="fr-FR" sz="4000" dirty="0">
                <a:solidFill>
                  <a:schemeClr val="bg1"/>
                </a:solidFill>
              </a:rPr>
              <a:t>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</a:t>
            </a:r>
            <a:r>
              <a:rPr lang="fr-FR" sz="4000" dirty="0" err="1">
                <a:solidFill>
                  <a:schemeClr val="bg1"/>
                </a:solidFill>
              </a:rPr>
              <a:t>SELinux</a:t>
            </a:r>
            <a:r>
              <a:rPr lang="fr-FR" sz="4000" dirty="0">
                <a:solidFill>
                  <a:schemeClr val="bg1"/>
                </a:solidFill>
              </a:rPr>
              <a:t>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◦ Test de Déploiement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F1A3B-F289-4063-96E4-7F05681B7FE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250498-8788-4B27-B08C-E33C2BA6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04" y="2520537"/>
            <a:ext cx="7238732" cy="23045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897227" y="3229058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 err="1"/>
              <a:t>Qemu</a:t>
            </a:r>
            <a:endParaRPr lang="fr-FR" sz="8800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FF245-22FC-4DE7-917D-A6871AC6FA3D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3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780321" y="3073004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/>
              <a:t>KVM</a:t>
            </a:r>
          </a:p>
        </p:txBody>
      </p:sp>
      <p:pic>
        <p:nvPicPr>
          <p:cNvPr id="3" name="Picture 2" descr="A picture containing text, clock, sign, gauge&#10;&#10;Description automatically generated">
            <a:extLst>
              <a:ext uri="{FF2B5EF4-FFF2-40B4-BE49-F238E27FC236}">
                <a16:creationId xmlns:a16="http://schemas.microsoft.com/office/drawing/2014/main" id="{18124C38-5439-4BEA-BD24-968EB98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98" y="2347673"/>
            <a:ext cx="6477000" cy="2162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1B5B16-D9A5-4BB0-B325-CB9705A3D319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7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Chapitre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5183553" y="1692243"/>
            <a:ext cx="62034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	</a:t>
            </a:r>
            <a:r>
              <a:rPr lang="fr-FR" sz="4000" dirty="0">
                <a:solidFill>
                  <a:schemeClr val="bg1"/>
                </a:solidFill>
              </a:rPr>
              <a:t>▷ </a:t>
            </a:r>
            <a:r>
              <a:rPr lang="fr-FR" sz="4000" dirty="0" err="1">
                <a:solidFill>
                  <a:schemeClr val="bg1"/>
                </a:solidFill>
              </a:rPr>
              <a:t>Virtualizaion</a:t>
            </a:r>
            <a:r>
              <a:rPr lang="fr-FR" sz="4000" dirty="0">
                <a:solidFill>
                  <a:schemeClr val="bg1"/>
                </a:solidFill>
              </a:rPr>
              <a:t>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	◦ La Définition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	◦ Les Composants </a:t>
            </a:r>
          </a:p>
          <a:p>
            <a:r>
              <a:rPr lang="fr-FR" sz="4000" dirty="0">
                <a:solidFill>
                  <a:schemeClr val="bg1"/>
                </a:solidFill>
              </a:rPr>
              <a:t>     		◦ Les Types  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		◦ Les Avantages </a:t>
            </a:r>
          </a:p>
          <a:p>
            <a:r>
              <a:rPr lang="fr-FR" sz="4000" dirty="0">
                <a:solidFill>
                  <a:schemeClr val="bg1"/>
                </a:solidFill>
              </a:rPr>
              <a:t>     		◦ Les Inconvénients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6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301805" y="3073005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 err="1"/>
              <a:t>Libvirt</a:t>
            </a:r>
            <a:endParaRPr lang="fr-FR" sz="8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553CF-F4EB-47C1-93D5-8723B242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2" y="605729"/>
            <a:ext cx="5646063" cy="5646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2960BA-E53C-43D8-AEB5-4D8DE9EE17D9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C2A774DC-052C-4793-BBC5-B73111359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85" y="1613070"/>
            <a:ext cx="8129954" cy="36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975277" y="3166790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/>
              <a:t>OVS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960BA-E53C-43D8-AEB5-4D8DE9EE17D9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0F750EA-F069-4360-A31B-0082BA57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92" y="1643005"/>
            <a:ext cx="6038434" cy="39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137325" y="2985023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 err="1"/>
              <a:t>Libguestfs</a:t>
            </a:r>
            <a:endParaRPr lang="fr-FR" sz="8800" u="sng"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41C6793D-5C4C-4D1C-BD74-BE468C7F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07" y="1408253"/>
            <a:ext cx="4531130" cy="4410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60C30-C8E3-4750-AB9B-DCF2DF5ACA94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B339DBC-FA24-4482-AD9D-0B2E80EB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840"/>
            <a:ext cx="8182542" cy="4602679"/>
          </a:xfrm>
          <a:prstGeom prst="rect">
            <a:avLst/>
          </a:prstGeom>
        </p:spPr>
      </p:pic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9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535910" y="2985023"/>
            <a:ext cx="5056554" cy="887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u="sng" dirty="0"/>
              <a:t>Docker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A344F-E399-4AE4-938D-81C21B8012D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829552D-E262-4141-AB21-D4D47473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96" y="-478"/>
            <a:ext cx="7686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5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C7162F-62CA-4774-B746-6A49A6BD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" y="1075188"/>
            <a:ext cx="8288015" cy="47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9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21302FE-33E7-426D-A78C-D1073D8F9E92}"/>
              </a:ext>
            </a:extLst>
          </p:cNvPr>
          <p:cNvSpPr txBox="1"/>
          <p:nvPr/>
        </p:nvSpPr>
        <p:spPr>
          <a:xfrm>
            <a:off x="6264031" y="5200933"/>
            <a:ext cx="26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dup.dom.net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B452F-6909-4812-968F-88EA7AE26DB9}"/>
              </a:ext>
            </a:extLst>
          </p:cNvPr>
          <p:cNvSpPr txBox="1"/>
          <p:nvPr/>
        </p:nvSpPr>
        <p:spPr>
          <a:xfrm>
            <a:off x="6264031" y="5200933"/>
            <a:ext cx="26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per.dom.net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A3F46-6DBA-42B1-BA5F-34F29516669C}"/>
              </a:ext>
            </a:extLst>
          </p:cNvPr>
          <p:cNvSpPr/>
          <p:nvPr/>
        </p:nvSpPr>
        <p:spPr>
          <a:xfrm>
            <a:off x="4128477" y="3102709"/>
            <a:ext cx="3935046" cy="126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Reverse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24E1B-8919-4B9B-A5F9-294B2DA038AF}"/>
              </a:ext>
            </a:extLst>
          </p:cNvPr>
          <p:cNvSpPr/>
          <p:nvPr/>
        </p:nvSpPr>
        <p:spPr>
          <a:xfrm>
            <a:off x="9233877" y="828430"/>
            <a:ext cx="2711938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Nextcloud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78BC5-CA12-4664-A74D-A89CB7179DAC}"/>
              </a:ext>
            </a:extLst>
          </p:cNvPr>
          <p:cNvSpPr/>
          <p:nvPr/>
        </p:nvSpPr>
        <p:spPr>
          <a:xfrm>
            <a:off x="6264031" y="828430"/>
            <a:ext cx="2711938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Syncthing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577E2-0A19-4053-BA88-8808017BB2BF}"/>
              </a:ext>
            </a:extLst>
          </p:cNvPr>
          <p:cNvSpPr/>
          <p:nvPr/>
        </p:nvSpPr>
        <p:spPr>
          <a:xfrm>
            <a:off x="3294185" y="828430"/>
            <a:ext cx="2711938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Duplicati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5D76F-82A8-4C57-9828-93B57F4AF50B}"/>
              </a:ext>
            </a:extLst>
          </p:cNvPr>
          <p:cNvSpPr/>
          <p:nvPr/>
        </p:nvSpPr>
        <p:spPr>
          <a:xfrm>
            <a:off x="324339" y="828432"/>
            <a:ext cx="2711938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Perkeep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45F01-8D95-4CB9-A8D5-6883998E530C}"/>
              </a:ext>
            </a:extLst>
          </p:cNvPr>
          <p:cNvCxnSpPr>
            <a:endCxn id="5" idx="2"/>
          </p:cNvCxnSpPr>
          <p:nvPr/>
        </p:nvCxnSpPr>
        <p:spPr>
          <a:xfrm flipV="1">
            <a:off x="6096000" y="4368800"/>
            <a:ext cx="0" cy="1992923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D40DDD-8E54-4EB3-B3EB-D65CF28FA12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096000" y="1625599"/>
            <a:ext cx="4493846" cy="14771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99C98A-0C15-41CC-8CC8-44AA1EC0890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096000" y="1625599"/>
            <a:ext cx="1524000" cy="147711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137EC-3A0B-4A7F-86FC-817D2B8E8AB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650154" y="1625599"/>
            <a:ext cx="1445846" cy="1477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E6330-B74E-4215-9B16-F1710D172786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680308" y="1625601"/>
            <a:ext cx="4415692" cy="14771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778192-1548-4724-9CCD-60E69A8C349C}"/>
              </a:ext>
            </a:extLst>
          </p:cNvPr>
          <p:cNvSpPr txBox="1"/>
          <p:nvPr/>
        </p:nvSpPr>
        <p:spPr>
          <a:xfrm>
            <a:off x="6264031" y="5200933"/>
            <a:ext cx="26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nex.dom.net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60C58-2FF9-402E-A606-6BC06E8F57D1}"/>
              </a:ext>
            </a:extLst>
          </p:cNvPr>
          <p:cNvSpPr txBox="1"/>
          <p:nvPr/>
        </p:nvSpPr>
        <p:spPr>
          <a:xfrm>
            <a:off x="6264031" y="5200933"/>
            <a:ext cx="26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syn.dom.net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4FC2-8267-4749-BFAE-7B759E4DAC6D}"/>
              </a:ext>
            </a:extLst>
          </p:cNvPr>
          <p:cNvSpPr txBox="1"/>
          <p:nvPr/>
        </p:nvSpPr>
        <p:spPr>
          <a:xfrm>
            <a:off x="6264031" y="4980409"/>
            <a:ext cx="29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00B0F0"/>
                </a:solidFill>
              </a:rPr>
              <a:t>Requet</a:t>
            </a:r>
            <a:r>
              <a:rPr lang="en-US" sz="2000" u="sng" dirty="0">
                <a:solidFill>
                  <a:srgbClr val="00B0F0"/>
                </a:solidFill>
              </a:rPr>
              <a:t> Clients: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E9A08-CCD4-4D0A-8AB8-DA8384B54CDC}"/>
              </a:ext>
            </a:extLst>
          </p:cNvPr>
          <p:cNvSpPr txBox="1"/>
          <p:nvPr/>
        </p:nvSpPr>
        <p:spPr>
          <a:xfrm>
            <a:off x="10589846" y="1571308"/>
            <a:ext cx="103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25B78-3877-4642-BA5D-4AEC378B4773}"/>
              </a:ext>
            </a:extLst>
          </p:cNvPr>
          <p:cNvSpPr txBox="1"/>
          <p:nvPr/>
        </p:nvSpPr>
        <p:spPr>
          <a:xfrm>
            <a:off x="6434019" y="1571308"/>
            <a:ext cx="103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8384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95FFBC-C729-43ED-BA6A-5D2591DBED1B}"/>
              </a:ext>
            </a:extLst>
          </p:cNvPr>
          <p:cNvSpPr txBox="1"/>
          <p:nvPr/>
        </p:nvSpPr>
        <p:spPr>
          <a:xfrm>
            <a:off x="4986219" y="1575008"/>
            <a:ext cx="103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8200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4EB9AF-02AC-428C-897D-AF984DBABE81}"/>
              </a:ext>
            </a:extLst>
          </p:cNvPr>
          <p:cNvSpPr txBox="1"/>
          <p:nvPr/>
        </p:nvSpPr>
        <p:spPr>
          <a:xfrm>
            <a:off x="816711" y="1575008"/>
            <a:ext cx="103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3179</a:t>
            </a:r>
          </a:p>
        </p:txBody>
      </p:sp>
    </p:spTree>
    <p:extLst>
      <p:ext uri="{BB962C8B-B14F-4D97-AF65-F5344CB8AC3E}">
        <p14:creationId xmlns:p14="http://schemas.microsoft.com/office/powerpoint/2010/main" val="291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/>
      <p:bldP spid="30" grpId="1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u="sng" dirty="0">
                <a:solidFill>
                  <a:srgbClr val="00B0F0"/>
                </a:solidFill>
              </a:rPr>
              <a:t>Chapitre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D9B84-2DA1-45D0-9D97-B551BA5F5C8C}"/>
              </a:ext>
            </a:extLst>
          </p:cNvPr>
          <p:cNvSpPr txBox="1"/>
          <p:nvPr/>
        </p:nvSpPr>
        <p:spPr>
          <a:xfrm>
            <a:off x="5953781" y="2262766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Qemu</a:t>
            </a:r>
            <a:r>
              <a:rPr lang="fr-FR" sz="4000" dirty="0">
                <a:solidFill>
                  <a:schemeClr val="bg1"/>
                </a:solidFill>
              </a:rPr>
              <a:t>/KVM Web UI </a:t>
            </a:r>
          </a:p>
          <a:p>
            <a:r>
              <a:rPr lang="fr-FR" sz="4000" dirty="0">
                <a:solidFill>
                  <a:schemeClr val="bg1"/>
                </a:solidFill>
              </a:rPr>
              <a:t>        I ◦ Pourquoi ?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       II ◦ Comment ? 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      III ◦ Application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B3566-4A45-4E81-900F-744A9EE7ACE7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2eme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1- Pourquoi ?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2ème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12309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6518393" y="2554027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Faciliter l'apprentissage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Simplifier l'utilisation    </a:t>
            </a:r>
          </a:p>
          <a:p>
            <a:r>
              <a:rPr lang="fr-FR" sz="4000" dirty="0" err="1">
                <a:solidFill>
                  <a:schemeClr val="bg1"/>
                </a:solidFill>
              </a:rPr>
              <a:t>Qemu</a:t>
            </a:r>
            <a:r>
              <a:rPr lang="fr-FR" sz="4000" dirty="0">
                <a:solidFill>
                  <a:schemeClr val="bg1"/>
                </a:solidFill>
              </a:rPr>
              <a:t>/KVM Compliqué à utiliser</a:t>
            </a:r>
          </a:p>
        </p:txBody>
      </p:sp>
    </p:spTree>
    <p:extLst>
      <p:ext uri="{BB962C8B-B14F-4D97-AF65-F5344CB8AC3E}">
        <p14:creationId xmlns:p14="http://schemas.microsoft.com/office/powerpoint/2010/main" val="340888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1- Comment ?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2ème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12309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6518393" y="2554027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Serveur Web Apache</a:t>
            </a:r>
          </a:p>
          <a:p>
            <a:r>
              <a:rPr lang="fr-FR" sz="4000" dirty="0">
                <a:solidFill>
                  <a:schemeClr val="bg1"/>
                </a:solidFill>
              </a:rPr>
              <a:t>Des Scripts  CGI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Interface Web Custom</a:t>
            </a:r>
          </a:p>
          <a:p>
            <a:r>
              <a:rPr lang="fr-FR" sz="4000" dirty="0">
                <a:solidFill>
                  <a:schemeClr val="bg1"/>
                </a:solidFill>
              </a:rPr>
              <a:t>	HTML/CSS/JS</a:t>
            </a:r>
          </a:p>
        </p:txBody>
      </p:sp>
    </p:spTree>
    <p:extLst>
      <p:ext uri="{BB962C8B-B14F-4D97-AF65-F5344CB8AC3E}">
        <p14:creationId xmlns:p14="http://schemas.microsoft.com/office/powerpoint/2010/main" val="8387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1- </a:t>
            </a:r>
            <a:r>
              <a:rPr lang="fr-FR" sz="5400" dirty="0"/>
              <a:t>La Définition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745B339E-E7DA-4B4B-A25D-89C01F213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218" y="2836975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28E1057B-0A86-4A32-B72C-24FB2E87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218" y="3444981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22D47B3C-B21E-44DA-B568-A8A9B3CB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218" y="4052987"/>
            <a:ext cx="484553" cy="4845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2B9D0D-65AA-452B-A8C1-C56C031D22C8}"/>
              </a:ext>
            </a:extLst>
          </p:cNvPr>
          <p:cNvSpPr txBox="1"/>
          <p:nvPr/>
        </p:nvSpPr>
        <p:spPr>
          <a:xfrm>
            <a:off x="6177611" y="2694705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Gestion des ressources   </a:t>
            </a:r>
          </a:p>
          <a:p>
            <a:r>
              <a:rPr lang="fr-FR" sz="4000" dirty="0">
                <a:solidFill>
                  <a:schemeClr val="bg1"/>
                </a:solidFill>
              </a:rPr>
              <a:t>Isolation des services</a:t>
            </a:r>
          </a:p>
          <a:p>
            <a:r>
              <a:rPr lang="fr-FR" sz="4000" dirty="0">
                <a:solidFill>
                  <a:schemeClr val="bg1"/>
                </a:solidFill>
              </a:rPr>
              <a:t>Ancienne technologie</a:t>
            </a:r>
          </a:p>
          <a:p>
            <a:r>
              <a:rPr lang="fr-FR" sz="4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8264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-480090" y="2366211"/>
            <a:ext cx="5056554" cy="1959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 dirty="0">
                <a:solidFill>
                  <a:srgbClr val="00B0F0"/>
                </a:solidFill>
              </a:rPr>
              <a:t>Conclusion</a:t>
            </a:r>
          </a:p>
          <a:p>
            <a:pPr algn="ctr"/>
            <a:endParaRPr lang="fr-FR" u="sng" dirty="0">
              <a:solidFill>
                <a:srgbClr val="00B0F0"/>
              </a:solidFill>
            </a:endParaRPr>
          </a:p>
          <a:p>
            <a:pPr algn="ctr"/>
            <a:r>
              <a:rPr lang="fr-FR" u="sng" dirty="0">
                <a:solidFill>
                  <a:srgbClr val="00B0F0"/>
                </a:solidFill>
              </a:rPr>
              <a:t>Questions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CA5EF1-3A41-428B-A754-3DAC2566E962}"/>
              </a:ext>
            </a:extLst>
          </p:cNvPr>
          <p:cNvSpPr txBox="1">
            <a:spLocks/>
          </p:cNvSpPr>
          <p:nvPr/>
        </p:nvSpPr>
        <p:spPr>
          <a:xfrm>
            <a:off x="-480090" y="2366211"/>
            <a:ext cx="5056554" cy="1959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 dirty="0">
                <a:solidFill>
                  <a:srgbClr val="00B0F0"/>
                </a:solidFill>
              </a:rPr>
              <a:t>Conclusion</a:t>
            </a:r>
          </a:p>
          <a:p>
            <a:pPr algn="ctr"/>
            <a:endParaRPr lang="fr-FR" u="sng" dirty="0">
              <a:solidFill>
                <a:srgbClr val="00B0F0"/>
              </a:solidFill>
            </a:endParaRPr>
          </a:p>
          <a:p>
            <a:pPr algn="ctr"/>
            <a:r>
              <a:rPr lang="fr-FR" u="sng" dirty="0">
                <a:solidFill>
                  <a:srgbClr val="00B0F0"/>
                </a:solidFill>
              </a:rPr>
              <a:t>Questions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E05C8-C2D3-4630-9199-7A7ED9508155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80A2E-CE7C-49D0-B0A4-466A7300C2B4}"/>
              </a:ext>
            </a:extLst>
          </p:cNvPr>
          <p:cNvSpPr txBox="1"/>
          <p:nvPr/>
        </p:nvSpPr>
        <p:spPr>
          <a:xfrm>
            <a:off x="5953781" y="1988305"/>
            <a:ext cx="5863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Merci Beaucoup Pour Votre Attention.</a:t>
            </a:r>
          </a:p>
          <a:p>
            <a:endParaRPr lang="fr-FR" sz="4800" dirty="0">
              <a:solidFill>
                <a:schemeClr val="bg1"/>
              </a:solidFill>
            </a:endParaRPr>
          </a:p>
          <a:p>
            <a:r>
              <a:rPr lang="fr-FR" sz="4800" dirty="0">
                <a:solidFill>
                  <a:schemeClr val="bg1"/>
                </a:solidFill>
              </a:rPr>
              <a:t>Cordialement,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0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2- </a:t>
            </a:r>
            <a:r>
              <a:rPr lang="fr-FR" sz="5400" dirty="0"/>
              <a:t>Les Composants 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059A891A-2144-4E7E-8558-A31BAE7D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2922943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151B3664-FBEC-418D-AEDE-F80EC5B31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3530949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B05946F2-7964-4F0C-BEB0-30EE26D8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1" y="4138955"/>
            <a:ext cx="484553" cy="4845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725808-80F4-41F5-8E51-E29316300CE4}"/>
              </a:ext>
            </a:extLst>
          </p:cNvPr>
          <p:cNvSpPr txBox="1"/>
          <p:nvPr/>
        </p:nvSpPr>
        <p:spPr>
          <a:xfrm>
            <a:off x="6376174" y="2780673"/>
            <a:ext cx="6203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Les VM</a:t>
            </a:r>
          </a:p>
          <a:p>
            <a:r>
              <a:rPr lang="fr-FR" sz="4000" dirty="0">
                <a:solidFill>
                  <a:schemeClr val="bg1"/>
                </a:solidFill>
              </a:rPr>
              <a:t>Hyperviseur</a:t>
            </a:r>
          </a:p>
          <a:p>
            <a:r>
              <a:rPr lang="fr-FR" sz="4000" dirty="0">
                <a:solidFill>
                  <a:schemeClr val="bg1"/>
                </a:solidFill>
              </a:rPr>
              <a:t>Hôte</a:t>
            </a:r>
          </a:p>
          <a:p>
            <a:r>
              <a:rPr lang="fr-FR" sz="4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270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5254510-9EFF-41C0-8047-E7E21C86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04760"/>
            <a:ext cx="5056554" cy="8874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3- </a:t>
            </a:r>
            <a:r>
              <a:rPr lang="fr-FR" sz="5400" dirty="0"/>
              <a:t>Les Types </a:t>
            </a:r>
            <a:endParaRPr lang="fr-FR" sz="54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B1E58-2F44-4E13-9CA1-BC727526C1C2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BCF9A07A-2F82-415B-8E86-1A72AB2E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696297"/>
            <a:ext cx="484553" cy="484553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0C5B0930-F95F-479E-8CD3-DE486C94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304303"/>
            <a:ext cx="484553" cy="484553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9203DEE-30A0-4A9C-A1F2-165E38F6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12309"/>
            <a:ext cx="484553" cy="48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B55029-F2D5-4B31-99D2-C19F5500F7FE}"/>
              </a:ext>
            </a:extLst>
          </p:cNvPr>
          <p:cNvSpPr txBox="1"/>
          <p:nvPr/>
        </p:nvSpPr>
        <p:spPr>
          <a:xfrm>
            <a:off x="6518393" y="2554027"/>
            <a:ext cx="6203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Paravirtualisation</a:t>
            </a:r>
          </a:p>
          <a:p>
            <a:r>
              <a:rPr lang="fr-FR" sz="4000" dirty="0">
                <a:solidFill>
                  <a:schemeClr val="bg1"/>
                </a:solidFill>
              </a:rPr>
              <a:t>Assistance matérielle</a:t>
            </a:r>
          </a:p>
          <a:p>
            <a:r>
              <a:rPr lang="fr-FR" sz="4000" dirty="0">
                <a:solidFill>
                  <a:schemeClr val="bg1"/>
                </a:solidFill>
              </a:rPr>
              <a:t>Virtualisation Complète	</a:t>
            </a:r>
          </a:p>
        </p:txBody>
      </p:sp>
    </p:spTree>
    <p:extLst>
      <p:ext uri="{BB962C8B-B14F-4D97-AF65-F5344CB8AC3E}">
        <p14:creationId xmlns:p14="http://schemas.microsoft.com/office/powerpoint/2010/main" val="198922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754C181-8EF0-4E06-91D6-C1EA66FBE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42" y="1536213"/>
            <a:ext cx="7995137" cy="449726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C530-2381-46EA-9A25-10F439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" y="218830"/>
            <a:ext cx="5056554" cy="13803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Para-Virtualization    Para-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Virtualisation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59C70-7D5E-4BB7-980E-F9B228F02F6A}"/>
              </a:ext>
            </a:extLst>
          </p:cNvPr>
          <p:cNvSpPr/>
          <p:nvPr/>
        </p:nvSpPr>
        <p:spPr>
          <a:xfrm>
            <a:off x="10503878" y="163645"/>
            <a:ext cx="1688123" cy="4615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1er </a:t>
            </a:r>
            <a:r>
              <a:rPr lang="en-US" dirty="0" err="1"/>
              <a:t>Partie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855</TotalTime>
  <Words>823</Words>
  <Application>Microsoft Office PowerPoint</Application>
  <PresentationFormat>Widescreen</PresentationFormat>
  <Paragraphs>274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Office Theme</vt:lpstr>
      <vt:lpstr>Évaluation de la Sécurité des Conteneurs         Docker Dans un Environnement                         Virtualisé </vt:lpstr>
      <vt:lpstr>Légende</vt:lpstr>
      <vt:lpstr>Plan de Travail</vt:lpstr>
      <vt:lpstr>Chapitre I</vt:lpstr>
      <vt:lpstr>1- La Définition</vt:lpstr>
      <vt:lpstr>2- Les Composants </vt:lpstr>
      <vt:lpstr>PowerPoint Presentation</vt:lpstr>
      <vt:lpstr>3- Les Types </vt:lpstr>
      <vt:lpstr>Para-Virtualization    Para-Virtualisation</vt:lpstr>
      <vt:lpstr>PowerPoint Presentation</vt:lpstr>
      <vt:lpstr>Hardware Assisted    Assistance matérielle</vt:lpstr>
      <vt:lpstr>PowerPoint Presentation</vt:lpstr>
      <vt:lpstr>Full Virtualization    Virtualisation Complète</vt:lpstr>
      <vt:lpstr>PowerPoint Presentation</vt:lpstr>
      <vt:lpstr>4- Les Avantages</vt:lpstr>
      <vt:lpstr>5- Les Inconvénients</vt:lpstr>
      <vt:lpstr>Chapitre II</vt:lpstr>
      <vt:lpstr>1- La Définition</vt:lpstr>
      <vt:lpstr>PowerPoint Presentation</vt:lpstr>
      <vt:lpstr>PowerPoint Presentation</vt:lpstr>
      <vt:lpstr>3- Les Avantages</vt:lpstr>
      <vt:lpstr>4- Les Inconvénients</vt:lpstr>
      <vt:lpstr>Chapitre III</vt:lpstr>
      <vt:lpstr>Les Menaces</vt:lpstr>
      <vt:lpstr>Les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user_u:role_r:s_type_t:level</vt:lpstr>
      <vt:lpstr>PowerPoint Presentation</vt:lpstr>
      <vt:lpstr>user_u:role_r:s_type_t:level</vt:lpstr>
      <vt:lpstr>PowerPoint Presentation</vt:lpstr>
      <vt:lpstr>PowerPoint Presentation</vt:lpstr>
      <vt:lpstr>Les Resultats</vt:lpstr>
      <vt:lpstr>Chapitre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Chapitre I</vt:lpstr>
      <vt:lpstr>1- Pourquoi ?</vt:lpstr>
      <vt:lpstr>1- Comment 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</dc:title>
  <dc:creator>GUENFAF Hichem</dc:creator>
  <cp:lastModifiedBy>GUENFAF Hichem</cp:lastModifiedBy>
  <cp:revision>69</cp:revision>
  <dcterms:created xsi:type="dcterms:W3CDTF">2021-04-20T17:10:40Z</dcterms:created>
  <dcterms:modified xsi:type="dcterms:W3CDTF">2021-04-22T09:24:33Z</dcterms:modified>
</cp:coreProperties>
</file>