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1" r:id="rId6"/>
    <p:sldId id="260" r:id="rId7"/>
    <p:sldId id="264" r:id="rId8"/>
    <p:sldId id="265" r:id="rId9"/>
    <p:sldId id="262" r:id="rId10"/>
    <p:sldId id="263"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E1A4F-E340-4A78-B418-E9375BEEFDE0}"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DFBAC36-9A3B-4A58-9FFD-08D23AF6578C}">
      <dgm:prSet custT="1"/>
      <dgm:spPr/>
      <dgm:t>
        <a:bodyPr/>
        <a:lstStyle/>
        <a:p>
          <a:r>
            <a:rPr lang="en-US" sz="1600" dirty="0">
              <a:solidFill>
                <a:schemeClr val="tx1">
                  <a:lumMod val="95000"/>
                </a:schemeClr>
              </a:solidFill>
              <a:latin typeface="Arial Rounded MT Bold" panose="020F0704030504030204" pitchFamily="34" charset="0"/>
            </a:rPr>
            <a:t>Integration of clinical decision support with computer-based patient records could reduce medical errors, enhance patient safety. </a:t>
          </a:r>
        </a:p>
      </dgm:t>
    </dgm:pt>
    <dgm:pt modelId="{AAE726AA-6630-4EFD-A4F9-0506E7E26871}" type="parTrans" cxnId="{E2313681-862F-4D66-9E44-9A7E690FDB33}">
      <dgm:prSet/>
      <dgm:spPr/>
      <dgm:t>
        <a:bodyPr/>
        <a:lstStyle/>
        <a:p>
          <a:endParaRPr lang="en-US" sz="2000"/>
        </a:p>
      </dgm:t>
    </dgm:pt>
    <dgm:pt modelId="{12617175-945B-4AC9-827F-312793CA06C0}" type="sibTrans" cxnId="{E2313681-862F-4D66-9E44-9A7E690FDB33}">
      <dgm:prSet/>
      <dgm:spPr/>
      <dgm:t>
        <a:bodyPr/>
        <a:lstStyle/>
        <a:p>
          <a:pPr>
            <a:lnSpc>
              <a:spcPct val="100000"/>
            </a:lnSpc>
          </a:pPr>
          <a:endParaRPr lang="en-US" sz="2000"/>
        </a:p>
      </dgm:t>
    </dgm:pt>
    <dgm:pt modelId="{BBA6221A-436A-4193-91AC-3C8155F5B86B}">
      <dgm:prSet custT="1"/>
      <dgm:spPr/>
      <dgm:t>
        <a:bodyPr/>
        <a:lstStyle/>
        <a:p>
          <a:r>
            <a:rPr lang="en-US" sz="1600" dirty="0">
              <a:solidFill>
                <a:schemeClr val="tx1">
                  <a:lumMod val="95000"/>
                </a:schemeClr>
              </a:solidFill>
              <a:latin typeface="Arial Rounded MT Bold" panose="020F0704030504030204" pitchFamily="34" charset="0"/>
            </a:rPr>
            <a:t>It deceases unwanted practice variation and improve practice outcome which can help significantly improve the quality of clinical decisions. </a:t>
          </a:r>
        </a:p>
      </dgm:t>
    </dgm:pt>
    <dgm:pt modelId="{B4B8D3A4-E57C-45E9-8A39-CBEC1D4F5301}" type="parTrans" cxnId="{7DCD5437-913B-49C6-BAC1-D20BBB1EEB3A}">
      <dgm:prSet/>
      <dgm:spPr/>
      <dgm:t>
        <a:bodyPr/>
        <a:lstStyle/>
        <a:p>
          <a:endParaRPr lang="en-US" sz="2000"/>
        </a:p>
      </dgm:t>
    </dgm:pt>
    <dgm:pt modelId="{6D31449D-2301-41BC-A977-1D728ED56623}" type="sibTrans" cxnId="{7DCD5437-913B-49C6-BAC1-D20BBB1EEB3A}">
      <dgm:prSet/>
      <dgm:spPr/>
      <dgm:t>
        <a:bodyPr/>
        <a:lstStyle/>
        <a:p>
          <a:pPr>
            <a:lnSpc>
              <a:spcPct val="100000"/>
            </a:lnSpc>
          </a:pPr>
          <a:endParaRPr lang="en-US" sz="2000"/>
        </a:p>
      </dgm:t>
    </dgm:pt>
    <dgm:pt modelId="{76A0A895-63AB-4AC3-8726-D3CF7919D511}">
      <dgm:prSet custT="1"/>
      <dgm:spPr/>
      <dgm:t>
        <a:bodyPr/>
        <a:lstStyle/>
        <a:p>
          <a:r>
            <a:rPr lang="en-US" sz="1600" dirty="0">
              <a:solidFill>
                <a:schemeClr val="tx1">
                  <a:lumMod val="95000"/>
                </a:schemeClr>
              </a:solidFill>
              <a:latin typeface="Arial Rounded MT Bold" panose="020F0704030504030204" pitchFamily="34" charset="0"/>
            </a:rPr>
            <a:t>Reduce disease identification time and start treatment expeditiously.</a:t>
          </a:r>
        </a:p>
      </dgm:t>
    </dgm:pt>
    <dgm:pt modelId="{80108606-6F7A-40F1-AE75-F8618855401F}" type="parTrans" cxnId="{F65D090F-35CC-4DFD-A072-EAB3F68E9D76}">
      <dgm:prSet/>
      <dgm:spPr/>
      <dgm:t>
        <a:bodyPr/>
        <a:lstStyle/>
        <a:p>
          <a:endParaRPr lang="en-US" sz="2000"/>
        </a:p>
      </dgm:t>
    </dgm:pt>
    <dgm:pt modelId="{105A39F7-9B88-4EE2-90F0-257FA7345E1E}" type="sibTrans" cxnId="{F65D090F-35CC-4DFD-A072-EAB3F68E9D76}">
      <dgm:prSet/>
      <dgm:spPr/>
      <dgm:t>
        <a:bodyPr/>
        <a:lstStyle/>
        <a:p>
          <a:pPr>
            <a:lnSpc>
              <a:spcPct val="100000"/>
            </a:lnSpc>
          </a:pPr>
          <a:endParaRPr lang="en-US" sz="2000"/>
        </a:p>
      </dgm:t>
    </dgm:pt>
    <dgm:pt modelId="{23350D58-0A14-4E32-B345-C3A366A34CF4}">
      <dgm:prSet custT="1"/>
      <dgm:spPr/>
      <dgm:t>
        <a:bodyPr/>
        <a:lstStyle/>
        <a:p>
          <a:r>
            <a:rPr lang="en-US" sz="1600" dirty="0">
              <a:solidFill>
                <a:schemeClr val="tx1">
                  <a:lumMod val="95000"/>
                </a:schemeClr>
              </a:solidFill>
              <a:latin typeface="Arial Rounded MT Bold" panose="020F0704030504030204" pitchFamily="34" charset="0"/>
            </a:rPr>
            <a:t>Reduce the cost of medical tests &amp; by providing initial diagnostics in time that reduce huge amount of burden on patient’s family.</a:t>
          </a:r>
        </a:p>
      </dgm:t>
    </dgm:pt>
    <dgm:pt modelId="{0CC2BA66-B9DF-4C4E-A66B-895642DD1E5A}" type="parTrans" cxnId="{3A75B724-9594-4313-BF68-B6C61C6E6EF6}">
      <dgm:prSet/>
      <dgm:spPr/>
      <dgm:t>
        <a:bodyPr/>
        <a:lstStyle/>
        <a:p>
          <a:endParaRPr lang="en-US" sz="2000"/>
        </a:p>
      </dgm:t>
    </dgm:pt>
    <dgm:pt modelId="{0E112C77-29AD-4D27-B55F-01FB43D4BDE1}" type="sibTrans" cxnId="{3A75B724-9594-4313-BF68-B6C61C6E6EF6}">
      <dgm:prSet/>
      <dgm:spPr/>
      <dgm:t>
        <a:bodyPr/>
        <a:lstStyle/>
        <a:p>
          <a:endParaRPr lang="en-US" sz="2000"/>
        </a:p>
      </dgm:t>
    </dgm:pt>
    <dgm:pt modelId="{A04994C4-7600-49FF-B634-9BC35CE6CFC8}" type="pres">
      <dgm:prSet presAssocID="{473E1A4F-E340-4A78-B418-E9375BEEFDE0}" presName="root" presStyleCnt="0">
        <dgm:presLayoutVars>
          <dgm:dir/>
          <dgm:resizeHandles val="exact"/>
        </dgm:presLayoutVars>
      </dgm:prSet>
      <dgm:spPr/>
    </dgm:pt>
    <dgm:pt modelId="{EF56CA8C-1FC7-4238-A30C-B2A1F94044E1}" type="pres">
      <dgm:prSet presAssocID="{4DFBAC36-9A3B-4A58-9FFD-08D23AF6578C}" presName="compNode" presStyleCnt="0"/>
      <dgm:spPr/>
    </dgm:pt>
    <dgm:pt modelId="{B1E8D878-E595-4A4F-B1A7-11983CC53FF1}" type="pres">
      <dgm:prSet presAssocID="{4DFBAC36-9A3B-4A58-9FFD-08D23AF6578C}" presName="iconRect" presStyleLbl="node1" presStyleIdx="0" presStyleCnt="4" custLinFactNeighborX="-9164" custLinFactNeighborY="79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Hospital"/>
        </a:ext>
      </dgm:extLst>
    </dgm:pt>
    <dgm:pt modelId="{FA852491-13BE-4755-85BC-959F8CD0CEE6}" type="pres">
      <dgm:prSet presAssocID="{4DFBAC36-9A3B-4A58-9FFD-08D23AF6578C}" presName="spaceRect" presStyleCnt="0"/>
      <dgm:spPr/>
    </dgm:pt>
    <dgm:pt modelId="{0EDA02CB-F350-43DD-AF61-6CD301BAB935}" type="pres">
      <dgm:prSet presAssocID="{4DFBAC36-9A3B-4A58-9FFD-08D23AF6578C}" presName="textRect" presStyleLbl="revTx" presStyleIdx="0" presStyleCnt="4" custScaleX="117112" custScaleY="126407" custLinFactNeighborY="23969">
        <dgm:presLayoutVars>
          <dgm:chMax val="1"/>
          <dgm:chPref val="1"/>
        </dgm:presLayoutVars>
      </dgm:prSet>
      <dgm:spPr/>
    </dgm:pt>
    <dgm:pt modelId="{BFD94FF9-326F-4150-B835-F2314F20BB1A}" type="pres">
      <dgm:prSet presAssocID="{12617175-945B-4AC9-827F-312793CA06C0}" presName="sibTrans" presStyleCnt="0"/>
      <dgm:spPr/>
    </dgm:pt>
    <dgm:pt modelId="{6C608898-1C2A-4499-A481-AA90EC37A80F}" type="pres">
      <dgm:prSet presAssocID="{BBA6221A-436A-4193-91AC-3C8155F5B86B}" presName="compNode" presStyleCnt="0"/>
      <dgm:spPr/>
    </dgm:pt>
    <dgm:pt modelId="{AD10A082-D34F-47B6-B003-0845EEC343AB}" type="pres">
      <dgm:prSet presAssocID="{BBA6221A-436A-4193-91AC-3C8155F5B86B}" presName="iconRect" presStyleLbl="node1" presStyleIdx="1" presStyleCnt="4" custLinFactNeighborX="-1583" custLinFactNeighborY="-791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octor"/>
        </a:ext>
      </dgm:extLst>
    </dgm:pt>
    <dgm:pt modelId="{7F37F767-678F-4557-8F20-2F3D5306DD09}" type="pres">
      <dgm:prSet presAssocID="{BBA6221A-436A-4193-91AC-3C8155F5B86B}" presName="spaceRect" presStyleCnt="0"/>
      <dgm:spPr/>
    </dgm:pt>
    <dgm:pt modelId="{C5BBA5B9-B9C4-494C-BB39-F8BBBCAE5F34}" type="pres">
      <dgm:prSet presAssocID="{BBA6221A-436A-4193-91AC-3C8155F5B86B}" presName="textRect" presStyleLbl="revTx" presStyleIdx="1" presStyleCnt="4">
        <dgm:presLayoutVars>
          <dgm:chMax val="1"/>
          <dgm:chPref val="1"/>
        </dgm:presLayoutVars>
      </dgm:prSet>
      <dgm:spPr/>
    </dgm:pt>
    <dgm:pt modelId="{2B0FC9CA-2D32-4199-9194-3477AB78A758}" type="pres">
      <dgm:prSet presAssocID="{6D31449D-2301-41BC-A977-1D728ED56623}" presName="sibTrans" presStyleCnt="0"/>
      <dgm:spPr/>
    </dgm:pt>
    <dgm:pt modelId="{6FB2363E-58A4-46A4-9A80-7DF75351B0AF}" type="pres">
      <dgm:prSet presAssocID="{76A0A895-63AB-4AC3-8726-D3CF7919D511}" presName="compNode" presStyleCnt="0"/>
      <dgm:spPr/>
    </dgm:pt>
    <dgm:pt modelId="{5E87F1FE-448A-4C51-8B83-76343ACD6C76}" type="pres">
      <dgm:prSet presAssocID="{76A0A895-63AB-4AC3-8726-D3CF7919D511}"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opwatch"/>
        </a:ext>
      </dgm:extLst>
    </dgm:pt>
    <dgm:pt modelId="{0AC637ED-7AA8-48A2-9E12-0D168B009BB2}" type="pres">
      <dgm:prSet presAssocID="{76A0A895-63AB-4AC3-8726-D3CF7919D511}" presName="spaceRect" presStyleCnt="0"/>
      <dgm:spPr/>
    </dgm:pt>
    <dgm:pt modelId="{563C4B34-4D0A-4B29-B656-6CA8B1DDF82E}" type="pres">
      <dgm:prSet presAssocID="{76A0A895-63AB-4AC3-8726-D3CF7919D511}" presName="textRect" presStyleLbl="revTx" presStyleIdx="2" presStyleCnt="4" custLinFactNeighborX="-1885" custLinFactNeighborY="6214">
        <dgm:presLayoutVars>
          <dgm:chMax val="1"/>
          <dgm:chPref val="1"/>
        </dgm:presLayoutVars>
      </dgm:prSet>
      <dgm:spPr/>
    </dgm:pt>
    <dgm:pt modelId="{8096A663-AF67-41CA-A9B4-022C0D0255B5}" type="pres">
      <dgm:prSet presAssocID="{105A39F7-9B88-4EE2-90F0-257FA7345E1E}" presName="sibTrans" presStyleCnt="0"/>
      <dgm:spPr/>
    </dgm:pt>
    <dgm:pt modelId="{63530D34-1579-41E8-9C7F-6681EF596D79}" type="pres">
      <dgm:prSet presAssocID="{23350D58-0A14-4E32-B345-C3A366A34CF4}" presName="compNode" presStyleCnt="0"/>
      <dgm:spPr/>
    </dgm:pt>
    <dgm:pt modelId="{2EE98801-F2B0-4CBF-9371-BE8F3CE68EC1}" type="pres">
      <dgm:prSet presAssocID="{23350D58-0A14-4E32-B345-C3A366A34CF4}"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Stethoscope"/>
        </a:ext>
      </dgm:extLst>
    </dgm:pt>
    <dgm:pt modelId="{F1562F0C-AEB3-4AD1-82E0-535639F12E58}" type="pres">
      <dgm:prSet presAssocID="{23350D58-0A14-4E32-B345-C3A366A34CF4}" presName="spaceRect" presStyleCnt="0"/>
      <dgm:spPr/>
    </dgm:pt>
    <dgm:pt modelId="{2506B320-FE93-40EF-8A6E-C5C0BACDA7C4}" type="pres">
      <dgm:prSet presAssocID="{23350D58-0A14-4E32-B345-C3A366A34CF4}" presName="textRect" presStyleLbl="revTx" presStyleIdx="3" presStyleCnt="4">
        <dgm:presLayoutVars>
          <dgm:chMax val="1"/>
          <dgm:chPref val="1"/>
        </dgm:presLayoutVars>
      </dgm:prSet>
      <dgm:spPr/>
    </dgm:pt>
  </dgm:ptLst>
  <dgm:cxnLst>
    <dgm:cxn modelId="{F65D090F-35CC-4DFD-A072-EAB3F68E9D76}" srcId="{473E1A4F-E340-4A78-B418-E9375BEEFDE0}" destId="{76A0A895-63AB-4AC3-8726-D3CF7919D511}" srcOrd="2" destOrd="0" parTransId="{80108606-6F7A-40F1-AE75-F8618855401F}" sibTransId="{105A39F7-9B88-4EE2-90F0-257FA7345E1E}"/>
    <dgm:cxn modelId="{3A75B724-9594-4313-BF68-B6C61C6E6EF6}" srcId="{473E1A4F-E340-4A78-B418-E9375BEEFDE0}" destId="{23350D58-0A14-4E32-B345-C3A366A34CF4}" srcOrd="3" destOrd="0" parTransId="{0CC2BA66-B9DF-4C4E-A66B-895642DD1E5A}" sibTransId="{0E112C77-29AD-4D27-B55F-01FB43D4BDE1}"/>
    <dgm:cxn modelId="{7DCD5437-913B-49C6-BAC1-D20BBB1EEB3A}" srcId="{473E1A4F-E340-4A78-B418-E9375BEEFDE0}" destId="{BBA6221A-436A-4193-91AC-3C8155F5B86B}" srcOrd="1" destOrd="0" parTransId="{B4B8D3A4-E57C-45E9-8A39-CBEC1D4F5301}" sibTransId="{6D31449D-2301-41BC-A977-1D728ED56623}"/>
    <dgm:cxn modelId="{DC0C173D-FD2A-4497-9E50-72EE3BDDEFFB}" type="presOf" srcId="{76A0A895-63AB-4AC3-8726-D3CF7919D511}" destId="{563C4B34-4D0A-4B29-B656-6CA8B1DDF82E}" srcOrd="0" destOrd="0" presId="urn:microsoft.com/office/officeart/2018/2/layout/IconLabelList"/>
    <dgm:cxn modelId="{9AC85F46-ED56-4409-8F33-FD7A48F1C66C}" type="presOf" srcId="{473E1A4F-E340-4A78-B418-E9375BEEFDE0}" destId="{A04994C4-7600-49FF-B634-9BC35CE6CFC8}" srcOrd="0" destOrd="0" presId="urn:microsoft.com/office/officeart/2018/2/layout/IconLabelList"/>
    <dgm:cxn modelId="{7EAA7872-F784-44B7-9598-A61A05A259F1}" type="presOf" srcId="{BBA6221A-436A-4193-91AC-3C8155F5B86B}" destId="{C5BBA5B9-B9C4-494C-BB39-F8BBBCAE5F34}" srcOrd="0" destOrd="0" presId="urn:microsoft.com/office/officeart/2018/2/layout/IconLabelList"/>
    <dgm:cxn modelId="{E2313681-862F-4D66-9E44-9A7E690FDB33}" srcId="{473E1A4F-E340-4A78-B418-E9375BEEFDE0}" destId="{4DFBAC36-9A3B-4A58-9FFD-08D23AF6578C}" srcOrd="0" destOrd="0" parTransId="{AAE726AA-6630-4EFD-A4F9-0506E7E26871}" sibTransId="{12617175-945B-4AC9-827F-312793CA06C0}"/>
    <dgm:cxn modelId="{EA6A158C-1CD5-4C1B-9527-8922D8945D05}" type="presOf" srcId="{23350D58-0A14-4E32-B345-C3A366A34CF4}" destId="{2506B320-FE93-40EF-8A6E-C5C0BACDA7C4}" srcOrd="0" destOrd="0" presId="urn:microsoft.com/office/officeart/2018/2/layout/IconLabelList"/>
    <dgm:cxn modelId="{6DDDF1C2-CBEA-47BC-BDD2-0BD640139C2B}" type="presOf" srcId="{4DFBAC36-9A3B-4A58-9FFD-08D23AF6578C}" destId="{0EDA02CB-F350-43DD-AF61-6CD301BAB935}" srcOrd="0" destOrd="0" presId="urn:microsoft.com/office/officeart/2018/2/layout/IconLabelList"/>
    <dgm:cxn modelId="{A158169B-3993-4275-B238-35744280C9AB}" type="presParOf" srcId="{A04994C4-7600-49FF-B634-9BC35CE6CFC8}" destId="{EF56CA8C-1FC7-4238-A30C-B2A1F94044E1}" srcOrd="0" destOrd="0" presId="urn:microsoft.com/office/officeart/2018/2/layout/IconLabelList"/>
    <dgm:cxn modelId="{8D15A064-AF6A-4A58-972B-DB4C5989D8B1}" type="presParOf" srcId="{EF56CA8C-1FC7-4238-A30C-B2A1F94044E1}" destId="{B1E8D878-E595-4A4F-B1A7-11983CC53FF1}" srcOrd="0" destOrd="0" presId="urn:microsoft.com/office/officeart/2018/2/layout/IconLabelList"/>
    <dgm:cxn modelId="{5C482B47-D9FF-4378-A6A6-FCC0C5A86B59}" type="presParOf" srcId="{EF56CA8C-1FC7-4238-A30C-B2A1F94044E1}" destId="{FA852491-13BE-4755-85BC-959F8CD0CEE6}" srcOrd="1" destOrd="0" presId="urn:microsoft.com/office/officeart/2018/2/layout/IconLabelList"/>
    <dgm:cxn modelId="{2C89F38E-9CBF-4E2B-A05A-19D8615ED510}" type="presParOf" srcId="{EF56CA8C-1FC7-4238-A30C-B2A1F94044E1}" destId="{0EDA02CB-F350-43DD-AF61-6CD301BAB935}" srcOrd="2" destOrd="0" presId="urn:microsoft.com/office/officeart/2018/2/layout/IconLabelList"/>
    <dgm:cxn modelId="{3BA2816E-C790-441C-985A-67A40C41C235}" type="presParOf" srcId="{A04994C4-7600-49FF-B634-9BC35CE6CFC8}" destId="{BFD94FF9-326F-4150-B835-F2314F20BB1A}" srcOrd="1" destOrd="0" presId="urn:microsoft.com/office/officeart/2018/2/layout/IconLabelList"/>
    <dgm:cxn modelId="{44C5A543-5316-4950-8242-1079B47E2AA4}" type="presParOf" srcId="{A04994C4-7600-49FF-B634-9BC35CE6CFC8}" destId="{6C608898-1C2A-4499-A481-AA90EC37A80F}" srcOrd="2" destOrd="0" presId="urn:microsoft.com/office/officeart/2018/2/layout/IconLabelList"/>
    <dgm:cxn modelId="{29C1FF78-53C7-46F9-8553-BE9B9871671E}" type="presParOf" srcId="{6C608898-1C2A-4499-A481-AA90EC37A80F}" destId="{AD10A082-D34F-47B6-B003-0845EEC343AB}" srcOrd="0" destOrd="0" presId="urn:microsoft.com/office/officeart/2018/2/layout/IconLabelList"/>
    <dgm:cxn modelId="{CD45D918-E477-4288-91E1-9819F7B37DBA}" type="presParOf" srcId="{6C608898-1C2A-4499-A481-AA90EC37A80F}" destId="{7F37F767-678F-4557-8F20-2F3D5306DD09}" srcOrd="1" destOrd="0" presId="urn:microsoft.com/office/officeart/2018/2/layout/IconLabelList"/>
    <dgm:cxn modelId="{75D7C531-BA8C-4983-BF73-200A7D759AD1}" type="presParOf" srcId="{6C608898-1C2A-4499-A481-AA90EC37A80F}" destId="{C5BBA5B9-B9C4-494C-BB39-F8BBBCAE5F34}" srcOrd="2" destOrd="0" presId="urn:microsoft.com/office/officeart/2018/2/layout/IconLabelList"/>
    <dgm:cxn modelId="{98D33ED6-C51B-4208-96EC-5B145EE17FB0}" type="presParOf" srcId="{A04994C4-7600-49FF-B634-9BC35CE6CFC8}" destId="{2B0FC9CA-2D32-4199-9194-3477AB78A758}" srcOrd="3" destOrd="0" presId="urn:microsoft.com/office/officeart/2018/2/layout/IconLabelList"/>
    <dgm:cxn modelId="{7EA60CEC-134D-49A5-8BDC-B4E41A819740}" type="presParOf" srcId="{A04994C4-7600-49FF-B634-9BC35CE6CFC8}" destId="{6FB2363E-58A4-46A4-9A80-7DF75351B0AF}" srcOrd="4" destOrd="0" presId="urn:microsoft.com/office/officeart/2018/2/layout/IconLabelList"/>
    <dgm:cxn modelId="{ECB0B2E6-9EBC-4978-9212-DAF426FE508C}" type="presParOf" srcId="{6FB2363E-58A4-46A4-9A80-7DF75351B0AF}" destId="{5E87F1FE-448A-4C51-8B83-76343ACD6C76}" srcOrd="0" destOrd="0" presId="urn:microsoft.com/office/officeart/2018/2/layout/IconLabelList"/>
    <dgm:cxn modelId="{3D163C2D-4FF6-4479-94AE-64F64B7B79F8}" type="presParOf" srcId="{6FB2363E-58A4-46A4-9A80-7DF75351B0AF}" destId="{0AC637ED-7AA8-48A2-9E12-0D168B009BB2}" srcOrd="1" destOrd="0" presId="urn:microsoft.com/office/officeart/2018/2/layout/IconLabelList"/>
    <dgm:cxn modelId="{7071D7DC-C1FB-4D4F-AF45-FA20B4E2025E}" type="presParOf" srcId="{6FB2363E-58A4-46A4-9A80-7DF75351B0AF}" destId="{563C4B34-4D0A-4B29-B656-6CA8B1DDF82E}" srcOrd="2" destOrd="0" presId="urn:microsoft.com/office/officeart/2018/2/layout/IconLabelList"/>
    <dgm:cxn modelId="{A22001B8-278C-48FE-AED3-8D95BC1FF350}" type="presParOf" srcId="{A04994C4-7600-49FF-B634-9BC35CE6CFC8}" destId="{8096A663-AF67-41CA-A9B4-022C0D0255B5}" srcOrd="5" destOrd="0" presId="urn:microsoft.com/office/officeart/2018/2/layout/IconLabelList"/>
    <dgm:cxn modelId="{C831FF02-1A91-4072-9B37-036BCC718E05}" type="presParOf" srcId="{A04994C4-7600-49FF-B634-9BC35CE6CFC8}" destId="{63530D34-1579-41E8-9C7F-6681EF596D79}" srcOrd="6" destOrd="0" presId="urn:microsoft.com/office/officeart/2018/2/layout/IconLabelList"/>
    <dgm:cxn modelId="{FBA34C01-069D-4F1D-9AAD-72BCE4CD5EEF}" type="presParOf" srcId="{63530D34-1579-41E8-9C7F-6681EF596D79}" destId="{2EE98801-F2B0-4CBF-9371-BE8F3CE68EC1}" srcOrd="0" destOrd="0" presId="urn:microsoft.com/office/officeart/2018/2/layout/IconLabelList"/>
    <dgm:cxn modelId="{69D1AE4F-157B-406C-8913-2FDCFAD13F69}" type="presParOf" srcId="{63530D34-1579-41E8-9C7F-6681EF596D79}" destId="{F1562F0C-AEB3-4AD1-82E0-535639F12E58}" srcOrd="1" destOrd="0" presId="urn:microsoft.com/office/officeart/2018/2/layout/IconLabelList"/>
    <dgm:cxn modelId="{FC411C0B-850D-4F2D-827B-BE50909A03B4}" type="presParOf" srcId="{63530D34-1579-41E8-9C7F-6681EF596D79}" destId="{2506B320-FE93-40EF-8A6E-C5C0BACDA7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8D878-E595-4A4F-B1A7-11983CC53FF1}">
      <dsp:nvSpPr>
        <dsp:cNvPr id="0" name=""/>
        <dsp:cNvSpPr/>
      </dsp:nvSpPr>
      <dsp:spPr>
        <a:xfrm>
          <a:off x="1348306" y="871919"/>
          <a:ext cx="1118982" cy="11189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DA02CB-F350-43DD-AF61-6CD301BAB935}">
      <dsp:nvSpPr>
        <dsp:cNvPr id="0" name=""/>
        <dsp:cNvSpPr/>
      </dsp:nvSpPr>
      <dsp:spPr>
        <a:xfrm>
          <a:off x="554271" y="2601479"/>
          <a:ext cx="2912139" cy="1874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95000"/>
                </a:schemeClr>
              </a:solidFill>
              <a:latin typeface="Arial Rounded MT Bold" panose="020F0704030504030204" pitchFamily="34" charset="0"/>
            </a:rPr>
            <a:t>Integration of clinical decision support with computer-based patient records could reduce medical errors, enhance patient safety. </a:t>
          </a:r>
        </a:p>
      </dsp:txBody>
      <dsp:txXfrm>
        <a:off x="554271" y="2601479"/>
        <a:ext cx="2912139" cy="1874477"/>
      </dsp:txXfrm>
    </dsp:sp>
    <dsp:sp modelId="{AD10A082-D34F-47B6-B003-0845EEC343AB}">
      <dsp:nvSpPr>
        <dsp:cNvPr id="0" name=""/>
        <dsp:cNvSpPr/>
      </dsp:nvSpPr>
      <dsp:spPr>
        <a:xfrm>
          <a:off x="4567680" y="872408"/>
          <a:ext cx="1118982" cy="111898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BBA5B9-B9C4-494C-BB39-F8BBBCAE5F34}">
      <dsp:nvSpPr>
        <dsp:cNvPr id="0" name=""/>
        <dsp:cNvSpPr/>
      </dsp:nvSpPr>
      <dsp:spPr>
        <a:xfrm>
          <a:off x="3901571" y="2539735"/>
          <a:ext cx="2486627" cy="148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95000"/>
                </a:schemeClr>
              </a:solidFill>
              <a:latin typeface="Arial Rounded MT Bold" panose="020F0704030504030204" pitchFamily="34" charset="0"/>
            </a:rPr>
            <a:t>It deceases unwanted practice variation and improve practice outcome which can help significantly improve the quality of clinical decisions. </a:t>
          </a:r>
        </a:p>
      </dsp:txBody>
      <dsp:txXfrm>
        <a:off x="3901571" y="2539735"/>
        <a:ext cx="2486627" cy="1482890"/>
      </dsp:txXfrm>
    </dsp:sp>
    <dsp:sp modelId="{5E87F1FE-448A-4C51-8B83-76343ACD6C76}">
      <dsp:nvSpPr>
        <dsp:cNvPr id="0" name=""/>
        <dsp:cNvSpPr/>
      </dsp:nvSpPr>
      <dsp:spPr>
        <a:xfrm>
          <a:off x="7507181" y="960953"/>
          <a:ext cx="1118982" cy="111898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3C4B34-4D0A-4B29-B656-6CA8B1DDF82E}">
      <dsp:nvSpPr>
        <dsp:cNvPr id="0" name=""/>
        <dsp:cNvSpPr/>
      </dsp:nvSpPr>
      <dsp:spPr>
        <a:xfrm>
          <a:off x="6776485" y="2631882"/>
          <a:ext cx="2486627" cy="148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95000"/>
                </a:schemeClr>
              </a:solidFill>
              <a:latin typeface="Arial Rounded MT Bold" panose="020F0704030504030204" pitchFamily="34" charset="0"/>
            </a:rPr>
            <a:t>Reduce disease identification time and start treatment expeditiously.</a:t>
          </a:r>
        </a:p>
      </dsp:txBody>
      <dsp:txXfrm>
        <a:off x="6776485" y="2631882"/>
        <a:ext cx="2486627" cy="1482890"/>
      </dsp:txXfrm>
    </dsp:sp>
    <dsp:sp modelId="{2EE98801-F2B0-4CBF-9371-BE8F3CE68EC1}">
      <dsp:nvSpPr>
        <dsp:cNvPr id="0" name=""/>
        <dsp:cNvSpPr/>
      </dsp:nvSpPr>
      <dsp:spPr>
        <a:xfrm>
          <a:off x="10428969" y="960953"/>
          <a:ext cx="1118982" cy="1118982"/>
        </a:xfrm>
        <a:prstGeom prst="rect">
          <a:avLst/>
        </a:prstGeom>
        <a:blipFill>
          <a:blip xmlns:r="http://schemas.openxmlformats.org/officeDocument/2006/relationships" r:embed="rId4">
            <a:extLst>
              <a:ext uri="{28A0092B-C50C-407E-A947-70E740481C1C}">
                <a14:useLocalDpi xmlns:a14="http://schemas.microsoft.com/office/drawing/2010/main" val="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06B320-FE93-40EF-8A6E-C5C0BACDA7C4}">
      <dsp:nvSpPr>
        <dsp:cNvPr id="0" name=""/>
        <dsp:cNvSpPr/>
      </dsp:nvSpPr>
      <dsp:spPr>
        <a:xfrm>
          <a:off x="9745146" y="2539735"/>
          <a:ext cx="2486627" cy="148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1">
                  <a:lumMod val="95000"/>
                </a:schemeClr>
              </a:solidFill>
              <a:latin typeface="Arial Rounded MT Bold" panose="020F0704030504030204" pitchFamily="34" charset="0"/>
            </a:rPr>
            <a:t>Reduce the cost of medical tests &amp; by providing initial diagnostics in time that reduce huge amount of burden on patient’s family.</a:t>
          </a:r>
        </a:p>
      </dsp:txBody>
      <dsp:txXfrm>
        <a:off x="9745146" y="2539735"/>
        <a:ext cx="2486627" cy="148289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IS1R5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962" y="1925196"/>
            <a:ext cx="10447589" cy="1383033"/>
          </a:xfrm>
        </p:spPr>
        <p:txBody>
          <a:bodyPr>
            <a:normAutofit fontScale="90000"/>
          </a:bodyPr>
          <a:lstStyle/>
          <a:p>
            <a:r>
              <a:rPr lang="en-US" sz="3200" b="1" dirty="0">
                <a:solidFill>
                  <a:srgbClr val="C00000"/>
                </a:solidFill>
              </a:rPr>
              <a:t>Paper ID: 1745 </a:t>
            </a:r>
            <a:br>
              <a:rPr lang="en-US" sz="3200" b="1" dirty="0">
                <a:solidFill>
                  <a:srgbClr val="C00000"/>
                </a:solidFill>
              </a:rPr>
            </a:br>
            <a:r>
              <a:rPr lang="en-US" sz="3200" b="1" dirty="0">
                <a:solidFill>
                  <a:srgbClr val="C00000"/>
                </a:solidFill>
              </a:rPr>
              <a:t>Paper Title: Machine learning-based automated medical diagnosis for healthcare</a:t>
            </a:r>
          </a:p>
        </p:txBody>
      </p:sp>
      <p:sp>
        <p:nvSpPr>
          <p:cNvPr id="11" name="TextBox 10"/>
          <p:cNvSpPr txBox="1"/>
          <p:nvPr/>
        </p:nvSpPr>
        <p:spPr>
          <a:xfrm>
            <a:off x="5887453" y="3862133"/>
            <a:ext cx="622433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p>
          <a:p>
            <a:r>
              <a:rPr lang="en-US" sz="2400" dirty="0">
                <a:latin typeface="Times New Roman" panose="02020603050405020304" pitchFamily="18" charset="0"/>
                <a:cs typeface="Times New Roman" panose="02020603050405020304" pitchFamily="18" charset="0"/>
              </a:rPr>
              <a:t>Harsh Khatter, Ankit Yadav, </a:t>
            </a:r>
            <a:r>
              <a:rPr lang="en-US" sz="2400" dirty="0" err="1">
                <a:latin typeface="Times New Roman" panose="02020603050405020304" pitchFamily="18" charset="0"/>
                <a:cs typeface="Times New Roman" panose="02020603050405020304" pitchFamily="18" charset="0"/>
              </a:rPr>
              <a:t>Ayush</a:t>
            </a:r>
            <a:r>
              <a:rPr lang="en-US" sz="2400" dirty="0">
                <a:latin typeface="Times New Roman" panose="02020603050405020304" pitchFamily="18" charset="0"/>
                <a:cs typeface="Times New Roman" panose="02020603050405020304" pitchFamily="18" charset="0"/>
              </a:rPr>
              <a:t> Srivastava</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Full Affiliation:</a:t>
            </a:r>
          </a:p>
          <a:p>
            <a:r>
              <a:rPr lang="en-US" sz="2400" dirty="0">
                <a:latin typeface="Times New Roman" panose="02020603050405020304" pitchFamily="18" charset="0"/>
                <a:cs typeface="Times New Roman" panose="02020603050405020304" pitchFamily="18" charset="0"/>
              </a:rPr>
              <a:t>Department of Computer Science, </a:t>
            </a:r>
          </a:p>
          <a:p>
            <a:r>
              <a:rPr lang="en-US" sz="2400" dirty="0">
                <a:latin typeface="Times New Roman" panose="02020603050405020304" pitchFamily="18" charset="0"/>
                <a:cs typeface="Times New Roman" panose="02020603050405020304" pitchFamily="18" charset="0"/>
              </a:rPr>
              <a:t>KIET Group of Institutions, Delhi-NCR, Ghaziabad, Uttar Pradesh, India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4" y="1"/>
            <a:ext cx="2995022" cy="1702675"/>
          </a:xfrm>
          <a:prstGeom prst="rect">
            <a:avLst/>
          </a:prstGeom>
        </p:spPr>
      </p:pic>
      <p:sp>
        <p:nvSpPr>
          <p:cNvPr id="5" name="TextBox 4">
            <a:extLst>
              <a:ext uri="{FF2B5EF4-FFF2-40B4-BE49-F238E27FC236}">
                <a16:creationId xmlns:a16="http://schemas.microsoft.com/office/drawing/2014/main" id="{0AD8DB6E-4781-655E-6FCC-66DF9B57F264}"/>
              </a:ext>
            </a:extLst>
          </p:cNvPr>
          <p:cNvSpPr txBox="1"/>
          <p:nvPr/>
        </p:nvSpPr>
        <p:spPr>
          <a:xfrm>
            <a:off x="1761509" y="4046146"/>
            <a:ext cx="3368841" cy="984885"/>
          </a:xfrm>
          <a:prstGeom prst="rect">
            <a:avLst/>
          </a:prstGeom>
          <a:noFill/>
        </p:spPr>
        <p:txBody>
          <a:bodyPr wrap="square">
            <a:spAutoFit/>
          </a:bodyPr>
          <a:lstStyle/>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Presentation Date: </a:t>
            </a:r>
          </a:p>
          <a:p>
            <a:pPr algn="ctr"/>
            <a:r>
              <a:rPr lang="en-US" sz="2000" b="1" dirty="0">
                <a:latin typeface="Times New Roman" panose="02020603050405020304" pitchFamily="18" charset="0"/>
                <a:cs typeface="Times New Roman" panose="02020603050405020304" pitchFamily="18" charset="0"/>
              </a:rPr>
              <a:t>03 March 2023</a:t>
            </a:r>
          </a:p>
        </p:txBody>
      </p:sp>
    </p:spTree>
    <p:extLst>
      <p:ext uri="{BB962C8B-B14F-4D97-AF65-F5344CB8AC3E}">
        <p14:creationId xmlns:p14="http://schemas.microsoft.com/office/powerpoint/2010/main" val="3446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DC799-97CB-4285-A371-67C7067BD742}"/>
              </a:ext>
            </a:extLst>
          </p:cNvPr>
          <p:cNvSpPr>
            <a:spLocks noGrp="1" noChangeArrowheads="1"/>
          </p:cNvSpPr>
          <p:nvPr>
            <p:ph type="title"/>
          </p:nvPr>
        </p:nvSpPr>
        <p:spPr>
          <a:xfrm>
            <a:off x="1180740" y="567936"/>
            <a:ext cx="10542558" cy="1527237"/>
          </a:xfrm>
        </p:spPr>
        <p:txBody>
          <a:bodyPr/>
          <a:lstStyle/>
          <a:p>
            <a:pPr algn="ctr"/>
            <a:r>
              <a:rPr lang="en-IN" altLang="en-US" sz="3200" b="1" u="sng" dirty="0">
                <a:latin typeface="Times New Roman" panose="02020603050405020304" pitchFamily="18" charset="0"/>
                <a:cs typeface="Times New Roman" panose="02020603050405020304" pitchFamily="18" charset="0"/>
              </a:rPr>
              <a:t>REFERENCES</a:t>
            </a:r>
          </a:p>
        </p:txBody>
      </p:sp>
      <p:sp>
        <p:nvSpPr>
          <p:cNvPr id="7" name="Content Placeholder 2">
            <a:extLst>
              <a:ext uri="{FF2B5EF4-FFF2-40B4-BE49-F238E27FC236}">
                <a16:creationId xmlns:a16="http://schemas.microsoft.com/office/drawing/2014/main" id="{E7074106-74DD-A645-C773-10DA44AA5D23}"/>
              </a:ext>
            </a:extLst>
          </p:cNvPr>
          <p:cNvSpPr>
            <a:spLocks noGrp="1" noChangeArrowheads="1"/>
          </p:cNvSpPr>
          <p:nvPr>
            <p:ph idx="1"/>
          </p:nvPr>
        </p:nvSpPr>
        <p:spPr>
          <a:xfrm>
            <a:off x="1180740" y="1378639"/>
            <a:ext cx="10542558" cy="5013534"/>
          </a:xfrm>
        </p:spPr>
        <p:txBody>
          <a:bodyPr>
            <a:normAutofit/>
          </a:bodyPr>
          <a:lstStyle/>
          <a:p>
            <a:r>
              <a:rPr lang="en-US" sz="1100" dirty="0">
                <a:solidFill>
                  <a:srgbClr val="333333"/>
                </a:solidFill>
                <a:effectLst/>
                <a:latin typeface="Arial Rounded MT Bold" panose="020F0704030504030204" pitchFamily="34" charset="0"/>
                <a:ea typeface="Times New Roman" panose="02020603050405020304" pitchFamily="18" charset="0"/>
              </a:rPr>
              <a:t>V. S. </a:t>
            </a:r>
            <a:r>
              <a:rPr lang="en-US" sz="1100" dirty="0" err="1">
                <a:solidFill>
                  <a:srgbClr val="333333"/>
                </a:solidFill>
                <a:effectLst/>
                <a:latin typeface="Arial Rounded MT Bold" panose="020F0704030504030204" pitchFamily="34" charset="0"/>
                <a:ea typeface="Times New Roman" panose="02020603050405020304" pitchFamily="18" charset="0"/>
              </a:rPr>
              <a:t>Pendyala</a:t>
            </a:r>
            <a:r>
              <a:rPr lang="en-US" sz="1100" dirty="0">
                <a:solidFill>
                  <a:srgbClr val="333333"/>
                </a:solidFill>
                <a:effectLst/>
                <a:latin typeface="Arial Rounded MT Bold" panose="020F0704030504030204" pitchFamily="34" charset="0"/>
                <a:ea typeface="Times New Roman" panose="02020603050405020304" pitchFamily="18" charset="0"/>
              </a:rPr>
              <a:t> and S. </a:t>
            </a:r>
            <a:r>
              <a:rPr lang="en-US" sz="1100" dirty="0" err="1">
                <a:solidFill>
                  <a:srgbClr val="333333"/>
                </a:solidFill>
                <a:effectLst/>
                <a:latin typeface="Arial Rounded MT Bold" panose="020F0704030504030204" pitchFamily="34" charset="0"/>
                <a:ea typeface="Times New Roman" panose="02020603050405020304" pitchFamily="18" charset="0"/>
              </a:rPr>
              <a:t>Figueira</a:t>
            </a:r>
            <a:r>
              <a:rPr lang="en-US" sz="1100" dirty="0">
                <a:solidFill>
                  <a:srgbClr val="333333"/>
                </a:solidFill>
                <a:effectLst/>
                <a:latin typeface="Arial Rounded MT Bold" panose="020F0704030504030204" pitchFamily="34" charset="0"/>
                <a:ea typeface="Times New Roman" panose="02020603050405020304" pitchFamily="18" charset="0"/>
              </a:rPr>
              <a:t>, "Automated Medical Diagnosis from Clinical Data," </a:t>
            </a:r>
            <a:r>
              <a:rPr lang="en-IN" sz="1100" dirty="0">
                <a:effectLst/>
                <a:latin typeface="Arial Rounded MT Bold" panose="020F0704030504030204" pitchFamily="34" charset="0"/>
                <a:ea typeface="Times New Roman" panose="02020603050405020304" pitchFamily="18" charset="0"/>
              </a:rPr>
              <a:t>2017 IEEE Third International Conference on Big Data Computing Service and Applications (</a:t>
            </a:r>
            <a:r>
              <a:rPr lang="en-IN" sz="1100" dirty="0" err="1">
                <a:effectLst/>
                <a:latin typeface="Arial Rounded MT Bold" panose="020F0704030504030204" pitchFamily="34" charset="0"/>
                <a:ea typeface="Times New Roman" panose="02020603050405020304" pitchFamily="18" charset="0"/>
              </a:rPr>
              <a:t>BigDataService</a:t>
            </a:r>
            <a:r>
              <a:rPr lang="en-IN" sz="1100" dirty="0">
                <a:effectLst/>
                <a:latin typeface="Arial Rounded MT Bold" panose="020F0704030504030204" pitchFamily="34" charset="0"/>
                <a:ea typeface="Times New Roman" panose="02020603050405020304" pitchFamily="18" charset="0"/>
              </a:rPr>
              <a:t>), 2017, pp. 185-190, </a:t>
            </a:r>
            <a:r>
              <a:rPr lang="en-IN" sz="1100" dirty="0" err="1">
                <a:effectLst/>
                <a:latin typeface="Arial Rounded MT Bold" panose="020F0704030504030204" pitchFamily="34" charset="0"/>
                <a:ea typeface="Times New Roman" panose="02020603050405020304" pitchFamily="18" charset="0"/>
              </a:rPr>
              <a:t>doi</a:t>
            </a:r>
            <a:r>
              <a:rPr lang="en-IN" sz="1100" dirty="0">
                <a:effectLst/>
                <a:latin typeface="Arial Rounded MT Bold" panose="020F0704030504030204" pitchFamily="34" charset="0"/>
                <a:ea typeface="Times New Roman" panose="02020603050405020304" pitchFamily="18" charset="0"/>
              </a:rPr>
              <a:t>: 10.1109/BigDataService.2017.14.</a:t>
            </a:r>
          </a:p>
          <a:p>
            <a:r>
              <a:rPr lang="en-US" sz="1100" dirty="0">
                <a:solidFill>
                  <a:schemeClr val="tx1"/>
                </a:solidFill>
                <a:effectLst/>
                <a:latin typeface="Arial Rounded MT Bold" panose="020F0704030504030204" pitchFamily="34" charset="0"/>
                <a:ea typeface="Times New Roman" panose="02020603050405020304" pitchFamily="18" charset="0"/>
              </a:rPr>
              <a:t>F. Santos, F. Silva and P. Georgieva, "Automated Diagnosis of Skin Lesions," 2020 IEEE 10th International Conference on Intelligent Systems (IS), 2020, pp. 545-550, </a:t>
            </a:r>
            <a:r>
              <a:rPr lang="en-US" sz="1100" dirty="0" err="1">
                <a:solidFill>
                  <a:schemeClr val="tx1"/>
                </a:solidFill>
                <a:effectLst/>
                <a:latin typeface="Arial Rounded MT Bold" panose="020F0704030504030204" pitchFamily="34" charset="0"/>
                <a:ea typeface="Times New Roman" panose="02020603050405020304" pitchFamily="18" charset="0"/>
              </a:rPr>
              <a:t>doi</a:t>
            </a:r>
            <a:r>
              <a:rPr lang="en-US" sz="1100" dirty="0">
                <a:solidFill>
                  <a:schemeClr val="tx1"/>
                </a:solidFill>
                <a:effectLst/>
                <a:latin typeface="Arial Rounded MT Bold" panose="020F0704030504030204" pitchFamily="34" charset="0"/>
                <a:ea typeface="Times New Roman" panose="02020603050405020304" pitchFamily="18" charset="0"/>
              </a:rPr>
              <a:t>: 10.1109/IS48319.2020.9200090.</a:t>
            </a:r>
            <a:endParaRPr lang="en-IN" sz="1100" dirty="0">
              <a:solidFill>
                <a:schemeClr val="tx1"/>
              </a:solidFill>
              <a:effectLst/>
              <a:latin typeface="Arial Rounded MT Bold" panose="020F0704030504030204" pitchFamily="34" charset="0"/>
              <a:ea typeface="Times New Roman" panose="02020603050405020304" pitchFamily="18" charset="0"/>
            </a:endParaRPr>
          </a:p>
          <a:p>
            <a:r>
              <a:rPr lang="en-US" sz="1100" dirty="0">
                <a:solidFill>
                  <a:srgbClr val="333333"/>
                </a:solidFill>
                <a:effectLst/>
                <a:latin typeface="Arial Rounded MT Bold" panose="020F0704030504030204" pitchFamily="34" charset="0"/>
                <a:ea typeface="Times New Roman" panose="02020603050405020304" pitchFamily="18" charset="0"/>
              </a:rPr>
              <a:t>V. </a:t>
            </a:r>
            <a:r>
              <a:rPr lang="en-US" sz="1100" dirty="0" err="1">
                <a:solidFill>
                  <a:srgbClr val="333333"/>
                </a:solidFill>
                <a:effectLst/>
                <a:latin typeface="Arial Rounded MT Bold" panose="020F0704030504030204" pitchFamily="34" charset="0"/>
                <a:ea typeface="Times New Roman" panose="02020603050405020304" pitchFamily="18" charset="0"/>
              </a:rPr>
              <a:t>Datla</a:t>
            </a:r>
            <a:r>
              <a:rPr lang="en-US" sz="1100" dirty="0">
                <a:solidFill>
                  <a:srgbClr val="333333"/>
                </a:solidFill>
                <a:effectLst/>
                <a:latin typeface="Arial Rounded MT Bold" panose="020F0704030504030204" pitchFamily="34" charset="0"/>
                <a:ea typeface="Times New Roman" panose="02020603050405020304" pitchFamily="18" charset="0"/>
              </a:rPr>
              <a:t> </a:t>
            </a:r>
            <a:r>
              <a:rPr lang="en-IN" sz="1100" dirty="0">
                <a:effectLst/>
                <a:latin typeface="Arial Rounded MT Bold" panose="020F0704030504030204" pitchFamily="34" charset="0"/>
                <a:ea typeface="Times New Roman" panose="02020603050405020304" pitchFamily="18" charset="0"/>
              </a:rPr>
              <a:t>et al., "Automated clinical diagnosis: The role of content in various sections of a clinical document," 2017 IEEE International Conference on Bioinformatics and Biomedicine (BIBM), 2017, pp. 1004-1011, </a:t>
            </a:r>
            <a:r>
              <a:rPr lang="en-IN" sz="1100" dirty="0" err="1">
                <a:effectLst/>
                <a:latin typeface="Arial Rounded MT Bold" panose="020F0704030504030204" pitchFamily="34" charset="0"/>
                <a:ea typeface="Times New Roman" panose="02020603050405020304" pitchFamily="18" charset="0"/>
              </a:rPr>
              <a:t>doi</a:t>
            </a:r>
            <a:r>
              <a:rPr lang="en-IN" sz="1100" dirty="0">
                <a:effectLst/>
                <a:latin typeface="Arial Rounded MT Bold" panose="020F0704030504030204" pitchFamily="34" charset="0"/>
                <a:ea typeface="Times New Roman" panose="02020603050405020304" pitchFamily="18" charset="0"/>
              </a:rPr>
              <a:t>: 10.1109/BIBM.2017.8217794.</a:t>
            </a:r>
            <a:endParaRPr lang="en-IN" sz="1800" dirty="0">
              <a:effectLst/>
              <a:latin typeface="Arial Rounded MT Bold" panose="020F0704030504030204" pitchFamily="34" charset="0"/>
              <a:ea typeface="Times New Roman" panose="02020603050405020304" pitchFamily="18" charset="0"/>
            </a:endParaRPr>
          </a:p>
          <a:p>
            <a:r>
              <a:rPr lang="en-US" sz="1100" dirty="0">
                <a:solidFill>
                  <a:schemeClr val="tx1"/>
                </a:solidFill>
                <a:effectLst/>
                <a:latin typeface="Arial Rounded MT Bold" panose="020F0704030504030204" pitchFamily="34" charset="0"/>
                <a:ea typeface="Times New Roman" panose="02020603050405020304" pitchFamily="18" charset="0"/>
              </a:rPr>
              <a:t>F. </a:t>
            </a:r>
            <a:r>
              <a:rPr lang="en-US" sz="1100" dirty="0" err="1">
                <a:solidFill>
                  <a:schemeClr val="tx1"/>
                </a:solidFill>
                <a:effectLst/>
                <a:latin typeface="Arial Rounded MT Bold" panose="020F0704030504030204" pitchFamily="34" charset="0"/>
                <a:ea typeface="Times New Roman" panose="02020603050405020304" pitchFamily="18" charset="0"/>
              </a:rPr>
              <a:t>Ertam</a:t>
            </a:r>
            <a:r>
              <a:rPr lang="en-US" sz="1100" dirty="0">
                <a:solidFill>
                  <a:schemeClr val="tx1"/>
                </a:solidFill>
                <a:effectLst/>
                <a:latin typeface="Arial Rounded MT Bold" panose="020F0704030504030204" pitchFamily="34" charset="0"/>
                <a:ea typeface="Times New Roman" panose="02020603050405020304" pitchFamily="18" charset="0"/>
              </a:rPr>
              <a:t> and G. </a:t>
            </a:r>
            <a:r>
              <a:rPr lang="en-US" sz="1100" dirty="0" err="1">
                <a:solidFill>
                  <a:schemeClr val="tx1"/>
                </a:solidFill>
                <a:effectLst/>
                <a:latin typeface="Arial Rounded MT Bold" panose="020F0704030504030204" pitchFamily="34" charset="0"/>
                <a:ea typeface="Times New Roman" panose="02020603050405020304" pitchFamily="18" charset="0"/>
              </a:rPr>
              <a:t>Aydın</a:t>
            </a:r>
            <a:r>
              <a:rPr lang="en-US" sz="1100" dirty="0">
                <a:solidFill>
                  <a:schemeClr val="tx1"/>
                </a:solidFill>
                <a:effectLst/>
                <a:latin typeface="Arial Rounded MT Bold" panose="020F0704030504030204" pitchFamily="34" charset="0"/>
                <a:ea typeface="Times New Roman" panose="02020603050405020304" pitchFamily="18" charset="0"/>
              </a:rPr>
              <a:t>, "Data classification with deep learning using </a:t>
            </a:r>
            <a:r>
              <a:rPr lang="en-US" sz="1100" dirty="0" err="1">
                <a:solidFill>
                  <a:schemeClr val="tx1"/>
                </a:solidFill>
                <a:effectLst/>
                <a:latin typeface="Arial Rounded MT Bold" panose="020F0704030504030204" pitchFamily="34" charset="0"/>
                <a:ea typeface="Times New Roman" panose="02020603050405020304" pitchFamily="18" charset="0"/>
              </a:rPr>
              <a:t>Tensorflow</a:t>
            </a:r>
            <a:r>
              <a:rPr lang="en-US" sz="1100" dirty="0">
                <a:solidFill>
                  <a:schemeClr val="tx1"/>
                </a:solidFill>
                <a:effectLst/>
                <a:latin typeface="Arial Rounded MT Bold" panose="020F0704030504030204" pitchFamily="34" charset="0"/>
                <a:ea typeface="Times New Roman" panose="02020603050405020304" pitchFamily="18" charset="0"/>
              </a:rPr>
              <a:t>," </a:t>
            </a:r>
            <a:r>
              <a:rPr lang="en-IN" sz="1100" dirty="0">
                <a:solidFill>
                  <a:schemeClr val="tx1"/>
                </a:solidFill>
                <a:effectLst/>
                <a:latin typeface="Arial Rounded MT Bold" panose="020F0704030504030204" pitchFamily="34" charset="0"/>
                <a:ea typeface="Times New Roman" panose="02020603050405020304" pitchFamily="18" charset="0"/>
              </a:rPr>
              <a:t>2017 International Conference on Computer Science and Engineering (UBMK), 2017, pp. 755-758, </a:t>
            </a:r>
            <a:r>
              <a:rPr lang="en-IN" sz="1100" dirty="0" err="1">
                <a:solidFill>
                  <a:schemeClr val="tx1"/>
                </a:solidFill>
                <a:effectLst/>
                <a:latin typeface="Arial Rounded MT Bold" panose="020F0704030504030204" pitchFamily="34" charset="0"/>
                <a:ea typeface="Times New Roman" panose="02020603050405020304" pitchFamily="18" charset="0"/>
              </a:rPr>
              <a:t>doi</a:t>
            </a:r>
            <a:r>
              <a:rPr lang="en-IN" sz="1100" dirty="0">
                <a:solidFill>
                  <a:schemeClr val="tx1"/>
                </a:solidFill>
                <a:effectLst/>
                <a:latin typeface="Arial Rounded MT Bold" panose="020F0704030504030204" pitchFamily="34" charset="0"/>
                <a:ea typeface="Times New Roman" panose="02020603050405020304" pitchFamily="18" charset="0"/>
              </a:rPr>
              <a:t>: 10.1109/UBMK.2017.8093521.</a:t>
            </a:r>
          </a:p>
          <a:p>
            <a:r>
              <a:rPr lang="en-US" sz="1100" dirty="0">
                <a:solidFill>
                  <a:srgbClr val="333333"/>
                </a:solidFill>
                <a:effectLst/>
                <a:latin typeface="Arial Rounded MT Bold" panose="020F0704030504030204" pitchFamily="34" charset="0"/>
                <a:ea typeface="Times New Roman" panose="02020603050405020304" pitchFamily="18" charset="0"/>
              </a:rPr>
              <a:t>H. </a:t>
            </a:r>
            <a:r>
              <a:rPr lang="en-US" sz="1100" dirty="0" err="1">
                <a:solidFill>
                  <a:srgbClr val="333333"/>
                </a:solidFill>
                <a:effectLst/>
                <a:latin typeface="Arial Rounded MT Bold" panose="020F0704030504030204" pitchFamily="34" charset="0"/>
                <a:ea typeface="Times New Roman" panose="02020603050405020304" pitchFamily="18" charset="0"/>
              </a:rPr>
              <a:t>Božiković</a:t>
            </a:r>
            <a:r>
              <a:rPr lang="en-US" sz="1100" dirty="0">
                <a:solidFill>
                  <a:srgbClr val="333333"/>
                </a:solidFill>
                <a:effectLst/>
                <a:latin typeface="Arial Rounded MT Bold" panose="020F0704030504030204" pitchFamily="34" charset="0"/>
                <a:ea typeface="Times New Roman" panose="02020603050405020304" pitchFamily="18" charset="0"/>
              </a:rPr>
              <a:t> and M. </a:t>
            </a:r>
            <a:r>
              <a:rPr lang="en-US" sz="1100" dirty="0" err="1">
                <a:solidFill>
                  <a:srgbClr val="333333"/>
                </a:solidFill>
                <a:effectLst/>
                <a:latin typeface="Arial Rounded MT Bold" panose="020F0704030504030204" pitchFamily="34" charset="0"/>
                <a:ea typeface="Times New Roman" panose="02020603050405020304" pitchFamily="18" charset="0"/>
              </a:rPr>
              <a:t>Štula</a:t>
            </a:r>
            <a:r>
              <a:rPr lang="en-US" sz="1100" dirty="0">
                <a:solidFill>
                  <a:srgbClr val="333333"/>
                </a:solidFill>
                <a:effectLst/>
                <a:latin typeface="Arial Rounded MT Bold" panose="020F0704030504030204" pitchFamily="34" charset="0"/>
                <a:ea typeface="Times New Roman" panose="02020603050405020304" pitchFamily="18" charset="0"/>
              </a:rPr>
              <a:t>, "Web design — Past, present and future," </a:t>
            </a:r>
            <a:r>
              <a:rPr lang="en-IN" sz="1100" dirty="0">
                <a:effectLst/>
                <a:latin typeface="Arial Rounded MT Bold" panose="020F0704030504030204" pitchFamily="34" charset="0"/>
                <a:ea typeface="Times New Roman" panose="02020603050405020304" pitchFamily="18" charset="0"/>
              </a:rPr>
              <a:t>2018 41st International Convention on Information and Communication Technology, Electronics and Microelectronics (MIPRO), 2018, pp. 1476-1481, </a:t>
            </a:r>
            <a:r>
              <a:rPr lang="en-IN" sz="1100" dirty="0" err="1">
                <a:effectLst/>
                <a:latin typeface="Arial Rounded MT Bold" panose="020F0704030504030204" pitchFamily="34" charset="0"/>
                <a:ea typeface="Times New Roman" panose="02020603050405020304" pitchFamily="18" charset="0"/>
              </a:rPr>
              <a:t>doi</a:t>
            </a:r>
            <a:r>
              <a:rPr lang="en-IN" sz="1100" dirty="0">
                <a:effectLst/>
                <a:latin typeface="Arial Rounded MT Bold" panose="020F0704030504030204" pitchFamily="34" charset="0"/>
                <a:ea typeface="Times New Roman" panose="02020603050405020304" pitchFamily="18" charset="0"/>
              </a:rPr>
              <a:t>: 10.23919/MIPRO.2018.8400266.</a:t>
            </a:r>
          </a:p>
          <a:p>
            <a:r>
              <a:rPr lang="en-US" sz="1100" dirty="0">
                <a:solidFill>
                  <a:srgbClr val="333333"/>
                </a:solidFill>
                <a:effectLst/>
                <a:latin typeface="Arial Rounded MT Bold" panose="020F0704030504030204" pitchFamily="34" charset="0"/>
                <a:ea typeface="Times New Roman" panose="02020603050405020304" pitchFamily="18" charset="0"/>
              </a:rPr>
              <a:t>D. S. Blyth, "Web page design for HTML (and friends)," </a:t>
            </a:r>
            <a:r>
              <a:rPr lang="en-IN" sz="1100" dirty="0">
                <a:effectLst/>
                <a:latin typeface="Arial Rounded MT Bold" panose="020F0704030504030204" pitchFamily="34" charset="0"/>
              </a:rPr>
              <a:t>IPCC 96: Communication on the Fast Track. IPCC 96 Proceedings, 1996, pp. 89-103, </a:t>
            </a:r>
            <a:r>
              <a:rPr lang="en-IN" sz="1100" dirty="0" err="1">
                <a:effectLst/>
                <a:latin typeface="Arial Rounded MT Bold" panose="020F0704030504030204" pitchFamily="34" charset="0"/>
              </a:rPr>
              <a:t>doi</a:t>
            </a:r>
            <a:r>
              <a:rPr lang="en-IN" sz="1100" dirty="0">
                <a:effectLst/>
                <a:latin typeface="Arial Rounded MT Bold" panose="020F0704030504030204" pitchFamily="34" charset="0"/>
              </a:rPr>
              <a:t>: 10.1109/IPCC.1996.552585</a:t>
            </a:r>
          </a:p>
          <a:p>
            <a:r>
              <a:rPr lang="en-US" sz="1100" b="0" dirty="0">
                <a:solidFill>
                  <a:schemeClr val="tx1"/>
                </a:solidFill>
                <a:effectLst/>
                <a:latin typeface="Arial Rounded MT Bold" panose="020F0704030504030204" pitchFamily="34" charset="0"/>
              </a:rPr>
              <a:t>N. Sandhya and K.R. </a:t>
            </a:r>
            <a:r>
              <a:rPr lang="en-US" sz="1100" b="0" dirty="0" err="1">
                <a:solidFill>
                  <a:schemeClr val="tx1"/>
                </a:solidFill>
                <a:effectLst/>
                <a:latin typeface="Arial Rounded MT Bold" panose="020F0704030504030204" pitchFamily="34" charset="0"/>
              </a:rPr>
              <a:t>Charanjeet</a:t>
            </a:r>
            <a:r>
              <a:rPr lang="en-US" sz="1100" b="0" dirty="0">
                <a:solidFill>
                  <a:schemeClr val="tx1"/>
                </a:solidFill>
                <a:effectLst/>
                <a:latin typeface="Arial Rounded MT Bold" panose="020F0704030504030204" pitchFamily="34" charset="0"/>
              </a:rPr>
              <a:t>, "A review on Machine Learning Techniques", International Journal on Recent and Innovation Trends in Computing and Communication, pp. 395-399, 2016, ISSN 2321-8169.</a:t>
            </a:r>
            <a:endParaRPr lang="en-IN" sz="1100" dirty="0">
              <a:solidFill>
                <a:schemeClr val="tx1"/>
              </a:solidFill>
              <a:effectLst/>
              <a:latin typeface="Arial Rounded MT Bold" panose="020F0704030504030204" pitchFamily="34" charset="0"/>
            </a:endParaRPr>
          </a:p>
          <a:p>
            <a:r>
              <a:rPr lang="en-US" sz="1100" b="0" dirty="0">
                <a:solidFill>
                  <a:srgbClr val="333333"/>
                </a:solidFill>
                <a:effectLst/>
                <a:latin typeface="Arial Rounded MT Bold" panose="020F0704030504030204" pitchFamily="34" charset="0"/>
              </a:rPr>
              <a:t>D. </a:t>
            </a:r>
            <a:r>
              <a:rPr lang="en-US" sz="1100" b="0" dirty="0" err="1">
                <a:solidFill>
                  <a:srgbClr val="333333"/>
                </a:solidFill>
                <a:effectLst/>
                <a:latin typeface="Arial Rounded MT Bold" panose="020F0704030504030204" pitchFamily="34" charset="0"/>
              </a:rPr>
              <a:t>Fagella</a:t>
            </a:r>
            <a:r>
              <a:rPr lang="en-US" sz="1100" b="0" dirty="0">
                <a:solidFill>
                  <a:srgbClr val="333333"/>
                </a:solidFill>
                <a:effectLst/>
                <a:latin typeface="Arial Rounded MT Bold" panose="020F0704030504030204" pitchFamily="34" charset="0"/>
              </a:rPr>
              <a:t>, 7 Applications of Machine Learning in Pharma and Medicine, 2017, [online] Available: </a:t>
            </a:r>
            <a:r>
              <a:rPr lang="en-US" sz="1100" b="0" dirty="0">
                <a:solidFill>
                  <a:srgbClr val="333333"/>
                </a:solidFill>
                <a:effectLst/>
                <a:latin typeface="Arial Rounded MT Bold" panose="020F0704030504030204" pitchFamily="34" charset="0"/>
                <a:hlinkClick r:id="rId2"/>
              </a:rPr>
              <a:t>https://goo.gl/IS1R5k</a:t>
            </a:r>
            <a:r>
              <a:rPr lang="en-US" sz="1100" b="0" dirty="0">
                <a:solidFill>
                  <a:srgbClr val="333333"/>
                </a:solidFill>
                <a:effectLst/>
                <a:latin typeface="Arial Rounded MT Bold" panose="020F0704030504030204" pitchFamily="34" charset="0"/>
              </a:rPr>
              <a:t>.</a:t>
            </a:r>
          </a:p>
          <a:p>
            <a:r>
              <a:rPr lang="en-US" sz="1100" dirty="0">
                <a:solidFill>
                  <a:schemeClr val="tx1"/>
                </a:solidFill>
                <a:effectLst/>
                <a:latin typeface="Arial Rounded MT Bold" panose="020F0704030504030204" pitchFamily="34" charset="0"/>
                <a:ea typeface="Times New Roman" panose="02020603050405020304" pitchFamily="18" charset="0"/>
              </a:rPr>
              <a:t>P. </a:t>
            </a:r>
            <a:r>
              <a:rPr lang="en-US" sz="1100" dirty="0" err="1">
                <a:solidFill>
                  <a:schemeClr val="tx1"/>
                </a:solidFill>
                <a:effectLst/>
                <a:latin typeface="Arial Rounded MT Bold" panose="020F0704030504030204" pitchFamily="34" charset="0"/>
                <a:ea typeface="Times New Roman" panose="02020603050405020304" pitchFamily="18" charset="0"/>
              </a:rPr>
              <a:t>Ongsulee</a:t>
            </a:r>
            <a:r>
              <a:rPr lang="en-US" sz="1100" dirty="0">
                <a:solidFill>
                  <a:schemeClr val="tx1"/>
                </a:solidFill>
                <a:effectLst/>
                <a:latin typeface="Arial Rounded MT Bold" panose="020F0704030504030204" pitchFamily="34" charset="0"/>
                <a:ea typeface="Times New Roman" panose="02020603050405020304" pitchFamily="18" charset="0"/>
              </a:rPr>
              <a:t>, "Artificial intelligence, machine learning and deep learning," </a:t>
            </a:r>
            <a:r>
              <a:rPr lang="en-IN" sz="1100" dirty="0">
                <a:solidFill>
                  <a:schemeClr val="tx1"/>
                </a:solidFill>
                <a:effectLst/>
                <a:latin typeface="Arial Rounded MT Bold" panose="020F0704030504030204" pitchFamily="34" charset="0"/>
                <a:ea typeface="Times New Roman" panose="02020603050405020304" pitchFamily="18" charset="0"/>
              </a:rPr>
              <a:t>2017 15th International Conference on ICT and Knowledge Engineering (ICT&amp;KE), 2017, pp. 1-6, </a:t>
            </a:r>
            <a:r>
              <a:rPr lang="en-IN" sz="1100" dirty="0" err="1">
                <a:solidFill>
                  <a:schemeClr val="tx1"/>
                </a:solidFill>
                <a:effectLst/>
                <a:latin typeface="Arial Rounded MT Bold" panose="020F0704030504030204" pitchFamily="34" charset="0"/>
                <a:ea typeface="Times New Roman" panose="02020603050405020304" pitchFamily="18" charset="0"/>
              </a:rPr>
              <a:t>doi</a:t>
            </a:r>
            <a:r>
              <a:rPr lang="en-IN" sz="1100" dirty="0">
                <a:solidFill>
                  <a:schemeClr val="tx1"/>
                </a:solidFill>
                <a:effectLst/>
                <a:latin typeface="Arial Rounded MT Bold" panose="020F0704030504030204" pitchFamily="34" charset="0"/>
                <a:ea typeface="Times New Roman" panose="02020603050405020304" pitchFamily="18" charset="0"/>
              </a:rPr>
              <a:t>: 10.1109/ICTKE.2017.8259629.</a:t>
            </a:r>
          </a:p>
          <a:p>
            <a:r>
              <a:rPr lang="en-US" sz="1100" dirty="0">
                <a:solidFill>
                  <a:srgbClr val="333333"/>
                </a:solidFill>
                <a:effectLst/>
                <a:latin typeface="Arial Rounded MT Bold" panose="020F0704030504030204" pitchFamily="34" charset="0"/>
                <a:ea typeface="Times New Roman" panose="02020603050405020304" pitchFamily="18" charset="0"/>
              </a:rPr>
              <a:t>R. </a:t>
            </a:r>
            <a:r>
              <a:rPr lang="en-US" sz="1100" dirty="0" err="1">
                <a:solidFill>
                  <a:srgbClr val="333333"/>
                </a:solidFill>
                <a:effectLst/>
                <a:latin typeface="Arial Rounded MT Bold" panose="020F0704030504030204" pitchFamily="34" charset="0"/>
                <a:ea typeface="Times New Roman" panose="02020603050405020304" pitchFamily="18" charset="0"/>
              </a:rPr>
              <a:t>Chellappa</a:t>
            </a:r>
            <a:r>
              <a:rPr lang="en-US" sz="1100" dirty="0">
                <a:solidFill>
                  <a:srgbClr val="333333"/>
                </a:solidFill>
                <a:effectLst/>
                <a:latin typeface="Arial Rounded MT Bold" panose="020F0704030504030204" pitchFamily="34" charset="0"/>
                <a:ea typeface="Times New Roman" panose="02020603050405020304" pitchFamily="18" charset="0"/>
              </a:rPr>
              <a:t>, S. Theodoridis and A. van Schaik, "Advances in Machine Learning and Deep Neural Networks," in </a:t>
            </a:r>
            <a:r>
              <a:rPr lang="en-IN" sz="1100" dirty="0">
                <a:effectLst/>
                <a:latin typeface="Arial Rounded MT Bold" panose="020F0704030504030204" pitchFamily="34" charset="0"/>
                <a:ea typeface="Times New Roman" panose="02020603050405020304" pitchFamily="18" charset="0"/>
              </a:rPr>
              <a:t>Proceedings of the IEEE, vol. 109, no. 5, pp. 607-611, May 2021, </a:t>
            </a:r>
            <a:r>
              <a:rPr lang="en-IN" sz="1100" dirty="0" err="1">
                <a:effectLst/>
                <a:latin typeface="Arial Rounded MT Bold" panose="020F0704030504030204" pitchFamily="34" charset="0"/>
                <a:ea typeface="Times New Roman" panose="02020603050405020304" pitchFamily="18" charset="0"/>
              </a:rPr>
              <a:t>doi</a:t>
            </a:r>
            <a:r>
              <a:rPr lang="en-IN" sz="1100" dirty="0">
                <a:effectLst/>
                <a:latin typeface="Arial Rounded MT Bold" panose="020F0704030504030204" pitchFamily="34" charset="0"/>
                <a:ea typeface="Times New Roman" panose="02020603050405020304" pitchFamily="18" charset="0"/>
              </a:rPr>
              <a:t>: 10.1109/JPROC.2021.3072172.</a:t>
            </a:r>
          </a:p>
          <a:p>
            <a:r>
              <a:rPr lang="en-IN" sz="1100" b="0" dirty="0">
                <a:solidFill>
                  <a:schemeClr val="tx1"/>
                </a:solidFill>
                <a:effectLst/>
                <a:latin typeface="Arial Rounded MT Bold" panose="020F0704030504030204" pitchFamily="34" charset="0"/>
                <a:cs typeface="Arial" panose="020B0604020202020204" pitchFamily="34" charset="0"/>
              </a:rPr>
              <a:t>B. </a:t>
            </a:r>
            <a:r>
              <a:rPr lang="en-IN" sz="1100" b="0" dirty="0" err="1">
                <a:solidFill>
                  <a:schemeClr val="tx1"/>
                </a:solidFill>
                <a:effectLst/>
                <a:latin typeface="Arial Rounded MT Bold" panose="020F0704030504030204" pitchFamily="34" charset="0"/>
                <a:cs typeface="Arial" panose="020B0604020202020204" pitchFamily="34" charset="0"/>
              </a:rPr>
              <a:t>Alić</a:t>
            </a:r>
            <a:r>
              <a:rPr lang="en-IN" sz="1100" b="0" dirty="0">
                <a:solidFill>
                  <a:schemeClr val="tx1"/>
                </a:solidFill>
                <a:effectLst/>
                <a:latin typeface="Arial Rounded MT Bold" panose="020F0704030504030204" pitchFamily="34" charset="0"/>
                <a:cs typeface="Arial" panose="020B0604020202020204" pitchFamily="34" charset="0"/>
              </a:rPr>
              <a:t>, L. </a:t>
            </a:r>
            <a:r>
              <a:rPr lang="en-IN" sz="1100" b="0" dirty="0" err="1">
                <a:solidFill>
                  <a:schemeClr val="tx1"/>
                </a:solidFill>
                <a:effectLst/>
                <a:latin typeface="Arial Rounded MT Bold" panose="020F0704030504030204" pitchFamily="34" charset="0"/>
                <a:cs typeface="Arial" panose="020B0604020202020204" pitchFamily="34" charset="0"/>
              </a:rPr>
              <a:t>Gurbeta</a:t>
            </a:r>
            <a:r>
              <a:rPr lang="en-IN" sz="1100" b="0" dirty="0">
                <a:solidFill>
                  <a:schemeClr val="tx1"/>
                </a:solidFill>
                <a:effectLst/>
                <a:latin typeface="Arial Rounded MT Bold" panose="020F0704030504030204" pitchFamily="34" charset="0"/>
                <a:cs typeface="Arial" panose="020B0604020202020204" pitchFamily="34" charset="0"/>
              </a:rPr>
              <a:t> and A. </a:t>
            </a:r>
            <a:r>
              <a:rPr lang="en-IN" sz="1100" b="0" dirty="0" err="1">
                <a:solidFill>
                  <a:schemeClr val="tx1"/>
                </a:solidFill>
                <a:effectLst/>
                <a:latin typeface="Arial Rounded MT Bold" panose="020F0704030504030204" pitchFamily="34" charset="0"/>
                <a:cs typeface="Arial" panose="020B0604020202020204" pitchFamily="34" charset="0"/>
              </a:rPr>
              <a:t>Badnjević</a:t>
            </a:r>
            <a:r>
              <a:rPr lang="en-IN" sz="1100" b="0" dirty="0">
                <a:solidFill>
                  <a:schemeClr val="tx1"/>
                </a:solidFill>
                <a:effectLst/>
                <a:latin typeface="Arial Rounded MT Bold" panose="020F0704030504030204" pitchFamily="34" charset="0"/>
                <a:cs typeface="Arial" panose="020B0604020202020204" pitchFamily="34" charset="0"/>
              </a:rPr>
              <a:t>, "Machine learning techniques for classification of diabetes and cardiovascular diseases," 2017 6th Mediterranean Conference on Embedded Computing (MECO), 2017, pp. 1-4, </a:t>
            </a:r>
            <a:r>
              <a:rPr lang="en-IN" sz="1100" b="0" dirty="0" err="1">
                <a:solidFill>
                  <a:schemeClr val="tx1"/>
                </a:solidFill>
                <a:effectLst/>
                <a:latin typeface="Arial Rounded MT Bold" panose="020F0704030504030204" pitchFamily="34" charset="0"/>
                <a:cs typeface="Arial" panose="020B0604020202020204" pitchFamily="34" charset="0"/>
              </a:rPr>
              <a:t>doi</a:t>
            </a:r>
            <a:r>
              <a:rPr lang="en-IN" sz="1100" b="0" dirty="0">
                <a:solidFill>
                  <a:schemeClr val="tx1"/>
                </a:solidFill>
                <a:effectLst/>
                <a:latin typeface="Arial Rounded MT Bold" panose="020F0704030504030204" pitchFamily="34" charset="0"/>
                <a:cs typeface="Arial" panose="020B0604020202020204" pitchFamily="34" charset="0"/>
              </a:rPr>
              <a:t>: 10.1109/MECO.2017.7977152.</a:t>
            </a:r>
          </a:p>
          <a:p>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708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816" y="3128354"/>
            <a:ext cx="10447589" cy="1383033"/>
          </a:xfrm>
        </p:spPr>
        <p:txBody>
          <a:bodyPr>
            <a:normAutofit fontScale="90000"/>
          </a:bodyPr>
          <a:lstStyle/>
          <a:p>
            <a:pPr algn="ctr"/>
            <a:r>
              <a:rPr lang="en-US" sz="3200" b="1" dirty="0">
                <a:solidFill>
                  <a:srgbClr val="C00000"/>
                </a:solidFill>
              </a:rPr>
              <a:t>Paper ID: 1745 </a:t>
            </a:r>
            <a:br>
              <a:rPr lang="en-US" sz="3200" b="1" dirty="0">
                <a:solidFill>
                  <a:srgbClr val="C00000"/>
                </a:solidFill>
              </a:rPr>
            </a:br>
            <a:r>
              <a:rPr lang="en-US" sz="3200" b="1" dirty="0">
                <a:solidFill>
                  <a:srgbClr val="C00000"/>
                </a:solidFill>
              </a:rPr>
              <a:t>Paper Title: Machine learning-based automated medical diagnosis for healthcare</a:t>
            </a:r>
          </a:p>
        </p:txBody>
      </p:sp>
      <p:sp>
        <p:nvSpPr>
          <p:cNvPr id="11" name="TextBox 10"/>
          <p:cNvSpPr txBox="1"/>
          <p:nvPr/>
        </p:nvSpPr>
        <p:spPr>
          <a:xfrm>
            <a:off x="2133600" y="5196006"/>
            <a:ext cx="8390022" cy="166199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Presented by:</a:t>
            </a:r>
          </a:p>
          <a:p>
            <a:pPr algn="ctr"/>
            <a:r>
              <a:rPr lang="en-US" sz="2400" dirty="0">
                <a:latin typeface="Times New Roman" panose="02020603050405020304" pitchFamily="18" charset="0"/>
                <a:cs typeface="Times New Roman" panose="02020603050405020304" pitchFamily="18" charset="0"/>
              </a:rPr>
              <a:t>Harsh Khatter, Ankit Yadav, </a:t>
            </a:r>
            <a:r>
              <a:rPr lang="en-US" sz="2400" dirty="0" err="1">
                <a:latin typeface="Times New Roman" panose="02020603050405020304" pitchFamily="18" charset="0"/>
                <a:cs typeface="Times New Roman" panose="02020603050405020304" pitchFamily="18" charset="0"/>
              </a:rPr>
              <a:t>Ayush</a:t>
            </a:r>
            <a:r>
              <a:rPr lang="en-US" sz="2400" dirty="0">
                <a:latin typeface="Times New Roman" panose="02020603050405020304" pitchFamily="18" charset="0"/>
                <a:cs typeface="Times New Roman" panose="02020603050405020304" pitchFamily="18" charset="0"/>
              </a:rPr>
              <a:t> Srivastava</a:t>
            </a:r>
          </a:p>
          <a:p>
            <a:pPr algn="ctr"/>
            <a:endParaRPr lang="en-US" b="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Department of Computer Science, KIET Group of Institutions, Delhi-NCR, Ghaziabad, Uttar Pradesh, India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4" y="1"/>
            <a:ext cx="2995022" cy="1702675"/>
          </a:xfrm>
          <a:prstGeom prst="rect">
            <a:avLst/>
          </a:prstGeom>
        </p:spPr>
      </p:pic>
      <p:sp>
        <p:nvSpPr>
          <p:cNvPr id="5" name="TextBox 4">
            <a:extLst>
              <a:ext uri="{FF2B5EF4-FFF2-40B4-BE49-F238E27FC236}">
                <a16:creationId xmlns:a16="http://schemas.microsoft.com/office/drawing/2014/main" id="{0AD8DB6E-4781-655E-6FCC-66DF9B57F264}"/>
              </a:ext>
            </a:extLst>
          </p:cNvPr>
          <p:cNvSpPr txBox="1"/>
          <p:nvPr/>
        </p:nvSpPr>
        <p:spPr>
          <a:xfrm>
            <a:off x="4644189" y="231499"/>
            <a:ext cx="3368841" cy="2554545"/>
          </a:xfrm>
          <a:prstGeom prst="rect">
            <a:avLst/>
          </a:prstGeom>
          <a:noFill/>
        </p:spPr>
        <p:txBody>
          <a:bodyPr wrap="square">
            <a:spAutoFit/>
          </a:bodyPr>
          <a:lstStyle/>
          <a:p>
            <a:pPr algn="ctr"/>
            <a:r>
              <a:rPr lang="en-US" sz="8000" b="1" dirty="0">
                <a:latin typeface="Times New Roman" panose="02020603050405020304" pitchFamily="18" charset="0"/>
                <a:cs typeface="Times New Roman" panose="02020603050405020304" pitchFamily="18" charset="0"/>
              </a:rPr>
              <a:t>Thank You</a:t>
            </a:r>
            <a:endParaRPr lang="en-US"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18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Table of Content </a:t>
            </a:r>
          </a:p>
        </p:txBody>
      </p:sp>
      <p:sp>
        <p:nvSpPr>
          <p:cNvPr id="3" name="Content Placeholder 2"/>
          <p:cNvSpPr>
            <a:spLocks noGrp="1"/>
          </p:cNvSpPr>
          <p:nvPr>
            <p:ph idx="1"/>
          </p:nvPr>
        </p:nvSpPr>
        <p:spPr>
          <a:xfrm>
            <a:off x="2589212" y="2133600"/>
            <a:ext cx="8915400" cy="4100290"/>
          </a:xfrm>
        </p:spPr>
        <p:txBody>
          <a:bodyPr>
            <a:normAutofit fontScale="92500" lnSpcReduction="20000"/>
          </a:bodyPr>
          <a:lstStyle/>
          <a:p>
            <a:r>
              <a:rPr lang="en-US" sz="3200" dirty="0">
                <a:latin typeface="Arial Rounded MT Bold" panose="020F0704030504030204" pitchFamily="34" charset="0"/>
              </a:rPr>
              <a:t>Introduction</a:t>
            </a:r>
          </a:p>
          <a:p>
            <a:r>
              <a:rPr lang="en-US" sz="3200" dirty="0">
                <a:solidFill>
                  <a:schemeClr val="tx1"/>
                </a:solidFill>
                <a:latin typeface="Arial Rounded MT Bold" panose="020F0704030504030204" pitchFamily="34" charset="0"/>
              </a:rPr>
              <a:t>Literature</a:t>
            </a:r>
          </a:p>
          <a:p>
            <a:r>
              <a:rPr lang="en-US" sz="3200" dirty="0">
                <a:latin typeface="Arial Rounded MT Bold" panose="020F0704030504030204" pitchFamily="34" charset="0"/>
              </a:rPr>
              <a:t>Proposed Solution</a:t>
            </a:r>
          </a:p>
          <a:p>
            <a:r>
              <a:rPr lang="en-US" sz="3200" dirty="0">
                <a:solidFill>
                  <a:schemeClr val="tx1"/>
                </a:solidFill>
                <a:latin typeface="Arial Rounded MT Bold" panose="020F0704030504030204" pitchFamily="34" charset="0"/>
              </a:rPr>
              <a:t>Methodology</a:t>
            </a:r>
          </a:p>
          <a:p>
            <a:r>
              <a:rPr lang="en-US" sz="3200" dirty="0">
                <a:latin typeface="Arial Rounded MT Bold" panose="020F0704030504030204" pitchFamily="34" charset="0"/>
              </a:rPr>
              <a:t>Model Module</a:t>
            </a:r>
          </a:p>
          <a:p>
            <a:r>
              <a:rPr lang="en-US" sz="3200" dirty="0">
                <a:solidFill>
                  <a:schemeClr val="tx1"/>
                </a:solidFill>
                <a:latin typeface="Arial Rounded MT Bold" panose="020F0704030504030204" pitchFamily="34" charset="0"/>
              </a:rPr>
              <a:t>Social Impact Analysis</a:t>
            </a:r>
          </a:p>
          <a:p>
            <a:r>
              <a:rPr lang="en-US" sz="3200" dirty="0">
                <a:latin typeface="Arial Rounded MT Bold" panose="020F0704030504030204" pitchFamily="34" charset="0"/>
              </a:rPr>
              <a:t>Conclusion</a:t>
            </a:r>
          </a:p>
          <a:p>
            <a:r>
              <a:rPr lang="en-US" sz="3200" dirty="0">
                <a:solidFill>
                  <a:schemeClr val="tx1"/>
                </a:solidFill>
                <a:latin typeface="Arial Rounded MT Bold" panose="020F0704030504030204" pitchFamily="34" charset="0"/>
              </a:rPr>
              <a:t>References </a:t>
            </a:r>
          </a:p>
        </p:txBody>
      </p:sp>
    </p:spTree>
    <p:extLst>
      <p:ext uri="{BB962C8B-B14F-4D97-AF65-F5344CB8AC3E}">
        <p14:creationId xmlns:p14="http://schemas.microsoft.com/office/powerpoint/2010/main" val="22586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2688-FBAB-34AB-4BB9-EFA8714FA68D}"/>
              </a:ext>
            </a:extLst>
          </p:cNvPr>
          <p:cNvSpPr>
            <a:spLocks noGrp="1"/>
          </p:cNvSpPr>
          <p:nvPr>
            <p:ph type="title"/>
          </p:nvPr>
        </p:nvSpPr>
        <p:spPr>
          <a:xfrm>
            <a:off x="1865956" y="449766"/>
            <a:ext cx="8911687" cy="1280890"/>
          </a:xfrm>
        </p:spPr>
        <p:txBody>
          <a:bodyPr>
            <a:normAutofit/>
          </a:bodyPr>
          <a:lstStyle/>
          <a:p>
            <a:pPr algn="ctr"/>
            <a:r>
              <a:rPr lang="en-US" sz="4000" b="1" u="sng" dirty="0">
                <a:latin typeface="Times New Roman" panose="02020603050405020304" pitchFamily="18" charset="0"/>
                <a:cs typeface="Times New Roman" panose="02020603050405020304" pitchFamily="18" charset="0"/>
              </a:rPr>
              <a:t>Introduction</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ED65B9-BE16-62FE-A62E-04B55BB647BF}"/>
              </a:ext>
            </a:extLst>
          </p:cNvPr>
          <p:cNvSpPr>
            <a:spLocks noGrp="1"/>
          </p:cNvSpPr>
          <p:nvPr>
            <p:ph idx="1"/>
          </p:nvPr>
        </p:nvSpPr>
        <p:spPr>
          <a:xfrm>
            <a:off x="1138989" y="1604211"/>
            <a:ext cx="10365623" cy="4724106"/>
          </a:xfrm>
        </p:spPr>
        <p:txBody>
          <a:bodyPr>
            <a:normAutofit fontScale="92500"/>
          </a:bodyPr>
          <a:lstStyle/>
          <a:p>
            <a:r>
              <a:rPr lang="en-US" sz="2400" dirty="0">
                <a:solidFill>
                  <a:schemeClr val="tx1"/>
                </a:solidFill>
                <a:effectLst/>
                <a:latin typeface="Arial Rounded MT Bold" panose="020F0704030504030204" pitchFamily="34" charset="0"/>
                <a:ea typeface="Times New Roman" panose="02020603050405020304" pitchFamily="18" charset="0"/>
              </a:rPr>
              <a:t>The health problem is the gap between acceptable or desirable and present health status. </a:t>
            </a:r>
          </a:p>
          <a:p>
            <a:r>
              <a:rPr lang="en-US" sz="2400" dirty="0">
                <a:effectLst/>
                <a:latin typeface="Arial Rounded MT Bold" panose="020F0704030504030204" pitchFamily="34" charset="0"/>
                <a:ea typeface="Times New Roman" panose="02020603050405020304" pitchFamily="18" charset="0"/>
              </a:rPr>
              <a:t>This project is based on real-time implementation as well as more informative and realistic.</a:t>
            </a:r>
          </a:p>
          <a:p>
            <a:r>
              <a:rPr lang="en-US" sz="2400" dirty="0">
                <a:solidFill>
                  <a:schemeClr val="tx1"/>
                </a:solidFill>
                <a:effectLst/>
                <a:latin typeface="Arial Rounded MT Bold" panose="020F0704030504030204" pitchFamily="34" charset="0"/>
                <a:ea typeface="Times New Roman" panose="02020603050405020304" pitchFamily="18" charset="0"/>
              </a:rPr>
              <a:t>It can be highly used in Medical Diagnosis and understanding the different feasibilities of the model.</a:t>
            </a:r>
            <a:endParaRPr lang="en-IN" sz="2400" dirty="0">
              <a:solidFill>
                <a:schemeClr val="tx1"/>
              </a:solidFill>
              <a:effectLst/>
              <a:latin typeface="Arial Rounded MT Bold" panose="020F0704030504030204" pitchFamily="34" charset="0"/>
              <a:ea typeface="Times New Roman" panose="02020603050405020304" pitchFamily="18" charset="0"/>
            </a:endParaRPr>
          </a:p>
          <a:p>
            <a:r>
              <a:rPr lang="en-US" sz="2400" dirty="0">
                <a:latin typeface="Arial Rounded MT Bold" panose="020F0704030504030204" pitchFamily="34" charset="0"/>
                <a:cs typeface="Times New Roman" panose="02020603050405020304" pitchFamily="18" charset="0"/>
              </a:rPr>
              <a:t>In such unprecedented times, with a fragile healthcare infrastructure, medical facilities for people are scarce, and even fewer for people with special needs. The healthcare sector got so preoccupied with Covid-19 cases that people with other ailments didn't even get a chance to avail medical assistance. So, </a:t>
            </a:r>
            <a:r>
              <a:rPr lang="en-US" sz="2400" u="sng" dirty="0">
                <a:latin typeface="Arial Rounded MT Bold" panose="020F0704030504030204" pitchFamily="34" charset="0"/>
                <a:cs typeface="Times New Roman" panose="02020603050405020304" pitchFamily="18" charset="0"/>
              </a:rPr>
              <a:t>We are here to present a model to mitigate the scarcity of facilities and the lack of medical management</a:t>
            </a:r>
            <a:r>
              <a:rPr lang="en-US" sz="2400" dirty="0">
                <a:latin typeface="Arial Rounded MT Bold" panose="020F0704030504030204" pitchFamily="34" charset="0"/>
                <a:cs typeface="Times New Roman" panose="02020603050405020304" pitchFamily="18" charset="0"/>
              </a:rPr>
              <a:t>.</a:t>
            </a:r>
            <a:endParaRPr lang="en-IN" sz="2400" dirty="0">
              <a:latin typeface="Arial Rounded MT Bold" panose="020F07040305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18607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40B8-0351-0208-B583-4B8DFBD64D44}"/>
              </a:ext>
            </a:extLst>
          </p:cNvPr>
          <p:cNvSpPr>
            <a:spLocks noGrp="1"/>
          </p:cNvSpPr>
          <p:nvPr>
            <p:ph type="title"/>
          </p:nvPr>
        </p:nvSpPr>
        <p:spPr>
          <a:xfrm>
            <a:off x="1969020" y="158890"/>
            <a:ext cx="8911687" cy="128089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Literature</a:t>
            </a:r>
          </a:p>
        </p:txBody>
      </p:sp>
      <p:sp>
        <p:nvSpPr>
          <p:cNvPr id="3" name="Content Placeholder 2">
            <a:extLst>
              <a:ext uri="{FF2B5EF4-FFF2-40B4-BE49-F238E27FC236}">
                <a16:creationId xmlns:a16="http://schemas.microsoft.com/office/drawing/2014/main" id="{F03919EC-BFE0-56EC-39ED-1FE39F08F020}"/>
              </a:ext>
            </a:extLst>
          </p:cNvPr>
          <p:cNvSpPr>
            <a:spLocks noGrp="1"/>
          </p:cNvSpPr>
          <p:nvPr>
            <p:ph idx="1"/>
          </p:nvPr>
        </p:nvSpPr>
        <p:spPr>
          <a:xfrm>
            <a:off x="1090865" y="1439780"/>
            <a:ext cx="10667998" cy="4912895"/>
          </a:xfrm>
        </p:spPr>
        <p:txBody>
          <a:bodyPr>
            <a:normAutofit/>
          </a:bodyPr>
          <a:lstStyle/>
          <a:p>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In the list of the top 10 causes of death over the past 15 years, the world's worst disease, which claimed 15 million lives in 2015, holds the top spot [8][9][10]. </a:t>
            </a:r>
          </a:p>
          <a:p>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People, in all areas, don’t have access to medical aid. The healthcare industry is no so strong to deal with all situations. Covid is one of the example [20].</a:t>
            </a:r>
          </a:p>
          <a:p>
            <a:r>
              <a:rPr lang="en-AU" sz="1700" dirty="0" err="1">
                <a:solidFill>
                  <a:schemeClr val="tx1">
                    <a:lumMod val="95000"/>
                    <a:lumOff val="5000"/>
                  </a:schemeClr>
                </a:solidFill>
                <a:effectLst/>
                <a:latin typeface="Arial Rounded MT Bold" panose="020F0704030504030204" pitchFamily="34" charset="0"/>
                <a:ea typeface="SimSun" panose="02010600030101010101" pitchFamily="2" charset="-122"/>
              </a:rPr>
              <a:t>Tamilselvan</a:t>
            </a:r>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 P [1] monitors based on blood pressure and ECG readings are available. Reactions are kept the signals that these sensors transmit to the Using a signal conditioner and amplifier, Raspberry Pi is used.</a:t>
            </a:r>
          </a:p>
          <a:p>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Vivek </a:t>
            </a:r>
            <a:r>
              <a:rPr lang="en-AU" sz="1700" dirty="0" err="1">
                <a:solidFill>
                  <a:schemeClr val="tx1">
                    <a:lumMod val="95000"/>
                    <a:lumOff val="5000"/>
                  </a:schemeClr>
                </a:solidFill>
                <a:effectLst/>
                <a:latin typeface="Arial Rounded MT Bold" panose="020F0704030504030204" pitchFamily="34" charset="0"/>
                <a:ea typeface="SimSun" panose="02010600030101010101" pitchFamily="2" charset="-122"/>
              </a:rPr>
              <a:t>Datla</a:t>
            </a:r>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 </a:t>
            </a:r>
            <a:r>
              <a:rPr lang="en-AU" sz="1700" dirty="0" err="1">
                <a:solidFill>
                  <a:schemeClr val="tx1">
                    <a:lumMod val="95000"/>
                    <a:lumOff val="5000"/>
                  </a:schemeClr>
                </a:solidFill>
                <a:effectLst/>
                <a:latin typeface="Arial Rounded MT Bold" panose="020F0704030504030204" pitchFamily="34" charset="0"/>
                <a:ea typeface="SimSun" panose="02010600030101010101" pitchFamily="2" charset="-122"/>
              </a:rPr>
              <a:t>Sadid</a:t>
            </a:r>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 A. Hasan [2] outline the Knowledge Graph (KG)-system for based clinical diagnostic inference.</a:t>
            </a:r>
          </a:p>
          <a:p>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Fabio Santos, Filipe Silva and </a:t>
            </a:r>
            <a:r>
              <a:rPr lang="en-AU" sz="1700" dirty="0" err="1">
                <a:solidFill>
                  <a:schemeClr val="tx1">
                    <a:lumMod val="95000"/>
                    <a:lumOff val="5000"/>
                  </a:schemeClr>
                </a:solidFill>
                <a:effectLst/>
                <a:latin typeface="Arial Rounded MT Bold" panose="020F0704030504030204" pitchFamily="34" charset="0"/>
                <a:ea typeface="SimSun" panose="02010600030101010101" pitchFamily="2" charset="-122"/>
              </a:rPr>
              <a:t>Petia</a:t>
            </a:r>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 Georgieva [4] focused on the skin lesion diagnosis techniques integrated inside eHealth apps that help individuals and medical professionals and are clearly needed as the prevalence of skin cancer grows.</a:t>
            </a:r>
          </a:p>
          <a:p>
            <a:r>
              <a:rPr lang="en-AU" sz="1700" dirty="0" err="1">
                <a:solidFill>
                  <a:schemeClr val="tx1">
                    <a:lumMod val="95000"/>
                    <a:lumOff val="5000"/>
                  </a:schemeClr>
                </a:solidFill>
                <a:effectLst/>
                <a:latin typeface="Arial Rounded MT Bold" panose="020F0704030504030204" pitchFamily="34" charset="0"/>
                <a:ea typeface="SimSun" panose="02010600030101010101" pitchFamily="2" charset="-122"/>
              </a:rPr>
              <a:t>Berina</a:t>
            </a:r>
            <a:r>
              <a:rPr lang="en-AU" sz="1700" dirty="0">
                <a:solidFill>
                  <a:schemeClr val="tx1">
                    <a:lumMod val="95000"/>
                    <a:lumOff val="5000"/>
                  </a:schemeClr>
                </a:solidFill>
                <a:effectLst/>
                <a:latin typeface="Arial Rounded MT Bold" panose="020F0704030504030204" pitchFamily="34" charset="0"/>
                <a:ea typeface="SimSun" panose="02010600030101010101" pitchFamily="2" charset="-122"/>
              </a:rPr>
              <a:t> Ali [5] provides an overview of machine learning methods for categorizing CVD and diabetes using artificial neural networks (ANNs) and Bayesian networks (BNs).</a:t>
            </a:r>
          </a:p>
          <a:p>
            <a:endParaRPr lang="en-US" sz="2000" dirty="0">
              <a:solidFill>
                <a:schemeClr val="tx1"/>
              </a:solidFill>
            </a:endParaRPr>
          </a:p>
          <a:p>
            <a:endParaRPr lang="en-US" sz="2000" dirty="0">
              <a:solidFill>
                <a:schemeClr val="tx1"/>
              </a:solidFill>
            </a:endParaRPr>
          </a:p>
        </p:txBody>
      </p:sp>
    </p:spTree>
    <p:extLst>
      <p:ext uri="{BB962C8B-B14F-4D97-AF65-F5344CB8AC3E}">
        <p14:creationId xmlns:p14="http://schemas.microsoft.com/office/powerpoint/2010/main" val="250772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A697-C37D-27A9-8CCD-C2940705BABE}"/>
              </a:ext>
            </a:extLst>
          </p:cNvPr>
          <p:cNvSpPr>
            <a:spLocks noGrp="1"/>
          </p:cNvSpPr>
          <p:nvPr>
            <p:ph type="title"/>
          </p:nvPr>
        </p:nvSpPr>
        <p:spPr>
          <a:xfrm>
            <a:off x="1857935" y="344906"/>
            <a:ext cx="8911687" cy="1280890"/>
          </a:xfrm>
        </p:spPr>
        <p:txBody>
          <a:bodyPr>
            <a:normAutofit/>
          </a:bodyPr>
          <a:lstStyle/>
          <a:p>
            <a:pPr algn="ctr"/>
            <a:r>
              <a:rPr lang="en-US" sz="4400" b="1" u="sng" dirty="0">
                <a:latin typeface="Times New Roman" panose="02020603050405020304" pitchFamily="18" charset="0"/>
                <a:cs typeface="Times New Roman" panose="02020603050405020304" pitchFamily="18" charset="0"/>
              </a:rPr>
              <a:t>Proposed Solution</a:t>
            </a:r>
            <a:endParaRPr lang="en-IN" sz="4400" dirty="0"/>
          </a:p>
        </p:txBody>
      </p:sp>
      <p:sp>
        <p:nvSpPr>
          <p:cNvPr id="3" name="Content Placeholder 2">
            <a:extLst>
              <a:ext uri="{FF2B5EF4-FFF2-40B4-BE49-F238E27FC236}">
                <a16:creationId xmlns:a16="http://schemas.microsoft.com/office/drawing/2014/main" id="{443CA3C4-332B-CA31-3C86-8045FDC13E25}"/>
              </a:ext>
            </a:extLst>
          </p:cNvPr>
          <p:cNvSpPr>
            <a:spLocks noGrp="1"/>
          </p:cNvSpPr>
          <p:nvPr>
            <p:ph idx="1"/>
          </p:nvPr>
        </p:nvSpPr>
        <p:spPr>
          <a:xfrm>
            <a:off x="1122947" y="1540041"/>
            <a:ext cx="10381665" cy="4973053"/>
          </a:xfrm>
        </p:spPr>
        <p:txBody>
          <a:bodyPr>
            <a:normAutofit lnSpcReduction="10000"/>
          </a:bodyPr>
          <a:lstStyle/>
          <a:p>
            <a:r>
              <a:rPr lang="en-US" sz="2400" dirty="0">
                <a:effectLst/>
                <a:latin typeface="Arial Rounded MT Bold" panose="020F0704030504030204" pitchFamily="34" charset="0"/>
                <a:ea typeface="Times New Roman" panose="02020603050405020304" pitchFamily="18" charset="0"/>
              </a:rPr>
              <a:t>Integration of clinical decision support with computer-based patient records could</a:t>
            </a:r>
          </a:p>
          <a:p>
            <a:pPr marL="285750" indent="-285750">
              <a:buFont typeface="Wingdings" panose="05000000000000000000" pitchFamily="2" charset="2"/>
              <a:buChar char="q"/>
            </a:pPr>
            <a:r>
              <a:rPr lang="en-US" sz="2400" dirty="0">
                <a:solidFill>
                  <a:schemeClr val="tx1"/>
                </a:solidFill>
                <a:effectLst/>
                <a:latin typeface="Arial Rounded MT Bold" panose="020F0704030504030204" pitchFamily="34" charset="0"/>
                <a:ea typeface="Times New Roman" panose="02020603050405020304" pitchFamily="18" charset="0"/>
              </a:rPr>
              <a:t>Reduce medical errors</a:t>
            </a:r>
            <a:r>
              <a:rPr lang="en-US" sz="2400" dirty="0">
                <a:solidFill>
                  <a:schemeClr val="tx1"/>
                </a:solidFill>
                <a:latin typeface="Arial Rounded MT Bold" panose="020F0704030504030204" pitchFamily="34" charset="0"/>
                <a:ea typeface="Times New Roman" panose="02020603050405020304" pitchFamily="18" charset="0"/>
              </a:rPr>
              <a:t>.</a:t>
            </a:r>
          </a:p>
          <a:p>
            <a:pPr marL="285750" indent="-285750">
              <a:buFont typeface="Wingdings" panose="05000000000000000000" pitchFamily="2" charset="2"/>
              <a:buChar char="q"/>
            </a:pPr>
            <a:r>
              <a:rPr lang="en-US" sz="2400" dirty="0">
                <a:latin typeface="Arial Rounded MT Bold" panose="020F0704030504030204" pitchFamily="34" charset="0"/>
                <a:ea typeface="Times New Roman" panose="02020603050405020304" pitchFamily="18" charset="0"/>
              </a:rPr>
              <a:t>Automated Diseases Prediction System.</a:t>
            </a:r>
          </a:p>
          <a:p>
            <a:pPr marL="285750" indent="-285750">
              <a:buFont typeface="Wingdings" panose="05000000000000000000" pitchFamily="2" charset="2"/>
              <a:buChar char="q"/>
            </a:pPr>
            <a:r>
              <a:rPr lang="en-US" sz="2400" dirty="0">
                <a:solidFill>
                  <a:schemeClr val="tx1"/>
                </a:solidFill>
                <a:latin typeface="Arial Rounded MT Bold" panose="020F0704030504030204" pitchFamily="34" charset="0"/>
                <a:ea typeface="Times New Roman" panose="02020603050405020304" pitchFamily="18" charset="0"/>
              </a:rPr>
              <a:t>Doctor Recommendation System</a:t>
            </a:r>
          </a:p>
          <a:p>
            <a:pPr marL="285750" indent="-285750">
              <a:buFont typeface="Wingdings" panose="05000000000000000000" pitchFamily="2" charset="2"/>
              <a:buChar char="q"/>
            </a:pPr>
            <a:r>
              <a:rPr lang="en-US" sz="2400" dirty="0">
                <a:latin typeface="Arial Rounded MT Bold" panose="020F0704030504030204" pitchFamily="34" charset="0"/>
                <a:ea typeface="Times New Roman" panose="02020603050405020304" pitchFamily="18" charset="0"/>
              </a:rPr>
              <a:t>Online Consultation/Appointment with Labs/Doctors.</a:t>
            </a:r>
          </a:p>
          <a:p>
            <a:pPr marL="285750" indent="-285750">
              <a:buFont typeface="Wingdings" panose="05000000000000000000" pitchFamily="2" charset="2"/>
              <a:buChar char="q"/>
            </a:pPr>
            <a:r>
              <a:rPr lang="en-US" sz="2400" dirty="0">
                <a:solidFill>
                  <a:schemeClr val="tx1"/>
                </a:solidFill>
                <a:latin typeface="Arial Rounded MT Bold" panose="020F0704030504030204" pitchFamily="34" charset="0"/>
                <a:ea typeface="Times New Roman" panose="02020603050405020304" pitchFamily="18" charset="0"/>
              </a:rPr>
              <a:t>Path-labs Booking</a:t>
            </a:r>
          </a:p>
          <a:p>
            <a:pPr marL="285750" indent="-285750">
              <a:buFont typeface="Wingdings" panose="05000000000000000000" pitchFamily="2" charset="2"/>
              <a:buChar char="q"/>
            </a:pPr>
            <a:r>
              <a:rPr lang="en-US" sz="2400" dirty="0">
                <a:latin typeface="Arial Rounded MT Bold" panose="020F0704030504030204" pitchFamily="34" charset="0"/>
                <a:ea typeface="Times New Roman" panose="02020603050405020304" pitchFamily="18" charset="0"/>
              </a:rPr>
              <a:t> Decentralized Patient Records</a:t>
            </a:r>
          </a:p>
          <a:p>
            <a:pPr marL="285750" indent="-285750">
              <a:buFont typeface="Wingdings" panose="05000000000000000000" pitchFamily="2" charset="2"/>
              <a:buChar char="q"/>
            </a:pPr>
            <a:r>
              <a:rPr lang="en-US" sz="2400" dirty="0">
                <a:solidFill>
                  <a:schemeClr val="tx1"/>
                </a:solidFill>
                <a:effectLst/>
                <a:latin typeface="Arial Rounded MT Bold" panose="020F0704030504030204" pitchFamily="34" charset="0"/>
                <a:ea typeface="Times New Roman" panose="02020603050405020304" pitchFamily="18" charset="0"/>
              </a:rPr>
              <a:t>Integrate doctors and patients via an interacting and user-friendly interface so that Patients can easily utilize it in emergency situations. </a:t>
            </a:r>
            <a:endParaRPr lang="en-IN" sz="2400" dirty="0">
              <a:solidFill>
                <a:schemeClr val="tx1"/>
              </a:solidFill>
              <a:effectLst/>
              <a:latin typeface="Arial Rounded MT Bold" panose="020F0704030504030204" pitchFamily="34"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194258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BCCB-060D-AD1A-8DA2-3BFBADE8AABA}"/>
              </a:ext>
            </a:extLst>
          </p:cNvPr>
          <p:cNvSpPr>
            <a:spLocks noGrp="1"/>
          </p:cNvSpPr>
          <p:nvPr>
            <p:ph type="title"/>
          </p:nvPr>
        </p:nvSpPr>
        <p:spPr>
          <a:xfrm>
            <a:off x="1540922" y="270427"/>
            <a:ext cx="8911687" cy="1280890"/>
          </a:xfrm>
        </p:spPr>
        <p:txBody>
          <a:bodyPr/>
          <a:lstStyle/>
          <a:p>
            <a:pPr algn="ctr"/>
            <a:r>
              <a:rPr lang="en-US" b="1" u="sng" dirty="0">
                <a:latin typeface="Times New Roman" panose="02020603050405020304" pitchFamily="18" charset="0"/>
                <a:cs typeface="Times New Roman" panose="02020603050405020304" pitchFamily="18" charset="0"/>
              </a:rPr>
              <a:t>Methodology</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265099-85EB-DAEB-D3E0-137E32CCD073}"/>
              </a:ext>
            </a:extLst>
          </p:cNvPr>
          <p:cNvSpPr>
            <a:spLocks noGrp="1"/>
          </p:cNvSpPr>
          <p:nvPr>
            <p:ph idx="1"/>
          </p:nvPr>
        </p:nvSpPr>
        <p:spPr>
          <a:xfrm>
            <a:off x="1802922" y="1040258"/>
            <a:ext cx="10047334" cy="1280890"/>
          </a:xfrm>
        </p:spPr>
        <p:txBody>
          <a:bodyPr>
            <a:noAutofit/>
          </a:bodyPr>
          <a:lstStyle/>
          <a:p>
            <a:pPr marL="285750" indent="-285750">
              <a:buFont typeface="Wingdings" panose="05000000000000000000" pitchFamily="2" charset="2"/>
              <a:buChar char="q"/>
            </a:pPr>
            <a:r>
              <a:rPr lang="en-US" sz="1600" dirty="0">
                <a:solidFill>
                  <a:schemeClr val="tx1"/>
                </a:solidFill>
                <a:latin typeface="Arial Rounded MT Bold" panose="020F0704030504030204" pitchFamily="34" charset="0"/>
                <a:cs typeface="Times New Roman" panose="02020603050405020304" pitchFamily="18" charset="0"/>
              </a:rPr>
              <a:t>Prediction involves some variables or fields in the dataset to predict unknown or future values of other variables of interest. </a:t>
            </a:r>
          </a:p>
          <a:p>
            <a:pPr marL="285750" indent="-285750">
              <a:buFont typeface="Wingdings" panose="05000000000000000000" pitchFamily="2" charset="2"/>
              <a:buChar char="q"/>
            </a:pPr>
            <a:r>
              <a:rPr lang="en-US" sz="1600" dirty="0">
                <a:latin typeface="Arial Rounded MT Bold" panose="020F0704030504030204" pitchFamily="34" charset="0"/>
                <a:cs typeface="Times New Roman" panose="02020603050405020304" pitchFamily="18" charset="0"/>
              </a:rPr>
              <a:t>Description focuses on finding patterns describing the data that can be interpreted by humans.</a:t>
            </a:r>
          </a:p>
          <a:p>
            <a:pPr marL="285750" indent="-285750">
              <a:buFont typeface="Wingdings" panose="05000000000000000000" pitchFamily="2" charset="2"/>
              <a:buChar char="q"/>
            </a:pPr>
            <a:r>
              <a:rPr lang="en-US" sz="1600" dirty="0">
                <a:solidFill>
                  <a:schemeClr val="tx1"/>
                </a:solidFill>
                <a:latin typeface="Arial Rounded MT Bold" panose="020F0704030504030204" pitchFamily="34" charset="0"/>
                <a:cs typeface="Times New Roman" panose="02020603050405020304" pitchFamily="18" charset="0"/>
              </a:rPr>
              <a:t>Presentation plays an important role to easily understandable to humans i.e., augmented reality.</a:t>
            </a:r>
            <a:endParaRPr lang="en-IN" sz="1600" dirty="0">
              <a:solidFill>
                <a:schemeClr val="tx1"/>
              </a:solidFill>
              <a:latin typeface="Arial Rounded MT Bold" panose="020F0704030504030204" pitchFamily="34" charset="0"/>
              <a:cs typeface="Times New Roman" panose="02020603050405020304" pitchFamily="18" charset="0"/>
            </a:endParaRPr>
          </a:p>
        </p:txBody>
      </p:sp>
      <p:pic>
        <p:nvPicPr>
          <p:cNvPr id="7" name="Picture 6" descr="Graphical user interface, diagram, application&#10;&#10;Description automatically generated">
            <a:extLst>
              <a:ext uri="{FF2B5EF4-FFF2-40B4-BE49-F238E27FC236}">
                <a16:creationId xmlns:a16="http://schemas.microsoft.com/office/drawing/2014/main" id="{D46C18A7-729D-9C68-7585-E0A8A665E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172" y="2549356"/>
            <a:ext cx="8693857" cy="4038217"/>
          </a:xfrm>
          <a:prstGeom prst="rect">
            <a:avLst/>
          </a:prstGeom>
        </p:spPr>
      </p:pic>
    </p:spTree>
    <p:extLst>
      <p:ext uri="{BB962C8B-B14F-4D97-AF65-F5344CB8AC3E}">
        <p14:creationId xmlns:p14="http://schemas.microsoft.com/office/powerpoint/2010/main" val="105809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27CB-AE1B-41DC-E358-1F1D62360BF8}"/>
              </a:ext>
            </a:extLst>
          </p:cNvPr>
          <p:cNvSpPr>
            <a:spLocks noGrp="1"/>
          </p:cNvSpPr>
          <p:nvPr>
            <p:ph type="title"/>
          </p:nvPr>
        </p:nvSpPr>
        <p:spPr>
          <a:xfrm>
            <a:off x="2175830" y="464267"/>
            <a:ext cx="8911687" cy="1280890"/>
          </a:xfrm>
        </p:spPr>
        <p:txBody>
          <a:bodyPr/>
          <a:lstStyle/>
          <a:p>
            <a:pPr algn="ctr"/>
            <a:r>
              <a:rPr lang="en-IN" b="1" u="sng" dirty="0">
                <a:latin typeface="Times New Roman" panose="02020603050405020304" pitchFamily="18" charset="0"/>
                <a:cs typeface="Times New Roman" panose="02020603050405020304" pitchFamily="18" charset="0"/>
              </a:rPr>
              <a:t>Modules of Proposed Model</a:t>
            </a:r>
            <a:r>
              <a:rPr lang="en-IN"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51CE2B-D73E-AEA0-AEC3-3E0B0266EF46}"/>
              </a:ext>
            </a:extLst>
          </p:cNvPr>
          <p:cNvSpPr>
            <a:spLocks noGrp="1"/>
          </p:cNvSpPr>
          <p:nvPr>
            <p:ph idx="1"/>
          </p:nvPr>
        </p:nvSpPr>
        <p:spPr>
          <a:xfrm>
            <a:off x="1346746" y="1904999"/>
            <a:ext cx="4605479" cy="3404937"/>
          </a:xfrm>
        </p:spPr>
        <p:txBody>
          <a:bodyPr>
            <a:normAutofit/>
          </a:bodyPr>
          <a:lstStyle/>
          <a:p>
            <a:r>
              <a:rPr lang="en-US" sz="2400" dirty="0">
                <a:latin typeface="Arial Rounded MT Bold" panose="020F0704030504030204" pitchFamily="34" charset="0"/>
                <a:cs typeface="Times New Roman" panose="02020603050405020304" pitchFamily="18" charset="0"/>
              </a:rPr>
              <a:t>There are four Module in our model. </a:t>
            </a:r>
          </a:p>
          <a:p>
            <a:pPr marL="285750" indent="-285750">
              <a:buFont typeface="Wingdings" panose="05000000000000000000" pitchFamily="2" charset="2"/>
              <a:buChar char="q"/>
            </a:pPr>
            <a:r>
              <a:rPr lang="en-US" sz="2400" dirty="0">
                <a:solidFill>
                  <a:schemeClr val="tx1"/>
                </a:solidFill>
                <a:latin typeface="Arial Rounded MT Bold" panose="020F0704030504030204" pitchFamily="34" charset="0"/>
                <a:cs typeface="Times New Roman" panose="02020603050405020304" pitchFamily="18" charset="0"/>
              </a:rPr>
              <a:t>Doctor module</a:t>
            </a:r>
          </a:p>
          <a:p>
            <a:pPr marL="285750" indent="-285750">
              <a:buFont typeface="Wingdings" panose="05000000000000000000" pitchFamily="2" charset="2"/>
              <a:buChar char="q"/>
            </a:pPr>
            <a:r>
              <a:rPr lang="en-US" sz="2400" dirty="0">
                <a:latin typeface="Arial Rounded MT Bold" panose="020F0704030504030204" pitchFamily="34" charset="0"/>
                <a:cs typeface="Times New Roman" panose="02020603050405020304" pitchFamily="18" charset="0"/>
              </a:rPr>
              <a:t>Patient Module</a:t>
            </a:r>
          </a:p>
          <a:p>
            <a:pPr marL="285750" indent="-285750">
              <a:buFont typeface="Wingdings" panose="05000000000000000000" pitchFamily="2" charset="2"/>
              <a:buChar char="q"/>
            </a:pPr>
            <a:r>
              <a:rPr lang="en-US" sz="2400" dirty="0">
                <a:solidFill>
                  <a:schemeClr val="tx1"/>
                </a:solidFill>
                <a:latin typeface="Arial Rounded MT Bold" panose="020F0704030504030204" pitchFamily="34" charset="0"/>
                <a:cs typeface="Times New Roman" panose="02020603050405020304" pitchFamily="18" charset="0"/>
              </a:rPr>
              <a:t>Lab Module</a:t>
            </a:r>
          </a:p>
          <a:p>
            <a:pPr marL="285750" indent="-285750">
              <a:buFont typeface="Wingdings" panose="05000000000000000000" pitchFamily="2" charset="2"/>
              <a:buChar char="q"/>
            </a:pPr>
            <a:r>
              <a:rPr lang="en-US" sz="2400" dirty="0">
                <a:latin typeface="Arial Rounded MT Bold" panose="020F0704030504030204" pitchFamily="34" charset="0"/>
                <a:cs typeface="Times New Roman" panose="02020603050405020304" pitchFamily="18" charset="0"/>
              </a:rPr>
              <a:t>Admin Module</a:t>
            </a:r>
            <a:endParaRPr lang="en-IN" sz="2400" dirty="0">
              <a:latin typeface="Arial Rounded MT Bold" panose="020F0704030504030204" pitchFamily="34" charset="0"/>
              <a:cs typeface="Times New Roman" panose="02020603050405020304" pitchFamily="18" charset="0"/>
            </a:endParaRPr>
          </a:p>
          <a:p>
            <a:endParaRPr lang="en-IN" sz="2400" dirty="0"/>
          </a:p>
        </p:txBody>
      </p:sp>
      <p:pic>
        <p:nvPicPr>
          <p:cNvPr id="6" name="Picture 5" descr="A picture containing diagram&#10;&#10;Description automatically generated">
            <a:extLst>
              <a:ext uri="{FF2B5EF4-FFF2-40B4-BE49-F238E27FC236}">
                <a16:creationId xmlns:a16="http://schemas.microsoft.com/office/drawing/2014/main" id="{521E9823-7515-62E4-BA12-C31F05AAA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293" y="1548064"/>
            <a:ext cx="5839812" cy="4881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108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066780-438F-F4DC-8257-F5E0FF1920D4}"/>
              </a:ext>
            </a:extLst>
          </p:cNvPr>
          <p:cNvSpPr>
            <a:spLocks noGrp="1"/>
          </p:cNvSpPr>
          <p:nvPr/>
        </p:nvSpPr>
        <p:spPr bwMode="gray">
          <a:xfrm>
            <a:off x="2266352" y="697525"/>
            <a:ext cx="8001497" cy="72513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a:solidFill>
                  <a:schemeClr val="tx1">
                    <a:lumMod val="95000"/>
                  </a:schemeClr>
                </a:solidFill>
                <a:latin typeface="Times New Roman" panose="02020603050405020304" pitchFamily="18" charset="0"/>
                <a:cs typeface="Times New Roman" panose="02020603050405020304" pitchFamily="18" charset="0"/>
              </a:rPr>
              <a:t>Social Impact Analysis</a:t>
            </a:r>
            <a:endParaRPr lang="en-IN" b="1" u="sng"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120E91D4-3914-0BF4-D4F2-FA98DCEB0D09}"/>
              </a:ext>
            </a:extLst>
          </p:cNvPr>
          <p:cNvGraphicFramePr>
            <a:graphicFrameLocks noGrp="1"/>
          </p:cNvGraphicFramePr>
          <p:nvPr>
            <p:extLst>
              <p:ext uri="{D42A27DB-BD31-4B8C-83A1-F6EECF244321}">
                <p14:modId xmlns:p14="http://schemas.microsoft.com/office/powerpoint/2010/main" val="1290553266"/>
              </p:ext>
            </p:extLst>
          </p:nvPr>
        </p:nvGraphicFramePr>
        <p:xfrm>
          <a:off x="0" y="1422655"/>
          <a:ext cx="12786046" cy="4983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18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E8B9-0FC3-27D9-42FD-78CD344C0826}"/>
              </a:ext>
            </a:extLst>
          </p:cNvPr>
          <p:cNvSpPr>
            <a:spLocks noGrp="1"/>
          </p:cNvSpPr>
          <p:nvPr>
            <p:ph type="title"/>
          </p:nvPr>
        </p:nvSpPr>
        <p:spPr>
          <a:xfrm>
            <a:off x="1846887" y="505326"/>
            <a:ext cx="8911687" cy="1280890"/>
          </a:xfrm>
        </p:spPr>
        <p:txBody>
          <a:bodyPr/>
          <a:lstStyle/>
          <a:p>
            <a:pPr algn="ctr"/>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97E820-8B46-4796-9DFA-780810ABE392}"/>
              </a:ext>
            </a:extLst>
          </p:cNvPr>
          <p:cNvSpPr>
            <a:spLocks noGrp="1"/>
          </p:cNvSpPr>
          <p:nvPr>
            <p:ph idx="1"/>
          </p:nvPr>
        </p:nvSpPr>
        <p:spPr>
          <a:xfrm>
            <a:off x="1187116" y="1620253"/>
            <a:ext cx="10231231" cy="4732421"/>
          </a:xfrm>
        </p:spPr>
        <p:txBody>
          <a:bodyPr>
            <a:normAutofit/>
          </a:bodyPr>
          <a:lstStyle/>
          <a:p>
            <a:r>
              <a:rPr lang="en-US" sz="2000" dirty="0">
                <a:latin typeface="Arial Rounded MT Bold" panose="020F0704030504030204" pitchFamily="34" charset="0"/>
              </a:rPr>
              <a:t>Integrate physicians and patients with an interactive and user-friendly interface so that patients may use it in an emergency. This model's three key purposes are prediction, description, and presentation. </a:t>
            </a:r>
          </a:p>
          <a:p>
            <a:r>
              <a:rPr lang="en-US" sz="2000" dirty="0">
                <a:solidFill>
                  <a:schemeClr val="tx1"/>
                </a:solidFill>
                <a:latin typeface="Arial Rounded MT Bold" panose="020F0704030504030204" pitchFamily="34" charset="0"/>
              </a:rPr>
              <a:t>The patient's biometric data, which is captured, published online, and transferred to cellular devices, may be made available to scientists and researchers in medical disciplines in order to evaluate its value and reveal patterns, as well as for other research objectives.</a:t>
            </a:r>
          </a:p>
          <a:p>
            <a:r>
              <a:rPr lang="en-US" sz="2000" dirty="0">
                <a:latin typeface="Arial Rounded MT Bold" panose="020F0704030504030204" pitchFamily="34" charset="0"/>
              </a:rPr>
              <a:t>Using the data mining modeling technique, the integration of clinical decision support with computer-based patient records could decrease medical errors, increase patient safety, stop unwelcome practice variance, and improve practice outcomes. </a:t>
            </a:r>
          </a:p>
          <a:p>
            <a:r>
              <a:rPr lang="en-US" sz="2000" dirty="0">
                <a:solidFill>
                  <a:schemeClr val="tx1"/>
                </a:solidFill>
                <a:latin typeface="Arial Rounded MT Bold" panose="020F0704030504030204" pitchFamily="34" charset="0"/>
              </a:rPr>
              <a:t>Connecting patients and doctors through a user-friendly interface will make it easier for patients to use in emergency situations.</a:t>
            </a:r>
            <a:endParaRPr lang="en-IN"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400151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271</TotalTime>
  <Words>1269</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Century Gothic</vt:lpstr>
      <vt:lpstr>Times New Roman</vt:lpstr>
      <vt:lpstr>Wingdings</vt:lpstr>
      <vt:lpstr>Wingdings 3</vt:lpstr>
      <vt:lpstr>Wisp</vt:lpstr>
      <vt:lpstr>Paper ID: 1745  Paper Title: Machine learning-based automated medical diagnosis for healthcare</vt:lpstr>
      <vt:lpstr>Table of Content </vt:lpstr>
      <vt:lpstr>Introduction</vt:lpstr>
      <vt:lpstr>Literature</vt:lpstr>
      <vt:lpstr>Proposed Solution</vt:lpstr>
      <vt:lpstr>Methodology</vt:lpstr>
      <vt:lpstr>Modules of Proposed Model </vt:lpstr>
      <vt:lpstr>PowerPoint Presentation</vt:lpstr>
      <vt:lpstr>Conclusion</vt:lpstr>
      <vt:lpstr>REFERENCES</vt:lpstr>
      <vt:lpstr>Paper ID: 1745  Paper Title: Machine learning-based automated medical diagnosis for healthcare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Aamir</dc:creator>
  <cp:lastModifiedBy>Ankit Yadav</cp:lastModifiedBy>
  <cp:revision>17</cp:revision>
  <dcterms:created xsi:type="dcterms:W3CDTF">2017-10-10T09:51:10Z</dcterms:created>
  <dcterms:modified xsi:type="dcterms:W3CDTF">2023-03-02T10:50:16Z</dcterms:modified>
</cp:coreProperties>
</file>