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26"/>
  </p:notesMasterIdLst>
  <p:sldIdLst>
    <p:sldId id="267" r:id="rId2"/>
    <p:sldId id="269" r:id="rId3"/>
    <p:sldId id="268" r:id="rId4"/>
    <p:sldId id="270" r:id="rId5"/>
    <p:sldId id="288" r:id="rId6"/>
    <p:sldId id="296" r:id="rId7"/>
    <p:sldId id="294" r:id="rId8"/>
    <p:sldId id="297" r:id="rId9"/>
    <p:sldId id="278" r:id="rId10"/>
    <p:sldId id="295" r:id="rId11"/>
    <p:sldId id="281" r:id="rId12"/>
    <p:sldId id="282" r:id="rId13"/>
    <p:sldId id="274" r:id="rId14"/>
    <p:sldId id="283" r:id="rId15"/>
    <p:sldId id="284" r:id="rId16"/>
    <p:sldId id="285" r:id="rId17"/>
    <p:sldId id="273" r:id="rId18"/>
    <p:sldId id="287" r:id="rId19"/>
    <p:sldId id="289" r:id="rId20"/>
    <p:sldId id="290" r:id="rId21"/>
    <p:sldId id="291" r:id="rId22"/>
    <p:sldId id="292" r:id="rId23"/>
    <p:sldId id="275" r:id="rId24"/>
    <p:sldId id="293" r:id="rId25"/>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76447"/>
    <a:srgbClr val="FF0066"/>
    <a:srgbClr val="008000"/>
    <a:srgbClr val="FF9900"/>
    <a:srgbClr val="CC0099"/>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6" autoAdjust="0"/>
    <p:restoredTop sz="96247" autoAdjust="0"/>
  </p:normalViewPr>
  <p:slideViewPr>
    <p:cSldViewPr>
      <p:cViewPr varScale="1">
        <p:scale>
          <a:sx n="144" d="100"/>
          <a:sy n="144" d="100"/>
        </p:scale>
        <p:origin x="684"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58BE1-7699-46A2-800B-31C2EE42E3A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274652-79CB-4E4E-9EE6-6FEE5BFF93CC}">
      <dgm:prSet/>
      <dgm:spPr/>
      <dgm:t>
        <a:bodyPr/>
        <a:lstStyle/>
        <a:p>
          <a:pPr>
            <a:lnSpc>
              <a:spcPct val="100000"/>
            </a:lnSpc>
            <a:defRPr b="1"/>
          </a:pPr>
          <a:r>
            <a:rPr lang="en-IN" b="0" i="0">
              <a:solidFill>
                <a:schemeClr val="tx1">
                  <a:lumMod val="95000"/>
                </a:schemeClr>
              </a:solidFill>
              <a:latin typeface="Arial Rounded MT Bold" panose="020F0704030504030204" pitchFamily="34" charset="0"/>
            </a:rPr>
            <a:t>Web</a:t>
          </a:r>
          <a:r>
            <a:rPr lang="en-IN" b="0" i="0">
              <a:solidFill>
                <a:schemeClr val="bg1"/>
              </a:solidFill>
              <a:latin typeface="Arial Rounded MT Bold" panose="020F0704030504030204" pitchFamily="34" charset="0"/>
            </a:rPr>
            <a:t> </a:t>
          </a:r>
          <a:r>
            <a:rPr lang="en-IN" b="0" i="0">
              <a:solidFill>
                <a:schemeClr val="tx1">
                  <a:lumMod val="95000"/>
                </a:schemeClr>
              </a:solidFill>
              <a:latin typeface="Arial Rounded MT Bold" panose="020F0704030504030204" pitchFamily="34" charset="0"/>
            </a:rPr>
            <a:t>Development</a:t>
          </a:r>
          <a:endParaRPr lang="en-US" dirty="0">
            <a:solidFill>
              <a:schemeClr val="tx1">
                <a:lumMod val="95000"/>
              </a:schemeClr>
            </a:solidFill>
            <a:latin typeface="Arial Rounded MT Bold" panose="020F0704030504030204" pitchFamily="34" charset="0"/>
          </a:endParaRPr>
        </a:p>
      </dgm:t>
    </dgm:pt>
    <dgm:pt modelId="{8CBC8764-1D77-4E07-8914-6734AEA9AB6C}" type="parTrans" cxnId="{CBB45ACC-1F2D-432C-ABF5-A42B00E5AD87}">
      <dgm:prSet/>
      <dgm:spPr/>
      <dgm:t>
        <a:bodyPr/>
        <a:lstStyle/>
        <a:p>
          <a:endParaRPr lang="en-US"/>
        </a:p>
      </dgm:t>
    </dgm:pt>
    <dgm:pt modelId="{D75286B3-7493-4000-8482-D0EBC13C9159}" type="sibTrans" cxnId="{CBB45ACC-1F2D-432C-ABF5-A42B00E5AD87}">
      <dgm:prSet/>
      <dgm:spPr/>
      <dgm:t>
        <a:bodyPr/>
        <a:lstStyle/>
        <a:p>
          <a:endParaRPr lang="en-US"/>
        </a:p>
      </dgm:t>
    </dgm:pt>
    <dgm:pt modelId="{CFAC327A-18AB-498F-A43B-6EA4955254B1}">
      <dgm:prSet/>
      <dgm:spPr/>
      <dgm:t>
        <a:bodyPr/>
        <a:lstStyle/>
        <a:p>
          <a:pPr>
            <a:lnSpc>
              <a:spcPct val="100000"/>
            </a:lnSpc>
          </a:pPr>
          <a:r>
            <a:rPr lang="en-IN" b="0" i="0">
              <a:solidFill>
                <a:schemeClr val="tx1">
                  <a:lumMod val="95000"/>
                </a:schemeClr>
              </a:solidFill>
              <a:latin typeface="Arial Rounded MT Bold" panose="020F0704030504030204" pitchFamily="34" charset="0"/>
            </a:rPr>
            <a:t>VS Code, HTML, CSS, ReactJS, Django etc.</a:t>
          </a:r>
          <a:endParaRPr lang="en-US" dirty="0">
            <a:solidFill>
              <a:schemeClr val="tx1">
                <a:lumMod val="95000"/>
              </a:schemeClr>
            </a:solidFill>
            <a:latin typeface="Arial Rounded MT Bold" panose="020F0704030504030204" pitchFamily="34" charset="0"/>
          </a:endParaRPr>
        </a:p>
      </dgm:t>
    </dgm:pt>
    <dgm:pt modelId="{2DF88A6D-C658-4F69-84C9-3BC7DA9DD206}" type="parTrans" cxnId="{B1AA803B-ABA7-4CBE-9612-58FA88B75C44}">
      <dgm:prSet/>
      <dgm:spPr/>
      <dgm:t>
        <a:bodyPr/>
        <a:lstStyle/>
        <a:p>
          <a:endParaRPr lang="en-US"/>
        </a:p>
      </dgm:t>
    </dgm:pt>
    <dgm:pt modelId="{5B36DEFA-ADF7-47E1-9F34-40AC8C8E597C}" type="sibTrans" cxnId="{B1AA803B-ABA7-4CBE-9612-58FA88B75C44}">
      <dgm:prSet/>
      <dgm:spPr/>
      <dgm:t>
        <a:bodyPr/>
        <a:lstStyle/>
        <a:p>
          <a:endParaRPr lang="en-US"/>
        </a:p>
      </dgm:t>
    </dgm:pt>
    <dgm:pt modelId="{22201A27-8308-4944-886B-E497C80883DE}">
      <dgm:prSet/>
      <dgm:spPr/>
      <dgm:t>
        <a:bodyPr/>
        <a:lstStyle/>
        <a:p>
          <a:pPr>
            <a:lnSpc>
              <a:spcPct val="100000"/>
            </a:lnSpc>
            <a:defRPr b="1"/>
          </a:pPr>
          <a:r>
            <a:rPr lang="en-IN" b="0" i="0" dirty="0">
              <a:solidFill>
                <a:schemeClr val="tx1">
                  <a:lumMod val="95000"/>
                </a:schemeClr>
              </a:solidFill>
              <a:latin typeface="Arial Rounded MT Bold" panose="020F0704030504030204" pitchFamily="34" charset="0"/>
            </a:rPr>
            <a:t>Augmented Reality</a:t>
          </a:r>
          <a:endParaRPr lang="en-US" dirty="0">
            <a:solidFill>
              <a:schemeClr val="tx1">
                <a:lumMod val="95000"/>
              </a:schemeClr>
            </a:solidFill>
            <a:latin typeface="Arial Rounded MT Bold" panose="020F0704030504030204" pitchFamily="34" charset="0"/>
          </a:endParaRPr>
        </a:p>
      </dgm:t>
    </dgm:pt>
    <dgm:pt modelId="{5DA9E4C5-946A-4159-8CBD-C101B00BD085}" type="parTrans" cxnId="{B68D54A2-763D-4B7D-900B-CE32B26A365A}">
      <dgm:prSet/>
      <dgm:spPr/>
      <dgm:t>
        <a:bodyPr/>
        <a:lstStyle/>
        <a:p>
          <a:endParaRPr lang="en-US"/>
        </a:p>
      </dgm:t>
    </dgm:pt>
    <dgm:pt modelId="{5DB450CC-F7AF-4158-B55D-3EB84A23A274}" type="sibTrans" cxnId="{B68D54A2-763D-4B7D-900B-CE32B26A365A}">
      <dgm:prSet/>
      <dgm:spPr/>
      <dgm:t>
        <a:bodyPr/>
        <a:lstStyle/>
        <a:p>
          <a:endParaRPr lang="en-US"/>
        </a:p>
      </dgm:t>
    </dgm:pt>
    <dgm:pt modelId="{D68EEEE1-F3D7-4614-8678-9E89B6F7E864}">
      <dgm:prSet/>
      <dgm:spPr/>
      <dgm:t>
        <a:bodyPr/>
        <a:lstStyle/>
        <a:p>
          <a:pPr>
            <a:lnSpc>
              <a:spcPct val="100000"/>
            </a:lnSpc>
          </a:pPr>
          <a:r>
            <a:rPr lang="en-US" b="0" i="0" dirty="0">
              <a:solidFill>
                <a:schemeClr val="tx1">
                  <a:lumMod val="95000"/>
                </a:schemeClr>
              </a:solidFill>
              <a:latin typeface="Arial Rounded MT Bold" panose="020F0704030504030204" pitchFamily="34" charset="0"/>
            </a:rPr>
            <a:t>Unity, Vuforia SDK, AR Core, A Frame, JDK, Augmented Reality integrated with Machine Learning</a:t>
          </a:r>
          <a:endParaRPr lang="en-US" dirty="0">
            <a:solidFill>
              <a:schemeClr val="tx1">
                <a:lumMod val="95000"/>
              </a:schemeClr>
            </a:solidFill>
            <a:latin typeface="Arial Rounded MT Bold" panose="020F0704030504030204" pitchFamily="34" charset="0"/>
          </a:endParaRPr>
        </a:p>
      </dgm:t>
    </dgm:pt>
    <dgm:pt modelId="{0075E835-5551-4CFA-8DF9-048984FB525F}" type="parTrans" cxnId="{B21E12A1-F620-4666-971B-25C3361317C9}">
      <dgm:prSet/>
      <dgm:spPr/>
      <dgm:t>
        <a:bodyPr/>
        <a:lstStyle/>
        <a:p>
          <a:endParaRPr lang="en-US"/>
        </a:p>
      </dgm:t>
    </dgm:pt>
    <dgm:pt modelId="{86CA4408-6CEB-4990-A320-5FEE3DB40F96}" type="sibTrans" cxnId="{B21E12A1-F620-4666-971B-25C3361317C9}">
      <dgm:prSet/>
      <dgm:spPr/>
      <dgm:t>
        <a:bodyPr/>
        <a:lstStyle/>
        <a:p>
          <a:endParaRPr lang="en-US"/>
        </a:p>
      </dgm:t>
    </dgm:pt>
    <dgm:pt modelId="{BE4E176D-BCDE-48E8-B2AB-8379B95AF62F}">
      <dgm:prSet/>
      <dgm:spPr/>
      <dgm:t>
        <a:bodyPr/>
        <a:lstStyle/>
        <a:p>
          <a:pPr>
            <a:lnSpc>
              <a:spcPct val="100000"/>
            </a:lnSpc>
            <a:defRPr b="1"/>
          </a:pPr>
          <a:r>
            <a:rPr lang="en-US" b="0" i="0">
              <a:solidFill>
                <a:schemeClr val="tx1">
                  <a:lumMod val="95000"/>
                </a:schemeClr>
              </a:solidFill>
              <a:latin typeface="Arial Rounded MT Bold" panose="020F0704030504030204" pitchFamily="34" charset="0"/>
            </a:rPr>
            <a:t>Machine Learning </a:t>
          </a:r>
          <a:endParaRPr lang="en-US" dirty="0">
            <a:solidFill>
              <a:schemeClr val="tx1">
                <a:lumMod val="95000"/>
              </a:schemeClr>
            </a:solidFill>
            <a:latin typeface="Arial Rounded MT Bold" panose="020F0704030504030204" pitchFamily="34" charset="0"/>
          </a:endParaRPr>
        </a:p>
      </dgm:t>
    </dgm:pt>
    <dgm:pt modelId="{AEF7F555-5BB6-49EE-A53B-3B5E20CF7467}" type="parTrans" cxnId="{419A5C49-DE6B-4A30-A365-52D2C2EEAFEC}">
      <dgm:prSet/>
      <dgm:spPr/>
      <dgm:t>
        <a:bodyPr/>
        <a:lstStyle/>
        <a:p>
          <a:endParaRPr lang="en-US"/>
        </a:p>
      </dgm:t>
    </dgm:pt>
    <dgm:pt modelId="{2BC43EB7-F2DB-4B71-ADBB-6A5F05DC06C7}" type="sibTrans" cxnId="{419A5C49-DE6B-4A30-A365-52D2C2EEAFEC}">
      <dgm:prSet/>
      <dgm:spPr/>
      <dgm:t>
        <a:bodyPr/>
        <a:lstStyle/>
        <a:p>
          <a:endParaRPr lang="en-US"/>
        </a:p>
      </dgm:t>
    </dgm:pt>
    <dgm:pt modelId="{ADAE5230-4238-4ED6-9D47-7244D690D6C1}">
      <dgm:prSet/>
      <dgm:spPr/>
      <dgm:t>
        <a:bodyPr/>
        <a:lstStyle/>
        <a:p>
          <a:pPr>
            <a:lnSpc>
              <a:spcPct val="100000"/>
            </a:lnSpc>
          </a:pPr>
          <a:r>
            <a:rPr lang="en-US" b="0" i="0">
              <a:solidFill>
                <a:schemeClr val="tx1">
                  <a:lumMod val="95000"/>
                </a:schemeClr>
              </a:solidFill>
              <a:latin typeface="Arial Rounded MT Bold" panose="020F0704030504030204" pitchFamily="34" charset="0"/>
            </a:rPr>
            <a:t>Anaconda, Jupyter Notebook, EDA</a:t>
          </a:r>
          <a:r>
            <a:rPr lang="en-IN" b="0" i="0">
              <a:solidFill>
                <a:schemeClr val="tx1">
                  <a:lumMod val="95000"/>
                </a:schemeClr>
              </a:solidFill>
              <a:latin typeface="Arial Rounded MT Bold" panose="020F0704030504030204" pitchFamily="34" charset="0"/>
            </a:rPr>
            <a:t>,Data Collection, Cleaning, Visualisation, NumPy, Pandas, Seaborn, SciPy, Matplotlib, Pandas, Sklearn Libraries, ML Algorithms</a:t>
          </a:r>
          <a:r>
            <a:rPr lang="en-US" b="0" i="0">
              <a:solidFill>
                <a:schemeClr val="tx1">
                  <a:lumMod val="95000"/>
                </a:schemeClr>
              </a:solidFill>
            </a:rPr>
            <a:t>.</a:t>
          </a:r>
          <a:endParaRPr lang="en-US" dirty="0">
            <a:solidFill>
              <a:schemeClr val="tx1">
                <a:lumMod val="95000"/>
              </a:schemeClr>
            </a:solidFill>
          </a:endParaRPr>
        </a:p>
      </dgm:t>
    </dgm:pt>
    <dgm:pt modelId="{72EAAA0E-7C87-4DAE-9BE9-76AA847D559B}" type="parTrans" cxnId="{5E3ADCB3-261D-4C1D-A39C-13B3D612170B}">
      <dgm:prSet/>
      <dgm:spPr/>
      <dgm:t>
        <a:bodyPr/>
        <a:lstStyle/>
        <a:p>
          <a:endParaRPr lang="en-US"/>
        </a:p>
      </dgm:t>
    </dgm:pt>
    <dgm:pt modelId="{DAD9A130-A1BC-4F88-AFFB-A1C7BB0547EA}" type="sibTrans" cxnId="{5E3ADCB3-261D-4C1D-A39C-13B3D612170B}">
      <dgm:prSet/>
      <dgm:spPr/>
      <dgm:t>
        <a:bodyPr/>
        <a:lstStyle/>
        <a:p>
          <a:endParaRPr lang="en-US"/>
        </a:p>
      </dgm:t>
    </dgm:pt>
    <dgm:pt modelId="{8DAD5DF7-0F0C-4BD1-9DA6-CFA2ADCBA144}" type="pres">
      <dgm:prSet presAssocID="{DF658BE1-7699-46A2-800B-31C2EE42E3AE}" presName="root" presStyleCnt="0">
        <dgm:presLayoutVars>
          <dgm:dir/>
          <dgm:resizeHandles val="exact"/>
        </dgm:presLayoutVars>
      </dgm:prSet>
      <dgm:spPr/>
    </dgm:pt>
    <dgm:pt modelId="{4FF01B9E-FE6E-46FE-A902-3BA83BBCD05E}" type="pres">
      <dgm:prSet presAssocID="{E5274652-79CB-4E4E-9EE6-6FEE5BFF93CC}" presName="compNode" presStyleCnt="0"/>
      <dgm:spPr/>
    </dgm:pt>
    <dgm:pt modelId="{B73E7ED5-77CB-4C3D-8005-6DC1DD23D6ED}" type="pres">
      <dgm:prSet presAssocID="{E5274652-79CB-4E4E-9EE6-6FEE5BFF93CC}" presName="iconRect" presStyleLbl="node1" presStyleIdx="0" presStyleCnt="3" custLinFactNeighborX="83308" custLinFactNeighborY="-8736"/>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DJ"/>
        </a:ext>
      </dgm:extLst>
    </dgm:pt>
    <dgm:pt modelId="{C67902A0-8C2E-4ACD-ADAD-650EE3BD556F}" type="pres">
      <dgm:prSet presAssocID="{E5274652-79CB-4E4E-9EE6-6FEE5BFF93CC}" presName="iconSpace" presStyleCnt="0"/>
      <dgm:spPr/>
    </dgm:pt>
    <dgm:pt modelId="{7711CD50-DB32-4BF7-B531-E16502086A3E}" type="pres">
      <dgm:prSet presAssocID="{E5274652-79CB-4E4E-9EE6-6FEE5BFF93CC}" presName="parTx" presStyleLbl="revTx" presStyleIdx="0" presStyleCnt="6" custLinFactNeighborX="5871">
        <dgm:presLayoutVars>
          <dgm:chMax val="0"/>
          <dgm:chPref val="0"/>
        </dgm:presLayoutVars>
      </dgm:prSet>
      <dgm:spPr/>
    </dgm:pt>
    <dgm:pt modelId="{D81D176A-B3D2-45BF-A76A-E776850D4E3B}" type="pres">
      <dgm:prSet presAssocID="{E5274652-79CB-4E4E-9EE6-6FEE5BFF93CC}" presName="txSpace" presStyleCnt="0"/>
      <dgm:spPr/>
    </dgm:pt>
    <dgm:pt modelId="{E1B212C4-6950-4D70-9C9B-A6E9E2B8A317}" type="pres">
      <dgm:prSet presAssocID="{E5274652-79CB-4E4E-9EE6-6FEE5BFF93CC}" presName="desTx" presStyleLbl="revTx" presStyleIdx="1" presStyleCnt="6" custLinFactNeighborX="5312" custLinFactNeighborY="-2622">
        <dgm:presLayoutVars/>
      </dgm:prSet>
      <dgm:spPr/>
    </dgm:pt>
    <dgm:pt modelId="{731AD14A-98A7-43BB-ABA0-F9B8848A7B42}" type="pres">
      <dgm:prSet presAssocID="{D75286B3-7493-4000-8482-D0EBC13C9159}" presName="sibTrans" presStyleCnt="0"/>
      <dgm:spPr/>
    </dgm:pt>
    <dgm:pt modelId="{FF71E642-180B-4A53-B081-25CBC6BE12C6}" type="pres">
      <dgm:prSet presAssocID="{22201A27-8308-4944-886B-E497C80883DE}" presName="compNode" presStyleCnt="0"/>
      <dgm:spPr/>
    </dgm:pt>
    <dgm:pt modelId="{674A0C48-874C-4D32-9CAA-468EFC203709}" type="pres">
      <dgm:prSet presAssocID="{22201A27-8308-4944-886B-E497C80883DE}" presName="iconRect" presStyleLbl="node1" presStyleIdx="1" presStyleCnt="3" custLinFactNeighborX="57428" custLinFactNeighborY="-14044"/>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Virtual RealityHeadset"/>
        </a:ext>
      </dgm:extLst>
    </dgm:pt>
    <dgm:pt modelId="{68FB4EC5-2241-4E84-B372-F7BC961DCDE4}" type="pres">
      <dgm:prSet presAssocID="{22201A27-8308-4944-886B-E497C80883DE}" presName="iconSpace" presStyleCnt="0"/>
      <dgm:spPr/>
    </dgm:pt>
    <dgm:pt modelId="{23A728F1-E79B-4076-B39B-004D2EBA6E55}" type="pres">
      <dgm:prSet presAssocID="{22201A27-8308-4944-886B-E497C80883DE}" presName="parTx" presStyleLbl="revTx" presStyleIdx="2" presStyleCnt="6">
        <dgm:presLayoutVars>
          <dgm:chMax val="0"/>
          <dgm:chPref val="0"/>
        </dgm:presLayoutVars>
      </dgm:prSet>
      <dgm:spPr/>
    </dgm:pt>
    <dgm:pt modelId="{CE761BFD-80B1-4287-B4F2-D35415AF1CD1}" type="pres">
      <dgm:prSet presAssocID="{22201A27-8308-4944-886B-E497C80883DE}" presName="txSpace" presStyleCnt="0"/>
      <dgm:spPr/>
    </dgm:pt>
    <dgm:pt modelId="{AEBFD812-4C75-473C-B389-C364537647AB}" type="pres">
      <dgm:prSet presAssocID="{22201A27-8308-4944-886B-E497C80883DE}" presName="desTx" presStyleLbl="revTx" presStyleIdx="3" presStyleCnt="6" custLinFactNeighborX="2041" custLinFactNeighborY="-9506">
        <dgm:presLayoutVars/>
      </dgm:prSet>
      <dgm:spPr/>
    </dgm:pt>
    <dgm:pt modelId="{D09178CE-D6B2-4741-9F8F-B15433C501A8}" type="pres">
      <dgm:prSet presAssocID="{5DB450CC-F7AF-4158-B55D-3EB84A23A274}" presName="sibTrans" presStyleCnt="0"/>
      <dgm:spPr/>
    </dgm:pt>
    <dgm:pt modelId="{1465E4F8-1A1E-478C-B101-AABAB17A70AC}" type="pres">
      <dgm:prSet presAssocID="{BE4E176D-BCDE-48E8-B2AB-8379B95AF62F}" presName="compNode" presStyleCnt="0"/>
      <dgm:spPr/>
    </dgm:pt>
    <dgm:pt modelId="{B3119068-23BB-41F3-9597-D1B1470A8030}" type="pres">
      <dgm:prSet presAssocID="{BE4E176D-BCDE-48E8-B2AB-8379B95AF62F}" presName="iconRect" presStyleLbl="node1" presStyleIdx="2" presStyleCnt="3" custLinFactNeighborX="65018" custLinFactNeighborY="-9545"/>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Robot"/>
        </a:ext>
      </dgm:extLst>
    </dgm:pt>
    <dgm:pt modelId="{A7C5B1FC-09AD-47A5-83DB-CB934F959532}" type="pres">
      <dgm:prSet presAssocID="{BE4E176D-BCDE-48E8-B2AB-8379B95AF62F}" presName="iconSpace" presStyleCnt="0"/>
      <dgm:spPr/>
    </dgm:pt>
    <dgm:pt modelId="{CBC93990-D1A2-404C-861A-1594F1AD64DB}" type="pres">
      <dgm:prSet presAssocID="{BE4E176D-BCDE-48E8-B2AB-8379B95AF62F}" presName="parTx" presStyleLbl="revTx" presStyleIdx="4" presStyleCnt="6" custScaleX="92852">
        <dgm:presLayoutVars>
          <dgm:chMax val="0"/>
          <dgm:chPref val="0"/>
        </dgm:presLayoutVars>
      </dgm:prSet>
      <dgm:spPr/>
    </dgm:pt>
    <dgm:pt modelId="{73E1D836-1EBE-4C4C-9467-B9212897B565}" type="pres">
      <dgm:prSet presAssocID="{BE4E176D-BCDE-48E8-B2AB-8379B95AF62F}" presName="txSpace" presStyleCnt="0"/>
      <dgm:spPr/>
    </dgm:pt>
    <dgm:pt modelId="{58853498-829E-4B4F-BCBC-B42B7044A28B}" type="pres">
      <dgm:prSet presAssocID="{BE4E176D-BCDE-48E8-B2AB-8379B95AF62F}" presName="desTx" presStyleLbl="revTx" presStyleIdx="5" presStyleCnt="6" custScaleX="113938" custScaleY="123085" custLinFactNeighborX="-1676" custLinFactNeighborY="17994">
        <dgm:presLayoutVars/>
      </dgm:prSet>
      <dgm:spPr/>
    </dgm:pt>
  </dgm:ptLst>
  <dgm:cxnLst>
    <dgm:cxn modelId="{B108EF09-EB02-4FFB-B48D-D45F1CE1069C}" type="presOf" srcId="{ADAE5230-4238-4ED6-9D47-7244D690D6C1}" destId="{58853498-829E-4B4F-BCBC-B42B7044A28B}" srcOrd="0" destOrd="0" presId="urn:microsoft.com/office/officeart/2018/2/layout/IconLabelDescriptionList"/>
    <dgm:cxn modelId="{D284811E-9301-43D0-87A2-71A1098A4E4C}" type="presOf" srcId="{BE4E176D-BCDE-48E8-B2AB-8379B95AF62F}" destId="{CBC93990-D1A2-404C-861A-1594F1AD64DB}" srcOrd="0" destOrd="0" presId="urn:microsoft.com/office/officeart/2018/2/layout/IconLabelDescriptionList"/>
    <dgm:cxn modelId="{B1AA803B-ABA7-4CBE-9612-58FA88B75C44}" srcId="{E5274652-79CB-4E4E-9EE6-6FEE5BFF93CC}" destId="{CFAC327A-18AB-498F-A43B-6EA4955254B1}" srcOrd="0" destOrd="0" parTransId="{2DF88A6D-C658-4F69-84C9-3BC7DA9DD206}" sibTransId="{5B36DEFA-ADF7-47E1-9F34-40AC8C8E597C}"/>
    <dgm:cxn modelId="{419A5C49-DE6B-4A30-A365-52D2C2EEAFEC}" srcId="{DF658BE1-7699-46A2-800B-31C2EE42E3AE}" destId="{BE4E176D-BCDE-48E8-B2AB-8379B95AF62F}" srcOrd="2" destOrd="0" parTransId="{AEF7F555-5BB6-49EE-A53B-3B5E20CF7467}" sibTransId="{2BC43EB7-F2DB-4B71-ADBB-6A5F05DC06C7}"/>
    <dgm:cxn modelId="{A62CB98C-0885-494E-80CF-E8591ED94859}" type="presOf" srcId="{CFAC327A-18AB-498F-A43B-6EA4955254B1}" destId="{E1B212C4-6950-4D70-9C9B-A6E9E2B8A317}" srcOrd="0" destOrd="0" presId="urn:microsoft.com/office/officeart/2018/2/layout/IconLabelDescriptionList"/>
    <dgm:cxn modelId="{22D1F58D-C112-4124-B306-0D3BAF175031}" type="presOf" srcId="{D68EEEE1-F3D7-4614-8678-9E89B6F7E864}" destId="{AEBFD812-4C75-473C-B389-C364537647AB}" srcOrd="0" destOrd="0" presId="urn:microsoft.com/office/officeart/2018/2/layout/IconLabelDescriptionList"/>
    <dgm:cxn modelId="{6669738E-08A0-468B-82B5-9E2C121EE8E9}" type="presOf" srcId="{22201A27-8308-4944-886B-E497C80883DE}" destId="{23A728F1-E79B-4076-B39B-004D2EBA6E55}" srcOrd="0" destOrd="0" presId="urn:microsoft.com/office/officeart/2018/2/layout/IconLabelDescriptionList"/>
    <dgm:cxn modelId="{B21E12A1-F620-4666-971B-25C3361317C9}" srcId="{22201A27-8308-4944-886B-E497C80883DE}" destId="{D68EEEE1-F3D7-4614-8678-9E89B6F7E864}" srcOrd="0" destOrd="0" parTransId="{0075E835-5551-4CFA-8DF9-048984FB525F}" sibTransId="{86CA4408-6CEB-4990-A320-5FEE3DB40F96}"/>
    <dgm:cxn modelId="{B68D54A2-763D-4B7D-900B-CE32B26A365A}" srcId="{DF658BE1-7699-46A2-800B-31C2EE42E3AE}" destId="{22201A27-8308-4944-886B-E497C80883DE}" srcOrd="1" destOrd="0" parTransId="{5DA9E4C5-946A-4159-8CBD-C101B00BD085}" sibTransId="{5DB450CC-F7AF-4158-B55D-3EB84A23A274}"/>
    <dgm:cxn modelId="{5E3ADCB3-261D-4C1D-A39C-13B3D612170B}" srcId="{BE4E176D-BCDE-48E8-B2AB-8379B95AF62F}" destId="{ADAE5230-4238-4ED6-9D47-7244D690D6C1}" srcOrd="0" destOrd="0" parTransId="{72EAAA0E-7C87-4DAE-9BE9-76AA847D559B}" sibTransId="{DAD9A130-A1BC-4F88-AFFB-A1C7BB0547EA}"/>
    <dgm:cxn modelId="{E9FD9AB9-695F-4061-BD10-BA3A4573E6B6}" type="presOf" srcId="{E5274652-79CB-4E4E-9EE6-6FEE5BFF93CC}" destId="{7711CD50-DB32-4BF7-B531-E16502086A3E}" srcOrd="0" destOrd="0" presId="urn:microsoft.com/office/officeart/2018/2/layout/IconLabelDescriptionList"/>
    <dgm:cxn modelId="{D9AFC0C8-44E2-4E12-8B5D-B0DE80F4884C}" type="presOf" srcId="{DF658BE1-7699-46A2-800B-31C2EE42E3AE}" destId="{8DAD5DF7-0F0C-4BD1-9DA6-CFA2ADCBA144}" srcOrd="0" destOrd="0" presId="urn:microsoft.com/office/officeart/2018/2/layout/IconLabelDescriptionList"/>
    <dgm:cxn modelId="{CBB45ACC-1F2D-432C-ABF5-A42B00E5AD87}" srcId="{DF658BE1-7699-46A2-800B-31C2EE42E3AE}" destId="{E5274652-79CB-4E4E-9EE6-6FEE5BFF93CC}" srcOrd="0" destOrd="0" parTransId="{8CBC8764-1D77-4E07-8914-6734AEA9AB6C}" sibTransId="{D75286B3-7493-4000-8482-D0EBC13C9159}"/>
    <dgm:cxn modelId="{525F24E1-6F31-423D-84F4-27959E9F3A6D}" type="presParOf" srcId="{8DAD5DF7-0F0C-4BD1-9DA6-CFA2ADCBA144}" destId="{4FF01B9E-FE6E-46FE-A902-3BA83BBCD05E}" srcOrd="0" destOrd="0" presId="urn:microsoft.com/office/officeart/2018/2/layout/IconLabelDescriptionList"/>
    <dgm:cxn modelId="{6CD5A0C6-8226-4145-9C25-6AC2D7C617A2}" type="presParOf" srcId="{4FF01B9E-FE6E-46FE-A902-3BA83BBCD05E}" destId="{B73E7ED5-77CB-4C3D-8005-6DC1DD23D6ED}" srcOrd="0" destOrd="0" presId="urn:microsoft.com/office/officeart/2018/2/layout/IconLabelDescriptionList"/>
    <dgm:cxn modelId="{5B7BB368-194C-4244-874D-F7C11862FBED}" type="presParOf" srcId="{4FF01B9E-FE6E-46FE-A902-3BA83BBCD05E}" destId="{C67902A0-8C2E-4ACD-ADAD-650EE3BD556F}" srcOrd="1" destOrd="0" presId="urn:microsoft.com/office/officeart/2018/2/layout/IconLabelDescriptionList"/>
    <dgm:cxn modelId="{C3281685-6B5D-4B4A-A000-5D73212BE377}" type="presParOf" srcId="{4FF01B9E-FE6E-46FE-A902-3BA83BBCD05E}" destId="{7711CD50-DB32-4BF7-B531-E16502086A3E}" srcOrd="2" destOrd="0" presId="urn:microsoft.com/office/officeart/2018/2/layout/IconLabelDescriptionList"/>
    <dgm:cxn modelId="{27864B37-A9BB-4C96-A5D6-53907638B09D}" type="presParOf" srcId="{4FF01B9E-FE6E-46FE-A902-3BA83BBCD05E}" destId="{D81D176A-B3D2-45BF-A76A-E776850D4E3B}" srcOrd="3" destOrd="0" presId="urn:microsoft.com/office/officeart/2018/2/layout/IconLabelDescriptionList"/>
    <dgm:cxn modelId="{9DC96B95-7669-4BC9-9D83-18B94F68837A}" type="presParOf" srcId="{4FF01B9E-FE6E-46FE-A902-3BA83BBCD05E}" destId="{E1B212C4-6950-4D70-9C9B-A6E9E2B8A317}" srcOrd="4" destOrd="0" presId="urn:microsoft.com/office/officeart/2018/2/layout/IconLabelDescriptionList"/>
    <dgm:cxn modelId="{E9B25F50-D22A-494F-8DAB-925A3D0D497E}" type="presParOf" srcId="{8DAD5DF7-0F0C-4BD1-9DA6-CFA2ADCBA144}" destId="{731AD14A-98A7-43BB-ABA0-F9B8848A7B42}" srcOrd="1" destOrd="0" presId="urn:microsoft.com/office/officeart/2018/2/layout/IconLabelDescriptionList"/>
    <dgm:cxn modelId="{15A3E8B1-3622-42E8-A82A-F83DC8C73FEB}" type="presParOf" srcId="{8DAD5DF7-0F0C-4BD1-9DA6-CFA2ADCBA144}" destId="{FF71E642-180B-4A53-B081-25CBC6BE12C6}" srcOrd="2" destOrd="0" presId="urn:microsoft.com/office/officeart/2018/2/layout/IconLabelDescriptionList"/>
    <dgm:cxn modelId="{D156C74A-F3B7-47BB-B1ED-3387FB08F387}" type="presParOf" srcId="{FF71E642-180B-4A53-B081-25CBC6BE12C6}" destId="{674A0C48-874C-4D32-9CAA-468EFC203709}" srcOrd="0" destOrd="0" presId="urn:microsoft.com/office/officeart/2018/2/layout/IconLabelDescriptionList"/>
    <dgm:cxn modelId="{73E9F3CD-D91B-4D51-AD71-2EE929F8EFFE}" type="presParOf" srcId="{FF71E642-180B-4A53-B081-25CBC6BE12C6}" destId="{68FB4EC5-2241-4E84-B372-F7BC961DCDE4}" srcOrd="1" destOrd="0" presId="urn:microsoft.com/office/officeart/2018/2/layout/IconLabelDescriptionList"/>
    <dgm:cxn modelId="{57602F38-DA4E-46D8-9B8D-C5424AB232FA}" type="presParOf" srcId="{FF71E642-180B-4A53-B081-25CBC6BE12C6}" destId="{23A728F1-E79B-4076-B39B-004D2EBA6E55}" srcOrd="2" destOrd="0" presId="urn:microsoft.com/office/officeart/2018/2/layout/IconLabelDescriptionList"/>
    <dgm:cxn modelId="{18F2F1C3-15C4-4608-8128-F1EBA129565C}" type="presParOf" srcId="{FF71E642-180B-4A53-B081-25CBC6BE12C6}" destId="{CE761BFD-80B1-4287-B4F2-D35415AF1CD1}" srcOrd="3" destOrd="0" presId="urn:microsoft.com/office/officeart/2018/2/layout/IconLabelDescriptionList"/>
    <dgm:cxn modelId="{63207439-4C2A-43E7-92F2-1823C65DCF5E}" type="presParOf" srcId="{FF71E642-180B-4A53-B081-25CBC6BE12C6}" destId="{AEBFD812-4C75-473C-B389-C364537647AB}" srcOrd="4" destOrd="0" presId="urn:microsoft.com/office/officeart/2018/2/layout/IconLabelDescriptionList"/>
    <dgm:cxn modelId="{54124BEC-9B8C-420F-BE6B-9BD122E2EDCF}" type="presParOf" srcId="{8DAD5DF7-0F0C-4BD1-9DA6-CFA2ADCBA144}" destId="{D09178CE-D6B2-4741-9F8F-B15433C501A8}" srcOrd="3" destOrd="0" presId="urn:microsoft.com/office/officeart/2018/2/layout/IconLabelDescriptionList"/>
    <dgm:cxn modelId="{658B6E73-3DBB-45A0-86CD-39A1979CAD29}" type="presParOf" srcId="{8DAD5DF7-0F0C-4BD1-9DA6-CFA2ADCBA144}" destId="{1465E4F8-1A1E-478C-B101-AABAB17A70AC}" srcOrd="4" destOrd="0" presId="urn:microsoft.com/office/officeart/2018/2/layout/IconLabelDescriptionList"/>
    <dgm:cxn modelId="{71E5A5B5-4C4F-46FD-BF01-8D9E09073E4D}" type="presParOf" srcId="{1465E4F8-1A1E-478C-B101-AABAB17A70AC}" destId="{B3119068-23BB-41F3-9597-D1B1470A8030}" srcOrd="0" destOrd="0" presId="urn:microsoft.com/office/officeart/2018/2/layout/IconLabelDescriptionList"/>
    <dgm:cxn modelId="{79FFF550-D04C-444E-8F10-A2594A40E3CE}" type="presParOf" srcId="{1465E4F8-1A1E-478C-B101-AABAB17A70AC}" destId="{A7C5B1FC-09AD-47A5-83DB-CB934F959532}" srcOrd="1" destOrd="0" presId="urn:microsoft.com/office/officeart/2018/2/layout/IconLabelDescriptionList"/>
    <dgm:cxn modelId="{9FE5F108-4B4A-48AD-BD28-87CF0CBE0F21}" type="presParOf" srcId="{1465E4F8-1A1E-478C-B101-AABAB17A70AC}" destId="{CBC93990-D1A2-404C-861A-1594F1AD64DB}" srcOrd="2" destOrd="0" presId="urn:microsoft.com/office/officeart/2018/2/layout/IconLabelDescriptionList"/>
    <dgm:cxn modelId="{5AD47D3D-39A4-4930-8A40-708325A98BC7}" type="presParOf" srcId="{1465E4F8-1A1E-478C-B101-AABAB17A70AC}" destId="{73E1D836-1EBE-4C4C-9467-B9212897B565}" srcOrd="3" destOrd="0" presId="urn:microsoft.com/office/officeart/2018/2/layout/IconLabelDescriptionList"/>
    <dgm:cxn modelId="{45B8793D-0C97-443B-AE00-9455AC8A9D74}" type="presParOf" srcId="{1465E4F8-1A1E-478C-B101-AABAB17A70AC}" destId="{58853498-829E-4B4F-BCBC-B42B7044A28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3E1A4F-E340-4A78-B418-E9375BEEFDE0}"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DFBAC36-9A3B-4A58-9FFD-08D23AF6578C}">
      <dgm:prSet custT="1"/>
      <dgm:spPr/>
      <dgm:t>
        <a:bodyPr/>
        <a:lstStyle/>
        <a:p>
          <a:r>
            <a:rPr lang="en-US" sz="1400" dirty="0">
              <a:solidFill>
                <a:schemeClr val="tx1">
                  <a:lumMod val="95000"/>
                </a:schemeClr>
              </a:solidFill>
              <a:latin typeface="Arial Rounded MT Bold" panose="020F0704030504030204" pitchFamily="34" charset="0"/>
            </a:rPr>
            <a:t>Integration of clinical decision support with computer-based patient records could reduce medical errors, enhance patient safety. </a:t>
          </a:r>
        </a:p>
      </dgm:t>
    </dgm:pt>
    <dgm:pt modelId="{AAE726AA-6630-4EFD-A4F9-0506E7E26871}" type="parTrans" cxnId="{E2313681-862F-4D66-9E44-9A7E690FDB33}">
      <dgm:prSet/>
      <dgm:spPr/>
      <dgm:t>
        <a:bodyPr/>
        <a:lstStyle/>
        <a:p>
          <a:endParaRPr lang="en-US"/>
        </a:p>
      </dgm:t>
    </dgm:pt>
    <dgm:pt modelId="{12617175-945B-4AC9-827F-312793CA06C0}" type="sibTrans" cxnId="{E2313681-862F-4D66-9E44-9A7E690FDB33}">
      <dgm:prSet/>
      <dgm:spPr/>
      <dgm:t>
        <a:bodyPr/>
        <a:lstStyle/>
        <a:p>
          <a:pPr>
            <a:lnSpc>
              <a:spcPct val="100000"/>
            </a:lnSpc>
          </a:pPr>
          <a:endParaRPr lang="en-US"/>
        </a:p>
      </dgm:t>
    </dgm:pt>
    <dgm:pt modelId="{BBA6221A-436A-4193-91AC-3C8155F5B86B}">
      <dgm:prSet custT="1"/>
      <dgm:spPr/>
      <dgm:t>
        <a:bodyPr/>
        <a:lstStyle/>
        <a:p>
          <a:r>
            <a:rPr lang="en-US" sz="1400" dirty="0">
              <a:solidFill>
                <a:schemeClr val="tx1">
                  <a:lumMod val="95000"/>
                </a:schemeClr>
              </a:solidFill>
              <a:latin typeface="Arial Rounded MT Bold" panose="020F0704030504030204" pitchFamily="34" charset="0"/>
            </a:rPr>
            <a:t>It deceases unwanted practice variation and improve practice outcome which can help significantly improve the quality of clinical decisions. </a:t>
          </a:r>
        </a:p>
      </dgm:t>
    </dgm:pt>
    <dgm:pt modelId="{B4B8D3A4-E57C-45E9-8A39-CBEC1D4F5301}" type="parTrans" cxnId="{7DCD5437-913B-49C6-BAC1-D20BBB1EEB3A}">
      <dgm:prSet/>
      <dgm:spPr/>
      <dgm:t>
        <a:bodyPr/>
        <a:lstStyle/>
        <a:p>
          <a:endParaRPr lang="en-US"/>
        </a:p>
      </dgm:t>
    </dgm:pt>
    <dgm:pt modelId="{6D31449D-2301-41BC-A977-1D728ED56623}" type="sibTrans" cxnId="{7DCD5437-913B-49C6-BAC1-D20BBB1EEB3A}">
      <dgm:prSet/>
      <dgm:spPr/>
      <dgm:t>
        <a:bodyPr/>
        <a:lstStyle/>
        <a:p>
          <a:pPr>
            <a:lnSpc>
              <a:spcPct val="100000"/>
            </a:lnSpc>
          </a:pPr>
          <a:endParaRPr lang="en-US"/>
        </a:p>
      </dgm:t>
    </dgm:pt>
    <dgm:pt modelId="{76A0A895-63AB-4AC3-8726-D3CF7919D511}">
      <dgm:prSet custT="1"/>
      <dgm:spPr/>
      <dgm:t>
        <a:bodyPr/>
        <a:lstStyle/>
        <a:p>
          <a:r>
            <a:rPr lang="en-US" sz="1400" dirty="0">
              <a:solidFill>
                <a:schemeClr val="tx1">
                  <a:lumMod val="95000"/>
                </a:schemeClr>
              </a:solidFill>
              <a:latin typeface="Arial Rounded MT Bold" panose="020F0704030504030204" pitchFamily="34" charset="0"/>
            </a:rPr>
            <a:t>Reduce disease identification time and start treatment expeditiously.</a:t>
          </a:r>
        </a:p>
      </dgm:t>
    </dgm:pt>
    <dgm:pt modelId="{80108606-6F7A-40F1-AE75-F8618855401F}" type="parTrans" cxnId="{F65D090F-35CC-4DFD-A072-EAB3F68E9D76}">
      <dgm:prSet/>
      <dgm:spPr/>
      <dgm:t>
        <a:bodyPr/>
        <a:lstStyle/>
        <a:p>
          <a:endParaRPr lang="en-US"/>
        </a:p>
      </dgm:t>
    </dgm:pt>
    <dgm:pt modelId="{105A39F7-9B88-4EE2-90F0-257FA7345E1E}" type="sibTrans" cxnId="{F65D090F-35CC-4DFD-A072-EAB3F68E9D76}">
      <dgm:prSet/>
      <dgm:spPr/>
      <dgm:t>
        <a:bodyPr/>
        <a:lstStyle/>
        <a:p>
          <a:pPr>
            <a:lnSpc>
              <a:spcPct val="100000"/>
            </a:lnSpc>
          </a:pPr>
          <a:endParaRPr lang="en-US"/>
        </a:p>
      </dgm:t>
    </dgm:pt>
    <dgm:pt modelId="{23350D58-0A14-4E32-B345-C3A366A34CF4}">
      <dgm:prSet custT="1"/>
      <dgm:spPr/>
      <dgm:t>
        <a:bodyPr/>
        <a:lstStyle/>
        <a:p>
          <a:r>
            <a:rPr lang="en-US" sz="1400" dirty="0">
              <a:solidFill>
                <a:schemeClr val="tx1">
                  <a:lumMod val="95000"/>
                </a:schemeClr>
              </a:solidFill>
              <a:latin typeface="Arial Rounded MT Bold" panose="020F0704030504030204" pitchFamily="34" charset="0"/>
            </a:rPr>
            <a:t>Reduce the cost of medical tests &amp; by providing initial diagnostics in time that reduce huge amount of burden on patient’s family.</a:t>
          </a:r>
        </a:p>
      </dgm:t>
    </dgm:pt>
    <dgm:pt modelId="{0CC2BA66-B9DF-4C4E-A66B-895642DD1E5A}" type="parTrans" cxnId="{3A75B724-9594-4313-BF68-B6C61C6E6EF6}">
      <dgm:prSet/>
      <dgm:spPr/>
      <dgm:t>
        <a:bodyPr/>
        <a:lstStyle/>
        <a:p>
          <a:endParaRPr lang="en-US"/>
        </a:p>
      </dgm:t>
    </dgm:pt>
    <dgm:pt modelId="{0E112C77-29AD-4D27-B55F-01FB43D4BDE1}" type="sibTrans" cxnId="{3A75B724-9594-4313-BF68-B6C61C6E6EF6}">
      <dgm:prSet/>
      <dgm:spPr/>
      <dgm:t>
        <a:bodyPr/>
        <a:lstStyle/>
        <a:p>
          <a:endParaRPr lang="en-US"/>
        </a:p>
      </dgm:t>
    </dgm:pt>
    <dgm:pt modelId="{A04994C4-7600-49FF-B634-9BC35CE6CFC8}" type="pres">
      <dgm:prSet presAssocID="{473E1A4F-E340-4A78-B418-E9375BEEFDE0}" presName="root" presStyleCnt="0">
        <dgm:presLayoutVars>
          <dgm:dir/>
          <dgm:resizeHandles val="exact"/>
        </dgm:presLayoutVars>
      </dgm:prSet>
      <dgm:spPr/>
    </dgm:pt>
    <dgm:pt modelId="{EF56CA8C-1FC7-4238-A30C-B2A1F94044E1}" type="pres">
      <dgm:prSet presAssocID="{4DFBAC36-9A3B-4A58-9FFD-08D23AF6578C}" presName="compNode" presStyleCnt="0"/>
      <dgm:spPr/>
    </dgm:pt>
    <dgm:pt modelId="{B1E8D878-E595-4A4F-B1A7-11983CC53FF1}" type="pres">
      <dgm:prSet presAssocID="{4DFBAC36-9A3B-4A58-9FFD-08D23AF6578C}" presName="iconRect" presStyleLbl="node1" presStyleIdx="0" presStyleCnt="4" custLinFactNeighborX="-9164" custLinFactNeighborY="79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Hospital"/>
        </a:ext>
      </dgm:extLst>
    </dgm:pt>
    <dgm:pt modelId="{FA852491-13BE-4755-85BC-959F8CD0CEE6}" type="pres">
      <dgm:prSet presAssocID="{4DFBAC36-9A3B-4A58-9FFD-08D23AF6578C}" presName="spaceRect" presStyleCnt="0"/>
      <dgm:spPr/>
    </dgm:pt>
    <dgm:pt modelId="{0EDA02CB-F350-43DD-AF61-6CD301BAB935}" type="pres">
      <dgm:prSet presAssocID="{4DFBAC36-9A3B-4A58-9FFD-08D23AF6578C}" presName="textRect" presStyleLbl="revTx" presStyleIdx="0" presStyleCnt="4" custScaleX="117112" custScaleY="126407" custLinFactNeighborY="23969">
        <dgm:presLayoutVars>
          <dgm:chMax val="1"/>
          <dgm:chPref val="1"/>
        </dgm:presLayoutVars>
      </dgm:prSet>
      <dgm:spPr/>
    </dgm:pt>
    <dgm:pt modelId="{BFD94FF9-326F-4150-B835-F2314F20BB1A}" type="pres">
      <dgm:prSet presAssocID="{12617175-945B-4AC9-827F-312793CA06C0}" presName="sibTrans" presStyleCnt="0"/>
      <dgm:spPr/>
    </dgm:pt>
    <dgm:pt modelId="{6C608898-1C2A-4499-A481-AA90EC37A80F}" type="pres">
      <dgm:prSet presAssocID="{BBA6221A-436A-4193-91AC-3C8155F5B86B}" presName="compNode" presStyleCnt="0"/>
      <dgm:spPr/>
    </dgm:pt>
    <dgm:pt modelId="{AD10A082-D34F-47B6-B003-0845EEC343AB}" type="pres">
      <dgm:prSet presAssocID="{BBA6221A-436A-4193-91AC-3C8155F5B86B}" presName="iconRect" presStyleLbl="node1" presStyleIdx="1" presStyleCnt="4" custLinFactNeighborX="-1583" custLinFactNeighborY="-7913"/>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Doctor"/>
        </a:ext>
      </dgm:extLst>
    </dgm:pt>
    <dgm:pt modelId="{7F37F767-678F-4557-8F20-2F3D5306DD09}" type="pres">
      <dgm:prSet presAssocID="{BBA6221A-436A-4193-91AC-3C8155F5B86B}" presName="spaceRect" presStyleCnt="0"/>
      <dgm:spPr/>
    </dgm:pt>
    <dgm:pt modelId="{C5BBA5B9-B9C4-494C-BB39-F8BBBCAE5F34}" type="pres">
      <dgm:prSet presAssocID="{BBA6221A-436A-4193-91AC-3C8155F5B86B}" presName="textRect" presStyleLbl="revTx" presStyleIdx="1" presStyleCnt="4">
        <dgm:presLayoutVars>
          <dgm:chMax val="1"/>
          <dgm:chPref val="1"/>
        </dgm:presLayoutVars>
      </dgm:prSet>
      <dgm:spPr/>
    </dgm:pt>
    <dgm:pt modelId="{2B0FC9CA-2D32-4199-9194-3477AB78A758}" type="pres">
      <dgm:prSet presAssocID="{6D31449D-2301-41BC-A977-1D728ED56623}" presName="sibTrans" presStyleCnt="0"/>
      <dgm:spPr/>
    </dgm:pt>
    <dgm:pt modelId="{6FB2363E-58A4-46A4-9A80-7DF75351B0AF}" type="pres">
      <dgm:prSet presAssocID="{76A0A895-63AB-4AC3-8726-D3CF7919D511}" presName="compNode" presStyleCnt="0"/>
      <dgm:spPr/>
    </dgm:pt>
    <dgm:pt modelId="{5E87F1FE-448A-4C51-8B83-76343ACD6C76}" type="pres">
      <dgm:prSet presAssocID="{76A0A895-63AB-4AC3-8726-D3CF7919D511}"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topwatch"/>
        </a:ext>
      </dgm:extLst>
    </dgm:pt>
    <dgm:pt modelId="{0AC637ED-7AA8-48A2-9E12-0D168B009BB2}" type="pres">
      <dgm:prSet presAssocID="{76A0A895-63AB-4AC3-8726-D3CF7919D511}" presName="spaceRect" presStyleCnt="0"/>
      <dgm:spPr/>
    </dgm:pt>
    <dgm:pt modelId="{563C4B34-4D0A-4B29-B656-6CA8B1DDF82E}" type="pres">
      <dgm:prSet presAssocID="{76A0A895-63AB-4AC3-8726-D3CF7919D511}" presName="textRect" presStyleLbl="revTx" presStyleIdx="2" presStyleCnt="4" custLinFactNeighborX="-1885" custLinFactNeighborY="6214">
        <dgm:presLayoutVars>
          <dgm:chMax val="1"/>
          <dgm:chPref val="1"/>
        </dgm:presLayoutVars>
      </dgm:prSet>
      <dgm:spPr/>
    </dgm:pt>
    <dgm:pt modelId="{8096A663-AF67-41CA-A9B4-022C0D0255B5}" type="pres">
      <dgm:prSet presAssocID="{105A39F7-9B88-4EE2-90F0-257FA7345E1E}" presName="sibTrans" presStyleCnt="0"/>
      <dgm:spPr/>
    </dgm:pt>
    <dgm:pt modelId="{63530D34-1579-41E8-9C7F-6681EF596D79}" type="pres">
      <dgm:prSet presAssocID="{23350D58-0A14-4E32-B345-C3A366A34CF4}" presName="compNode" presStyleCnt="0"/>
      <dgm:spPr/>
    </dgm:pt>
    <dgm:pt modelId="{2EE98801-F2B0-4CBF-9371-BE8F3CE68EC1}" type="pres">
      <dgm:prSet presAssocID="{23350D58-0A14-4E32-B345-C3A366A34CF4}"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tethoscope"/>
        </a:ext>
      </dgm:extLst>
    </dgm:pt>
    <dgm:pt modelId="{F1562F0C-AEB3-4AD1-82E0-535639F12E58}" type="pres">
      <dgm:prSet presAssocID="{23350D58-0A14-4E32-B345-C3A366A34CF4}" presName="spaceRect" presStyleCnt="0"/>
      <dgm:spPr/>
    </dgm:pt>
    <dgm:pt modelId="{2506B320-FE93-40EF-8A6E-C5C0BACDA7C4}" type="pres">
      <dgm:prSet presAssocID="{23350D58-0A14-4E32-B345-C3A366A34CF4}" presName="textRect" presStyleLbl="revTx" presStyleIdx="3" presStyleCnt="4">
        <dgm:presLayoutVars>
          <dgm:chMax val="1"/>
          <dgm:chPref val="1"/>
        </dgm:presLayoutVars>
      </dgm:prSet>
      <dgm:spPr/>
    </dgm:pt>
  </dgm:ptLst>
  <dgm:cxnLst>
    <dgm:cxn modelId="{F65D090F-35CC-4DFD-A072-EAB3F68E9D76}" srcId="{473E1A4F-E340-4A78-B418-E9375BEEFDE0}" destId="{76A0A895-63AB-4AC3-8726-D3CF7919D511}" srcOrd="2" destOrd="0" parTransId="{80108606-6F7A-40F1-AE75-F8618855401F}" sibTransId="{105A39F7-9B88-4EE2-90F0-257FA7345E1E}"/>
    <dgm:cxn modelId="{3A75B724-9594-4313-BF68-B6C61C6E6EF6}" srcId="{473E1A4F-E340-4A78-B418-E9375BEEFDE0}" destId="{23350D58-0A14-4E32-B345-C3A366A34CF4}" srcOrd="3" destOrd="0" parTransId="{0CC2BA66-B9DF-4C4E-A66B-895642DD1E5A}" sibTransId="{0E112C77-29AD-4D27-B55F-01FB43D4BDE1}"/>
    <dgm:cxn modelId="{7DCD5437-913B-49C6-BAC1-D20BBB1EEB3A}" srcId="{473E1A4F-E340-4A78-B418-E9375BEEFDE0}" destId="{BBA6221A-436A-4193-91AC-3C8155F5B86B}" srcOrd="1" destOrd="0" parTransId="{B4B8D3A4-E57C-45E9-8A39-CBEC1D4F5301}" sibTransId="{6D31449D-2301-41BC-A977-1D728ED56623}"/>
    <dgm:cxn modelId="{DC0C173D-FD2A-4497-9E50-72EE3BDDEFFB}" type="presOf" srcId="{76A0A895-63AB-4AC3-8726-D3CF7919D511}" destId="{563C4B34-4D0A-4B29-B656-6CA8B1DDF82E}" srcOrd="0" destOrd="0" presId="urn:microsoft.com/office/officeart/2018/2/layout/IconLabelList"/>
    <dgm:cxn modelId="{9AC85F46-ED56-4409-8F33-FD7A48F1C66C}" type="presOf" srcId="{473E1A4F-E340-4A78-B418-E9375BEEFDE0}" destId="{A04994C4-7600-49FF-B634-9BC35CE6CFC8}" srcOrd="0" destOrd="0" presId="urn:microsoft.com/office/officeart/2018/2/layout/IconLabelList"/>
    <dgm:cxn modelId="{7EAA7872-F784-44B7-9598-A61A05A259F1}" type="presOf" srcId="{BBA6221A-436A-4193-91AC-3C8155F5B86B}" destId="{C5BBA5B9-B9C4-494C-BB39-F8BBBCAE5F34}" srcOrd="0" destOrd="0" presId="urn:microsoft.com/office/officeart/2018/2/layout/IconLabelList"/>
    <dgm:cxn modelId="{E2313681-862F-4D66-9E44-9A7E690FDB33}" srcId="{473E1A4F-E340-4A78-B418-E9375BEEFDE0}" destId="{4DFBAC36-9A3B-4A58-9FFD-08D23AF6578C}" srcOrd="0" destOrd="0" parTransId="{AAE726AA-6630-4EFD-A4F9-0506E7E26871}" sibTransId="{12617175-945B-4AC9-827F-312793CA06C0}"/>
    <dgm:cxn modelId="{EA6A158C-1CD5-4C1B-9527-8922D8945D05}" type="presOf" srcId="{23350D58-0A14-4E32-B345-C3A366A34CF4}" destId="{2506B320-FE93-40EF-8A6E-C5C0BACDA7C4}" srcOrd="0" destOrd="0" presId="urn:microsoft.com/office/officeart/2018/2/layout/IconLabelList"/>
    <dgm:cxn modelId="{6DDDF1C2-CBEA-47BC-BDD2-0BD640139C2B}" type="presOf" srcId="{4DFBAC36-9A3B-4A58-9FFD-08D23AF6578C}" destId="{0EDA02CB-F350-43DD-AF61-6CD301BAB935}" srcOrd="0" destOrd="0" presId="urn:microsoft.com/office/officeart/2018/2/layout/IconLabelList"/>
    <dgm:cxn modelId="{A158169B-3993-4275-B238-35744280C9AB}" type="presParOf" srcId="{A04994C4-7600-49FF-B634-9BC35CE6CFC8}" destId="{EF56CA8C-1FC7-4238-A30C-B2A1F94044E1}" srcOrd="0" destOrd="0" presId="urn:microsoft.com/office/officeart/2018/2/layout/IconLabelList"/>
    <dgm:cxn modelId="{8D15A064-AF6A-4A58-972B-DB4C5989D8B1}" type="presParOf" srcId="{EF56CA8C-1FC7-4238-A30C-B2A1F94044E1}" destId="{B1E8D878-E595-4A4F-B1A7-11983CC53FF1}" srcOrd="0" destOrd="0" presId="urn:microsoft.com/office/officeart/2018/2/layout/IconLabelList"/>
    <dgm:cxn modelId="{5C482B47-D9FF-4378-A6A6-FCC0C5A86B59}" type="presParOf" srcId="{EF56CA8C-1FC7-4238-A30C-B2A1F94044E1}" destId="{FA852491-13BE-4755-85BC-959F8CD0CEE6}" srcOrd="1" destOrd="0" presId="urn:microsoft.com/office/officeart/2018/2/layout/IconLabelList"/>
    <dgm:cxn modelId="{2C89F38E-9CBF-4E2B-A05A-19D8615ED510}" type="presParOf" srcId="{EF56CA8C-1FC7-4238-A30C-B2A1F94044E1}" destId="{0EDA02CB-F350-43DD-AF61-6CD301BAB935}" srcOrd="2" destOrd="0" presId="urn:microsoft.com/office/officeart/2018/2/layout/IconLabelList"/>
    <dgm:cxn modelId="{3BA2816E-C790-441C-985A-67A40C41C235}" type="presParOf" srcId="{A04994C4-7600-49FF-B634-9BC35CE6CFC8}" destId="{BFD94FF9-326F-4150-B835-F2314F20BB1A}" srcOrd="1" destOrd="0" presId="urn:microsoft.com/office/officeart/2018/2/layout/IconLabelList"/>
    <dgm:cxn modelId="{44C5A543-5316-4950-8242-1079B47E2AA4}" type="presParOf" srcId="{A04994C4-7600-49FF-B634-9BC35CE6CFC8}" destId="{6C608898-1C2A-4499-A481-AA90EC37A80F}" srcOrd="2" destOrd="0" presId="urn:microsoft.com/office/officeart/2018/2/layout/IconLabelList"/>
    <dgm:cxn modelId="{29C1FF78-53C7-46F9-8553-BE9B9871671E}" type="presParOf" srcId="{6C608898-1C2A-4499-A481-AA90EC37A80F}" destId="{AD10A082-D34F-47B6-B003-0845EEC343AB}" srcOrd="0" destOrd="0" presId="urn:microsoft.com/office/officeart/2018/2/layout/IconLabelList"/>
    <dgm:cxn modelId="{CD45D918-E477-4288-91E1-9819F7B37DBA}" type="presParOf" srcId="{6C608898-1C2A-4499-A481-AA90EC37A80F}" destId="{7F37F767-678F-4557-8F20-2F3D5306DD09}" srcOrd="1" destOrd="0" presId="urn:microsoft.com/office/officeart/2018/2/layout/IconLabelList"/>
    <dgm:cxn modelId="{75D7C531-BA8C-4983-BF73-200A7D759AD1}" type="presParOf" srcId="{6C608898-1C2A-4499-A481-AA90EC37A80F}" destId="{C5BBA5B9-B9C4-494C-BB39-F8BBBCAE5F34}" srcOrd="2" destOrd="0" presId="urn:microsoft.com/office/officeart/2018/2/layout/IconLabelList"/>
    <dgm:cxn modelId="{98D33ED6-C51B-4208-96EC-5B145EE17FB0}" type="presParOf" srcId="{A04994C4-7600-49FF-B634-9BC35CE6CFC8}" destId="{2B0FC9CA-2D32-4199-9194-3477AB78A758}" srcOrd="3" destOrd="0" presId="urn:microsoft.com/office/officeart/2018/2/layout/IconLabelList"/>
    <dgm:cxn modelId="{7EA60CEC-134D-49A5-8BDC-B4E41A819740}" type="presParOf" srcId="{A04994C4-7600-49FF-B634-9BC35CE6CFC8}" destId="{6FB2363E-58A4-46A4-9A80-7DF75351B0AF}" srcOrd="4" destOrd="0" presId="urn:microsoft.com/office/officeart/2018/2/layout/IconLabelList"/>
    <dgm:cxn modelId="{ECB0B2E6-9EBC-4978-9212-DAF426FE508C}" type="presParOf" srcId="{6FB2363E-58A4-46A4-9A80-7DF75351B0AF}" destId="{5E87F1FE-448A-4C51-8B83-76343ACD6C76}" srcOrd="0" destOrd="0" presId="urn:microsoft.com/office/officeart/2018/2/layout/IconLabelList"/>
    <dgm:cxn modelId="{3D163C2D-4FF6-4479-94AE-64F64B7B79F8}" type="presParOf" srcId="{6FB2363E-58A4-46A4-9A80-7DF75351B0AF}" destId="{0AC637ED-7AA8-48A2-9E12-0D168B009BB2}" srcOrd="1" destOrd="0" presId="urn:microsoft.com/office/officeart/2018/2/layout/IconLabelList"/>
    <dgm:cxn modelId="{7071D7DC-C1FB-4D4F-AF45-FA20B4E2025E}" type="presParOf" srcId="{6FB2363E-58A4-46A4-9A80-7DF75351B0AF}" destId="{563C4B34-4D0A-4B29-B656-6CA8B1DDF82E}" srcOrd="2" destOrd="0" presId="urn:microsoft.com/office/officeart/2018/2/layout/IconLabelList"/>
    <dgm:cxn modelId="{A22001B8-278C-48FE-AED3-8D95BC1FF350}" type="presParOf" srcId="{A04994C4-7600-49FF-B634-9BC35CE6CFC8}" destId="{8096A663-AF67-41CA-A9B4-022C0D0255B5}" srcOrd="5" destOrd="0" presId="urn:microsoft.com/office/officeart/2018/2/layout/IconLabelList"/>
    <dgm:cxn modelId="{C831FF02-1A91-4072-9B37-036BCC718E05}" type="presParOf" srcId="{A04994C4-7600-49FF-B634-9BC35CE6CFC8}" destId="{63530D34-1579-41E8-9C7F-6681EF596D79}" srcOrd="6" destOrd="0" presId="urn:microsoft.com/office/officeart/2018/2/layout/IconLabelList"/>
    <dgm:cxn modelId="{FBA34C01-069D-4F1D-9AAD-72BCE4CD5EEF}" type="presParOf" srcId="{63530D34-1579-41E8-9C7F-6681EF596D79}" destId="{2EE98801-F2B0-4CBF-9371-BE8F3CE68EC1}" srcOrd="0" destOrd="0" presId="urn:microsoft.com/office/officeart/2018/2/layout/IconLabelList"/>
    <dgm:cxn modelId="{69D1AE4F-157B-406C-8913-2FDCFAD13F69}" type="presParOf" srcId="{63530D34-1579-41E8-9C7F-6681EF596D79}" destId="{F1562F0C-AEB3-4AD1-82E0-535639F12E58}" srcOrd="1" destOrd="0" presId="urn:microsoft.com/office/officeart/2018/2/layout/IconLabelList"/>
    <dgm:cxn modelId="{FC411C0B-850D-4F2D-827B-BE50909A03B4}" type="presParOf" srcId="{63530D34-1579-41E8-9C7F-6681EF596D79}" destId="{2506B320-FE93-40EF-8A6E-C5C0BACDA7C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7ED5-77CB-4C3D-8005-6DC1DD23D6ED}">
      <dsp:nvSpPr>
        <dsp:cNvPr id="0" name=""/>
        <dsp:cNvSpPr/>
      </dsp:nvSpPr>
      <dsp:spPr>
        <a:xfrm>
          <a:off x="748126" y="278186"/>
          <a:ext cx="892447" cy="8924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1CD50-DB32-4BF7-B531-E16502086A3E}">
      <dsp:nvSpPr>
        <dsp:cNvPr id="0" name=""/>
        <dsp:cNvSpPr/>
      </dsp:nvSpPr>
      <dsp:spPr>
        <a:xfrm>
          <a:off x="154347" y="1362668"/>
          <a:ext cx="2549851" cy="38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IN" sz="2000" b="0" i="0" kern="1200">
              <a:solidFill>
                <a:schemeClr val="tx1">
                  <a:lumMod val="95000"/>
                </a:schemeClr>
              </a:solidFill>
              <a:latin typeface="Arial Rounded MT Bold" panose="020F0704030504030204" pitchFamily="34" charset="0"/>
            </a:rPr>
            <a:t>Web</a:t>
          </a:r>
          <a:r>
            <a:rPr lang="en-IN" sz="2000" b="0" i="0" kern="1200">
              <a:solidFill>
                <a:schemeClr val="bg1"/>
              </a:solidFill>
              <a:latin typeface="Arial Rounded MT Bold" panose="020F0704030504030204" pitchFamily="34" charset="0"/>
            </a:rPr>
            <a:t> </a:t>
          </a:r>
          <a:r>
            <a:rPr lang="en-IN" sz="2000" b="0" i="0" kern="1200">
              <a:solidFill>
                <a:schemeClr val="tx1">
                  <a:lumMod val="95000"/>
                </a:schemeClr>
              </a:solidFill>
              <a:latin typeface="Arial Rounded MT Bold" panose="020F0704030504030204" pitchFamily="34" charset="0"/>
            </a:rPr>
            <a:t>Development</a:t>
          </a:r>
          <a:endParaRPr lang="en-US" sz="2000" kern="1200" dirty="0">
            <a:solidFill>
              <a:schemeClr val="tx1">
                <a:lumMod val="95000"/>
              </a:schemeClr>
            </a:solidFill>
            <a:latin typeface="Arial Rounded MT Bold" panose="020F0704030504030204" pitchFamily="34" charset="0"/>
          </a:endParaRPr>
        </a:p>
      </dsp:txBody>
      <dsp:txXfrm>
        <a:off x="154347" y="1362668"/>
        <a:ext cx="2549851" cy="382477"/>
      </dsp:txXfrm>
    </dsp:sp>
    <dsp:sp modelId="{E1B212C4-6950-4D70-9C9B-A6E9E2B8A317}">
      <dsp:nvSpPr>
        <dsp:cNvPr id="0" name=""/>
        <dsp:cNvSpPr/>
      </dsp:nvSpPr>
      <dsp:spPr>
        <a:xfrm>
          <a:off x="140093" y="1766456"/>
          <a:ext cx="2549851" cy="1210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IN" sz="1500" b="0" i="0" kern="1200">
              <a:solidFill>
                <a:schemeClr val="tx1">
                  <a:lumMod val="95000"/>
                </a:schemeClr>
              </a:solidFill>
              <a:latin typeface="Arial Rounded MT Bold" panose="020F0704030504030204" pitchFamily="34" charset="0"/>
            </a:rPr>
            <a:t>VS Code, HTML, CSS, ReactJS, Django etc.</a:t>
          </a:r>
          <a:endParaRPr lang="en-US" sz="1500" kern="1200" dirty="0">
            <a:solidFill>
              <a:schemeClr val="tx1">
                <a:lumMod val="95000"/>
              </a:schemeClr>
            </a:solidFill>
            <a:latin typeface="Arial Rounded MT Bold" panose="020F0704030504030204" pitchFamily="34" charset="0"/>
          </a:endParaRPr>
        </a:p>
      </dsp:txBody>
      <dsp:txXfrm>
        <a:off x="140093" y="1766456"/>
        <a:ext cx="2549851" cy="1210723"/>
      </dsp:txXfrm>
    </dsp:sp>
    <dsp:sp modelId="{674A0C48-874C-4D32-9CAA-468EFC203709}">
      <dsp:nvSpPr>
        <dsp:cNvPr id="0" name=""/>
        <dsp:cNvSpPr/>
      </dsp:nvSpPr>
      <dsp:spPr>
        <a:xfrm>
          <a:off x="3513235" y="230815"/>
          <a:ext cx="892447" cy="89244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728F1-E79B-4076-B39B-004D2EBA6E55}">
      <dsp:nvSpPr>
        <dsp:cNvPr id="0" name=""/>
        <dsp:cNvSpPr/>
      </dsp:nvSpPr>
      <dsp:spPr>
        <a:xfrm>
          <a:off x="3000720" y="1362668"/>
          <a:ext cx="2549851" cy="38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IN" sz="2000" b="0" i="0" kern="1200" dirty="0">
              <a:solidFill>
                <a:schemeClr val="tx1">
                  <a:lumMod val="95000"/>
                </a:schemeClr>
              </a:solidFill>
              <a:latin typeface="Arial Rounded MT Bold" panose="020F0704030504030204" pitchFamily="34" charset="0"/>
            </a:rPr>
            <a:t>Augmented Reality</a:t>
          </a:r>
          <a:endParaRPr lang="en-US" sz="2000" kern="1200" dirty="0">
            <a:solidFill>
              <a:schemeClr val="tx1">
                <a:lumMod val="95000"/>
              </a:schemeClr>
            </a:solidFill>
            <a:latin typeface="Arial Rounded MT Bold" panose="020F0704030504030204" pitchFamily="34" charset="0"/>
          </a:endParaRPr>
        </a:p>
      </dsp:txBody>
      <dsp:txXfrm>
        <a:off x="3000720" y="1362668"/>
        <a:ext cx="2549851" cy="382477"/>
      </dsp:txXfrm>
    </dsp:sp>
    <dsp:sp modelId="{AEBFD812-4C75-473C-B389-C364537647AB}">
      <dsp:nvSpPr>
        <dsp:cNvPr id="0" name=""/>
        <dsp:cNvSpPr/>
      </dsp:nvSpPr>
      <dsp:spPr>
        <a:xfrm>
          <a:off x="3052763" y="1683109"/>
          <a:ext cx="2549851" cy="1210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0" i="0" kern="1200" dirty="0">
              <a:solidFill>
                <a:schemeClr val="tx1">
                  <a:lumMod val="95000"/>
                </a:schemeClr>
              </a:solidFill>
              <a:latin typeface="Arial Rounded MT Bold" panose="020F0704030504030204" pitchFamily="34" charset="0"/>
            </a:rPr>
            <a:t>Unity, Vuforia SDK, AR Core, A Frame, JDK, Augmented Reality integrated with Machine Learning</a:t>
          </a:r>
          <a:endParaRPr lang="en-US" sz="1500" kern="1200" dirty="0">
            <a:solidFill>
              <a:schemeClr val="tx1">
                <a:lumMod val="95000"/>
              </a:schemeClr>
            </a:solidFill>
            <a:latin typeface="Arial Rounded MT Bold" panose="020F0704030504030204" pitchFamily="34" charset="0"/>
          </a:endParaRPr>
        </a:p>
      </dsp:txBody>
      <dsp:txXfrm>
        <a:off x="3052763" y="1683109"/>
        <a:ext cx="2549851" cy="1210723"/>
      </dsp:txXfrm>
    </dsp:sp>
    <dsp:sp modelId="{B3119068-23BB-41F3-9597-D1B1470A8030}">
      <dsp:nvSpPr>
        <dsp:cNvPr id="0" name=""/>
        <dsp:cNvSpPr/>
      </dsp:nvSpPr>
      <dsp:spPr>
        <a:xfrm>
          <a:off x="6754746" y="201092"/>
          <a:ext cx="892447" cy="89244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93990-D1A2-404C-861A-1594F1AD64DB}">
      <dsp:nvSpPr>
        <dsp:cNvPr id="0" name=""/>
        <dsp:cNvSpPr/>
      </dsp:nvSpPr>
      <dsp:spPr>
        <a:xfrm>
          <a:off x="6259195" y="1292794"/>
          <a:ext cx="2200501" cy="38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0" i="0" kern="1200">
              <a:solidFill>
                <a:schemeClr val="tx1">
                  <a:lumMod val="95000"/>
                </a:schemeClr>
              </a:solidFill>
              <a:latin typeface="Arial Rounded MT Bold" panose="020F0704030504030204" pitchFamily="34" charset="0"/>
            </a:rPr>
            <a:t>Machine Learning </a:t>
          </a:r>
          <a:endParaRPr lang="en-US" sz="2000" kern="1200" dirty="0">
            <a:solidFill>
              <a:schemeClr val="tx1">
                <a:lumMod val="95000"/>
              </a:schemeClr>
            </a:solidFill>
            <a:latin typeface="Arial Rounded MT Bold" panose="020F0704030504030204" pitchFamily="34" charset="0"/>
          </a:endParaRPr>
        </a:p>
      </dsp:txBody>
      <dsp:txXfrm>
        <a:off x="6259195" y="1292794"/>
        <a:ext cx="2200501" cy="382477"/>
      </dsp:txXfrm>
    </dsp:sp>
    <dsp:sp modelId="{58853498-829E-4B4F-BCBC-B42B7044A28B}">
      <dsp:nvSpPr>
        <dsp:cNvPr id="0" name=""/>
        <dsp:cNvSpPr/>
      </dsp:nvSpPr>
      <dsp:spPr>
        <a:xfrm>
          <a:off x="5954060" y="1806437"/>
          <a:ext cx="2905249" cy="1490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0" i="0" kern="1200">
              <a:solidFill>
                <a:schemeClr val="tx1">
                  <a:lumMod val="95000"/>
                </a:schemeClr>
              </a:solidFill>
              <a:latin typeface="Arial Rounded MT Bold" panose="020F0704030504030204" pitchFamily="34" charset="0"/>
            </a:rPr>
            <a:t>Anaconda, Jupyter Notebook, EDA</a:t>
          </a:r>
          <a:r>
            <a:rPr lang="en-IN" sz="1500" b="0" i="0" kern="1200">
              <a:solidFill>
                <a:schemeClr val="tx1">
                  <a:lumMod val="95000"/>
                </a:schemeClr>
              </a:solidFill>
              <a:latin typeface="Arial Rounded MT Bold" panose="020F0704030504030204" pitchFamily="34" charset="0"/>
            </a:rPr>
            <a:t>,Data Collection, Cleaning, Visualisation, NumPy, Pandas, Seaborn, SciPy, Matplotlib, Pandas, Sklearn Libraries, ML Algorithms</a:t>
          </a:r>
          <a:r>
            <a:rPr lang="en-US" sz="1500" b="0" i="0" kern="1200">
              <a:solidFill>
                <a:schemeClr val="tx1">
                  <a:lumMod val="95000"/>
                </a:schemeClr>
              </a:solidFill>
            </a:rPr>
            <a:t>.</a:t>
          </a:r>
          <a:endParaRPr lang="en-US" sz="1500" kern="1200" dirty="0">
            <a:solidFill>
              <a:schemeClr val="tx1">
                <a:lumMod val="95000"/>
              </a:schemeClr>
            </a:solidFill>
          </a:endParaRPr>
        </a:p>
      </dsp:txBody>
      <dsp:txXfrm>
        <a:off x="5954060" y="1806437"/>
        <a:ext cx="2905249" cy="1490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8D878-E595-4A4F-B1A7-11983CC53FF1}">
      <dsp:nvSpPr>
        <dsp:cNvPr id="0" name=""/>
        <dsp:cNvSpPr/>
      </dsp:nvSpPr>
      <dsp:spPr>
        <a:xfrm>
          <a:off x="889480" y="37560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DA02CB-F350-43DD-AF61-6CD301BAB935}">
      <dsp:nvSpPr>
        <dsp:cNvPr id="0" name=""/>
        <dsp:cNvSpPr/>
      </dsp:nvSpPr>
      <dsp:spPr>
        <a:xfrm>
          <a:off x="314701" y="1745240"/>
          <a:ext cx="2108016" cy="1880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95000"/>
                </a:schemeClr>
              </a:solidFill>
              <a:latin typeface="Arial Rounded MT Bold" panose="020F0704030504030204" pitchFamily="34" charset="0"/>
            </a:rPr>
            <a:t>Integration of clinical decision support with computer-based patient records could reduce medical errors, enhance patient safety. </a:t>
          </a:r>
        </a:p>
      </dsp:txBody>
      <dsp:txXfrm>
        <a:off x="314701" y="1745240"/>
        <a:ext cx="2108016" cy="1880738"/>
      </dsp:txXfrm>
    </dsp:sp>
    <dsp:sp modelId="{AD10A082-D34F-47B6-B003-0845EEC343AB}">
      <dsp:nvSpPr>
        <dsp:cNvPr id="0" name=""/>
        <dsp:cNvSpPr/>
      </dsp:nvSpPr>
      <dsp:spPr>
        <a:xfrm>
          <a:off x="3219894" y="403321"/>
          <a:ext cx="810000" cy="81000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BBA5B9-B9C4-494C-BB39-F8BBBCAE5F34}">
      <dsp:nvSpPr>
        <dsp:cNvPr id="0" name=""/>
        <dsp:cNvSpPr/>
      </dsp:nvSpPr>
      <dsp:spPr>
        <a:xfrm>
          <a:off x="2737717" y="1683290"/>
          <a:ext cx="1800000" cy="148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95000"/>
                </a:schemeClr>
              </a:solidFill>
              <a:latin typeface="Arial Rounded MT Bold" panose="020F0704030504030204" pitchFamily="34" charset="0"/>
            </a:rPr>
            <a:t>It deceases unwanted practice variation and improve practice outcome which can help significantly improve the quality of clinical decisions. </a:t>
          </a:r>
        </a:p>
      </dsp:txBody>
      <dsp:txXfrm>
        <a:off x="2737717" y="1683290"/>
        <a:ext cx="1800000" cy="1487843"/>
      </dsp:txXfrm>
    </dsp:sp>
    <dsp:sp modelId="{5E87F1FE-448A-4C51-8B83-76343ACD6C76}">
      <dsp:nvSpPr>
        <dsp:cNvPr id="0" name=""/>
        <dsp:cNvSpPr/>
      </dsp:nvSpPr>
      <dsp:spPr>
        <a:xfrm>
          <a:off x="5347716" y="46741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3C4B34-4D0A-4B29-B656-6CA8B1DDF82E}">
      <dsp:nvSpPr>
        <dsp:cNvPr id="0" name=""/>
        <dsp:cNvSpPr/>
      </dsp:nvSpPr>
      <dsp:spPr>
        <a:xfrm>
          <a:off x="4818787" y="1775744"/>
          <a:ext cx="1800000" cy="148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95000"/>
                </a:schemeClr>
              </a:solidFill>
              <a:latin typeface="Arial Rounded MT Bold" panose="020F0704030504030204" pitchFamily="34" charset="0"/>
            </a:rPr>
            <a:t>Reduce disease identification time and start treatment expeditiously.</a:t>
          </a:r>
        </a:p>
      </dsp:txBody>
      <dsp:txXfrm>
        <a:off x="4818787" y="1775744"/>
        <a:ext cx="1800000" cy="1487843"/>
      </dsp:txXfrm>
    </dsp:sp>
    <dsp:sp modelId="{2EE98801-F2B0-4CBF-9371-BE8F3CE68EC1}">
      <dsp:nvSpPr>
        <dsp:cNvPr id="0" name=""/>
        <dsp:cNvSpPr/>
      </dsp:nvSpPr>
      <dsp:spPr>
        <a:xfrm>
          <a:off x="7462717" y="467417"/>
          <a:ext cx="810000" cy="81000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6B320-FE93-40EF-8A6E-C5C0BACDA7C4}">
      <dsp:nvSpPr>
        <dsp:cNvPr id="0" name=""/>
        <dsp:cNvSpPr/>
      </dsp:nvSpPr>
      <dsp:spPr>
        <a:xfrm>
          <a:off x="6967717" y="1683290"/>
          <a:ext cx="1800000" cy="148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95000"/>
                </a:schemeClr>
              </a:solidFill>
              <a:latin typeface="Arial Rounded MT Bold" panose="020F0704030504030204" pitchFamily="34" charset="0"/>
            </a:rPr>
            <a:t>Reduce the cost of medical tests &amp; by providing initial diagnostics in time that reduce huge amount of burden on patient’s family.</a:t>
          </a:r>
        </a:p>
      </dsp:txBody>
      <dsp:txXfrm>
        <a:off x="6967717" y="1683290"/>
        <a:ext cx="1800000" cy="14878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B64D2A-01FB-4C94-9553-0C343116DF53}"/>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B72B1BF-6D9D-4612-BF9B-14C9BE9FD0E7}"/>
              </a:ext>
            </a:extLst>
          </p:cNvPr>
          <p:cNvSpPr>
            <a:spLocks noGrp="1"/>
          </p:cNvSpPr>
          <p:nvPr>
            <p:ph type="dt"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7857F3A-FE2F-4FBC-887F-598D74222CF6}" type="datetimeFigureOut">
              <a:rPr lang="en-IN"/>
              <a:pPr>
                <a:defRPr/>
              </a:pPr>
              <a:t>05-04-2022</a:t>
            </a:fld>
            <a:endParaRPr lang="en-IN"/>
          </a:p>
        </p:txBody>
      </p:sp>
      <p:sp>
        <p:nvSpPr>
          <p:cNvPr id="4" name="Slide Image Placeholder 3">
            <a:extLst>
              <a:ext uri="{FF2B5EF4-FFF2-40B4-BE49-F238E27FC236}">
                <a16:creationId xmlns:a16="http://schemas.microsoft.com/office/drawing/2014/main" id="{D6A99A26-972A-41CA-B0FA-B2993C7919AC}"/>
              </a:ext>
            </a:extLst>
          </p:cNvPr>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7C4151DA-15DB-4E30-AB45-8257F11E488B}"/>
              </a:ext>
            </a:extLst>
          </p:cNvPr>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AFC21844-0037-4D88-9F48-B153ED932494}"/>
              </a:ext>
            </a:extLst>
          </p:cNvPr>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288C3EE3-6BD2-4C04-88F3-F0E70766FA07}"/>
              </a:ext>
            </a:extLst>
          </p:cNvPr>
          <p:cNvSpPr>
            <a:spLocks noGrp="1"/>
          </p:cNvSpPr>
          <p:nvPr>
            <p:ph type="sldNum" sz="quarter" idx="5"/>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5CC147F-E9CD-4A1C-996F-611C1A65438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1138A5-0DF1-4D80-9FF0-15381BB2372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289F210-0B2B-4858-9ED6-070C3430A39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BB5693B-49C8-47F6-9E57-D7651D121B47}"/>
              </a:ext>
            </a:extLst>
          </p:cNvPr>
          <p:cNvSpPr>
            <a:spLocks noGrp="1"/>
          </p:cNvSpPr>
          <p:nvPr>
            <p:ph type="sldNum" sz="quarter" idx="12"/>
          </p:nvPr>
        </p:nvSpPr>
        <p:spPr/>
        <p:txBody>
          <a:bodyPr/>
          <a:lstStyle>
            <a:lvl1pPr>
              <a:defRPr/>
            </a:lvl1pPr>
          </a:lstStyle>
          <a:p>
            <a:pPr>
              <a:defRPr/>
            </a:pPr>
            <a:fld id="{24151AD3-015B-46E8-8AE2-550FFD6146DA}" type="slidenum">
              <a:rPr lang="en-US" altLang="en-US"/>
              <a:pPr>
                <a:defRPr/>
              </a:pPr>
              <a:t>‹#›</a:t>
            </a:fld>
            <a:endParaRPr lang="en-US" altLang="en-US"/>
          </a:p>
        </p:txBody>
      </p:sp>
    </p:spTree>
    <p:extLst>
      <p:ext uri="{BB962C8B-B14F-4D97-AF65-F5344CB8AC3E}">
        <p14:creationId xmlns:p14="http://schemas.microsoft.com/office/powerpoint/2010/main" val="253548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A42FEE-2251-4F2D-B645-502FBC5866D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90CB7FD-6B4A-44F4-AFC5-949B747915D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AA61B0E-BAFC-4783-91A1-84B08B01A0BF}"/>
              </a:ext>
            </a:extLst>
          </p:cNvPr>
          <p:cNvSpPr>
            <a:spLocks noGrp="1"/>
          </p:cNvSpPr>
          <p:nvPr>
            <p:ph type="sldNum" sz="quarter" idx="12"/>
          </p:nvPr>
        </p:nvSpPr>
        <p:spPr/>
        <p:txBody>
          <a:bodyPr/>
          <a:lstStyle>
            <a:lvl1pPr>
              <a:defRPr/>
            </a:lvl1pPr>
          </a:lstStyle>
          <a:p>
            <a:pPr>
              <a:defRPr/>
            </a:pPr>
            <a:fld id="{BF54922B-DC2C-4891-8216-330C672D782D}" type="slidenum">
              <a:rPr lang="en-US" altLang="en-US"/>
              <a:pPr>
                <a:defRPr/>
              </a:pPr>
              <a:t>‹#›</a:t>
            </a:fld>
            <a:endParaRPr lang="en-US" altLang="en-US"/>
          </a:p>
        </p:txBody>
      </p:sp>
    </p:spTree>
    <p:extLst>
      <p:ext uri="{BB962C8B-B14F-4D97-AF65-F5344CB8AC3E}">
        <p14:creationId xmlns:p14="http://schemas.microsoft.com/office/powerpoint/2010/main" val="4957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AB68B-ECB2-48A8-9248-64AF4857BF0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67186BC-DB1D-4776-AFBF-FAC24636C95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50A4B5-A847-4AF7-9C9F-2428CB140CC1}"/>
              </a:ext>
            </a:extLst>
          </p:cNvPr>
          <p:cNvSpPr>
            <a:spLocks noGrp="1"/>
          </p:cNvSpPr>
          <p:nvPr>
            <p:ph type="sldNum" sz="quarter" idx="12"/>
          </p:nvPr>
        </p:nvSpPr>
        <p:spPr/>
        <p:txBody>
          <a:bodyPr/>
          <a:lstStyle>
            <a:lvl1pPr>
              <a:defRPr/>
            </a:lvl1pPr>
          </a:lstStyle>
          <a:p>
            <a:pPr>
              <a:defRPr/>
            </a:pPr>
            <a:fld id="{9B2939CD-BC7D-405C-83C9-3154F96E9A32}" type="slidenum">
              <a:rPr lang="en-US" altLang="en-US"/>
              <a:pPr>
                <a:defRPr/>
              </a:pPr>
              <a:t>‹#›</a:t>
            </a:fld>
            <a:endParaRPr lang="en-US" altLang="en-US"/>
          </a:p>
        </p:txBody>
      </p:sp>
    </p:spTree>
    <p:extLst>
      <p:ext uri="{BB962C8B-B14F-4D97-AF65-F5344CB8AC3E}">
        <p14:creationId xmlns:p14="http://schemas.microsoft.com/office/powerpoint/2010/main" val="407923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A6D2F6-8624-4A33-AB91-4F7F4623680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8A845D5-D847-4472-9205-FFEB3D3B284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896669-5DB9-4AEA-8CE5-BFB5A4976E5A}"/>
              </a:ext>
            </a:extLst>
          </p:cNvPr>
          <p:cNvSpPr>
            <a:spLocks noGrp="1"/>
          </p:cNvSpPr>
          <p:nvPr>
            <p:ph type="sldNum" sz="quarter" idx="12"/>
          </p:nvPr>
        </p:nvSpPr>
        <p:spPr/>
        <p:txBody>
          <a:bodyPr/>
          <a:lstStyle>
            <a:lvl1pPr>
              <a:defRPr/>
            </a:lvl1pPr>
          </a:lstStyle>
          <a:p>
            <a:pPr>
              <a:defRPr/>
            </a:pPr>
            <a:fld id="{C789863B-2991-4702-8723-A30AF72F0678}" type="slidenum">
              <a:rPr lang="en-US" altLang="en-US"/>
              <a:pPr>
                <a:defRPr/>
              </a:pPr>
              <a:t>‹#›</a:t>
            </a:fld>
            <a:endParaRPr lang="en-US" altLang="en-US"/>
          </a:p>
        </p:txBody>
      </p:sp>
    </p:spTree>
    <p:extLst>
      <p:ext uri="{BB962C8B-B14F-4D97-AF65-F5344CB8AC3E}">
        <p14:creationId xmlns:p14="http://schemas.microsoft.com/office/powerpoint/2010/main" val="148709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62900-FB6E-407B-A036-39F76C66DDC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7DB30B9-65E0-4580-8F5D-32F2349FDC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64FB0D-6955-404D-B97D-A91A0F642CEC}"/>
              </a:ext>
            </a:extLst>
          </p:cNvPr>
          <p:cNvSpPr>
            <a:spLocks noGrp="1"/>
          </p:cNvSpPr>
          <p:nvPr>
            <p:ph type="sldNum" sz="quarter" idx="12"/>
          </p:nvPr>
        </p:nvSpPr>
        <p:spPr/>
        <p:txBody>
          <a:bodyPr/>
          <a:lstStyle>
            <a:lvl1pPr>
              <a:defRPr/>
            </a:lvl1pPr>
          </a:lstStyle>
          <a:p>
            <a:pPr>
              <a:defRPr/>
            </a:pPr>
            <a:fld id="{E93C0A70-891B-4520-878D-FB1D13B81AB9}" type="slidenum">
              <a:rPr lang="en-US" altLang="en-US"/>
              <a:pPr>
                <a:defRPr/>
              </a:pPr>
              <a:t>‹#›</a:t>
            </a:fld>
            <a:endParaRPr lang="en-US" altLang="en-US"/>
          </a:p>
        </p:txBody>
      </p:sp>
    </p:spTree>
    <p:extLst>
      <p:ext uri="{BB962C8B-B14F-4D97-AF65-F5344CB8AC3E}">
        <p14:creationId xmlns:p14="http://schemas.microsoft.com/office/powerpoint/2010/main" val="241501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C75F1092-1ADA-43EA-8D71-8848A182509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CB23753-373C-4159-ADAA-4DBC3C1D633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C8172C9-B421-4274-8C9B-B00034F7B9A6}"/>
              </a:ext>
            </a:extLst>
          </p:cNvPr>
          <p:cNvSpPr>
            <a:spLocks noGrp="1"/>
          </p:cNvSpPr>
          <p:nvPr>
            <p:ph type="sldNum" sz="quarter" idx="12"/>
          </p:nvPr>
        </p:nvSpPr>
        <p:spPr/>
        <p:txBody>
          <a:bodyPr/>
          <a:lstStyle>
            <a:lvl1pPr>
              <a:defRPr/>
            </a:lvl1pPr>
          </a:lstStyle>
          <a:p>
            <a:pPr>
              <a:defRPr/>
            </a:pPr>
            <a:fld id="{7976F294-BD70-4A56-872B-8E565B82AEE4}" type="slidenum">
              <a:rPr lang="en-US" altLang="en-US"/>
              <a:pPr>
                <a:defRPr/>
              </a:pPr>
              <a:t>‹#›</a:t>
            </a:fld>
            <a:endParaRPr lang="en-US" altLang="en-US"/>
          </a:p>
        </p:txBody>
      </p:sp>
    </p:spTree>
    <p:extLst>
      <p:ext uri="{BB962C8B-B14F-4D97-AF65-F5344CB8AC3E}">
        <p14:creationId xmlns:p14="http://schemas.microsoft.com/office/powerpoint/2010/main" val="70570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A8EA6E6E-C12B-44AE-92CC-F055F6062BA6}"/>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30E66C0-48F7-4F4C-973D-5EA4EB4F0B4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AAAF1DC-7C32-48FF-AF11-635ECB783CE9}"/>
              </a:ext>
            </a:extLst>
          </p:cNvPr>
          <p:cNvSpPr>
            <a:spLocks noGrp="1"/>
          </p:cNvSpPr>
          <p:nvPr>
            <p:ph type="sldNum" sz="quarter" idx="12"/>
          </p:nvPr>
        </p:nvSpPr>
        <p:spPr/>
        <p:txBody>
          <a:bodyPr/>
          <a:lstStyle>
            <a:lvl1pPr>
              <a:defRPr/>
            </a:lvl1pPr>
          </a:lstStyle>
          <a:p>
            <a:pPr>
              <a:defRPr/>
            </a:pPr>
            <a:fld id="{5F7F45E1-2801-427F-8622-AD905CBC1811}" type="slidenum">
              <a:rPr lang="en-US" altLang="en-US"/>
              <a:pPr>
                <a:defRPr/>
              </a:pPr>
              <a:t>‹#›</a:t>
            </a:fld>
            <a:endParaRPr lang="en-US" altLang="en-US"/>
          </a:p>
        </p:txBody>
      </p:sp>
    </p:spTree>
    <p:extLst>
      <p:ext uri="{BB962C8B-B14F-4D97-AF65-F5344CB8AC3E}">
        <p14:creationId xmlns:p14="http://schemas.microsoft.com/office/powerpoint/2010/main" val="50296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6AF33401-8C52-4A43-9E25-7C2D9AB69870}"/>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A5BC470E-461C-425C-B9AD-F074B73B47C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D9AAC13-B848-4544-8B23-F7E1AE640CDD}"/>
              </a:ext>
            </a:extLst>
          </p:cNvPr>
          <p:cNvSpPr>
            <a:spLocks noGrp="1"/>
          </p:cNvSpPr>
          <p:nvPr>
            <p:ph type="sldNum" sz="quarter" idx="12"/>
          </p:nvPr>
        </p:nvSpPr>
        <p:spPr/>
        <p:txBody>
          <a:bodyPr/>
          <a:lstStyle>
            <a:lvl1pPr>
              <a:defRPr/>
            </a:lvl1pPr>
          </a:lstStyle>
          <a:p>
            <a:pPr>
              <a:defRPr/>
            </a:pPr>
            <a:fld id="{191F64DF-C9CA-43DB-9ED7-A5B7202A3DB8}" type="slidenum">
              <a:rPr lang="en-US" altLang="en-US"/>
              <a:pPr>
                <a:defRPr/>
              </a:pPr>
              <a:t>‹#›</a:t>
            </a:fld>
            <a:endParaRPr lang="en-US" altLang="en-US"/>
          </a:p>
        </p:txBody>
      </p:sp>
    </p:spTree>
    <p:extLst>
      <p:ext uri="{BB962C8B-B14F-4D97-AF65-F5344CB8AC3E}">
        <p14:creationId xmlns:p14="http://schemas.microsoft.com/office/powerpoint/2010/main" val="260184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846A6E1-E625-458F-91D3-6504822E7481}"/>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6CE46E41-331D-4339-9579-B0902F8075F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DF16B9E-03E6-4174-AC74-49F20722E842}"/>
              </a:ext>
            </a:extLst>
          </p:cNvPr>
          <p:cNvSpPr>
            <a:spLocks noGrp="1"/>
          </p:cNvSpPr>
          <p:nvPr>
            <p:ph type="sldNum" sz="quarter" idx="12"/>
          </p:nvPr>
        </p:nvSpPr>
        <p:spPr/>
        <p:txBody>
          <a:bodyPr/>
          <a:lstStyle>
            <a:lvl1pPr>
              <a:defRPr/>
            </a:lvl1pPr>
          </a:lstStyle>
          <a:p>
            <a:pPr>
              <a:defRPr/>
            </a:pPr>
            <a:fld id="{02FCA96E-CAB7-44A0-83F9-AFC3FA128A79}" type="slidenum">
              <a:rPr lang="en-US" altLang="en-US"/>
              <a:pPr>
                <a:defRPr/>
              </a:pPr>
              <a:t>‹#›</a:t>
            </a:fld>
            <a:endParaRPr lang="en-US" altLang="en-US"/>
          </a:p>
        </p:txBody>
      </p:sp>
    </p:spTree>
    <p:extLst>
      <p:ext uri="{BB962C8B-B14F-4D97-AF65-F5344CB8AC3E}">
        <p14:creationId xmlns:p14="http://schemas.microsoft.com/office/powerpoint/2010/main" val="360535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B0BA69CF-DCA3-4743-8A46-4F01CD54B80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E9EF51F-29E5-41FC-82BF-841345B7D60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B21D7CD-993D-4070-906B-C7FB4445ABD3}"/>
              </a:ext>
            </a:extLst>
          </p:cNvPr>
          <p:cNvSpPr>
            <a:spLocks noGrp="1"/>
          </p:cNvSpPr>
          <p:nvPr>
            <p:ph type="sldNum" sz="quarter" idx="12"/>
          </p:nvPr>
        </p:nvSpPr>
        <p:spPr/>
        <p:txBody>
          <a:bodyPr/>
          <a:lstStyle>
            <a:lvl1pPr>
              <a:defRPr/>
            </a:lvl1pPr>
          </a:lstStyle>
          <a:p>
            <a:pPr>
              <a:defRPr/>
            </a:pPr>
            <a:fld id="{D1105BD8-A8BF-4D31-8AC0-6243767D57ED}" type="slidenum">
              <a:rPr lang="en-US" altLang="en-US"/>
              <a:pPr>
                <a:defRPr/>
              </a:pPr>
              <a:t>‹#›</a:t>
            </a:fld>
            <a:endParaRPr lang="en-US" altLang="en-US"/>
          </a:p>
        </p:txBody>
      </p:sp>
    </p:spTree>
    <p:extLst>
      <p:ext uri="{BB962C8B-B14F-4D97-AF65-F5344CB8AC3E}">
        <p14:creationId xmlns:p14="http://schemas.microsoft.com/office/powerpoint/2010/main" val="341475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EDF6E830-CA9A-4ED5-8BF7-B5B39E26DCC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FF00948-BE79-4C21-AD9E-AB5282FF18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3DE4524-18CC-4236-96EE-B808AC51D23E}"/>
              </a:ext>
            </a:extLst>
          </p:cNvPr>
          <p:cNvSpPr>
            <a:spLocks noGrp="1"/>
          </p:cNvSpPr>
          <p:nvPr>
            <p:ph type="sldNum" sz="quarter" idx="12"/>
          </p:nvPr>
        </p:nvSpPr>
        <p:spPr/>
        <p:txBody>
          <a:bodyPr/>
          <a:lstStyle>
            <a:lvl1pPr>
              <a:defRPr/>
            </a:lvl1pPr>
          </a:lstStyle>
          <a:p>
            <a:pPr>
              <a:defRPr/>
            </a:pPr>
            <a:fld id="{CA14737E-DD6B-4851-941C-21406AC6A2C2}" type="slidenum">
              <a:rPr lang="en-US" altLang="en-US"/>
              <a:pPr>
                <a:defRPr/>
              </a:pPr>
              <a:t>‹#›</a:t>
            </a:fld>
            <a:endParaRPr lang="en-US" altLang="en-US"/>
          </a:p>
        </p:txBody>
      </p:sp>
    </p:spTree>
    <p:extLst>
      <p:ext uri="{BB962C8B-B14F-4D97-AF65-F5344CB8AC3E}">
        <p14:creationId xmlns:p14="http://schemas.microsoft.com/office/powerpoint/2010/main" val="106529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B29D195-30FB-470B-B8D3-7C2C1AF056D7}"/>
              </a:ext>
            </a:extLst>
          </p:cNvPr>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B0A06F9A-7358-4D75-B90D-3988961D212C}"/>
              </a:ext>
            </a:extLst>
          </p:cNvPr>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F597B2AB-5627-4AC5-B949-A6962F6EDC1A}"/>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667DF9A1-65D2-4A3D-9C19-08B43D39C5A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82B0C149-ABE8-42E3-B948-C2A6F9DDB95C}"/>
              </a:ext>
            </a:extLst>
          </p:cNvPr>
          <p:cNvSpPr>
            <a:spLocks noGrp="1"/>
          </p:cNvSpPr>
          <p:nvPr>
            <p:ph type="sldNum" sz="quarter" idx="4"/>
          </p:nvPr>
        </p:nvSpPr>
        <p:spPr>
          <a:xfrm>
            <a:off x="6457950" y="4767263"/>
            <a:ext cx="20574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AF2CD951-720F-4348-9CCB-E114861F4E30}" type="slidenum">
              <a:rPr lang="en-US" altLang="en-US"/>
              <a:pPr>
                <a:defRPr/>
              </a:pPr>
              <a:t>‹#›</a:t>
            </a:fld>
            <a:endParaRPr lang="en-US" altLang="en-US"/>
          </a:p>
        </p:txBody>
      </p:sp>
      <p:pic>
        <p:nvPicPr>
          <p:cNvPr id="1031" name="Picture 2">
            <a:extLst>
              <a:ext uri="{FF2B5EF4-FFF2-40B4-BE49-F238E27FC236}">
                <a16:creationId xmlns:a16="http://schemas.microsoft.com/office/drawing/2014/main" id="{3C6FBF92-83F8-4A5F-B451-BB6EB3C4E82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507413" y="30163"/>
            <a:ext cx="6127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604EE6E3-44C4-4781-B5B8-BC4EAB27FFDD}"/>
              </a:ext>
            </a:extLst>
          </p:cNvPr>
          <p:cNvSpPr>
            <a:spLocks noGrp="1"/>
          </p:cNvSpPr>
          <p:nvPr/>
        </p:nvSpPr>
        <p:spPr bwMode="gray">
          <a:xfrm>
            <a:off x="997527" y="387877"/>
            <a:ext cx="6987747" cy="641870"/>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r>
              <a:rPr lang="en-US" sz="3600" b="1" dirty="0">
                <a:solidFill>
                  <a:schemeClr val="tx1"/>
                </a:solidFill>
                <a:latin typeface="Times New Roman" panose="02020603050405020304" pitchFamily="18" charset="0"/>
                <a:cs typeface="Times New Roman" panose="02020603050405020304" pitchFamily="18" charset="0"/>
              </a:rPr>
              <a:t>Automate Diagnosis &amp; Consultant(</a:t>
            </a:r>
            <a:r>
              <a:rPr lang="en-US" sz="3600" b="1" dirty="0" err="1">
                <a:solidFill>
                  <a:schemeClr val="tx1"/>
                </a:solidFill>
                <a:latin typeface="Times New Roman" panose="02020603050405020304" pitchFamily="18" charset="0"/>
                <a:cs typeface="Times New Roman" panose="02020603050405020304" pitchFamily="18" charset="0"/>
              </a:rPr>
              <a:t>adc</a:t>
            </a:r>
            <a:r>
              <a:rPr lang="en-US" sz="3600" b="1" dirty="0">
                <a:solidFill>
                  <a:schemeClr val="tx1"/>
                </a:solidFill>
                <a:latin typeface="Times New Roman" panose="02020603050405020304" pitchFamily="18" charset="0"/>
                <a:cs typeface="Times New Roman" panose="02020603050405020304" pitchFamily="18" charset="0"/>
              </a:rPr>
              <a:t>)</a:t>
            </a:r>
            <a:endParaRPr lang="en-US" sz="3600" b="1" dirty="0">
              <a:solidFill>
                <a:schemeClr val="tx1"/>
              </a:solidFill>
            </a:endParaRPr>
          </a:p>
        </p:txBody>
      </p:sp>
      <p:sp>
        <p:nvSpPr>
          <p:cNvPr id="7" name="TextBox 13">
            <a:extLst>
              <a:ext uri="{FF2B5EF4-FFF2-40B4-BE49-F238E27FC236}">
                <a16:creationId xmlns:a16="http://schemas.microsoft.com/office/drawing/2014/main" id="{4EF8B4DA-6A63-4946-A60B-BAA614AEB893}"/>
              </a:ext>
            </a:extLst>
          </p:cNvPr>
          <p:cNvSpPr txBox="1"/>
          <p:nvPr/>
        </p:nvSpPr>
        <p:spPr>
          <a:xfrm>
            <a:off x="6435110" y="3738972"/>
            <a:ext cx="2438400"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Copperplate Gothic Bold" panose="020E0705020206020404" pitchFamily="34" charset="0"/>
              </a:rPr>
              <a:t>Team members:</a:t>
            </a:r>
          </a:p>
          <a:p>
            <a:pPr algn="ctr"/>
            <a:r>
              <a:rPr lang="en-US" sz="1400" dirty="0" err="1">
                <a:latin typeface="Arial Rounded MT Bold" panose="020F0704030504030204" pitchFamily="34" charset="0"/>
              </a:rPr>
              <a:t>Ayush</a:t>
            </a:r>
            <a:r>
              <a:rPr lang="en-US" sz="1400" dirty="0">
                <a:latin typeface="Copperplate Gothic Bold" panose="020E0705020206020404" pitchFamily="34" charset="0"/>
              </a:rPr>
              <a:t> </a:t>
            </a:r>
            <a:r>
              <a:rPr lang="en-IN" sz="1400" i="0" dirty="0">
                <a:effectLst/>
                <a:latin typeface="Arial Rounded MT Bold" panose="020F0704030504030204" pitchFamily="34" charset="0"/>
              </a:rPr>
              <a:t>Srivastava</a:t>
            </a:r>
          </a:p>
          <a:p>
            <a:pPr algn="ctr"/>
            <a:r>
              <a:rPr lang="en-IN" sz="1400" dirty="0">
                <a:latin typeface="Copperplate Gothic Bold" panose="020E0705020206020404" pitchFamily="34" charset="0"/>
              </a:rPr>
              <a:t>1900290120029</a:t>
            </a:r>
            <a:endParaRPr lang="en-US" sz="1400" dirty="0">
              <a:latin typeface="Copperplate Gothic Bold" panose="020E0705020206020404" pitchFamily="34" charset="0"/>
            </a:endParaRPr>
          </a:p>
          <a:p>
            <a:pPr algn="ctr"/>
            <a:r>
              <a:rPr lang="en-US" sz="1400" dirty="0">
                <a:latin typeface="Arial Rounded MT Bold" panose="020F0704030504030204" pitchFamily="34" charset="0"/>
              </a:rPr>
              <a:t>Ankit  Yadav </a:t>
            </a:r>
            <a:r>
              <a:rPr lang="en-US" sz="1400" dirty="0">
                <a:latin typeface="Copperplate Gothic Bold" panose="020E0705020206020404" pitchFamily="34" charset="0"/>
              </a:rPr>
              <a:t>1900290120016</a:t>
            </a:r>
          </a:p>
        </p:txBody>
      </p:sp>
      <p:sp>
        <p:nvSpPr>
          <p:cNvPr id="8" name="TextBox 7">
            <a:extLst>
              <a:ext uri="{FF2B5EF4-FFF2-40B4-BE49-F238E27FC236}">
                <a16:creationId xmlns:a16="http://schemas.microsoft.com/office/drawing/2014/main" id="{60B16FF4-169E-4E25-AE05-68811252F7DF}"/>
              </a:ext>
            </a:extLst>
          </p:cNvPr>
          <p:cNvSpPr txBox="1"/>
          <p:nvPr/>
        </p:nvSpPr>
        <p:spPr>
          <a:xfrm>
            <a:off x="2177664" y="655984"/>
            <a:ext cx="478866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(changing the way to presenting and detection of any diagnosis.) </a:t>
            </a:r>
            <a:endParaRPr lang="en-IN"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BB8CE5A-3228-4F58-BBA2-CC23E49D754B}"/>
              </a:ext>
            </a:extLst>
          </p:cNvPr>
          <p:cNvSpPr txBox="1"/>
          <p:nvPr/>
        </p:nvSpPr>
        <p:spPr>
          <a:xfrm>
            <a:off x="3703185" y="1958817"/>
            <a:ext cx="157643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Objective</a:t>
            </a:r>
          </a:p>
        </p:txBody>
      </p:sp>
      <p:sp>
        <p:nvSpPr>
          <p:cNvPr id="10" name="TextBox 9">
            <a:extLst>
              <a:ext uri="{FF2B5EF4-FFF2-40B4-BE49-F238E27FC236}">
                <a16:creationId xmlns:a16="http://schemas.microsoft.com/office/drawing/2014/main" id="{0203B37F-F937-4E05-B174-35CFB9DBB120}"/>
              </a:ext>
            </a:extLst>
          </p:cNvPr>
          <p:cNvSpPr txBox="1"/>
          <p:nvPr/>
        </p:nvSpPr>
        <p:spPr>
          <a:xfrm>
            <a:off x="838201" y="2367186"/>
            <a:ext cx="7315200"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objective of developing monitoring systems is to reduce overall health care costs by reducing physical hospital visits, hospitalizations, and diagnostic testing procedure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58A4F3-1CCC-4188-AF1D-A3E7B2F8DE63}"/>
              </a:ext>
            </a:extLst>
          </p:cNvPr>
          <p:cNvSpPr txBox="1"/>
          <p:nvPr/>
        </p:nvSpPr>
        <p:spPr>
          <a:xfrm>
            <a:off x="249708" y="3862084"/>
            <a:ext cx="4488546" cy="954107"/>
          </a:xfrm>
          <a:prstGeom prst="rect">
            <a:avLst/>
          </a:prstGeom>
          <a:noFill/>
        </p:spPr>
        <p:txBody>
          <a:bodyPr wrap="square">
            <a:spAutoFit/>
          </a:bodyPr>
          <a:lstStyle/>
          <a:p>
            <a:r>
              <a:rPr lang="en-US" sz="1400" b="1" dirty="0">
                <a:effectLst/>
                <a:latin typeface="Copperplate Gothic Bold" panose="020E0705020206020404" pitchFamily="34" charset="0"/>
                <a:ea typeface="Times New Roman" panose="02020603050405020304" pitchFamily="18" charset="0"/>
              </a:rPr>
              <a:t>Under the Guidance of</a:t>
            </a:r>
            <a:endParaRPr lang="en-IN" sz="1400" dirty="0">
              <a:effectLst/>
              <a:latin typeface="Copperplate Gothic Bold" panose="020E0705020206020404" pitchFamily="34" charset="0"/>
              <a:ea typeface="Times New Roman" panose="02020603050405020304" pitchFamily="18" charset="0"/>
            </a:endParaRPr>
          </a:p>
          <a:p>
            <a:r>
              <a:rPr lang="en-US" sz="1400" dirty="0">
                <a:effectLst/>
                <a:latin typeface="Arial Rounded MT Bold" panose="020F0704030504030204" pitchFamily="34" charset="0"/>
                <a:ea typeface="Times New Roman" panose="02020603050405020304" pitchFamily="18" charset="0"/>
              </a:rPr>
              <a:t>Mr. Harsh </a:t>
            </a:r>
            <a:r>
              <a:rPr lang="en-US" sz="1400" dirty="0" err="1">
                <a:effectLst/>
                <a:latin typeface="Arial Rounded MT Bold" panose="020F0704030504030204" pitchFamily="34" charset="0"/>
                <a:ea typeface="Times New Roman" panose="02020603050405020304" pitchFamily="18" charset="0"/>
              </a:rPr>
              <a:t>Khatter</a:t>
            </a:r>
            <a:endParaRPr lang="en-IN" sz="1400" dirty="0">
              <a:effectLst/>
              <a:latin typeface="Arial Rounded MT Bold" panose="020F0704030504030204" pitchFamily="34" charset="0"/>
              <a:ea typeface="Times New Roman" panose="02020603050405020304" pitchFamily="18" charset="0"/>
            </a:endParaRPr>
          </a:p>
          <a:p>
            <a:r>
              <a:rPr lang="en-IN" sz="1400" dirty="0">
                <a:effectLst/>
                <a:latin typeface="Arial Rounded MT Bold" panose="020F0704030504030204" pitchFamily="34" charset="0"/>
                <a:ea typeface="Times New Roman" panose="02020603050405020304" pitchFamily="18" charset="0"/>
              </a:rPr>
              <a:t>Assistant Professor</a:t>
            </a:r>
            <a:br>
              <a:rPr lang="en-IN" sz="1400" dirty="0">
                <a:effectLst/>
                <a:latin typeface="Arial Rounded MT Bold" panose="020F0704030504030204" pitchFamily="34" charset="0"/>
                <a:ea typeface="Times New Roman" panose="02020603050405020304" pitchFamily="18" charset="0"/>
              </a:rPr>
            </a:br>
            <a:r>
              <a:rPr lang="en-IN" sz="1400" dirty="0">
                <a:effectLst/>
                <a:latin typeface="Arial Rounded MT Bold" panose="020F0704030504030204" pitchFamily="34" charset="0"/>
                <a:ea typeface="Times New Roman" panose="02020603050405020304" pitchFamily="18" charset="0"/>
              </a:rPr>
              <a:t>Department of Computer Science </a:t>
            </a:r>
          </a:p>
        </p:txBody>
      </p:sp>
      <p:sp>
        <p:nvSpPr>
          <p:cNvPr id="12" name="TextBox 11">
            <a:extLst>
              <a:ext uri="{FF2B5EF4-FFF2-40B4-BE49-F238E27FC236}">
                <a16:creationId xmlns:a16="http://schemas.microsoft.com/office/drawing/2014/main" id="{0777604A-33A4-4B26-B993-CA21106B8EB8}"/>
              </a:ext>
            </a:extLst>
          </p:cNvPr>
          <p:cNvSpPr txBox="1"/>
          <p:nvPr/>
        </p:nvSpPr>
        <p:spPr>
          <a:xfrm>
            <a:off x="2448602" y="1372130"/>
            <a:ext cx="424679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Domain : Full Stack + Machine Learning</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CC173E4-24A6-4A6E-B154-1522639E8590}"/>
              </a:ext>
            </a:extLst>
          </p:cNvPr>
          <p:cNvSpPr txBox="1"/>
          <p:nvPr/>
        </p:nvSpPr>
        <p:spPr>
          <a:xfrm>
            <a:off x="3911394" y="1056429"/>
            <a:ext cx="1071127" cy="369332"/>
          </a:xfrm>
          <a:prstGeom prst="rect">
            <a:avLst/>
          </a:prstGeom>
          <a:noFill/>
        </p:spPr>
        <p:txBody>
          <a:bodyPr wrap="none" rtlCol="0">
            <a:spAutoFit/>
          </a:bodyPr>
          <a:lstStyle/>
          <a:p>
            <a:r>
              <a:rPr lang="en-IN" dirty="0"/>
              <a:t>PCS23-11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61AEF-4288-4670-B81B-2A2E65711D90}"/>
              </a:ext>
            </a:extLst>
          </p:cNvPr>
          <p:cNvSpPr txBox="1"/>
          <p:nvPr/>
        </p:nvSpPr>
        <p:spPr>
          <a:xfrm>
            <a:off x="304800" y="138810"/>
            <a:ext cx="3733800" cy="1077218"/>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0-Level Data Flow Diagram</a:t>
            </a:r>
          </a:p>
        </p:txBody>
      </p:sp>
      <p:pic>
        <p:nvPicPr>
          <p:cNvPr id="4" name="Picture 3" descr="A picture containing diagram&#10;&#10;Description automatically generated">
            <a:extLst>
              <a:ext uri="{FF2B5EF4-FFF2-40B4-BE49-F238E27FC236}">
                <a16:creationId xmlns:a16="http://schemas.microsoft.com/office/drawing/2014/main" id="{87F56B49-9C50-4ECD-872D-4341F20C5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15179"/>
            <a:ext cx="5638800" cy="4713142"/>
          </a:xfrm>
          <a:prstGeom prst="rect">
            <a:avLst/>
          </a:prstGeom>
        </p:spPr>
      </p:pic>
    </p:spTree>
    <p:extLst>
      <p:ext uri="{BB962C8B-B14F-4D97-AF65-F5344CB8AC3E}">
        <p14:creationId xmlns:p14="http://schemas.microsoft.com/office/powerpoint/2010/main" val="152223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D107-34E9-488C-B17E-5CFD713B642F}"/>
              </a:ext>
            </a:extLst>
          </p:cNvPr>
          <p:cNvSpPr>
            <a:spLocks noGrp="1"/>
          </p:cNvSpPr>
          <p:nvPr/>
        </p:nvSpPr>
        <p:spPr bwMode="gray">
          <a:xfrm>
            <a:off x="804805" y="438150"/>
            <a:ext cx="7534390" cy="6950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u="sng" dirty="0">
                <a:solidFill>
                  <a:schemeClr val="tx1">
                    <a:lumMod val="95000"/>
                  </a:schemeClr>
                </a:solidFill>
                <a:latin typeface="Times New Roman" panose="02020603050405020304" pitchFamily="18" charset="0"/>
                <a:cs typeface="Times New Roman" panose="02020603050405020304" pitchFamily="18" charset="0"/>
              </a:rPr>
              <a:t>Technology Stack</a:t>
            </a:r>
            <a:endParaRPr lang="en-IN" b="1" u="sng" dirty="0">
              <a:solidFill>
                <a:schemeClr val="tx1">
                  <a:lumMod val="95000"/>
                </a:schemeClr>
              </a:solidFill>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A1BF1E77-5592-45C1-8B1C-CDE7ADE95BCA}"/>
              </a:ext>
            </a:extLst>
          </p:cNvPr>
          <p:cNvGraphicFramePr>
            <a:graphicFrameLocks noGrp="1"/>
          </p:cNvGraphicFramePr>
          <p:nvPr>
            <p:extLst>
              <p:ext uri="{D42A27DB-BD31-4B8C-83A1-F6EECF244321}">
                <p14:modId xmlns:p14="http://schemas.microsoft.com/office/powerpoint/2010/main" val="1331055636"/>
              </p:ext>
            </p:extLst>
          </p:nvPr>
        </p:nvGraphicFramePr>
        <p:xfrm>
          <a:off x="8709" y="1568874"/>
          <a:ext cx="8906691" cy="3365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98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12B9-C565-48C8-8077-4B5CA716CF36}"/>
              </a:ext>
            </a:extLst>
          </p:cNvPr>
          <p:cNvSpPr>
            <a:spLocks noGrp="1"/>
          </p:cNvSpPr>
          <p:nvPr/>
        </p:nvSpPr>
        <p:spPr bwMode="gray">
          <a:xfrm>
            <a:off x="1145112" y="514350"/>
            <a:ext cx="6853775" cy="5626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u="sng" dirty="0">
                <a:solidFill>
                  <a:schemeClr val="tx1">
                    <a:lumMod val="95000"/>
                  </a:schemeClr>
                </a:solidFill>
                <a:latin typeface="Times New Roman" panose="02020603050405020304" pitchFamily="18" charset="0"/>
                <a:cs typeface="Times New Roman" panose="02020603050405020304" pitchFamily="18" charset="0"/>
              </a:rPr>
              <a:t>Social Impact Analysis</a:t>
            </a:r>
            <a:endParaRPr lang="en-IN" u="sng" dirty="0">
              <a:solidFill>
                <a:schemeClr val="tx1">
                  <a:lumMod val="95000"/>
                </a:schemeClr>
              </a:solidFill>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B743BF9F-64D9-45C3-AA92-7CD5EF168522}"/>
              </a:ext>
            </a:extLst>
          </p:cNvPr>
          <p:cNvGraphicFramePr>
            <a:graphicFrameLocks noGrp="1"/>
          </p:cNvGraphicFramePr>
          <p:nvPr>
            <p:extLst>
              <p:ext uri="{D42A27DB-BD31-4B8C-83A1-F6EECF244321}">
                <p14:modId xmlns:p14="http://schemas.microsoft.com/office/powerpoint/2010/main" val="42123710"/>
              </p:ext>
            </p:extLst>
          </p:nvPr>
        </p:nvGraphicFramePr>
        <p:xfrm>
          <a:off x="-80425" y="1426549"/>
          <a:ext cx="9082418" cy="3638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85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5C61F56-FFAF-4DA6-BC44-C0F437E6F53F}"/>
              </a:ext>
            </a:extLst>
          </p:cNvPr>
          <p:cNvSpPr>
            <a:spLocks noGrp="1" noChangeArrowheads="1"/>
          </p:cNvSpPr>
          <p:nvPr>
            <p:ph type="title"/>
          </p:nvPr>
        </p:nvSpPr>
        <p:spPr/>
        <p:txBody>
          <a:bodyPr/>
          <a:lstStyle/>
          <a:p>
            <a:pPr algn="ctr"/>
            <a:r>
              <a:rPr lang="en-IN" altLang="en-US" sz="3200" b="1" u="sng" dirty="0">
                <a:latin typeface="Times New Roman" panose="02020603050405020304" pitchFamily="18" charset="0"/>
                <a:cs typeface="Times New Roman" panose="02020603050405020304" pitchFamily="18" charset="0"/>
              </a:rPr>
              <a:t>OUTCOME OF THE PROJECT</a:t>
            </a:r>
          </a:p>
        </p:txBody>
      </p:sp>
      <p:sp>
        <p:nvSpPr>
          <p:cNvPr id="10243" name="Content Placeholder 2">
            <a:extLst>
              <a:ext uri="{FF2B5EF4-FFF2-40B4-BE49-F238E27FC236}">
                <a16:creationId xmlns:a16="http://schemas.microsoft.com/office/drawing/2014/main" id="{7C4C32EA-E481-4060-9861-77E96940C427}"/>
              </a:ext>
            </a:extLst>
          </p:cNvPr>
          <p:cNvSpPr>
            <a:spLocks noGrp="1" noChangeArrowheads="1"/>
          </p:cNvSpPr>
          <p:nvPr>
            <p:ph idx="1"/>
          </p:nvPr>
        </p:nvSpPr>
        <p:spPr/>
        <p:txBody>
          <a:bodyPr/>
          <a:lstStyle/>
          <a:p>
            <a:r>
              <a:rPr lang="en-IN" altLang="en-US" sz="2800" b="1" dirty="0">
                <a:latin typeface="Times New Roman" panose="02020603050405020304" pitchFamily="18" charset="0"/>
                <a:cs typeface="Times New Roman" panose="02020603050405020304" pitchFamily="18" charset="0"/>
              </a:rPr>
              <a:t>Research Paper</a:t>
            </a:r>
          </a:p>
          <a:p>
            <a:r>
              <a:rPr lang="en-IN" altLang="en-US" sz="2800" b="1" dirty="0">
                <a:latin typeface="Times New Roman" panose="02020603050405020304" pitchFamily="18" charset="0"/>
                <a:cs typeface="Times New Roman" panose="02020603050405020304" pitchFamily="18" charset="0"/>
              </a:rPr>
              <a:t>Patent</a:t>
            </a:r>
          </a:p>
          <a:p>
            <a:r>
              <a:rPr lang="en-IN" altLang="en-US" sz="2800" b="1" dirty="0">
                <a:latin typeface="Times New Roman" panose="02020603050405020304" pitchFamily="18" charset="0"/>
                <a:cs typeface="Times New Roman" panose="02020603050405020304" pitchFamily="18" charset="0"/>
              </a:rPr>
              <a:t>Website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6BA99-47F4-4107-B7DF-48AF9CF84735}"/>
              </a:ext>
            </a:extLst>
          </p:cNvPr>
          <p:cNvSpPr txBox="1"/>
          <p:nvPr/>
        </p:nvSpPr>
        <p:spPr>
          <a:xfrm>
            <a:off x="2443432" y="1686508"/>
            <a:ext cx="4577472" cy="1077218"/>
          </a:xfrm>
          <a:prstGeom prst="rect">
            <a:avLst/>
          </a:prstGeom>
          <a:noFill/>
        </p:spPr>
        <p:txBody>
          <a:bodyPr wrap="none" rtlCol="0">
            <a:spAutoFit/>
          </a:bodyPr>
          <a:lstStyle/>
          <a:p>
            <a:pPr algn="ctr"/>
            <a:r>
              <a:rPr lang="en-IN" sz="3200" b="1" u="sng" dirty="0">
                <a:latin typeface="Times New Roman" panose="02020603050405020304" pitchFamily="18" charset="0"/>
                <a:cs typeface="Times New Roman" panose="02020603050405020304" pitchFamily="18" charset="0"/>
              </a:rPr>
              <a:t>Literature Review of the </a:t>
            </a:r>
          </a:p>
          <a:p>
            <a:pPr algn="ctr"/>
            <a:r>
              <a:rPr lang="en-IN" sz="3200" b="1" u="sng" dirty="0">
                <a:latin typeface="Times New Roman" panose="02020603050405020304" pitchFamily="18" charset="0"/>
                <a:cs typeface="Times New Roman" panose="02020603050405020304" pitchFamily="18" charset="0"/>
              </a:rPr>
              <a:t> Research Paper</a:t>
            </a:r>
          </a:p>
        </p:txBody>
      </p:sp>
      <p:pic>
        <p:nvPicPr>
          <p:cNvPr id="3" name="Picture 2" descr="A picture containing text, sign, clipart&#10;&#10;Description automatically generated">
            <a:extLst>
              <a:ext uri="{FF2B5EF4-FFF2-40B4-BE49-F238E27FC236}">
                <a16:creationId xmlns:a16="http://schemas.microsoft.com/office/drawing/2014/main" id="{044D1FA7-937B-4758-AF49-359965B91DE2}"/>
              </a:ext>
            </a:extLst>
          </p:cNvPr>
          <p:cNvPicPr>
            <a:picLocks noChangeAspect="1"/>
          </p:cNvPicPr>
          <p:nvPr/>
        </p:nvPicPr>
        <p:blipFill>
          <a:blip r:embed="rId2"/>
          <a:stretch>
            <a:fillRect/>
          </a:stretch>
        </p:blipFill>
        <p:spPr>
          <a:xfrm>
            <a:off x="8087264" y="48831"/>
            <a:ext cx="1201415" cy="901061"/>
          </a:xfrm>
          <a:prstGeom prst="rect">
            <a:avLst/>
          </a:prstGeom>
        </p:spPr>
      </p:pic>
    </p:spTree>
    <p:extLst>
      <p:ext uri="{BB962C8B-B14F-4D97-AF65-F5344CB8AC3E}">
        <p14:creationId xmlns:p14="http://schemas.microsoft.com/office/powerpoint/2010/main" val="353964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D044C-D3ED-4C2E-ACE0-862BEBF191AD}"/>
              </a:ext>
            </a:extLst>
          </p:cNvPr>
          <p:cNvSpPr txBox="1"/>
          <p:nvPr/>
        </p:nvSpPr>
        <p:spPr>
          <a:xfrm>
            <a:off x="447763" y="810495"/>
            <a:ext cx="8248475" cy="3445559"/>
          </a:xfrm>
          <a:prstGeom prst="rect">
            <a:avLst/>
          </a:prstGeom>
          <a:noFill/>
        </p:spPr>
        <p:txBody>
          <a:bodyPr wrap="square">
            <a:spAutoFit/>
          </a:bodyPr>
          <a:lstStyle/>
          <a:p>
            <a:pPr algn="ctr">
              <a:lnSpc>
                <a:spcPct val="107000"/>
              </a:lnSpc>
              <a:spcAft>
                <a:spcPts val="600"/>
              </a:spcAft>
            </a:pPr>
            <a:r>
              <a:rPr lang="en-IN" b="1" i="0" dirty="0">
                <a:solidFill>
                  <a:srgbClr val="333333"/>
                </a:solidFill>
                <a:effectLst/>
                <a:latin typeface="Times New Roman" panose="02020603050405020304" pitchFamily="18" charset="0"/>
                <a:cs typeface="Times New Roman" panose="02020603050405020304" pitchFamily="18" charset="0"/>
              </a:rPr>
              <a:t>Machine learning techniques for classification of diabetes and cardiovascular diseases </a:t>
            </a:r>
          </a:p>
          <a:p>
            <a:pPr>
              <a:lnSpc>
                <a:spcPct val="107000"/>
              </a:lnSpc>
              <a:spcAft>
                <a:spcPts val="600"/>
              </a:spcAft>
            </a:pPr>
            <a:r>
              <a:rPr lang="en-IN" sz="1350" dirty="0">
                <a:latin typeface="Helvetica" panose="020B0604020202020204" pitchFamily="34" charset="0"/>
                <a:ea typeface="Times New Roman" panose="02020603050405020304" pitchFamily="18" charset="0"/>
                <a:cs typeface="Times New Roman" panose="02020603050405020304" pitchFamily="18" charset="0"/>
              </a:rPr>
              <a:t>Machine learning methods are playing an increasingly important role in data analysis because they can deal with massive amounts of data. In fact, the more data the better. Most machine learning methods construct hypotheses from data. our growing abilities to store large amounts of data in rapid-access computer memories and to compute with these data has enabled techniques that store and use all the data as they are needed. </a:t>
            </a:r>
            <a:endParaRPr lang="en-IN" sz="1050" dirty="0">
              <a:ea typeface="Times New Roman" panose="02020603050405020304" pitchFamily="18" charset="0"/>
              <a:cs typeface="Times New Roman" panose="02020603050405020304" pitchFamily="18" charset="0"/>
            </a:endParaRPr>
          </a:p>
          <a:p>
            <a:pPr>
              <a:lnSpc>
                <a:spcPct val="115000"/>
              </a:lnSpc>
              <a:spcAft>
                <a:spcPts val="750"/>
              </a:spcAft>
            </a:pPr>
            <a:r>
              <a:rPr lang="en-IN" sz="1350" dirty="0">
                <a:latin typeface="Helvetica" panose="020B0604020202020204" pitchFamily="34" charset="0"/>
                <a:ea typeface="Times New Roman" panose="02020603050405020304" pitchFamily="18" charset="0"/>
                <a:cs typeface="Times New Roman" panose="02020603050405020304" pitchFamily="18" charset="0"/>
              </a:rPr>
              <a:t>These insights yield connections between deep learning and diverse physical and mathematical topics, including random landscapes, spin glasses, jamming, dynamical phase transitions, chaos, Riemannian geometry, random matrix theory, free probability, and nonequilibrium statistical mechanics. Indeed, the fields of statistical mechanics and machine learning have long enjoyed a rich history of strongly coupled interactions, and recent advances at the intersection of statistical mechanics and deep learning suggest these interactions will only deepen going forward.</a:t>
            </a:r>
            <a:endParaRPr lang="en-IN" sz="1050" dirty="0">
              <a:ea typeface="Times New Roman" panose="02020603050405020304" pitchFamily="18" charset="0"/>
              <a:cs typeface="Times New Roman" panose="02020603050405020304" pitchFamily="18" charset="0"/>
            </a:endParaRPr>
          </a:p>
        </p:txBody>
      </p:sp>
      <p:pic>
        <p:nvPicPr>
          <p:cNvPr id="4" name="Picture 3" descr="A picture containing text, sign, clipart&#10;&#10;Description automatically generated">
            <a:extLst>
              <a:ext uri="{FF2B5EF4-FFF2-40B4-BE49-F238E27FC236}">
                <a16:creationId xmlns:a16="http://schemas.microsoft.com/office/drawing/2014/main" id="{12936DF2-846A-47BC-A3EC-E75E3A22470D}"/>
              </a:ext>
            </a:extLst>
          </p:cNvPr>
          <p:cNvPicPr>
            <a:picLocks noChangeAspect="1"/>
          </p:cNvPicPr>
          <p:nvPr/>
        </p:nvPicPr>
        <p:blipFill>
          <a:blip r:embed="rId2"/>
          <a:stretch>
            <a:fillRect/>
          </a:stretch>
        </p:blipFill>
        <p:spPr>
          <a:xfrm>
            <a:off x="8087264" y="48831"/>
            <a:ext cx="1201415" cy="901061"/>
          </a:xfrm>
          <a:prstGeom prst="rect">
            <a:avLst/>
          </a:prstGeom>
        </p:spPr>
      </p:pic>
    </p:spTree>
    <p:extLst>
      <p:ext uri="{BB962C8B-B14F-4D97-AF65-F5344CB8AC3E}">
        <p14:creationId xmlns:p14="http://schemas.microsoft.com/office/powerpoint/2010/main" val="177977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16DAF-DCE6-4CF6-A1EA-C742348AD660}"/>
              </a:ext>
            </a:extLst>
          </p:cNvPr>
          <p:cNvSpPr txBox="1"/>
          <p:nvPr/>
        </p:nvSpPr>
        <p:spPr>
          <a:xfrm>
            <a:off x="564611" y="933019"/>
            <a:ext cx="8103766" cy="3334952"/>
          </a:xfrm>
          <a:prstGeom prst="rect">
            <a:avLst/>
          </a:prstGeom>
          <a:noFill/>
        </p:spPr>
        <p:txBody>
          <a:bodyPr wrap="square">
            <a:spAutoFit/>
          </a:bodyPr>
          <a:lstStyle/>
          <a:p>
            <a:pPr marL="342900" algn="ctr">
              <a:lnSpc>
                <a:spcPct val="115000"/>
              </a:lnSpc>
              <a:spcAft>
                <a:spcPts val="750"/>
              </a:spcAft>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Supervised learning &amp; Unsupervised Learning</a:t>
            </a:r>
          </a:p>
          <a:p>
            <a:pPr>
              <a:lnSpc>
                <a:spcPct val="115000"/>
              </a:lnSpc>
              <a:spcAft>
                <a:spcPts val="750"/>
              </a:spcAft>
            </a:pPr>
            <a:r>
              <a:rPr lang="en-IN" sz="1350" dirty="0">
                <a:latin typeface="Helvetica" panose="020B0604020202020204" pitchFamily="34" charset="0"/>
                <a:ea typeface="Times New Roman" panose="02020603050405020304" pitchFamily="18" charset="0"/>
                <a:cs typeface="Times New Roman" panose="02020603050405020304" pitchFamily="18" charset="0"/>
              </a:rPr>
              <a:t>ML methods that aim to learn a function from a given training data set constitute the second main approach, called supervised learning. Two main criteria for the success of supervised learning algorithms are prediction and generalization. The learned function should be able to successfully predict the output for data other than in the training set used. At the same time, it should act as a model that captures the underlying characteristics of the training data and generalize to new data points.  </a:t>
            </a:r>
            <a:endParaRPr lang="en-IN" sz="1050" dirty="0">
              <a:ea typeface="Times New Roman" panose="02020603050405020304" pitchFamily="18" charset="0"/>
              <a:cs typeface="Times New Roman" panose="02020603050405020304" pitchFamily="18" charset="0"/>
            </a:endParaRPr>
          </a:p>
          <a:p>
            <a:pPr>
              <a:lnSpc>
                <a:spcPct val="115000"/>
              </a:lnSpc>
              <a:spcAft>
                <a:spcPts val="750"/>
              </a:spcAft>
            </a:pPr>
            <a:r>
              <a:rPr lang="en-IN" sz="1350" dirty="0">
                <a:latin typeface="Helvetica" panose="020B0604020202020204" pitchFamily="34" charset="0"/>
                <a:ea typeface="Times New Roman" panose="02020603050405020304" pitchFamily="18" charset="0"/>
                <a:cs typeface="Times New Roman" panose="02020603050405020304" pitchFamily="18" charset="0"/>
              </a:rPr>
              <a:t>Supervised ML techniques offer an invaluable set of formalized computing methods to develop computer-assisted detection, analysis, and decision systems for network security. These methods have been successfully applied to a wide variety of fields ranging from image recognition, speech processing, and data mining. the opposite behaviour is called overfitting where the function describes the training data perfectly but has poor predictive power. The performance of a supervised learning algorithm is quantitatively assessed using a test data set and cross-validation techniques.</a:t>
            </a:r>
            <a:endParaRPr lang="en-IN" sz="1050" dirty="0">
              <a:ea typeface="Times New Roman" panose="02020603050405020304" pitchFamily="18" charset="0"/>
              <a:cs typeface="Times New Roman" panose="02020603050405020304" pitchFamily="18" charset="0"/>
            </a:endParaRPr>
          </a:p>
        </p:txBody>
      </p:sp>
      <p:pic>
        <p:nvPicPr>
          <p:cNvPr id="4" name="Picture 3" descr="A picture containing text, sign, clipart&#10;&#10;Description automatically generated">
            <a:extLst>
              <a:ext uri="{FF2B5EF4-FFF2-40B4-BE49-F238E27FC236}">
                <a16:creationId xmlns:a16="http://schemas.microsoft.com/office/drawing/2014/main" id="{F7363A70-CFD3-419E-8951-9ED923E79D72}"/>
              </a:ext>
            </a:extLst>
          </p:cNvPr>
          <p:cNvPicPr>
            <a:picLocks noChangeAspect="1"/>
          </p:cNvPicPr>
          <p:nvPr/>
        </p:nvPicPr>
        <p:blipFill>
          <a:blip r:embed="rId2"/>
          <a:stretch>
            <a:fillRect/>
          </a:stretch>
        </p:blipFill>
        <p:spPr>
          <a:xfrm>
            <a:off x="8087264" y="48831"/>
            <a:ext cx="1201415" cy="901061"/>
          </a:xfrm>
          <a:prstGeom prst="rect">
            <a:avLst/>
          </a:prstGeom>
        </p:spPr>
      </p:pic>
    </p:spTree>
    <p:extLst>
      <p:ext uri="{BB962C8B-B14F-4D97-AF65-F5344CB8AC3E}">
        <p14:creationId xmlns:p14="http://schemas.microsoft.com/office/powerpoint/2010/main" val="259841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08099F-A63B-4687-8D12-AE451E86693B}"/>
              </a:ext>
            </a:extLst>
          </p:cNvPr>
          <p:cNvSpPr txBox="1"/>
          <p:nvPr/>
        </p:nvSpPr>
        <p:spPr>
          <a:xfrm>
            <a:off x="321928" y="543329"/>
            <a:ext cx="8500145" cy="3550844"/>
          </a:xfrm>
          <a:prstGeom prst="rect">
            <a:avLst/>
          </a:prstGeom>
          <a:noFill/>
        </p:spPr>
        <p:txBody>
          <a:bodyPr wrap="square">
            <a:spAutoFit/>
          </a:bodyPr>
          <a:lstStyle/>
          <a:p>
            <a:pPr algn="ctr">
              <a:lnSpc>
                <a:spcPct val="115000"/>
              </a:lnSpc>
              <a:spcAft>
                <a:spcPts val="750"/>
              </a:spcAft>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Regression Techniques</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750"/>
              </a:spcAft>
            </a:pPr>
            <a:r>
              <a:rPr lang="en-IN" sz="1300" dirty="0">
                <a:latin typeface="Times New Roman" panose="02020603050405020304" pitchFamily="18" charset="0"/>
                <a:ea typeface="Times New Roman" panose="02020603050405020304" pitchFamily="18" charset="0"/>
                <a:cs typeface="Times New Roman" panose="02020603050405020304" pitchFamily="18" charset="0"/>
              </a:rPr>
              <a:t>Linear regression analysis is often used by life scientists. For example, the equation for the regression of one variable on another may suggest hypotheses about why the two variables are functionally related. More practically, regression can be used in situations where the dependent variable is difficult, expensive, or impossible to measure, but its values can be predicted from another easily measured variable to which it is functionally related. Logistic regression is an extension of linear regression. Rather than </a:t>
            </a:r>
            <a:r>
              <a:rPr lang="en-IN" sz="1300" dirty="0" err="1">
                <a:latin typeface="Times New Roman" panose="02020603050405020304" pitchFamily="18" charset="0"/>
                <a:ea typeface="Times New Roman" panose="02020603050405020304" pitchFamily="18" charset="0"/>
                <a:cs typeface="Times New Roman" panose="02020603050405020304" pitchFamily="18" charset="0"/>
              </a:rPr>
              <a:t>modeling</a:t>
            </a:r>
            <a:r>
              <a:rPr lang="en-IN" sz="1300" dirty="0">
                <a:latin typeface="Times New Roman" panose="02020603050405020304" pitchFamily="18" charset="0"/>
                <a:ea typeface="Times New Roman" panose="02020603050405020304" pitchFamily="18" charset="0"/>
                <a:cs typeface="Times New Roman" panose="02020603050405020304" pitchFamily="18" charset="0"/>
              </a:rPr>
              <a:t> a linear relationship between the independent variable x and the probability of the outcome, which is unnatural since it would allow predicted probabilities outside the range of 0–1, it assumes a linear (straight line). </a:t>
            </a:r>
          </a:p>
          <a:p>
            <a:pPr>
              <a:lnSpc>
                <a:spcPct val="115000"/>
              </a:lnSpc>
              <a:spcAft>
                <a:spcPts val="750"/>
              </a:spcAft>
            </a:pPr>
            <a:r>
              <a:rPr lang="en-IN" sz="1300" dirty="0">
                <a:latin typeface="Times New Roman" panose="02020603050405020304" pitchFamily="18" charset="0"/>
                <a:ea typeface="Times New Roman" panose="02020603050405020304" pitchFamily="18" charset="0"/>
                <a:cs typeface="Times New Roman" panose="02020603050405020304" pitchFamily="18" charset="0"/>
              </a:rPr>
              <a:t>A major advantage of logistic regression compared to other similar approaches like probity regression—and therefore, a reason for its popularity among medical researchers—is that the exponentiated logistic regression slope coefficient (</a:t>
            </a:r>
            <a:r>
              <a:rPr lang="en-IN" sz="1300" i="1" dirty="0">
                <a:latin typeface="Times New Roman" panose="02020603050405020304" pitchFamily="18" charset="0"/>
                <a:ea typeface="Times New Roman" panose="02020603050405020304" pitchFamily="18" charset="0"/>
                <a:cs typeface="Times New Roman" panose="02020603050405020304" pitchFamily="18" charset="0"/>
              </a:rPr>
              <a:t>e</a:t>
            </a:r>
            <a:r>
              <a:rPr lang="en-IN" sz="1300" baseline="30000" dirty="0">
                <a:latin typeface="Times New Roman" panose="02020603050405020304" pitchFamily="18" charset="0"/>
                <a:ea typeface="Times New Roman" panose="02020603050405020304" pitchFamily="18" charset="0"/>
                <a:cs typeface="Times New Roman" panose="02020603050405020304" pitchFamily="18" charset="0"/>
              </a:rPr>
              <a:t>b</a:t>
            </a:r>
            <a:r>
              <a:rPr lang="en-IN" sz="1300" dirty="0">
                <a:latin typeface="Times New Roman" panose="02020603050405020304" pitchFamily="18" charset="0"/>
                <a:ea typeface="Times New Roman" panose="02020603050405020304" pitchFamily="18" charset="0"/>
                <a:cs typeface="Times New Roman" panose="02020603050405020304" pitchFamily="18" charset="0"/>
              </a:rPr>
              <a:t>) can be conveniently interpreted as an odds ratio. The odds ratio indicates how much the odds of a particular outcome change for a 1-unit increase in the independent variable (for continuous independent variables) or versus a reference category.</a:t>
            </a:r>
          </a:p>
          <a:p>
            <a:pPr>
              <a:lnSpc>
                <a:spcPct val="115000"/>
              </a:lnSpc>
              <a:spcAft>
                <a:spcPts val="750"/>
              </a:spcAft>
            </a:pP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descr="A picture containing text, sign, clipart&#10;&#10;Description automatically generated">
            <a:extLst>
              <a:ext uri="{FF2B5EF4-FFF2-40B4-BE49-F238E27FC236}">
                <a16:creationId xmlns:a16="http://schemas.microsoft.com/office/drawing/2014/main" id="{B9A6A5FF-D05D-40A5-9E1C-CB0D03C399DA}"/>
              </a:ext>
            </a:extLst>
          </p:cNvPr>
          <p:cNvPicPr>
            <a:picLocks noChangeAspect="1"/>
          </p:cNvPicPr>
          <p:nvPr/>
        </p:nvPicPr>
        <p:blipFill>
          <a:blip r:embed="rId2"/>
          <a:stretch>
            <a:fillRect/>
          </a:stretch>
        </p:blipFill>
        <p:spPr>
          <a:xfrm>
            <a:off x="8087264" y="48831"/>
            <a:ext cx="1201415" cy="901061"/>
          </a:xfrm>
          <a:prstGeom prst="rect">
            <a:avLst/>
          </a:prstGeom>
        </p:spPr>
      </p:pic>
    </p:spTree>
    <p:extLst>
      <p:ext uri="{BB962C8B-B14F-4D97-AF65-F5344CB8AC3E}">
        <p14:creationId xmlns:p14="http://schemas.microsoft.com/office/powerpoint/2010/main" val="361413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4458F-66A0-4F77-93E3-078B990E22C4}"/>
              </a:ext>
            </a:extLst>
          </p:cNvPr>
          <p:cNvSpPr txBox="1"/>
          <p:nvPr/>
        </p:nvSpPr>
        <p:spPr>
          <a:xfrm>
            <a:off x="392186" y="856953"/>
            <a:ext cx="8359629" cy="3269421"/>
          </a:xfrm>
          <a:prstGeom prst="rect">
            <a:avLst/>
          </a:prstGeom>
          <a:noFill/>
        </p:spPr>
        <p:txBody>
          <a:bodyPr wrap="square">
            <a:spAutoFit/>
          </a:bodyPr>
          <a:lstStyle/>
          <a:p>
            <a:pPr algn="ctr">
              <a:lnSpc>
                <a:spcPct val="115000"/>
              </a:lnSpc>
              <a:spcAft>
                <a:spcPts val="750"/>
              </a:spcAft>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Support Vector Machine in medical fields</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750"/>
              </a:spcAft>
            </a:pPr>
            <a:r>
              <a:rPr lang="en-IN" sz="1350" dirty="0">
                <a:latin typeface="Helvetica" panose="020B0604020202020204" pitchFamily="34" charset="0"/>
                <a:ea typeface="Times New Roman" panose="02020603050405020304" pitchFamily="18" charset="0"/>
                <a:cs typeface="Times New Roman" panose="02020603050405020304" pitchFamily="18" charset="0"/>
              </a:rPr>
              <a:t>Support Vector Machine is a supervised Machine Learning algorithm that can be used for both classification and regression challenges. However, it is mostly used in classification problems. In the SVM algorithm, we plot each data item as a point in n-dimensional space with the value of each feature being the value of a particular coordinate. Then, we perform classification by finding the hyper-plane that differentiates the two classes very well.</a:t>
            </a:r>
            <a:endParaRPr lang="en-IN" sz="1050" dirty="0">
              <a:ea typeface="Times New Roman" panose="02020603050405020304" pitchFamily="18" charset="0"/>
              <a:cs typeface="Times New Roman" panose="02020603050405020304" pitchFamily="18" charset="0"/>
            </a:endParaRPr>
          </a:p>
          <a:p>
            <a:pPr>
              <a:lnSpc>
                <a:spcPct val="115000"/>
              </a:lnSpc>
              <a:spcAft>
                <a:spcPts val="750"/>
              </a:spcAft>
            </a:pPr>
            <a:r>
              <a:rPr lang="en-IN" sz="1350" dirty="0">
                <a:latin typeface="Helvetica" panose="020B0604020202020204" pitchFamily="34" charset="0"/>
                <a:ea typeface="Times New Roman" panose="02020603050405020304" pitchFamily="18" charset="0"/>
                <a:cs typeface="Times New Roman" panose="02020603050405020304" pitchFamily="18" charset="0"/>
              </a:rPr>
              <a:t>The SVM kernel is a function that takes low dimensional input space and transforms it to a higher dimensional space i.e., it converts not separable problem to separable problem. It is mostly useful in non-linear separation problems. Simply put, it does some extremely complex data transformations, then finds out the process to separate the data based on the labels or outputs you’ve defined</a:t>
            </a:r>
            <a:r>
              <a:rPr lang="en-IN" sz="1350" dirty="0">
                <a:latin typeface="Lato" panose="020F0502020204030203" pitchFamily="34" charset="0"/>
                <a:ea typeface="Times New Roman" panose="02020603050405020304" pitchFamily="18" charset="0"/>
                <a:cs typeface="Times New Roman" panose="02020603050405020304" pitchFamily="18" charset="0"/>
              </a:rPr>
              <a:t>.</a:t>
            </a:r>
            <a:endParaRPr lang="en-IN" sz="1050" dirty="0">
              <a:ea typeface="Times New Roman" panose="02020603050405020304" pitchFamily="18" charset="0"/>
              <a:cs typeface="Times New Roman" panose="02020603050405020304" pitchFamily="18" charset="0"/>
            </a:endParaRPr>
          </a:p>
          <a:p>
            <a:pPr>
              <a:lnSpc>
                <a:spcPct val="115000"/>
              </a:lnSpc>
              <a:spcAft>
                <a:spcPts val="750"/>
              </a:spcAft>
            </a:pPr>
            <a:r>
              <a:rPr lang="en-IN" sz="1350" dirty="0">
                <a:solidFill>
                  <a:srgbClr val="222222"/>
                </a:solidFill>
                <a:latin typeface="Helvetica" panose="020B0604020202020204" pitchFamily="34" charset="0"/>
                <a:ea typeface="Times New Roman" panose="02020603050405020304" pitchFamily="18" charset="0"/>
                <a:cs typeface="Times New Roman" panose="02020603050405020304" pitchFamily="18" charset="0"/>
              </a:rPr>
              <a:t> </a:t>
            </a:r>
            <a:endParaRPr lang="en-IN" sz="1050" dirty="0">
              <a:ea typeface="Times New Roman" panose="02020603050405020304" pitchFamily="18" charset="0"/>
              <a:cs typeface="Times New Roman" panose="02020603050405020304" pitchFamily="18" charset="0"/>
            </a:endParaRPr>
          </a:p>
        </p:txBody>
      </p:sp>
      <p:pic>
        <p:nvPicPr>
          <p:cNvPr id="4" name="Picture 3" descr="A picture containing text, sign, clipart&#10;&#10;Description automatically generated">
            <a:extLst>
              <a:ext uri="{FF2B5EF4-FFF2-40B4-BE49-F238E27FC236}">
                <a16:creationId xmlns:a16="http://schemas.microsoft.com/office/drawing/2014/main" id="{E9CCFE92-6CAD-43FA-A948-264736B930E1}"/>
              </a:ext>
            </a:extLst>
          </p:cNvPr>
          <p:cNvPicPr>
            <a:picLocks noChangeAspect="1"/>
          </p:cNvPicPr>
          <p:nvPr/>
        </p:nvPicPr>
        <p:blipFill>
          <a:blip r:embed="rId2"/>
          <a:stretch>
            <a:fillRect/>
          </a:stretch>
        </p:blipFill>
        <p:spPr>
          <a:xfrm>
            <a:off x="8087264" y="48831"/>
            <a:ext cx="1201415" cy="901061"/>
          </a:xfrm>
          <a:prstGeom prst="rect">
            <a:avLst/>
          </a:prstGeom>
        </p:spPr>
      </p:pic>
    </p:spTree>
    <p:extLst>
      <p:ext uri="{BB962C8B-B14F-4D97-AF65-F5344CB8AC3E}">
        <p14:creationId xmlns:p14="http://schemas.microsoft.com/office/powerpoint/2010/main" val="553851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5FF353-A2C8-4B67-BCBE-FF893D558E5D}"/>
              </a:ext>
            </a:extLst>
          </p:cNvPr>
          <p:cNvSpPr txBox="1"/>
          <p:nvPr/>
        </p:nvSpPr>
        <p:spPr>
          <a:xfrm>
            <a:off x="342900" y="971550"/>
            <a:ext cx="8458200" cy="2948308"/>
          </a:xfrm>
          <a:prstGeom prst="rect">
            <a:avLst/>
          </a:prstGeom>
          <a:noFill/>
        </p:spPr>
        <p:txBody>
          <a:bodyPr wrap="square">
            <a:spAutoFit/>
          </a:bodyPr>
          <a:lstStyle/>
          <a:p>
            <a:pPr lvl="0" algn="ctr">
              <a:lnSpc>
                <a:spcPct val="107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Research and Analysis of the Front-end Frameworks and Libraries in E-Business Development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90170">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With web technology rapidly expands out in recent years, there is a significant trend that Hypertext Markup Language(HTML)5 turns into a worldwide web consortium and leads the front-end development to stand on the front stage of internet history. However, there are numerous front-end development frameworks and libraries such as React, Angular and Vue. How to select a suitable framework or library to establish the e-Business and reach out to maximize the user experience becomes a priority operation in web development. This paper starts with introducing an overview of the leading frameworks and libraries in the field of front-end development and examine each performance in web services.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54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2F350A6-977A-47E5-A197-98A601BF33D3}"/>
              </a:ext>
            </a:extLst>
          </p:cNvPr>
          <p:cNvSpPr>
            <a:spLocks noGrp="1" noChangeArrowheads="1"/>
          </p:cNvSpPr>
          <p:nvPr>
            <p:ph type="title"/>
          </p:nvPr>
        </p:nvSpPr>
        <p:spPr/>
        <p:txBody>
          <a:bodyPr/>
          <a:lstStyle/>
          <a:p>
            <a:pPr algn="ctr"/>
            <a:r>
              <a:rPr lang="en-IN" altLang="en-US" b="1" u="sng" dirty="0">
                <a:latin typeface="Times New Roman" panose="02020603050405020304" pitchFamily="18" charset="0"/>
                <a:cs typeface="Times New Roman" panose="02020603050405020304" pitchFamily="18" charset="0"/>
              </a:rPr>
              <a:t>INTRODUCTION</a:t>
            </a:r>
          </a:p>
        </p:txBody>
      </p:sp>
      <p:sp>
        <p:nvSpPr>
          <p:cNvPr id="4099" name="Content Placeholder 2">
            <a:extLst>
              <a:ext uri="{FF2B5EF4-FFF2-40B4-BE49-F238E27FC236}">
                <a16:creationId xmlns:a16="http://schemas.microsoft.com/office/drawing/2014/main" id="{B670C217-2998-426C-9628-EDC0BB8E4A44}"/>
              </a:ext>
            </a:extLst>
          </p:cNvPr>
          <p:cNvSpPr>
            <a:spLocks noGrp="1" noChangeArrowheads="1"/>
          </p:cNvSpPr>
          <p:nvPr>
            <p:ph idx="1"/>
          </p:nvPr>
        </p:nvSpPr>
        <p:spPr>
          <a:xfrm>
            <a:off x="628650" y="1370013"/>
            <a:ext cx="7886700" cy="2039937"/>
          </a:xfrm>
        </p:spPr>
        <p:txBody>
          <a:bodyPr/>
          <a:lstStyle/>
          <a:p>
            <a:r>
              <a:rPr lang="en-US" sz="1800" dirty="0">
                <a:effectLst/>
                <a:latin typeface="Times New Roman" panose="02020603050405020304" pitchFamily="18" charset="0"/>
                <a:ea typeface="Times New Roman" panose="02020603050405020304" pitchFamily="18" charset="0"/>
              </a:rPr>
              <a:t>The health problem is the gap between an acceptable or desirable health status and the present status. </a:t>
            </a:r>
          </a:p>
          <a:p>
            <a:r>
              <a:rPr lang="en-US" sz="1800" dirty="0">
                <a:effectLst/>
                <a:latin typeface="Times New Roman" panose="02020603050405020304" pitchFamily="18" charset="0"/>
                <a:ea typeface="Times New Roman" panose="02020603050405020304" pitchFamily="18" charset="0"/>
              </a:rPr>
              <a:t>This project is based on real time implementation as well as more informative and realistic.</a:t>
            </a:r>
          </a:p>
          <a:p>
            <a:r>
              <a:rPr lang="en-US" sz="1800" dirty="0">
                <a:effectLst/>
                <a:latin typeface="Times New Roman" panose="02020603050405020304" pitchFamily="18" charset="0"/>
                <a:ea typeface="Times New Roman" panose="02020603050405020304" pitchFamily="18" charset="0"/>
              </a:rPr>
              <a:t> It can be highly used in Medical Diagnosis and understanding the different feasibilities of model.</a:t>
            </a:r>
            <a:endParaRPr lang="en-IN" sz="1800" dirty="0">
              <a:effectLst/>
              <a:latin typeface="Times New Roman" panose="02020603050405020304" pitchFamily="18" charset="0"/>
              <a:ea typeface="Times New Roman" panose="02020603050405020304" pitchFamily="18" charset="0"/>
            </a:endParaRPr>
          </a:p>
          <a:p>
            <a:endParaRPr lang="en-I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01E07-B278-4918-AB7A-914E654CEB80}"/>
              </a:ext>
            </a:extLst>
          </p:cNvPr>
          <p:cNvSpPr txBox="1"/>
          <p:nvPr/>
        </p:nvSpPr>
        <p:spPr>
          <a:xfrm>
            <a:off x="457200" y="983302"/>
            <a:ext cx="8382000" cy="2651880"/>
          </a:xfrm>
          <a:prstGeom prst="rect">
            <a:avLst/>
          </a:prstGeom>
          <a:noFill/>
        </p:spPr>
        <p:txBody>
          <a:bodyPr wrap="square">
            <a:spAutoFit/>
          </a:bodyPr>
          <a:lstStyle/>
          <a:p>
            <a:pPr lvl="0" algn="ctr">
              <a:lnSpc>
                <a:spcPct val="107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 review and analysis of technologies for developing web Applications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90170" indent="-9017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Web applications tend to be multi-tiered by nature, with the most common structure being the three- tiered architecture. In its most common form, the three tiers are • Presentation layer: The presentation tier is the front end layer in the 3- tier system and consists of the user interface. This user interface is often a graphical one accessible through a web browser or web-based application and which displays content and information useful to an end user. The four big technologies in this layer are HTML, CSS, JavaScript and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JQuery.The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workflows by which the data and requests travel through the back end are encoded in a business layer. Scripting languages that are uses are ColdFusion, Ruby, WebObjects and Python.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56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37434-8476-4E5F-B958-0FAE01D6992B}"/>
              </a:ext>
            </a:extLst>
          </p:cNvPr>
          <p:cNvSpPr txBox="1"/>
          <p:nvPr/>
        </p:nvSpPr>
        <p:spPr>
          <a:xfrm>
            <a:off x="609600" y="971550"/>
            <a:ext cx="7924800" cy="2986459"/>
          </a:xfrm>
          <a:prstGeom prst="rect">
            <a:avLst/>
          </a:prstGeom>
          <a:noFill/>
        </p:spPr>
        <p:txBody>
          <a:bodyPr wrap="square">
            <a:spAutoFit/>
          </a:bodyPr>
          <a:lstStyle/>
          <a:p>
            <a:pPr lvl="0" algn="ctr">
              <a:lnSpc>
                <a:spcPct val="107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Research on HTML5 in Web Development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rPr>
              <a:t>The purpose of this study was about HTML (Hypertext Markup Language) is the code that is used to structure a web page and its content. It is the building block of a website. HTML5 is the next major revision of the HTML standard superseding HTML 4.01, XHTML 1.0, and XHTML HTML5 is a standard for structuring and presenting content on the World Wide Web. HTML5 is a cooperation between the World Wide Web Consortium (W3C) and the Web Hypertext Application Technology Working Group (WHATWG). The lesson was about new tags that are introduced in HTML5. With the development of HTML5 it has wide range of applications in multimedia direction. It can play audio and video and supports animations from the browser without the need of the proprietary technologies. HTML5 introduces a number of new elements and attributes that can help you in building modern websites.</a:t>
            </a:r>
            <a:endParaRPr lang="en-IN" sz="1600" dirty="0"/>
          </a:p>
        </p:txBody>
      </p:sp>
    </p:spTree>
    <p:extLst>
      <p:ext uri="{BB962C8B-B14F-4D97-AF65-F5344CB8AC3E}">
        <p14:creationId xmlns:p14="http://schemas.microsoft.com/office/powerpoint/2010/main" val="257794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6A30C6-DD1D-4D5B-A0D9-35DBC14F7366}"/>
              </a:ext>
            </a:extLst>
          </p:cNvPr>
          <p:cNvSpPr txBox="1"/>
          <p:nvPr/>
        </p:nvSpPr>
        <p:spPr>
          <a:xfrm>
            <a:off x="457200" y="1123950"/>
            <a:ext cx="8229600" cy="2618987"/>
          </a:xfrm>
          <a:prstGeom prst="rect">
            <a:avLst/>
          </a:prstGeom>
          <a:noFill/>
        </p:spPr>
        <p:txBody>
          <a:bodyPr wrap="square">
            <a:spAutoFit/>
          </a:bodyPr>
          <a:lstStyle/>
          <a:p>
            <a:pPr lvl="0" algn="ctr">
              <a:lnSpc>
                <a:spcPct val="107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Challenges in Android Application Development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90170">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following are the challenges faced by the Android App developers The most common challenge is to set the properties of app for different devices with different screen sizes, resolution etc. There are many versions of each android device and while releasing the app, version specific details need to be checked this makes the task very critical. Currently, the Development Environment does not have enough tools for testing. There is a need of testing techniques for the Android Platform. Also debugging features must be made available. Sometimes different devices have different capabilities in terms of software support like some browsers has poor support for HTML5.</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57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A872ED6-5C18-407E-8B4E-5EA5FB20A404}"/>
              </a:ext>
            </a:extLst>
          </p:cNvPr>
          <p:cNvSpPr>
            <a:spLocks noGrp="1" noChangeArrowheads="1"/>
          </p:cNvSpPr>
          <p:nvPr>
            <p:ph type="title"/>
          </p:nvPr>
        </p:nvSpPr>
        <p:spPr/>
        <p:txBody>
          <a:bodyPr/>
          <a:lstStyle/>
          <a:p>
            <a:pPr algn="ctr"/>
            <a:r>
              <a:rPr lang="en-IN" altLang="en-US" sz="3200" b="1" u="sng" dirty="0">
                <a:latin typeface="Times New Roman" panose="02020603050405020304" pitchFamily="18" charset="0"/>
                <a:cs typeface="Times New Roman" panose="02020603050405020304" pitchFamily="18" charset="0"/>
              </a:rPr>
              <a:t>REFERENCES</a:t>
            </a:r>
          </a:p>
        </p:txBody>
      </p:sp>
      <p:sp>
        <p:nvSpPr>
          <p:cNvPr id="11267" name="Content Placeholder 2">
            <a:extLst>
              <a:ext uri="{FF2B5EF4-FFF2-40B4-BE49-F238E27FC236}">
                <a16:creationId xmlns:a16="http://schemas.microsoft.com/office/drawing/2014/main" id="{962904DE-A806-4626-8329-94257C94D992}"/>
              </a:ext>
            </a:extLst>
          </p:cNvPr>
          <p:cNvSpPr>
            <a:spLocks noGrp="1" noChangeArrowheads="1"/>
          </p:cNvSpPr>
          <p:nvPr>
            <p:ph idx="1"/>
          </p:nvPr>
        </p:nvSpPr>
        <p:spPr/>
        <p:txBody>
          <a:bodyPr/>
          <a:lstStyle/>
          <a:p>
            <a:r>
              <a:rPr lang="en-US" sz="1100" dirty="0">
                <a:solidFill>
                  <a:srgbClr val="333333"/>
                </a:solidFill>
                <a:effectLst/>
                <a:latin typeface="Times New Roman" panose="02020603050405020304" pitchFamily="18" charset="0"/>
                <a:ea typeface="Times New Roman" panose="02020603050405020304" pitchFamily="18" charset="0"/>
              </a:rPr>
              <a:t>V. S. </a:t>
            </a:r>
            <a:r>
              <a:rPr lang="en-US" sz="1100" dirty="0" err="1">
                <a:solidFill>
                  <a:srgbClr val="333333"/>
                </a:solidFill>
                <a:effectLst/>
                <a:latin typeface="Times New Roman" panose="02020603050405020304" pitchFamily="18" charset="0"/>
                <a:ea typeface="Times New Roman" panose="02020603050405020304" pitchFamily="18" charset="0"/>
              </a:rPr>
              <a:t>Pendyala</a:t>
            </a:r>
            <a:r>
              <a:rPr lang="en-US" sz="1100" dirty="0">
                <a:solidFill>
                  <a:srgbClr val="333333"/>
                </a:solidFill>
                <a:effectLst/>
                <a:latin typeface="Times New Roman" panose="02020603050405020304" pitchFamily="18" charset="0"/>
                <a:ea typeface="Times New Roman" panose="02020603050405020304" pitchFamily="18" charset="0"/>
              </a:rPr>
              <a:t> and S. </a:t>
            </a:r>
            <a:r>
              <a:rPr lang="en-US" sz="1100" dirty="0" err="1">
                <a:solidFill>
                  <a:srgbClr val="333333"/>
                </a:solidFill>
                <a:effectLst/>
                <a:latin typeface="Times New Roman" panose="02020603050405020304" pitchFamily="18" charset="0"/>
                <a:ea typeface="Times New Roman" panose="02020603050405020304" pitchFamily="18" charset="0"/>
              </a:rPr>
              <a:t>Figueira</a:t>
            </a:r>
            <a:r>
              <a:rPr lang="en-US" sz="1100" dirty="0">
                <a:solidFill>
                  <a:srgbClr val="333333"/>
                </a:solidFill>
                <a:effectLst/>
                <a:latin typeface="Times New Roman" panose="02020603050405020304" pitchFamily="18" charset="0"/>
                <a:ea typeface="Times New Roman" panose="02020603050405020304" pitchFamily="18" charset="0"/>
              </a:rPr>
              <a:t>, "Automated Medical Diagnosis from Clinical Data," </a:t>
            </a:r>
            <a:r>
              <a:rPr lang="en-IN" sz="1100" i="1" dirty="0">
                <a:effectLst/>
                <a:latin typeface="Times New Roman" panose="02020603050405020304" pitchFamily="18" charset="0"/>
                <a:ea typeface="Times New Roman" panose="02020603050405020304" pitchFamily="18" charset="0"/>
              </a:rPr>
              <a:t>2017 IEEE Third International Conference on Big Data Computing Service and Applications (</a:t>
            </a:r>
            <a:r>
              <a:rPr lang="en-IN" sz="1100" i="1" dirty="0" err="1">
                <a:effectLst/>
                <a:latin typeface="Times New Roman" panose="02020603050405020304" pitchFamily="18" charset="0"/>
                <a:ea typeface="Times New Roman" panose="02020603050405020304" pitchFamily="18" charset="0"/>
              </a:rPr>
              <a:t>BigDataService</a:t>
            </a:r>
            <a:r>
              <a:rPr lang="en-IN" sz="1100" i="1" dirty="0">
                <a:effectLst/>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2017, pp. 185-190, </a:t>
            </a:r>
            <a:r>
              <a:rPr lang="en-IN" sz="1100" dirty="0" err="1">
                <a:effectLst/>
                <a:latin typeface="Times New Roman" panose="02020603050405020304" pitchFamily="18" charset="0"/>
                <a:ea typeface="Times New Roman" panose="02020603050405020304" pitchFamily="18" charset="0"/>
              </a:rPr>
              <a:t>doi</a:t>
            </a:r>
            <a:r>
              <a:rPr lang="en-IN" sz="1100" dirty="0">
                <a:effectLst/>
                <a:latin typeface="Times New Roman" panose="02020603050405020304" pitchFamily="18" charset="0"/>
                <a:ea typeface="Times New Roman" panose="02020603050405020304" pitchFamily="18" charset="0"/>
              </a:rPr>
              <a:t>: 10.1109/BigDataService.2017.14.</a:t>
            </a:r>
          </a:p>
          <a:p>
            <a:r>
              <a:rPr lang="en-US" sz="1100" dirty="0">
                <a:effectLst/>
                <a:latin typeface="Times New Roman" panose="02020603050405020304" pitchFamily="18" charset="0"/>
                <a:ea typeface="Times New Roman" panose="02020603050405020304" pitchFamily="18" charset="0"/>
              </a:rPr>
              <a:t>F. Santos, F. Silva and P. Georgieva, "Automated Diagnosis of Skin Lesions," 2020 IEEE 10th International Conference on Intelligent Systems (IS), 2020, pp. 545-550,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10.1109/IS48319.2020.9200090.</a:t>
            </a:r>
            <a:endParaRPr lang="en-IN" sz="1100" dirty="0">
              <a:effectLst/>
              <a:latin typeface="Times New Roman" panose="02020603050405020304" pitchFamily="18" charset="0"/>
              <a:ea typeface="Times New Roman" panose="02020603050405020304" pitchFamily="18" charset="0"/>
            </a:endParaRPr>
          </a:p>
          <a:p>
            <a:r>
              <a:rPr lang="en-US" sz="1100" dirty="0">
                <a:solidFill>
                  <a:srgbClr val="333333"/>
                </a:solidFill>
                <a:effectLst/>
                <a:latin typeface="Arial" panose="020B0604020202020204" pitchFamily="34" charset="0"/>
                <a:ea typeface="Times New Roman" panose="02020603050405020304" pitchFamily="18" charset="0"/>
              </a:rPr>
              <a:t>V. </a:t>
            </a:r>
            <a:r>
              <a:rPr lang="en-US" sz="1100" dirty="0" err="1">
                <a:solidFill>
                  <a:srgbClr val="333333"/>
                </a:solidFill>
                <a:effectLst/>
                <a:latin typeface="Arial" panose="020B0604020202020204" pitchFamily="34" charset="0"/>
                <a:ea typeface="Times New Roman" panose="02020603050405020304" pitchFamily="18" charset="0"/>
              </a:rPr>
              <a:t>Datla</a:t>
            </a:r>
            <a:r>
              <a:rPr lang="en-US" sz="1100" dirty="0">
                <a:solidFill>
                  <a:srgbClr val="333333"/>
                </a:solidFill>
                <a:effectLst/>
                <a:latin typeface="Arial" panose="020B0604020202020204" pitchFamily="34" charset="0"/>
                <a:ea typeface="Times New Roman" panose="02020603050405020304" pitchFamily="18" charset="0"/>
              </a:rPr>
              <a:t> </a:t>
            </a:r>
            <a:r>
              <a:rPr lang="en-IN" sz="1100" i="1" dirty="0">
                <a:effectLst/>
                <a:latin typeface="Arial" panose="020B0604020202020204" pitchFamily="34" charset="0"/>
                <a:ea typeface="Times New Roman" panose="02020603050405020304" pitchFamily="18" charset="0"/>
              </a:rPr>
              <a:t>et al</a:t>
            </a:r>
            <a:r>
              <a:rPr lang="en-IN" sz="1100" dirty="0">
                <a:effectLst/>
                <a:latin typeface="Times New Roman" panose="02020603050405020304" pitchFamily="18" charset="0"/>
                <a:ea typeface="Times New Roman" panose="02020603050405020304" pitchFamily="18" charset="0"/>
              </a:rPr>
              <a:t>., "Automated clinical diagnosis: The role of content in various sections of a clinical document," </a:t>
            </a:r>
            <a:r>
              <a:rPr lang="en-IN" sz="1100" i="1" dirty="0">
                <a:effectLst/>
                <a:latin typeface="Arial" panose="020B0604020202020204" pitchFamily="34" charset="0"/>
                <a:ea typeface="Times New Roman" panose="02020603050405020304" pitchFamily="18" charset="0"/>
              </a:rPr>
              <a:t>2017 IEEE International Conference on Bioinformatics and Biomedicine (BIBM)</a:t>
            </a:r>
            <a:r>
              <a:rPr lang="en-IN" sz="1100" dirty="0">
                <a:effectLst/>
                <a:latin typeface="Times New Roman" panose="02020603050405020304" pitchFamily="18" charset="0"/>
                <a:ea typeface="Times New Roman" panose="02020603050405020304" pitchFamily="18" charset="0"/>
              </a:rPr>
              <a:t>, 2017, pp. 1004-1011, </a:t>
            </a:r>
            <a:r>
              <a:rPr lang="en-IN" sz="1100" dirty="0" err="1">
                <a:effectLst/>
                <a:latin typeface="Times New Roman" panose="02020603050405020304" pitchFamily="18" charset="0"/>
                <a:ea typeface="Times New Roman" panose="02020603050405020304" pitchFamily="18" charset="0"/>
              </a:rPr>
              <a:t>doi</a:t>
            </a:r>
            <a:r>
              <a:rPr lang="en-IN" sz="1100" dirty="0">
                <a:effectLst/>
                <a:latin typeface="Times New Roman" panose="02020603050405020304" pitchFamily="18" charset="0"/>
                <a:ea typeface="Times New Roman" panose="02020603050405020304" pitchFamily="18" charset="0"/>
              </a:rPr>
              <a:t>: 10.1109/BIBM.2017.8217794.</a:t>
            </a:r>
            <a:endParaRPr lang="en-IN" sz="1800" dirty="0">
              <a:effectLst/>
              <a:latin typeface="Times New Roman" panose="02020603050405020304" pitchFamily="18" charset="0"/>
              <a:ea typeface="Times New Roman" panose="02020603050405020304" pitchFamily="18" charset="0"/>
            </a:endParaRPr>
          </a:p>
          <a:p>
            <a:r>
              <a:rPr lang="en-US" sz="1100" dirty="0">
                <a:solidFill>
                  <a:srgbClr val="333333"/>
                </a:solidFill>
                <a:effectLst/>
                <a:latin typeface="Arial" panose="020B0604020202020204" pitchFamily="34" charset="0"/>
                <a:ea typeface="Times New Roman" panose="02020603050405020304" pitchFamily="18" charset="0"/>
              </a:rPr>
              <a:t>F. </a:t>
            </a:r>
            <a:r>
              <a:rPr lang="en-US" sz="1100" dirty="0" err="1">
                <a:solidFill>
                  <a:srgbClr val="333333"/>
                </a:solidFill>
                <a:effectLst/>
                <a:latin typeface="Arial" panose="020B0604020202020204" pitchFamily="34" charset="0"/>
                <a:ea typeface="Times New Roman" panose="02020603050405020304" pitchFamily="18" charset="0"/>
              </a:rPr>
              <a:t>Ertam</a:t>
            </a:r>
            <a:r>
              <a:rPr lang="en-US" sz="1100" dirty="0">
                <a:solidFill>
                  <a:srgbClr val="333333"/>
                </a:solidFill>
                <a:effectLst/>
                <a:latin typeface="Arial" panose="020B0604020202020204" pitchFamily="34" charset="0"/>
                <a:ea typeface="Times New Roman" panose="02020603050405020304" pitchFamily="18" charset="0"/>
              </a:rPr>
              <a:t> and G. </a:t>
            </a:r>
            <a:r>
              <a:rPr lang="en-US" sz="1100" dirty="0" err="1">
                <a:solidFill>
                  <a:srgbClr val="333333"/>
                </a:solidFill>
                <a:effectLst/>
                <a:latin typeface="Arial" panose="020B0604020202020204" pitchFamily="34" charset="0"/>
                <a:ea typeface="Times New Roman" panose="02020603050405020304" pitchFamily="18" charset="0"/>
              </a:rPr>
              <a:t>Aydın</a:t>
            </a:r>
            <a:r>
              <a:rPr lang="en-US" sz="1100" dirty="0">
                <a:solidFill>
                  <a:srgbClr val="333333"/>
                </a:solidFill>
                <a:effectLst/>
                <a:latin typeface="Arial" panose="020B0604020202020204" pitchFamily="34" charset="0"/>
                <a:ea typeface="Times New Roman" panose="02020603050405020304" pitchFamily="18" charset="0"/>
              </a:rPr>
              <a:t>, "Data classification with deep learning using </a:t>
            </a:r>
            <a:r>
              <a:rPr lang="en-US" sz="1100" dirty="0" err="1">
                <a:solidFill>
                  <a:srgbClr val="333333"/>
                </a:solidFill>
                <a:effectLst/>
                <a:latin typeface="Arial" panose="020B0604020202020204" pitchFamily="34" charset="0"/>
                <a:ea typeface="Times New Roman" panose="02020603050405020304" pitchFamily="18" charset="0"/>
              </a:rPr>
              <a:t>Tensorflow</a:t>
            </a:r>
            <a:r>
              <a:rPr lang="en-US" sz="1100" dirty="0">
                <a:solidFill>
                  <a:srgbClr val="333333"/>
                </a:solidFill>
                <a:effectLst/>
                <a:latin typeface="Arial" panose="020B0604020202020204" pitchFamily="34" charset="0"/>
                <a:ea typeface="Times New Roman" panose="02020603050405020304" pitchFamily="18" charset="0"/>
              </a:rPr>
              <a:t>," </a:t>
            </a:r>
            <a:r>
              <a:rPr lang="en-IN" sz="1100" i="1" dirty="0">
                <a:effectLst/>
                <a:latin typeface="Arial" panose="020B0604020202020204" pitchFamily="34" charset="0"/>
                <a:ea typeface="Times New Roman" panose="02020603050405020304" pitchFamily="18" charset="0"/>
              </a:rPr>
              <a:t>2017 International Conference on Computer Science and Engineering (UBMK)</a:t>
            </a:r>
            <a:r>
              <a:rPr lang="en-IN" sz="1100" dirty="0">
                <a:effectLst/>
                <a:latin typeface="Times New Roman" panose="02020603050405020304" pitchFamily="18" charset="0"/>
                <a:ea typeface="Times New Roman" panose="02020603050405020304" pitchFamily="18" charset="0"/>
              </a:rPr>
              <a:t>, 2017, pp. 755-758, </a:t>
            </a:r>
            <a:r>
              <a:rPr lang="en-IN" sz="1100" dirty="0" err="1">
                <a:effectLst/>
                <a:latin typeface="Times New Roman" panose="02020603050405020304" pitchFamily="18" charset="0"/>
                <a:ea typeface="Times New Roman" panose="02020603050405020304" pitchFamily="18" charset="0"/>
              </a:rPr>
              <a:t>doi</a:t>
            </a:r>
            <a:r>
              <a:rPr lang="en-IN" sz="1100" dirty="0">
                <a:effectLst/>
                <a:latin typeface="Times New Roman" panose="02020603050405020304" pitchFamily="18" charset="0"/>
                <a:ea typeface="Times New Roman" panose="02020603050405020304" pitchFamily="18" charset="0"/>
              </a:rPr>
              <a:t>: 10.1109/UBMK.2017.8093521.</a:t>
            </a:r>
          </a:p>
          <a:p>
            <a:r>
              <a:rPr lang="en-US" sz="1100" dirty="0">
                <a:solidFill>
                  <a:srgbClr val="333333"/>
                </a:solidFill>
                <a:effectLst/>
                <a:latin typeface="Arial" panose="020B0604020202020204" pitchFamily="34" charset="0"/>
                <a:ea typeface="Times New Roman" panose="02020603050405020304" pitchFamily="18" charset="0"/>
              </a:rPr>
              <a:t>H. </a:t>
            </a:r>
            <a:r>
              <a:rPr lang="en-US" sz="1100" dirty="0" err="1">
                <a:solidFill>
                  <a:srgbClr val="333333"/>
                </a:solidFill>
                <a:effectLst/>
                <a:latin typeface="Arial" panose="020B0604020202020204" pitchFamily="34" charset="0"/>
                <a:ea typeface="Times New Roman" panose="02020603050405020304" pitchFamily="18" charset="0"/>
              </a:rPr>
              <a:t>Božiković</a:t>
            </a:r>
            <a:r>
              <a:rPr lang="en-US" sz="1100" dirty="0">
                <a:solidFill>
                  <a:srgbClr val="333333"/>
                </a:solidFill>
                <a:effectLst/>
                <a:latin typeface="Arial" panose="020B0604020202020204" pitchFamily="34" charset="0"/>
                <a:ea typeface="Times New Roman" panose="02020603050405020304" pitchFamily="18" charset="0"/>
              </a:rPr>
              <a:t> and M. </a:t>
            </a:r>
            <a:r>
              <a:rPr lang="en-US" sz="1100" dirty="0" err="1">
                <a:solidFill>
                  <a:srgbClr val="333333"/>
                </a:solidFill>
                <a:effectLst/>
                <a:latin typeface="Arial" panose="020B0604020202020204" pitchFamily="34" charset="0"/>
                <a:ea typeface="Times New Roman" panose="02020603050405020304" pitchFamily="18" charset="0"/>
              </a:rPr>
              <a:t>Štula</a:t>
            </a:r>
            <a:r>
              <a:rPr lang="en-US" sz="1100" dirty="0">
                <a:solidFill>
                  <a:srgbClr val="333333"/>
                </a:solidFill>
                <a:effectLst/>
                <a:latin typeface="Arial" panose="020B0604020202020204" pitchFamily="34" charset="0"/>
                <a:ea typeface="Times New Roman" panose="02020603050405020304" pitchFamily="18" charset="0"/>
              </a:rPr>
              <a:t>, "Web design — Past, present and future," </a:t>
            </a:r>
            <a:r>
              <a:rPr lang="en-IN" sz="1100" i="1" dirty="0">
                <a:effectLst/>
                <a:latin typeface="Arial" panose="020B0604020202020204" pitchFamily="34" charset="0"/>
                <a:ea typeface="Times New Roman" panose="02020603050405020304" pitchFamily="18" charset="0"/>
              </a:rPr>
              <a:t>2018 41st International Convention on Information and Communication Technology, Electronics and Microelectronics (MIPRO)</a:t>
            </a:r>
            <a:r>
              <a:rPr lang="en-IN" sz="1100" dirty="0">
                <a:effectLst/>
                <a:latin typeface="Times New Roman" panose="02020603050405020304" pitchFamily="18" charset="0"/>
                <a:ea typeface="Times New Roman" panose="02020603050405020304" pitchFamily="18" charset="0"/>
              </a:rPr>
              <a:t>, 2018, pp. 1476-1481, </a:t>
            </a:r>
            <a:r>
              <a:rPr lang="en-IN" sz="1100" dirty="0" err="1">
                <a:effectLst/>
                <a:latin typeface="Times New Roman" panose="02020603050405020304" pitchFamily="18" charset="0"/>
                <a:ea typeface="Times New Roman" panose="02020603050405020304" pitchFamily="18" charset="0"/>
              </a:rPr>
              <a:t>doi</a:t>
            </a:r>
            <a:r>
              <a:rPr lang="en-IN" sz="1100" dirty="0">
                <a:effectLst/>
                <a:latin typeface="Times New Roman" panose="02020603050405020304" pitchFamily="18" charset="0"/>
                <a:ea typeface="Times New Roman" panose="02020603050405020304" pitchFamily="18" charset="0"/>
              </a:rPr>
              <a:t>: 10.23919/MIPRO.2018.8400266.</a:t>
            </a:r>
          </a:p>
          <a:p>
            <a:r>
              <a:rPr lang="en-US" sz="1100" dirty="0">
                <a:solidFill>
                  <a:srgbClr val="333333"/>
                </a:solidFill>
                <a:effectLst/>
                <a:latin typeface="Arial" panose="020B0604020202020204" pitchFamily="34" charset="0"/>
                <a:ea typeface="Times New Roman" panose="02020603050405020304" pitchFamily="18" charset="0"/>
              </a:rPr>
              <a:t>D. S. Blyth, "Web page design for HTML (and friends)," </a:t>
            </a:r>
            <a:r>
              <a:rPr lang="en-IN" sz="1100" i="1" dirty="0">
                <a:effectLst/>
                <a:latin typeface="Arial" panose="020B0604020202020204" pitchFamily="34" charset="0"/>
              </a:rPr>
              <a:t>IPCC 96: Communication on the Fast Track. IPCC 96 Proceedings</a:t>
            </a:r>
            <a:r>
              <a:rPr lang="en-IN" sz="1100" dirty="0">
                <a:effectLst/>
              </a:rPr>
              <a:t>, 1996, pp. 89-103, </a:t>
            </a:r>
            <a:r>
              <a:rPr lang="en-IN" sz="1100" dirty="0" err="1">
                <a:effectLst/>
              </a:rPr>
              <a:t>doi</a:t>
            </a:r>
            <a:r>
              <a:rPr lang="en-IN" sz="1100" dirty="0">
                <a:effectLst/>
              </a:rPr>
              <a:t>: 10.1109/IPCC.1996.552585</a:t>
            </a:r>
          </a:p>
          <a:p>
            <a:r>
              <a:rPr lang="en-US" sz="1100" b="0" i="0" dirty="0">
                <a:solidFill>
                  <a:srgbClr val="333333"/>
                </a:solidFill>
                <a:effectLst/>
                <a:latin typeface="Arial" panose="020B0604020202020204" pitchFamily="34" charset="0"/>
              </a:rPr>
              <a:t>N. Sandhya and K.R. </a:t>
            </a:r>
            <a:r>
              <a:rPr lang="en-US" sz="1100" b="0" i="0" dirty="0" err="1">
                <a:solidFill>
                  <a:srgbClr val="333333"/>
                </a:solidFill>
                <a:effectLst/>
                <a:latin typeface="Arial" panose="020B0604020202020204" pitchFamily="34" charset="0"/>
              </a:rPr>
              <a:t>Charanjeet</a:t>
            </a:r>
            <a:r>
              <a:rPr lang="en-US" sz="1100" b="0" i="0" dirty="0">
                <a:solidFill>
                  <a:srgbClr val="333333"/>
                </a:solidFill>
                <a:effectLst/>
                <a:latin typeface="Arial" panose="020B0604020202020204" pitchFamily="34" charset="0"/>
              </a:rPr>
              <a:t>, "A review on Machine Learning Techniques", </a:t>
            </a:r>
            <a:r>
              <a:rPr lang="en-US" sz="1100" b="0" i="1" dirty="0">
                <a:solidFill>
                  <a:srgbClr val="333333"/>
                </a:solidFill>
                <a:effectLst/>
                <a:latin typeface="Arial" panose="020B0604020202020204" pitchFamily="34" charset="0"/>
              </a:rPr>
              <a:t>International Journal on Recent and Innovation Trends in Computing and Communication</a:t>
            </a:r>
            <a:r>
              <a:rPr lang="en-US" sz="1100" b="0" i="0" dirty="0">
                <a:solidFill>
                  <a:srgbClr val="333333"/>
                </a:solidFill>
                <a:effectLst/>
                <a:latin typeface="Arial" panose="020B0604020202020204" pitchFamily="34" charset="0"/>
              </a:rPr>
              <a:t>, pp. 395-399, 2016, ISSN 2321-8169.</a:t>
            </a:r>
            <a:endParaRPr lang="en-IN" sz="1100" dirty="0">
              <a:effectLst/>
            </a:endParaRPr>
          </a:p>
          <a:p>
            <a:r>
              <a:rPr lang="en-US" sz="1100" b="0" dirty="0">
                <a:solidFill>
                  <a:srgbClr val="333333"/>
                </a:solidFill>
                <a:effectLst/>
                <a:latin typeface="Arial" panose="020B0604020202020204" pitchFamily="34" charset="0"/>
              </a:rPr>
              <a:t>D. </a:t>
            </a:r>
            <a:r>
              <a:rPr lang="en-US" sz="1100" b="0" dirty="0" err="1">
                <a:solidFill>
                  <a:srgbClr val="333333"/>
                </a:solidFill>
                <a:effectLst/>
                <a:latin typeface="Arial" panose="020B0604020202020204" pitchFamily="34" charset="0"/>
              </a:rPr>
              <a:t>Fagella</a:t>
            </a:r>
            <a:r>
              <a:rPr lang="en-US" sz="1100" b="0" dirty="0">
                <a:solidFill>
                  <a:srgbClr val="333333"/>
                </a:solidFill>
                <a:effectLst/>
                <a:latin typeface="Arial" panose="020B0604020202020204" pitchFamily="34" charset="0"/>
              </a:rPr>
              <a:t>, 7 Applications of Machine Learning in Pharma and Medicine, 2017, [online] Available: https://goo.gl/IS1R5k.</a:t>
            </a:r>
            <a:endParaRPr lang="en-IN" sz="11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68D21-667B-4C01-99C4-292425FC07D7}"/>
              </a:ext>
            </a:extLst>
          </p:cNvPr>
          <p:cNvSpPr>
            <a:spLocks noGrp="1"/>
          </p:cNvSpPr>
          <p:nvPr>
            <p:ph idx="1"/>
          </p:nvPr>
        </p:nvSpPr>
        <p:spPr>
          <a:xfrm>
            <a:off x="628650" y="666750"/>
            <a:ext cx="7886700" cy="4038600"/>
          </a:xfrm>
        </p:spPr>
        <p:txBody>
          <a:bodyPr/>
          <a:lstStyle/>
          <a:p>
            <a:r>
              <a:rPr lang="en-US" sz="1200" dirty="0">
                <a:solidFill>
                  <a:srgbClr val="333333"/>
                </a:solidFill>
                <a:effectLst/>
                <a:latin typeface="Arial" panose="020B0604020202020204" pitchFamily="34" charset="0"/>
                <a:ea typeface="Times New Roman" panose="02020603050405020304" pitchFamily="18" charset="0"/>
              </a:rPr>
              <a:t>H. Ran, W. </a:t>
            </a:r>
            <a:r>
              <a:rPr lang="en-US" sz="1200" dirty="0" err="1">
                <a:solidFill>
                  <a:srgbClr val="333333"/>
                </a:solidFill>
                <a:effectLst/>
                <a:latin typeface="Arial" panose="020B0604020202020204" pitchFamily="34" charset="0"/>
                <a:ea typeface="Times New Roman" panose="02020603050405020304" pitchFamily="18" charset="0"/>
              </a:rPr>
              <a:t>Zhuo</a:t>
            </a:r>
            <a:r>
              <a:rPr lang="en-US" sz="1200" dirty="0">
                <a:solidFill>
                  <a:srgbClr val="333333"/>
                </a:solidFill>
                <a:effectLst/>
                <a:latin typeface="Arial" panose="020B0604020202020204" pitchFamily="34" charset="0"/>
                <a:ea typeface="Times New Roman" panose="02020603050405020304" pitchFamily="18" charset="0"/>
              </a:rPr>
              <a:t> and X. </a:t>
            </a:r>
            <a:r>
              <a:rPr lang="en-US" sz="1200" dirty="0" err="1">
                <a:solidFill>
                  <a:srgbClr val="333333"/>
                </a:solidFill>
                <a:effectLst/>
                <a:latin typeface="Arial" panose="020B0604020202020204" pitchFamily="34" charset="0"/>
                <a:ea typeface="Times New Roman" panose="02020603050405020304" pitchFamily="18" charset="0"/>
              </a:rPr>
              <a:t>Jianfeng</a:t>
            </a:r>
            <a:r>
              <a:rPr lang="en-US" sz="1200" dirty="0">
                <a:solidFill>
                  <a:srgbClr val="333333"/>
                </a:solidFill>
                <a:effectLst/>
                <a:latin typeface="Arial" panose="020B0604020202020204" pitchFamily="34" charset="0"/>
                <a:ea typeface="Times New Roman" panose="02020603050405020304" pitchFamily="18" charset="0"/>
              </a:rPr>
              <a:t>, "Web Quality of Agile Web Development," </a:t>
            </a:r>
            <a:r>
              <a:rPr lang="en-IN" sz="1200" i="1" dirty="0">
                <a:effectLst/>
                <a:latin typeface="Arial" panose="020B0604020202020204" pitchFamily="34" charset="0"/>
                <a:ea typeface="Times New Roman" panose="02020603050405020304" pitchFamily="18" charset="0"/>
              </a:rPr>
              <a:t>2009 IITA International Conference on Services Science, Management and Engineering</a:t>
            </a:r>
            <a:r>
              <a:rPr lang="en-IN" sz="1200" dirty="0">
                <a:effectLst/>
                <a:latin typeface="Times New Roman" panose="02020603050405020304" pitchFamily="18" charset="0"/>
                <a:ea typeface="Times New Roman" panose="02020603050405020304" pitchFamily="18" charset="0"/>
              </a:rPr>
              <a:t>, 2009, pp. 426-429, </a:t>
            </a:r>
            <a:r>
              <a:rPr lang="en-IN" sz="1200" dirty="0" err="1">
                <a:effectLst/>
                <a:latin typeface="Times New Roman" panose="02020603050405020304" pitchFamily="18" charset="0"/>
                <a:ea typeface="Times New Roman" panose="02020603050405020304" pitchFamily="18" charset="0"/>
              </a:rPr>
              <a:t>doi</a:t>
            </a:r>
            <a:r>
              <a:rPr lang="en-IN" sz="1200" dirty="0">
                <a:effectLst/>
                <a:latin typeface="Times New Roman" panose="02020603050405020304" pitchFamily="18" charset="0"/>
                <a:ea typeface="Times New Roman" panose="02020603050405020304" pitchFamily="18" charset="0"/>
              </a:rPr>
              <a:t>: 10.1109/SSME.2009.112.</a:t>
            </a:r>
          </a:p>
          <a:p>
            <a:r>
              <a:rPr lang="en-US" sz="1200" dirty="0">
                <a:solidFill>
                  <a:srgbClr val="333333"/>
                </a:solidFill>
                <a:effectLst/>
                <a:latin typeface="Arial" panose="020B0604020202020204" pitchFamily="34" charset="0"/>
                <a:ea typeface="Times New Roman" panose="02020603050405020304" pitchFamily="18" charset="0"/>
              </a:rPr>
              <a:t>S. </a:t>
            </a:r>
            <a:r>
              <a:rPr lang="en-US" sz="1200" dirty="0" err="1">
                <a:solidFill>
                  <a:srgbClr val="333333"/>
                </a:solidFill>
                <a:effectLst/>
                <a:latin typeface="Arial" panose="020B0604020202020204" pitchFamily="34" charset="0"/>
                <a:ea typeface="Times New Roman" panose="02020603050405020304" pitchFamily="18" charset="0"/>
              </a:rPr>
              <a:t>Drobi</a:t>
            </a:r>
            <a:r>
              <a:rPr lang="en-US" sz="1200" dirty="0">
                <a:solidFill>
                  <a:srgbClr val="333333"/>
                </a:solidFill>
                <a:effectLst/>
                <a:latin typeface="Arial" panose="020B0604020202020204" pitchFamily="34" charset="0"/>
                <a:ea typeface="Times New Roman" panose="02020603050405020304" pitchFamily="18" charset="0"/>
              </a:rPr>
              <a:t>, "Play2: A New Era of Web Application Development," in </a:t>
            </a:r>
            <a:r>
              <a:rPr lang="en-IN" sz="1200" i="1" dirty="0">
                <a:effectLst/>
                <a:latin typeface="Arial" panose="020B0604020202020204" pitchFamily="34" charset="0"/>
                <a:ea typeface="Times New Roman" panose="02020603050405020304" pitchFamily="18" charset="0"/>
              </a:rPr>
              <a:t>IEEE Internet Computing</a:t>
            </a:r>
            <a:r>
              <a:rPr lang="en-IN" sz="1200" dirty="0">
                <a:effectLst/>
                <a:latin typeface="Times New Roman" panose="02020603050405020304" pitchFamily="18" charset="0"/>
                <a:ea typeface="Times New Roman" panose="02020603050405020304" pitchFamily="18" charset="0"/>
              </a:rPr>
              <a:t>, vol. 16, no. 4, pp. 89-94, July-Aug. 2012, </a:t>
            </a:r>
            <a:r>
              <a:rPr lang="en-IN" sz="1200" dirty="0" err="1">
                <a:effectLst/>
                <a:latin typeface="Times New Roman" panose="02020603050405020304" pitchFamily="18" charset="0"/>
                <a:ea typeface="Times New Roman" panose="02020603050405020304" pitchFamily="18" charset="0"/>
              </a:rPr>
              <a:t>doi</a:t>
            </a:r>
            <a:r>
              <a:rPr lang="en-IN" sz="1200" dirty="0">
                <a:effectLst/>
                <a:latin typeface="Times New Roman" panose="02020603050405020304" pitchFamily="18" charset="0"/>
                <a:ea typeface="Times New Roman" panose="02020603050405020304" pitchFamily="18" charset="0"/>
              </a:rPr>
              <a:t>: 10.1109/MIC.2012.84.</a:t>
            </a:r>
          </a:p>
          <a:p>
            <a:r>
              <a:rPr lang="en-US" sz="1200" dirty="0">
                <a:solidFill>
                  <a:srgbClr val="333333"/>
                </a:solidFill>
                <a:effectLst/>
                <a:latin typeface="Arial" panose="020B0604020202020204" pitchFamily="34" charset="0"/>
                <a:ea typeface="Times New Roman" panose="02020603050405020304" pitchFamily="18" charset="0"/>
              </a:rPr>
              <a:t>H. Sugimura </a:t>
            </a:r>
            <a:r>
              <a:rPr lang="en-IN" sz="1200" i="1" dirty="0">
                <a:effectLst/>
                <a:latin typeface="Arial" panose="020B0604020202020204" pitchFamily="34" charset="0"/>
                <a:ea typeface="Times New Roman" panose="02020603050405020304" pitchFamily="18" charset="0"/>
              </a:rPr>
              <a:t>et al</a:t>
            </a:r>
            <a:r>
              <a:rPr lang="en-IN" sz="1200" dirty="0">
                <a:effectLst/>
                <a:latin typeface="Times New Roman" panose="02020603050405020304" pitchFamily="18" charset="0"/>
                <a:ea typeface="Times New Roman" panose="02020603050405020304" pitchFamily="18" charset="0"/>
              </a:rPr>
              <a:t>., "Development of immersive display system of web service in living space," </a:t>
            </a:r>
            <a:r>
              <a:rPr lang="en-IN" sz="1200" i="1" dirty="0">
                <a:effectLst/>
                <a:latin typeface="Arial" panose="020B0604020202020204" pitchFamily="34" charset="0"/>
                <a:ea typeface="Times New Roman" panose="02020603050405020304" pitchFamily="18" charset="0"/>
              </a:rPr>
              <a:t>2014 IEEE 3rd Global Conference on Consumer Electronics (GCCE)</a:t>
            </a:r>
            <a:r>
              <a:rPr lang="en-IN" sz="1200" dirty="0">
                <a:effectLst/>
                <a:latin typeface="Times New Roman" panose="02020603050405020304" pitchFamily="18" charset="0"/>
                <a:ea typeface="Times New Roman" panose="02020603050405020304" pitchFamily="18" charset="0"/>
              </a:rPr>
              <a:t>, 2014, pp. 49-50, </a:t>
            </a:r>
            <a:r>
              <a:rPr lang="en-IN" sz="1200" dirty="0" err="1">
                <a:effectLst/>
                <a:latin typeface="Times New Roman" panose="02020603050405020304" pitchFamily="18" charset="0"/>
                <a:ea typeface="Times New Roman" panose="02020603050405020304" pitchFamily="18" charset="0"/>
              </a:rPr>
              <a:t>doi</a:t>
            </a:r>
            <a:r>
              <a:rPr lang="en-IN" sz="1200" dirty="0">
                <a:effectLst/>
                <a:latin typeface="Times New Roman" panose="02020603050405020304" pitchFamily="18" charset="0"/>
                <a:ea typeface="Times New Roman" panose="02020603050405020304" pitchFamily="18" charset="0"/>
              </a:rPr>
              <a:t>: 10.1109/GCCE.2014.7031106.</a:t>
            </a:r>
          </a:p>
          <a:p>
            <a:r>
              <a:rPr lang="en-US" sz="1200" dirty="0">
                <a:solidFill>
                  <a:srgbClr val="333333"/>
                </a:solidFill>
                <a:effectLst/>
                <a:latin typeface="Arial" panose="020B0604020202020204" pitchFamily="34" charset="0"/>
                <a:ea typeface="Times New Roman" panose="02020603050405020304" pitchFamily="18" charset="0"/>
              </a:rPr>
              <a:t>J. Siddiqi, B. </a:t>
            </a:r>
            <a:r>
              <a:rPr lang="en-US" sz="1200" dirty="0" err="1">
                <a:solidFill>
                  <a:srgbClr val="333333"/>
                </a:solidFill>
                <a:effectLst/>
                <a:latin typeface="Arial" panose="020B0604020202020204" pitchFamily="34" charset="0"/>
                <a:ea typeface="Times New Roman" panose="02020603050405020304" pitchFamily="18" charset="0"/>
              </a:rPr>
              <a:t>Akhgar</a:t>
            </a:r>
            <a:r>
              <a:rPr lang="en-US" sz="1200" dirty="0">
                <a:solidFill>
                  <a:srgbClr val="333333"/>
                </a:solidFill>
                <a:effectLst/>
                <a:latin typeface="Arial" panose="020B0604020202020204" pitchFamily="34" charset="0"/>
                <a:ea typeface="Times New Roman" panose="02020603050405020304" pitchFamily="18" charset="0"/>
              </a:rPr>
              <a:t>, A. </a:t>
            </a:r>
            <a:r>
              <a:rPr lang="en-US" sz="1200" dirty="0" err="1">
                <a:solidFill>
                  <a:srgbClr val="333333"/>
                </a:solidFill>
                <a:effectLst/>
                <a:latin typeface="Arial" panose="020B0604020202020204" pitchFamily="34" charset="0"/>
                <a:ea typeface="Times New Roman" panose="02020603050405020304" pitchFamily="18" charset="0"/>
              </a:rPr>
              <a:t>Gruzdz</a:t>
            </a:r>
            <a:r>
              <a:rPr lang="en-US" sz="1200" dirty="0">
                <a:solidFill>
                  <a:srgbClr val="333333"/>
                </a:solidFill>
                <a:effectLst/>
                <a:latin typeface="Arial" panose="020B0604020202020204" pitchFamily="34" charset="0"/>
                <a:ea typeface="Times New Roman" panose="02020603050405020304" pitchFamily="18" charset="0"/>
              </a:rPr>
              <a:t>, G. </a:t>
            </a:r>
            <a:r>
              <a:rPr lang="en-US" sz="1200" dirty="0" err="1">
                <a:solidFill>
                  <a:srgbClr val="333333"/>
                </a:solidFill>
                <a:effectLst/>
                <a:latin typeface="Arial" panose="020B0604020202020204" pitchFamily="34" charset="0"/>
                <a:ea typeface="Times New Roman" panose="02020603050405020304" pitchFamily="18" charset="0"/>
              </a:rPr>
              <a:t>Zaefarian</a:t>
            </a:r>
            <a:r>
              <a:rPr lang="en-US" sz="1200" dirty="0">
                <a:solidFill>
                  <a:srgbClr val="333333"/>
                </a:solidFill>
                <a:effectLst/>
                <a:latin typeface="Arial" panose="020B0604020202020204" pitchFamily="34" charset="0"/>
                <a:ea typeface="Times New Roman" panose="02020603050405020304" pitchFamily="18" charset="0"/>
              </a:rPr>
              <a:t> and A. </a:t>
            </a:r>
            <a:r>
              <a:rPr lang="en-US" sz="1200" dirty="0" err="1">
                <a:solidFill>
                  <a:srgbClr val="333333"/>
                </a:solidFill>
                <a:effectLst/>
                <a:latin typeface="Arial" panose="020B0604020202020204" pitchFamily="34" charset="0"/>
                <a:ea typeface="Times New Roman" panose="02020603050405020304" pitchFamily="18" charset="0"/>
              </a:rPr>
              <a:t>Ihnatowicz</a:t>
            </a:r>
            <a:r>
              <a:rPr lang="en-US" sz="1200" dirty="0">
                <a:solidFill>
                  <a:srgbClr val="333333"/>
                </a:solidFill>
                <a:effectLst/>
                <a:latin typeface="Arial" panose="020B0604020202020204" pitchFamily="34" charset="0"/>
                <a:ea typeface="Times New Roman" panose="02020603050405020304" pitchFamily="18" charset="0"/>
              </a:rPr>
              <a:t>, "Automated Diagnosis System to Support Colon Cancer Treatment: MATCH," </a:t>
            </a:r>
            <a:r>
              <a:rPr lang="en-IN" sz="1200" i="1" dirty="0">
                <a:effectLst/>
                <a:latin typeface="Arial" panose="020B0604020202020204" pitchFamily="34" charset="0"/>
                <a:ea typeface="Times New Roman" panose="02020603050405020304" pitchFamily="18" charset="0"/>
              </a:rPr>
              <a:t>Fifth International Conference on Information Technology: New Generations (</a:t>
            </a:r>
            <a:r>
              <a:rPr lang="en-IN" sz="1200" i="1" dirty="0" err="1">
                <a:effectLst/>
                <a:latin typeface="Arial" panose="020B0604020202020204" pitchFamily="34" charset="0"/>
                <a:ea typeface="Times New Roman" panose="02020603050405020304" pitchFamily="18" charset="0"/>
              </a:rPr>
              <a:t>itng</a:t>
            </a:r>
            <a:r>
              <a:rPr lang="en-IN" sz="1200" i="1" dirty="0">
                <a:effectLst/>
                <a:latin typeface="Arial" panose="020B0604020202020204" pitchFamily="34" charset="0"/>
                <a:ea typeface="Times New Roman" panose="02020603050405020304" pitchFamily="18" charset="0"/>
              </a:rPr>
              <a:t> 2008)</a:t>
            </a:r>
            <a:r>
              <a:rPr lang="en-IN" sz="1200" dirty="0">
                <a:effectLst/>
                <a:latin typeface="Times New Roman" panose="02020603050405020304" pitchFamily="18" charset="0"/>
                <a:ea typeface="Times New Roman" panose="02020603050405020304" pitchFamily="18" charset="0"/>
              </a:rPr>
              <a:t>, 2008, pp. 201-205, </a:t>
            </a:r>
            <a:r>
              <a:rPr lang="en-IN" sz="1200" dirty="0" err="1">
                <a:effectLst/>
                <a:latin typeface="Times New Roman" panose="02020603050405020304" pitchFamily="18" charset="0"/>
                <a:ea typeface="Times New Roman" panose="02020603050405020304" pitchFamily="18" charset="0"/>
              </a:rPr>
              <a:t>doi</a:t>
            </a:r>
            <a:r>
              <a:rPr lang="en-IN" sz="1200" dirty="0">
                <a:effectLst/>
                <a:latin typeface="Times New Roman" panose="02020603050405020304" pitchFamily="18" charset="0"/>
                <a:ea typeface="Times New Roman" panose="02020603050405020304" pitchFamily="18" charset="0"/>
              </a:rPr>
              <a:t>: 10.1109/ITNG.2008.62.</a:t>
            </a:r>
          </a:p>
          <a:p>
            <a:r>
              <a:rPr lang="en-US" sz="1200" dirty="0">
                <a:solidFill>
                  <a:srgbClr val="333333"/>
                </a:solidFill>
                <a:effectLst/>
                <a:latin typeface="Arial" panose="020B0604020202020204" pitchFamily="34" charset="0"/>
                <a:ea typeface="Times New Roman" panose="02020603050405020304" pitchFamily="18" charset="0"/>
              </a:rPr>
              <a:t>P. </a:t>
            </a:r>
            <a:r>
              <a:rPr lang="en-US" sz="1200" dirty="0" err="1">
                <a:solidFill>
                  <a:srgbClr val="333333"/>
                </a:solidFill>
                <a:effectLst/>
                <a:latin typeface="Arial" panose="020B0604020202020204" pitchFamily="34" charset="0"/>
                <a:ea typeface="Times New Roman" panose="02020603050405020304" pitchFamily="18" charset="0"/>
              </a:rPr>
              <a:t>Ongsulee</a:t>
            </a:r>
            <a:r>
              <a:rPr lang="en-US" sz="1200" dirty="0">
                <a:solidFill>
                  <a:srgbClr val="333333"/>
                </a:solidFill>
                <a:effectLst/>
                <a:latin typeface="Arial" panose="020B0604020202020204" pitchFamily="34" charset="0"/>
                <a:ea typeface="Times New Roman" panose="02020603050405020304" pitchFamily="18" charset="0"/>
              </a:rPr>
              <a:t>, "Artificial intelligence, machine learning and deep learning," </a:t>
            </a:r>
            <a:r>
              <a:rPr lang="en-IN" sz="1200" i="1" dirty="0">
                <a:effectLst/>
                <a:latin typeface="Arial" panose="020B0604020202020204" pitchFamily="34" charset="0"/>
                <a:ea typeface="Times New Roman" panose="02020603050405020304" pitchFamily="18" charset="0"/>
              </a:rPr>
              <a:t>2017 15th International Conference on ICT and Knowledge Engineering (ICT&amp;KE)</a:t>
            </a:r>
            <a:r>
              <a:rPr lang="en-IN" sz="1200" dirty="0">
                <a:effectLst/>
                <a:latin typeface="Times New Roman" panose="02020603050405020304" pitchFamily="18" charset="0"/>
                <a:ea typeface="Times New Roman" panose="02020603050405020304" pitchFamily="18" charset="0"/>
              </a:rPr>
              <a:t>, 2017, pp. 1-6, </a:t>
            </a:r>
            <a:r>
              <a:rPr lang="en-IN" sz="1200" dirty="0" err="1">
                <a:effectLst/>
                <a:latin typeface="Times New Roman" panose="02020603050405020304" pitchFamily="18" charset="0"/>
                <a:ea typeface="Times New Roman" panose="02020603050405020304" pitchFamily="18" charset="0"/>
              </a:rPr>
              <a:t>doi</a:t>
            </a:r>
            <a:r>
              <a:rPr lang="en-IN" sz="1200" dirty="0">
                <a:effectLst/>
                <a:latin typeface="Times New Roman" panose="02020603050405020304" pitchFamily="18" charset="0"/>
                <a:ea typeface="Times New Roman" panose="02020603050405020304" pitchFamily="18" charset="0"/>
              </a:rPr>
              <a:t>: 10.1109/ICTKE.2017.8259629.</a:t>
            </a:r>
          </a:p>
          <a:p>
            <a:r>
              <a:rPr lang="en-US" sz="1200" dirty="0">
                <a:solidFill>
                  <a:srgbClr val="333333"/>
                </a:solidFill>
                <a:effectLst/>
                <a:latin typeface="Arial" panose="020B0604020202020204" pitchFamily="34" charset="0"/>
                <a:ea typeface="Times New Roman" panose="02020603050405020304" pitchFamily="18" charset="0"/>
              </a:rPr>
              <a:t>R. </a:t>
            </a:r>
            <a:r>
              <a:rPr lang="en-US" sz="1200" dirty="0" err="1">
                <a:solidFill>
                  <a:srgbClr val="333333"/>
                </a:solidFill>
                <a:effectLst/>
                <a:latin typeface="Arial" panose="020B0604020202020204" pitchFamily="34" charset="0"/>
                <a:ea typeface="Times New Roman" panose="02020603050405020304" pitchFamily="18" charset="0"/>
              </a:rPr>
              <a:t>Chellappa</a:t>
            </a:r>
            <a:r>
              <a:rPr lang="en-US" sz="1200" dirty="0">
                <a:solidFill>
                  <a:srgbClr val="333333"/>
                </a:solidFill>
                <a:effectLst/>
                <a:latin typeface="Arial" panose="020B0604020202020204" pitchFamily="34" charset="0"/>
                <a:ea typeface="Times New Roman" panose="02020603050405020304" pitchFamily="18" charset="0"/>
              </a:rPr>
              <a:t>, S. Theodoridis and A. van Schaik, "Advances in Machine Learning and Deep Neural Networks," in </a:t>
            </a:r>
            <a:r>
              <a:rPr lang="en-IN" sz="1200" i="1" dirty="0">
                <a:effectLst/>
                <a:latin typeface="Arial" panose="020B0604020202020204" pitchFamily="34" charset="0"/>
                <a:ea typeface="Times New Roman" panose="02020603050405020304" pitchFamily="18" charset="0"/>
              </a:rPr>
              <a:t>Proceedings of the IEEE</a:t>
            </a:r>
            <a:r>
              <a:rPr lang="en-IN" sz="1200" dirty="0">
                <a:effectLst/>
                <a:latin typeface="Times New Roman" panose="02020603050405020304" pitchFamily="18" charset="0"/>
                <a:ea typeface="Times New Roman" panose="02020603050405020304" pitchFamily="18" charset="0"/>
              </a:rPr>
              <a:t>, vol. 109, no. 5, pp. 607-611, May 2021, </a:t>
            </a:r>
            <a:r>
              <a:rPr lang="en-IN" sz="1200" dirty="0" err="1">
                <a:effectLst/>
                <a:latin typeface="Times New Roman" panose="02020603050405020304" pitchFamily="18" charset="0"/>
                <a:ea typeface="Times New Roman" panose="02020603050405020304" pitchFamily="18" charset="0"/>
              </a:rPr>
              <a:t>doi</a:t>
            </a:r>
            <a:r>
              <a:rPr lang="en-IN" sz="1200" dirty="0">
                <a:effectLst/>
                <a:latin typeface="Times New Roman" panose="02020603050405020304" pitchFamily="18" charset="0"/>
                <a:ea typeface="Times New Roman" panose="02020603050405020304" pitchFamily="18" charset="0"/>
              </a:rPr>
              <a:t>: 10.1109/JPROC.2021.3072172.</a:t>
            </a:r>
          </a:p>
          <a:p>
            <a:r>
              <a:rPr lang="en-IN" sz="1200" b="0" i="0" dirty="0">
                <a:solidFill>
                  <a:srgbClr val="333333"/>
                </a:solidFill>
                <a:effectLst/>
                <a:latin typeface="Arial" panose="020B0604020202020204" pitchFamily="34" charset="0"/>
                <a:cs typeface="Arial" panose="020B0604020202020204" pitchFamily="34" charset="0"/>
              </a:rPr>
              <a:t>B. </a:t>
            </a:r>
            <a:r>
              <a:rPr lang="en-IN" sz="1200" b="0" i="0" dirty="0" err="1">
                <a:solidFill>
                  <a:srgbClr val="333333"/>
                </a:solidFill>
                <a:effectLst/>
                <a:latin typeface="Arial" panose="020B0604020202020204" pitchFamily="34" charset="0"/>
                <a:cs typeface="Arial" panose="020B0604020202020204" pitchFamily="34" charset="0"/>
              </a:rPr>
              <a:t>Alić</a:t>
            </a:r>
            <a:r>
              <a:rPr lang="en-IN" sz="1200" b="0" i="0" dirty="0">
                <a:solidFill>
                  <a:srgbClr val="333333"/>
                </a:solidFill>
                <a:effectLst/>
                <a:latin typeface="Arial" panose="020B0604020202020204" pitchFamily="34" charset="0"/>
                <a:cs typeface="Arial" panose="020B0604020202020204" pitchFamily="34" charset="0"/>
              </a:rPr>
              <a:t>, L. </a:t>
            </a:r>
            <a:r>
              <a:rPr lang="en-IN" sz="1200" b="0" i="0" dirty="0" err="1">
                <a:solidFill>
                  <a:srgbClr val="333333"/>
                </a:solidFill>
                <a:effectLst/>
                <a:latin typeface="Arial" panose="020B0604020202020204" pitchFamily="34" charset="0"/>
                <a:cs typeface="Arial" panose="020B0604020202020204" pitchFamily="34" charset="0"/>
              </a:rPr>
              <a:t>Gurbeta</a:t>
            </a:r>
            <a:r>
              <a:rPr lang="en-IN" sz="1200" b="0" i="0" dirty="0">
                <a:solidFill>
                  <a:srgbClr val="333333"/>
                </a:solidFill>
                <a:effectLst/>
                <a:latin typeface="Arial" panose="020B0604020202020204" pitchFamily="34" charset="0"/>
                <a:cs typeface="Arial" panose="020B0604020202020204" pitchFamily="34" charset="0"/>
              </a:rPr>
              <a:t> and A. </a:t>
            </a:r>
            <a:r>
              <a:rPr lang="en-IN" sz="1200" b="0" i="0" dirty="0" err="1">
                <a:solidFill>
                  <a:srgbClr val="333333"/>
                </a:solidFill>
                <a:effectLst/>
                <a:latin typeface="Arial" panose="020B0604020202020204" pitchFamily="34" charset="0"/>
                <a:cs typeface="Arial" panose="020B0604020202020204" pitchFamily="34" charset="0"/>
              </a:rPr>
              <a:t>Badnjević</a:t>
            </a:r>
            <a:r>
              <a:rPr lang="en-IN" sz="1200" b="0" i="0" dirty="0">
                <a:solidFill>
                  <a:srgbClr val="333333"/>
                </a:solidFill>
                <a:effectLst/>
                <a:latin typeface="Arial" panose="020B0604020202020204" pitchFamily="34" charset="0"/>
                <a:cs typeface="Arial" panose="020B0604020202020204" pitchFamily="34" charset="0"/>
              </a:rPr>
              <a:t>, "Machine learning techniques for classification of diabetes and cardiovascular diseases," </a:t>
            </a:r>
            <a:r>
              <a:rPr lang="en-IN" sz="1200" b="0" i="1" dirty="0">
                <a:solidFill>
                  <a:srgbClr val="333333"/>
                </a:solidFill>
                <a:effectLst/>
                <a:latin typeface="Arial" panose="020B0604020202020204" pitchFamily="34" charset="0"/>
                <a:cs typeface="Arial" panose="020B0604020202020204" pitchFamily="34" charset="0"/>
              </a:rPr>
              <a:t>2017 6th Mediterranean Conference on Embedded Computing (MECO)</a:t>
            </a:r>
            <a:r>
              <a:rPr lang="en-IN" sz="1200" b="0" i="0" dirty="0">
                <a:solidFill>
                  <a:srgbClr val="333333"/>
                </a:solidFill>
                <a:effectLst/>
                <a:latin typeface="Arial" panose="020B0604020202020204" pitchFamily="34" charset="0"/>
                <a:cs typeface="Arial" panose="020B0604020202020204" pitchFamily="34" charset="0"/>
              </a:rPr>
              <a:t>, 2017, pp. 1-4, </a:t>
            </a:r>
            <a:r>
              <a:rPr lang="en-IN" sz="1200" b="0" i="0" dirty="0" err="1">
                <a:solidFill>
                  <a:srgbClr val="333333"/>
                </a:solidFill>
                <a:effectLst/>
                <a:latin typeface="Arial" panose="020B0604020202020204" pitchFamily="34" charset="0"/>
                <a:cs typeface="Arial" panose="020B0604020202020204" pitchFamily="34" charset="0"/>
              </a:rPr>
              <a:t>doi</a:t>
            </a:r>
            <a:r>
              <a:rPr lang="en-IN" sz="1200" b="0" i="0" dirty="0">
                <a:solidFill>
                  <a:srgbClr val="333333"/>
                </a:solidFill>
                <a:effectLst/>
                <a:latin typeface="Arial" panose="020B0604020202020204" pitchFamily="34" charset="0"/>
                <a:cs typeface="Arial" panose="020B0604020202020204" pitchFamily="34" charset="0"/>
              </a:rPr>
              <a:t>: 10.1109/MECO.2017.7977152.</a:t>
            </a:r>
          </a:p>
          <a:p>
            <a:endParaRPr lang="en-IN" sz="1100" b="0" i="0" dirty="0">
              <a:solidFill>
                <a:srgbClr val="333333"/>
              </a:solidFill>
              <a:effectLst/>
              <a:latin typeface="Arial" panose="020B0604020202020204" pitchFamily="34" charset="0"/>
              <a:cs typeface="Arial" panose="020B0604020202020204" pitchFamily="34" charset="0"/>
            </a:endParaRPr>
          </a:p>
          <a:p>
            <a:endParaRPr lang="en-IN" sz="1100" dirty="0">
              <a:effectLst/>
              <a:latin typeface="Arial" panose="020B0604020202020204" pitchFamily="34" charset="0"/>
              <a:ea typeface="Times New Roman" panose="02020603050405020304" pitchFamily="18" charset="0"/>
              <a:cs typeface="Arial" panose="020B0604020202020204" pitchFamily="34" charset="0"/>
            </a:endParaRPr>
          </a:p>
          <a:p>
            <a:endParaRPr lang="en-IN" sz="11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4725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8BCB386-5CD5-4192-ADC9-BB2DF6DF3C22}"/>
              </a:ext>
            </a:extLst>
          </p:cNvPr>
          <p:cNvSpPr>
            <a:spLocks noGrp="1" noChangeArrowheads="1"/>
          </p:cNvSpPr>
          <p:nvPr>
            <p:ph type="title"/>
          </p:nvPr>
        </p:nvSpPr>
        <p:spPr/>
        <p:txBody>
          <a:bodyPr/>
          <a:lstStyle/>
          <a:p>
            <a:pPr algn="ctr"/>
            <a:r>
              <a:rPr lang="en-IN" altLang="en-US" b="1" u="sng"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DFFC0992-FAAE-4259-AA42-C24A9987778C}"/>
              </a:ext>
            </a:extLst>
          </p:cNvPr>
          <p:cNvSpPr txBox="1"/>
          <p:nvPr/>
        </p:nvSpPr>
        <p:spPr>
          <a:xfrm>
            <a:off x="628650" y="1962150"/>
            <a:ext cx="767715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such unprecedented times, with a fragile healthcare infrastructure, the medical facilities for people are scarce and even fewer for people with special needs. The healthcare sector got so pre-occupied with Covid-19 cases that people with other ailments didn't even get a chance to avail medical assistances. So, We are here to present a model to mitigate the scarcity of facilities and the lack of medical management.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655B6E2-AC2C-4140-ACED-C0C7A2F4DDB6}"/>
              </a:ext>
            </a:extLst>
          </p:cNvPr>
          <p:cNvSpPr>
            <a:spLocks noGrp="1" noChangeArrowheads="1"/>
          </p:cNvSpPr>
          <p:nvPr>
            <p:ph type="title"/>
          </p:nvPr>
        </p:nvSpPr>
        <p:spPr>
          <a:xfrm>
            <a:off x="3078343" y="438150"/>
            <a:ext cx="2862671" cy="762000"/>
          </a:xfrm>
        </p:spPr>
        <p:txBody>
          <a:bodyPr/>
          <a:lstStyle/>
          <a:p>
            <a:pPr algn="ctr"/>
            <a:r>
              <a:rPr lang="en-IN" altLang="en-US" b="1" u="sng" dirty="0">
                <a:latin typeface="Times New Roman" panose="02020603050405020304" pitchFamily="18" charset="0"/>
                <a:cs typeface="Times New Roman" panose="02020603050405020304" pitchFamily="18" charset="0"/>
              </a:rPr>
              <a:t>SOLUTION</a:t>
            </a:r>
          </a:p>
        </p:txBody>
      </p:sp>
      <p:sp>
        <p:nvSpPr>
          <p:cNvPr id="5" name="TextBox 4">
            <a:extLst>
              <a:ext uri="{FF2B5EF4-FFF2-40B4-BE49-F238E27FC236}">
                <a16:creationId xmlns:a16="http://schemas.microsoft.com/office/drawing/2014/main" id="{97768C39-C252-4C02-A2FE-94C1F63EDCBB}"/>
              </a:ext>
            </a:extLst>
          </p:cNvPr>
          <p:cNvSpPr txBox="1"/>
          <p:nvPr/>
        </p:nvSpPr>
        <p:spPr>
          <a:xfrm>
            <a:off x="633004" y="1276350"/>
            <a:ext cx="7753350" cy="313932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Integration of clinical decision support with computer-based patient records could</a:t>
            </a: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Reduce medical errors</a:t>
            </a:r>
            <a:r>
              <a:rPr lang="en-US" dirty="0">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Enhance patient safety</a:t>
            </a:r>
            <a:r>
              <a:rPr lang="en-US" dirty="0">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Decease unwanted practice variation. </a:t>
            </a: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Improve practice outcome </a:t>
            </a:r>
          </a:p>
          <a:p>
            <a:r>
              <a:rPr lang="en-US" sz="1800" dirty="0">
                <a:effectLst/>
                <a:latin typeface="Times New Roman" panose="02020603050405020304" pitchFamily="18" charset="0"/>
                <a:ea typeface="Times New Roman" panose="02020603050405020304" pitchFamily="18" charset="0"/>
              </a:rPr>
              <a:t>which can help significantly improve the quality of clinical decisions using the data mining modelling technique.</a:t>
            </a:r>
          </a:p>
          <a:p>
            <a:r>
              <a:rPr lang="en-US" sz="1800" dirty="0">
                <a:effectLst/>
                <a:latin typeface="Times New Roman" panose="02020603050405020304" pitchFamily="18" charset="0"/>
                <a:ea typeface="Times New Roman" panose="02020603050405020304" pitchFamily="18" charset="0"/>
              </a:rPr>
              <a:t>Integrate doctors and patients via interacting and user-friendly interface so that Patient can easily utilize in emergency situations. </a:t>
            </a:r>
          </a:p>
          <a:p>
            <a:r>
              <a:rPr lang="en-US" sz="1800" dirty="0">
                <a:effectLst/>
                <a:latin typeface="Times New Roman" panose="02020603050405020304" pitchFamily="18" charset="0"/>
                <a:ea typeface="Times New Roman" panose="02020603050405020304" pitchFamily="18" charset="0"/>
              </a:rPr>
              <a:t>There are three primary goals of this model tend to be prediction, description, and presentation.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F2168E-9091-4091-A824-AA582153057B}"/>
              </a:ext>
            </a:extLst>
          </p:cNvPr>
          <p:cNvSpPr txBox="1"/>
          <p:nvPr/>
        </p:nvSpPr>
        <p:spPr>
          <a:xfrm>
            <a:off x="742950" y="1657350"/>
            <a:ext cx="7658100"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There are three primary goals of data mining tend to be prediction, description, and presentation.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Prediction involves some variables or fields in the dataset to predict unknown or future values of other variables of interest.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Description focuses on finding patterns describing the data that can be interpreted by humans.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Presentation plays an important role to easily understandable to humans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augmented reality.</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E05B79-A10E-4A21-B3BE-1565E20DA3D8}"/>
              </a:ext>
            </a:extLst>
          </p:cNvPr>
          <p:cNvSpPr txBox="1"/>
          <p:nvPr/>
        </p:nvSpPr>
        <p:spPr>
          <a:xfrm>
            <a:off x="2803727" y="653382"/>
            <a:ext cx="3583032" cy="584775"/>
          </a:xfrm>
          <a:prstGeom prst="rect">
            <a:avLst/>
          </a:prstGeom>
          <a:noFill/>
        </p:spPr>
        <p:txBody>
          <a:bodyPr wrap="none" rtlCol="0">
            <a:spAutoFit/>
          </a:bodyPr>
          <a:lstStyle/>
          <a:p>
            <a:r>
              <a:rPr lang="en-US" sz="3200" b="1" u="sng" dirty="0">
                <a:latin typeface="Times New Roman" panose="02020603050405020304" pitchFamily="18" charset="0"/>
                <a:cs typeface="Times New Roman" panose="02020603050405020304" pitchFamily="18" charset="0"/>
              </a:rPr>
              <a:t>METHODOLOGY</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43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47E97-FA90-474B-B44A-92400F35691B}"/>
              </a:ext>
            </a:extLst>
          </p:cNvPr>
          <p:cNvSpPr txBox="1"/>
          <p:nvPr/>
        </p:nvSpPr>
        <p:spPr>
          <a:xfrm>
            <a:off x="3520440" y="590550"/>
            <a:ext cx="2727960" cy="584775"/>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Model Module</a:t>
            </a:r>
          </a:p>
        </p:txBody>
      </p:sp>
      <p:sp>
        <p:nvSpPr>
          <p:cNvPr id="6" name="TextBox 5">
            <a:extLst>
              <a:ext uri="{FF2B5EF4-FFF2-40B4-BE49-F238E27FC236}">
                <a16:creationId xmlns:a16="http://schemas.microsoft.com/office/drawing/2014/main" id="{B5FF6481-6F40-41A4-82C4-4FC9DC16C13E}"/>
              </a:ext>
            </a:extLst>
          </p:cNvPr>
          <p:cNvSpPr txBox="1"/>
          <p:nvPr/>
        </p:nvSpPr>
        <p:spPr>
          <a:xfrm>
            <a:off x="2743200" y="1428750"/>
            <a:ext cx="365760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There are Four Module in our model.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Doctor module</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Patient Module</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Lab Module</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Admin Module</a:t>
            </a:r>
            <a:endParaRPr lang="en-IN" dirty="0"/>
          </a:p>
        </p:txBody>
      </p:sp>
    </p:spTree>
    <p:extLst>
      <p:ext uri="{BB962C8B-B14F-4D97-AF65-F5344CB8AC3E}">
        <p14:creationId xmlns:p14="http://schemas.microsoft.com/office/powerpoint/2010/main" val="61913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C185626-A851-44D5-987C-EC5494D60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805" y="0"/>
            <a:ext cx="6398390" cy="5143500"/>
          </a:xfrm>
          <a:prstGeom prst="rect">
            <a:avLst/>
          </a:prstGeom>
        </p:spPr>
      </p:pic>
      <p:sp>
        <p:nvSpPr>
          <p:cNvPr id="4" name="TextBox 3">
            <a:extLst>
              <a:ext uri="{FF2B5EF4-FFF2-40B4-BE49-F238E27FC236}">
                <a16:creationId xmlns:a16="http://schemas.microsoft.com/office/drawing/2014/main" id="{BD151792-A34A-4920-AACD-076A813088DD}"/>
              </a:ext>
            </a:extLst>
          </p:cNvPr>
          <p:cNvSpPr txBox="1"/>
          <p:nvPr/>
        </p:nvSpPr>
        <p:spPr>
          <a:xfrm>
            <a:off x="152400" y="133350"/>
            <a:ext cx="2209800" cy="1200329"/>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USE </a:t>
            </a:r>
          </a:p>
          <a:p>
            <a:r>
              <a:rPr lang="en-IN" sz="2400" b="1" u="sng" dirty="0">
                <a:latin typeface="Times New Roman" panose="02020603050405020304" pitchFamily="18" charset="0"/>
                <a:cs typeface="Times New Roman" panose="02020603050405020304" pitchFamily="18" charset="0"/>
              </a:rPr>
              <a:t>CASE </a:t>
            </a:r>
          </a:p>
          <a:p>
            <a:r>
              <a:rPr lang="en-IN" sz="2400" b="1" u="sng" dirty="0">
                <a:latin typeface="Times New Roman" panose="02020603050405020304" pitchFamily="18" charset="0"/>
                <a:cs typeface="Times New Roman" panose="02020603050405020304" pitchFamily="18" charset="0"/>
              </a:rPr>
              <a:t>DIAGRAM</a:t>
            </a:r>
          </a:p>
        </p:txBody>
      </p:sp>
    </p:spTree>
    <p:extLst>
      <p:ext uri="{BB962C8B-B14F-4D97-AF65-F5344CB8AC3E}">
        <p14:creationId xmlns:p14="http://schemas.microsoft.com/office/powerpoint/2010/main" val="242520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E3C38B-F59F-4766-BD38-4305A854289B}"/>
              </a:ext>
            </a:extLst>
          </p:cNvPr>
          <p:cNvSpPr txBox="1"/>
          <p:nvPr/>
        </p:nvSpPr>
        <p:spPr>
          <a:xfrm>
            <a:off x="228600" y="361950"/>
            <a:ext cx="1828800" cy="1200329"/>
          </a:xfrm>
          <a:prstGeom prst="rect">
            <a:avLst/>
          </a:prstGeom>
          <a:noFill/>
        </p:spPr>
        <p:txBody>
          <a:bodyPr wrap="square">
            <a:spAutoFit/>
          </a:bodyPr>
          <a:lstStyle/>
          <a:p>
            <a:r>
              <a:rPr lang="en-IN" sz="2400" b="1" u="sng" dirty="0">
                <a:latin typeface="Times New Roman" panose="02020603050405020304" pitchFamily="18" charset="0"/>
                <a:cs typeface="Times New Roman" panose="02020603050405020304" pitchFamily="18" charset="0"/>
              </a:rPr>
              <a:t>USE </a:t>
            </a:r>
          </a:p>
          <a:p>
            <a:r>
              <a:rPr lang="en-IN" sz="2400" b="1" u="sng" dirty="0">
                <a:latin typeface="Times New Roman" panose="02020603050405020304" pitchFamily="18" charset="0"/>
                <a:cs typeface="Times New Roman" panose="02020603050405020304" pitchFamily="18" charset="0"/>
              </a:rPr>
              <a:t>CASE</a:t>
            </a:r>
            <a:r>
              <a:rPr lang="en-IN" sz="2400" u="sng" dirty="0">
                <a:latin typeface="Times New Roman" panose="02020603050405020304" pitchFamily="18" charset="0"/>
                <a:cs typeface="Times New Roman" panose="02020603050405020304" pitchFamily="18" charset="0"/>
              </a:rPr>
              <a:t> </a:t>
            </a:r>
          </a:p>
          <a:p>
            <a:r>
              <a:rPr lang="en-IN" sz="2400" b="1" u="sng" dirty="0">
                <a:latin typeface="Times New Roman" panose="02020603050405020304" pitchFamily="18" charset="0"/>
                <a:cs typeface="Times New Roman" panose="02020603050405020304" pitchFamily="18" charset="0"/>
              </a:rPr>
              <a:t>DIAGRAM</a:t>
            </a:r>
          </a:p>
        </p:txBody>
      </p:sp>
      <p:pic>
        <p:nvPicPr>
          <p:cNvPr id="5" name="Picture 4" descr="Diagram&#10;&#10;Description automatically generated">
            <a:extLst>
              <a:ext uri="{FF2B5EF4-FFF2-40B4-BE49-F238E27FC236}">
                <a16:creationId xmlns:a16="http://schemas.microsoft.com/office/drawing/2014/main" id="{1940C58F-8446-4134-9769-CA12C2F0A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0"/>
            <a:ext cx="6571105" cy="5143500"/>
          </a:xfrm>
          <a:prstGeom prst="rect">
            <a:avLst/>
          </a:prstGeom>
        </p:spPr>
      </p:pic>
    </p:spTree>
    <p:extLst>
      <p:ext uri="{BB962C8B-B14F-4D97-AF65-F5344CB8AC3E}">
        <p14:creationId xmlns:p14="http://schemas.microsoft.com/office/powerpoint/2010/main" val="66363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1D2B69-995B-484C-ACD5-EB2CF9C7BEB0}"/>
              </a:ext>
            </a:extLst>
          </p:cNvPr>
          <p:cNvSpPr txBox="1"/>
          <p:nvPr/>
        </p:nvSpPr>
        <p:spPr>
          <a:xfrm>
            <a:off x="76201" y="361950"/>
            <a:ext cx="1752600" cy="1077218"/>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Patient </a:t>
            </a:r>
          </a:p>
          <a:p>
            <a:r>
              <a:rPr lang="en-US" sz="3200" b="1" u="sng" dirty="0">
                <a:latin typeface="Times New Roman" panose="02020603050405020304" pitchFamily="18" charset="0"/>
                <a:cs typeface="Times New Roman" panose="02020603050405020304" pitchFamily="18" charset="0"/>
              </a:rPr>
              <a:t>Module</a:t>
            </a:r>
            <a:endParaRPr lang="en-IN" sz="3200" b="1" u="sng" dirty="0">
              <a:latin typeface="Times New Roman" panose="02020603050405020304" pitchFamily="18" charset="0"/>
              <a:cs typeface="Times New Roman" panose="02020603050405020304" pitchFamily="18" charset="0"/>
            </a:endParaRPr>
          </a:p>
        </p:txBody>
      </p:sp>
      <p:pic>
        <p:nvPicPr>
          <p:cNvPr id="22" name="Picture 21" descr="A picture containing diagram&#10;&#10;Description automatically generated">
            <a:extLst>
              <a:ext uri="{FF2B5EF4-FFF2-40B4-BE49-F238E27FC236}">
                <a16:creationId xmlns:a16="http://schemas.microsoft.com/office/drawing/2014/main" id="{80F74133-812A-481F-982F-398584029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209550"/>
            <a:ext cx="6934199" cy="4816266"/>
          </a:xfrm>
          <a:prstGeom prst="rect">
            <a:avLst/>
          </a:prstGeom>
        </p:spPr>
      </p:pic>
    </p:spTree>
    <p:extLst>
      <p:ext uri="{BB962C8B-B14F-4D97-AF65-F5344CB8AC3E}">
        <p14:creationId xmlns:p14="http://schemas.microsoft.com/office/powerpoint/2010/main" val="2770541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4106</TotalTime>
  <Words>2488</Words>
  <Application>Microsoft Office PowerPoint</Application>
  <PresentationFormat>On-screen Show (16:9)</PresentationFormat>
  <Paragraphs>105</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Rounded MT Bold</vt:lpstr>
      <vt:lpstr>Calibri</vt:lpstr>
      <vt:lpstr>Calibri Light</vt:lpstr>
      <vt:lpstr>Copperplate Gothic Bold</vt:lpstr>
      <vt:lpstr>Helvetica</vt:lpstr>
      <vt:lpstr>Lato</vt:lpstr>
      <vt:lpstr>Times New Roman</vt:lpstr>
      <vt:lpstr>Wingdings</vt:lpstr>
      <vt:lpstr>Wingdings 3</vt:lpstr>
      <vt:lpstr>Office Theme</vt:lpstr>
      <vt:lpstr>PowerPoint Presentation</vt:lpstr>
      <vt:lpstr>INTRODUCTION</vt:lpstr>
      <vt:lpstr>PROBLEM STATEMENT</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OUTCOME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&lt;arabianhorse&gt;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applications of Computers in pharmacy?</dc:title>
  <dc:creator>Naseem Ahmed Khan</dc:creator>
  <cp:lastModifiedBy>Ankit Yadav</cp:lastModifiedBy>
  <cp:revision>723</cp:revision>
  <dcterms:created xsi:type="dcterms:W3CDTF">2010-08-24T00:35:57Z</dcterms:created>
  <dcterms:modified xsi:type="dcterms:W3CDTF">2022-04-05T08:23:44Z</dcterms:modified>
</cp:coreProperties>
</file>