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  <p:sldMasterId id="2147483718" r:id="rId3"/>
    <p:sldMasterId id="2147483722" r:id="rId4"/>
    <p:sldMasterId id="2147483763" r:id="rId5"/>
  </p:sldMasterIdLst>
  <p:notesMasterIdLst>
    <p:notesMasterId r:id="rId24"/>
  </p:notesMasterIdLst>
  <p:handoutMasterIdLst>
    <p:handoutMasterId r:id="rId25"/>
  </p:handoutMasterIdLst>
  <p:sldIdLst>
    <p:sldId id="374" r:id="rId6"/>
    <p:sldId id="379" r:id="rId7"/>
    <p:sldId id="354" r:id="rId8"/>
    <p:sldId id="382" r:id="rId9"/>
    <p:sldId id="383" r:id="rId10"/>
    <p:sldId id="385" r:id="rId11"/>
    <p:sldId id="386" r:id="rId12"/>
    <p:sldId id="390" r:id="rId13"/>
    <p:sldId id="391" r:id="rId14"/>
    <p:sldId id="392" r:id="rId15"/>
    <p:sldId id="393" r:id="rId16"/>
    <p:sldId id="384" r:id="rId17"/>
    <p:sldId id="381" r:id="rId18"/>
    <p:sldId id="387" r:id="rId19"/>
    <p:sldId id="389" r:id="rId20"/>
    <p:sldId id="388" r:id="rId21"/>
    <p:sldId id="394" r:id="rId22"/>
    <p:sldId id="373" r:id="rId2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37613-6C38-4683-A902-18CF912145E5}">
          <p14:sldIdLst>
            <p14:sldId id="374"/>
            <p14:sldId id="379"/>
            <p14:sldId id="354"/>
            <p14:sldId id="382"/>
            <p14:sldId id="383"/>
            <p14:sldId id="385"/>
            <p14:sldId id="386"/>
            <p14:sldId id="390"/>
            <p14:sldId id="391"/>
            <p14:sldId id="392"/>
            <p14:sldId id="393"/>
            <p14:sldId id="384"/>
            <p14:sldId id="381"/>
            <p14:sldId id="387"/>
            <p14:sldId id="389"/>
            <p14:sldId id="388"/>
            <p14:sldId id="394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77" userDrawn="1">
          <p15:clr>
            <a:srgbClr val="A4A3A4"/>
          </p15:clr>
        </p15:guide>
        <p15:guide id="2" pos="5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91925"/>
    <a:srgbClr val="123451"/>
    <a:srgbClr val="07131C"/>
    <a:srgbClr val="0D263A"/>
    <a:srgbClr val="336699"/>
    <a:srgbClr val="00FF80"/>
    <a:srgbClr val="FF8000"/>
    <a:srgbClr val="FFCC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 autoAdjust="0"/>
    <p:restoredTop sz="97122" autoAdjust="0"/>
  </p:normalViewPr>
  <p:slideViewPr>
    <p:cSldViewPr>
      <p:cViewPr varScale="1">
        <p:scale>
          <a:sx n="215" d="100"/>
          <a:sy n="215" d="100"/>
        </p:scale>
        <p:origin x="1160" y="176"/>
      </p:cViewPr>
      <p:guideLst>
        <p:guide orient="horz" pos="677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12/10/19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12/10/19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367390"/>
            <a:ext cx="5961888" cy="1089146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71534"/>
            <a:ext cx="5486400" cy="45397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085850"/>
            <a:ext cx="4133088" cy="35087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085850"/>
            <a:ext cx="4133088" cy="35087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685801"/>
            <a:ext cx="4511040" cy="390882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81"/>
          <p:cNvSpPr>
            <a:spLocks noChangeArrowheads="1"/>
          </p:cNvSpPr>
          <p:nvPr userDrawn="1"/>
        </p:nvSpPr>
        <p:spPr bwMode="auto">
          <a:xfrm>
            <a:off x="5029190" y="628650"/>
            <a:ext cx="4114800" cy="40576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6699">
                  <a:alpha val="25000"/>
                </a:srgbClr>
              </a:gs>
            </a:gsLst>
            <a:lin ang="3600000" scaled="0"/>
            <a:tileRect/>
          </a:gra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190" y="628650"/>
            <a:ext cx="4114800" cy="4057650"/>
          </a:xfrm>
        </p:spPr>
        <p:txBody>
          <a:bodyPr lIns="274320" tIns="274320" rIns="274320" bIns="274320"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902538"/>
            <a:ext cx="5961888" cy="553998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16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367390"/>
            <a:ext cx="5961888" cy="1089146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336699">
                    <a:lumMod val="40000"/>
                    <a:lumOff val="60000"/>
                  </a:srgbClr>
                </a:solidFill>
                <a:cs typeface="Arial" charset="0"/>
              </a:rPr>
              <a:t>Confidential</a:t>
            </a:r>
            <a:endParaRPr lang="en-US" dirty="0">
              <a:solidFill>
                <a:srgbClr val="336699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81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314450"/>
            <a:ext cx="8412480" cy="33147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 baseline="0">
                <a:solidFill>
                  <a:srgbClr val="DDEBF8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05979"/>
            <a:ext cx="8412480" cy="857250"/>
          </a:xfrm>
        </p:spPr>
        <p:txBody>
          <a:bodyPr lIns="91440" rIns="91440"/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rgbClr val="336699">
                    <a:lumMod val="40000"/>
                    <a:lumOff val="60000"/>
                  </a:srgbClr>
                </a:solidFill>
                <a:cs typeface="Arial" charset="0"/>
              </a:rPr>
              <a:t>Confidential</a:t>
            </a:r>
            <a:endParaRPr lang="en-US" dirty="0">
              <a:solidFill>
                <a:srgbClr val="336699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236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82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30227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367390"/>
            <a:ext cx="5961888" cy="1089146"/>
          </a:xfrm>
          <a:prstGeom prst="rect">
            <a:avLst/>
          </a:prstGeo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>
          <a:xfrm>
            <a:off x="457200" y="4717887"/>
            <a:ext cx="8229600" cy="254163"/>
          </a:xfrm>
          <a:prstGeom prst="rect">
            <a:avLst/>
          </a:prstGeom>
        </p:spPr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42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552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314450"/>
            <a:ext cx="8412480" cy="33147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 baseline="0">
                <a:solidFill>
                  <a:srgbClr val="DDEBF8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05979"/>
            <a:ext cx="8412480" cy="857250"/>
          </a:xfrm>
        </p:spPr>
        <p:txBody>
          <a:bodyPr lIns="91440" rIns="91440"/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917779"/>
            <a:ext cx="833750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17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7"/>
            <a:ext cx="8332740" cy="316706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55330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117400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961756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551" y="1073150"/>
            <a:ext cx="2760662" cy="223138"/>
          </a:xfrm>
          <a:prstGeom prst="rect">
            <a:avLst/>
          </a:prstGeom>
          <a:solidFill>
            <a:srgbClr val="39C2D7"/>
          </a:solidFill>
        </p:spPr>
        <p:txBody>
          <a:bodyPr wrap="square" lIns="68580" tIns="34290" rIns="68580" bIns="34290">
            <a:spAutoFit/>
          </a:bodyPr>
          <a:lstStyle>
            <a:lvl1pPr marL="0" indent="0" algn="l">
              <a:buNone/>
              <a:defRPr sz="1000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AMET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55476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043311" y="696243"/>
            <a:ext cx="3059545" cy="4152848"/>
            <a:chOff x="3043311" y="707788"/>
            <a:chExt cx="3059545" cy="4162806"/>
          </a:xfrm>
        </p:grpSpPr>
        <p:cxnSp>
          <p:nvCxnSpPr>
            <p:cNvPr id="3" name="Straight Connector 2"/>
            <p:cNvCxnSpPr/>
            <p:nvPr userDrawn="1"/>
          </p:nvCxnSpPr>
          <p:spPr>
            <a:xfrm flipV="1">
              <a:off x="3043311" y="707788"/>
              <a:ext cx="0" cy="4162806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 flipV="1">
              <a:off x="6102856" y="707788"/>
              <a:ext cx="0" cy="4162806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280035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057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2284359" y="699517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70359" y="708318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4717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23512" y="1972361"/>
            <a:ext cx="99203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36813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28455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692438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9057" y="1972361"/>
            <a:ext cx="99203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62358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4000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221057" y="1972361"/>
            <a:ext cx="99203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34358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4826000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518602" y="1972361"/>
            <a:ext cx="99203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31903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7123545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966892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264438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527347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</p:spTree>
    <p:extLst>
      <p:ext uri="{BB962C8B-B14F-4D97-AF65-F5344CB8AC3E}">
        <p14:creationId xmlns:p14="http://schemas.microsoft.com/office/powerpoint/2010/main" val="16760580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04850"/>
            <a:ext cx="9144000" cy="278376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50590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en-US" sz="1500" dirty="0">
                <a:solidFill>
                  <a:prstClr val="white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284359" y="699517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70359" y="708318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4717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33307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hu-HU" sz="1500" dirty="0">
                <a:solidFill>
                  <a:prstClr val="white"/>
                </a:solidFill>
                <a:latin typeface="Arial Black"/>
                <a:cs typeface="Arial Black"/>
              </a:rPr>
              <a:t>2</a:t>
            </a:r>
            <a:endParaRPr lang="en-US" sz="1500" dirty="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527516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hu-HU" sz="1500" dirty="0">
                <a:solidFill>
                  <a:prstClr val="white"/>
                </a:solidFill>
                <a:latin typeface="Arial Black"/>
                <a:cs typeface="Arial Black"/>
              </a:rPr>
              <a:t>3</a:t>
            </a:r>
            <a:endParaRPr lang="en-US" sz="1500" dirty="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02023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hu-HU" sz="1500" dirty="0">
                <a:solidFill>
                  <a:prstClr val="white"/>
                </a:solidFill>
                <a:latin typeface="Arial Black"/>
                <a:cs typeface="Arial Black"/>
              </a:rPr>
              <a:t>4</a:t>
            </a:r>
            <a:endParaRPr lang="en-US" sz="1500" dirty="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2528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4814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7100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079608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92728"/>
            <a:ext cx="778669" cy="41679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601266" y="2620575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3497527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1266" y="1229926"/>
            <a:ext cx="348437" cy="34843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en-US" sz="1500" dirty="0">
                <a:solidFill>
                  <a:prstClr val="white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090859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1266" y="4017577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2898347" y="969098"/>
            <a:ext cx="7307839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2898347" y="2366098"/>
            <a:ext cx="7307839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2898347" y="3797735"/>
            <a:ext cx="7307839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1120344" y="969098"/>
            <a:ext cx="1535112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1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1120344" y="2331461"/>
            <a:ext cx="1535112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1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1120344" y="3716915"/>
            <a:ext cx="1535112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1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7560282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4"/>
            <a:ext cx="6457956" cy="543650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930268" y="1321135"/>
            <a:ext cx="3840479" cy="24253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29779" indent="-129779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Char char="•"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8" y="1321135"/>
            <a:ext cx="3921125" cy="273016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8148" y="990997"/>
            <a:ext cx="148057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299" y="152004"/>
            <a:ext cx="1236221" cy="40679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990148" y="990997"/>
            <a:ext cx="148057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44226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685800"/>
            <a:ext cx="8412480" cy="3886200"/>
          </a:xfr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Aft>
                <a:spcPts val="450"/>
              </a:spcAft>
              <a:defRPr/>
            </a:lvl3pPr>
            <a:lvl4pPr>
              <a:lnSpc>
                <a:spcPct val="100000"/>
              </a:lnSpc>
              <a:spcAft>
                <a:spcPts val="450"/>
              </a:spcAft>
              <a:defRPr/>
            </a:lvl4pPr>
            <a:lvl5pPr>
              <a:lnSpc>
                <a:spcPct val="100000"/>
              </a:lnSpc>
              <a:spcAft>
                <a:spcPts val="45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994" y="170914"/>
            <a:ext cx="8337502" cy="5436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600" baseline="0"/>
            </a:lvl1pPr>
          </a:lstStyle>
          <a:p>
            <a:r>
              <a:rPr lang="en-US" dirty="0"/>
              <a:t>Client 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947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441272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4284039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>
              <a:lnSpc>
                <a:spcPct val="85000"/>
              </a:lnSpc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829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-1" y="701330"/>
          <a:ext cx="9144000" cy="4147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2070"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69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2035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2669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685800"/>
            <a:ext cx="8412480" cy="38862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Aft>
                <a:spcPts val="450"/>
              </a:spcAft>
              <a:defRPr/>
            </a:lvl3pPr>
            <a:lvl4pPr>
              <a:lnSpc>
                <a:spcPct val="100000"/>
              </a:lnSpc>
              <a:spcAft>
                <a:spcPts val="450"/>
              </a:spcAft>
              <a:defRPr/>
            </a:lvl4pPr>
            <a:lvl5pPr>
              <a:lnSpc>
                <a:spcPct val="100000"/>
              </a:lnSpc>
              <a:spcAft>
                <a:spcPts val="45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05980"/>
            <a:ext cx="8686800" cy="4539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4889337"/>
            <a:ext cx="3048000" cy="2541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8220476" y="4869180"/>
            <a:ext cx="482185" cy="27432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8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36576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686800" cy="7232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00150"/>
            <a:ext cx="8412480" cy="337185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686800" cy="99257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  <a:br>
              <a:rPr lang="en-US" dirty="0"/>
            </a:br>
            <a:r>
              <a:rPr lang="en-US" dirty="0"/>
              <a:t>line 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22303"/>
            <a:ext cx="6400800" cy="1107996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180376"/>
            <a:ext cx="6400800" cy="452432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18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32328"/>
            <a:ext cx="9143890" cy="79406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286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75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17887"/>
            <a:ext cx="8229600" cy="254163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75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1" y="4800601"/>
            <a:ext cx="9143999" cy="34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85801"/>
            <a:ext cx="8412480" cy="390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4889337"/>
            <a:ext cx="3048000" cy="254163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6" y="4869180"/>
            <a:ext cx="482185" cy="27432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05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4900556"/>
            <a:ext cx="822960" cy="158960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0" y="4686300"/>
            <a:ext cx="9144000" cy="114300"/>
            <a:chOff x="0" y="6248400"/>
            <a:chExt cx="9144000" cy="152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57841" y="6248400"/>
              <a:ext cx="915683" cy="1524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848791" y="6248400"/>
              <a:ext cx="2399089" cy="1524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52458" y="6248400"/>
              <a:ext cx="3891542" cy="1524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373524" y="6248400"/>
              <a:ext cx="1483406" cy="1524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248400"/>
              <a:ext cx="457841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57200" y="205980"/>
            <a:ext cx="8686800" cy="453970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1320800" y="4924425"/>
            <a:ext cx="2616200" cy="1015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25" b="0" i="1" dirty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  <p:sldLayoutId id="2147483721" r:id="rId11"/>
  </p:sldLayoutIdLst>
  <p:hf sldNum="0" hdr="0" ftr="0" dt="0"/>
  <p:txStyles>
    <p:titleStyle>
      <a:lvl1pPr algn="l" defTabSz="685800" rtl="0" eaLnBrk="1" latinLnBrk="0" hangingPunct="1">
        <a:lnSpc>
          <a:spcPts val="2100"/>
        </a:lnSpc>
        <a:spcBef>
          <a:spcPct val="0"/>
        </a:spcBef>
        <a:buNone/>
        <a:defRPr sz="24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–"/>
        <a:defRPr sz="21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•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–"/>
        <a:defRPr sz="15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»"/>
        <a:defRPr sz="15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17887"/>
            <a:ext cx="8229600" cy="254163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75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336699">
                    <a:lumMod val="40000"/>
                    <a:lumOff val="60000"/>
                  </a:srgbClr>
                </a:solidFill>
                <a:cs typeface="Arial" charset="0"/>
              </a:rPr>
              <a:t>Confidential</a:t>
            </a:r>
            <a:endParaRPr lang="en-US" dirty="0">
              <a:solidFill>
                <a:srgbClr val="336699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7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7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 defTabSz="342900"/>
            <a:fld id="{C2C0EDAD-27A0-9447-9004-E733B36B95C3}" type="slidenum">
              <a:rPr lang="en-US" sz="800" smtClean="0">
                <a:solidFill>
                  <a:srgbClr val="CCCCCC"/>
                </a:solidFill>
                <a:cs typeface="Trebuchet MS"/>
              </a:rPr>
              <a:pPr algn="r" defTabSz="342900"/>
              <a:t>‹#›</a:t>
            </a:fld>
            <a:endParaRPr lang="en-US" sz="800" dirty="0">
              <a:solidFill>
                <a:srgbClr val="CCCCCC"/>
              </a:solidFill>
              <a:cs typeface="Trebuchet M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342900"/>
            <a:r>
              <a:rPr lang="en-US" sz="600" kern="0" spc="15" dirty="0">
                <a:solidFill>
                  <a:srgbClr val="CCCCCC"/>
                </a:solidFill>
                <a:cs typeface="Trebuchet MS"/>
              </a:rPr>
              <a:t>CONFIDENTIAL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_footer.png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6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44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0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Cookies" TargetMode="Externa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977575"/>
          </a:xfrm>
        </p:spPr>
        <p:txBody>
          <a:bodyPr/>
          <a:lstStyle/>
          <a:p>
            <a:r>
              <a:rPr lang="en-US" dirty="0"/>
              <a:t>NETWORKS BASICS:</a:t>
            </a:r>
            <a:br>
              <a:rPr lang="en-US" dirty="0"/>
            </a:br>
            <a:r>
              <a:rPr lang="en-US" sz="3200" dirty="0"/>
              <a:t>High level protocols HTTP</a:t>
            </a:r>
            <a:endParaRPr lang="en-US" dirty="0"/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0164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 - SSL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TLS</a:t>
            </a:r>
          </a:p>
          <a:p>
            <a:r>
              <a:rPr lang="en-US" dirty="0"/>
              <a:t>SSL</a:t>
            </a:r>
          </a:p>
          <a:p>
            <a:r>
              <a:rPr lang="en-US" dirty="0"/>
              <a:t>PKI</a:t>
            </a:r>
          </a:p>
          <a:p>
            <a:endParaRPr lang="en-US" dirty="0"/>
          </a:p>
          <a:p>
            <a:r>
              <a:rPr lang="en-US" dirty="0"/>
              <a:t>Asymmetric Cryptography vs Symmetric Cryptography</a:t>
            </a:r>
          </a:p>
        </p:txBody>
      </p:sp>
    </p:spTree>
    <p:extLst>
      <p:ext uri="{BB962C8B-B14F-4D97-AF65-F5344CB8AC3E}">
        <p14:creationId xmlns:p14="http://schemas.microsoft.com/office/powerpoint/2010/main" val="204212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Cookie 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https://developer.mozilla.org/en-US/docs/Web/HTTP/Cookies</a:t>
            </a:r>
            <a:endParaRPr lang="en-US" sz="1800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Set-Cookie: &lt;cookie-name&gt;=&lt;cookie-value&gt;</a:t>
            </a:r>
          </a:p>
          <a:p>
            <a:r>
              <a:rPr lang="en-US" dirty="0"/>
              <a:t>Set-Cookie: id=a3fWa; Expires=Wed, 21 Oct 2015 07:28:00 GMT; Secure; </a:t>
            </a:r>
            <a:r>
              <a:rPr lang="en-US" dirty="0" err="1"/>
              <a:t>HttpOnly</a:t>
            </a:r>
            <a:endParaRPr lang="en-US" dirty="0"/>
          </a:p>
          <a:p>
            <a:r>
              <a:rPr lang="en-US" dirty="0"/>
              <a:t>Set-Cookie: key=value; </a:t>
            </a:r>
            <a:r>
              <a:rPr lang="en-US" dirty="0" err="1"/>
              <a:t>SameSite</a:t>
            </a:r>
            <a:r>
              <a:rPr lang="en-US" dirty="0"/>
              <a:t>=Strict</a:t>
            </a:r>
          </a:p>
          <a:p>
            <a:r>
              <a:rPr lang="en-US" dirty="0"/>
              <a:t>Set-Cookie: CSRF=e8b667; Secure; Domain=</a:t>
            </a:r>
            <a:r>
              <a:rPr lang="en-US" dirty="0" err="1"/>
              <a:t>example.com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Cookie: </a:t>
            </a:r>
            <a:r>
              <a:rPr lang="en-US" dirty="0" err="1"/>
              <a:t>yummy_cookie</a:t>
            </a:r>
            <a:r>
              <a:rPr lang="en-US" dirty="0"/>
              <a:t>=</a:t>
            </a:r>
            <a:r>
              <a:rPr lang="en-US" dirty="0" err="1"/>
              <a:t>choco</a:t>
            </a:r>
            <a:r>
              <a:rPr lang="en-US" dirty="0"/>
              <a:t>; </a:t>
            </a:r>
            <a:r>
              <a:rPr lang="en-US" dirty="0" err="1"/>
              <a:t>tasty_cookie</a:t>
            </a:r>
            <a:r>
              <a:rPr lang="en-US" dirty="0"/>
              <a:t>=strawberry</a:t>
            </a:r>
          </a:p>
        </p:txBody>
      </p:sp>
    </p:spTree>
    <p:extLst>
      <p:ext uri="{BB962C8B-B14F-4D97-AF65-F5344CB8AC3E}">
        <p14:creationId xmlns:p14="http://schemas.microsoft.com/office/powerpoint/2010/main" val="374418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9661F2-071C-4AF6-9319-B4A45FD0B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  <a:p>
            <a:r>
              <a:rPr lang="en-US" dirty="0"/>
              <a:t>GET</a:t>
            </a:r>
          </a:p>
          <a:p>
            <a:r>
              <a:rPr lang="en-US" dirty="0"/>
              <a:t>HEAD</a:t>
            </a:r>
          </a:p>
          <a:p>
            <a:r>
              <a:rPr lang="en-US" dirty="0"/>
              <a:t>POST</a:t>
            </a:r>
          </a:p>
          <a:p>
            <a:r>
              <a:rPr lang="en-US" dirty="0"/>
              <a:t>PUT</a:t>
            </a:r>
          </a:p>
          <a:p>
            <a:r>
              <a:rPr lang="en-US" dirty="0"/>
              <a:t>PATCH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TRACE</a:t>
            </a:r>
          </a:p>
          <a:p>
            <a:r>
              <a:rPr lang="en-US" dirty="0"/>
              <a:t>CONNECT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</p:spTree>
    <p:extLst>
      <p:ext uri="{BB962C8B-B14F-4D97-AF65-F5344CB8AC3E}">
        <p14:creationId xmlns:p14="http://schemas.microsoft.com/office/powerpoint/2010/main" val="327450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0913B-EE56-4C7F-BB9D-AE277136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1xx: Informational</a:t>
            </a:r>
          </a:p>
          <a:p>
            <a:r>
              <a:rPr lang="en-US" sz="1600" dirty="0"/>
              <a:t>2xx: Success 200 201</a:t>
            </a:r>
          </a:p>
          <a:p>
            <a:r>
              <a:rPr lang="en-US" sz="1600" dirty="0"/>
              <a:t>3xx: Redirection 301 304</a:t>
            </a:r>
          </a:p>
          <a:p>
            <a:r>
              <a:rPr lang="en-US" sz="1600" dirty="0"/>
              <a:t>4xx: Client Error 401 403 404 405 418</a:t>
            </a:r>
          </a:p>
          <a:p>
            <a:r>
              <a:rPr lang="en-US" sz="1600" dirty="0"/>
              <a:t>5xx: Server Error 500 502 503 504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F512-CD71-4630-958A-B31332A32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Status Codes</a:t>
            </a:r>
          </a:p>
        </p:txBody>
      </p:sp>
    </p:spTree>
    <p:extLst>
      <p:ext uri="{BB962C8B-B14F-4D97-AF65-F5344CB8AC3E}">
        <p14:creationId xmlns:p14="http://schemas.microsoft.com/office/powerpoint/2010/main" val="20301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0913B-EE56-4C7F-BB9D-AE277136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http.server.HTTPServer</a:t>
            </a:r>
            <a:endParaRPr lang="en-US" dirty="0"/>
          </a:p>
          <a:p>
            <a:r>
              <a:rPr lang="en-US" dirty="0" err="1"/>
              <a:t>http.server.ThreadingHTTPServer</a:t>
            </a:r>
            <a:endParaRPr lang="en-US" dirty="0"/>
          </a:p>
          <a:p>
            <a:r>
              <a:rPr lang="en-US" dirty="0" err="1"/>
              <a:t>http.server.BaseHTTPRequestHandler</a:t>
            </a:r>
            <a:endParaRPr lang="en-US" dirty="0"/>
          </a:p>
          <a:p>
            <a:endParaRPr lang="en-US" dirty="0"/>
          </a:p>
          <a:p>
            <a:r>
              <a:rPr lang="en-US" dirty="0"/>
              <a:t>def run(</a:t>
            </a:r>
            <a:r>
              <a:rPr lang="en-US" dirty="0" err="1"/>
              <a:t>server_class</a:t>
            </a:r>
            <a:r>
              <a:rPr lang="en-US" dirty="0"/>
              <a:t>=</a:t>
            </a:r>
            <a:r>
              <a:rPr lang="en-US" dirty="0" err="1"/>
              <a:t>HTTPServer</a:t>
            </a:r>
            <a:r>
              <a:rPr lang="en-US" dirty="0"/>
              <a:t>, </a:t>
            </a:r>
            <a:r>
              <a:rPr lang="en-US" dirty="0" err="1"/>
              <a:t>handler_class</a:t>
            </a:r>
            <a:r>
              <a:rPr lang="en-US" dirty="0"/>
              <a:t>=</a:t>
            </a:r>
            <a:r>
              <a:rPr lang="en-US" dirty="0" err="1"/>
              <a:t>BaseHTTPRequestHandler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server_address</a:t>
            </a:r>
            <a:r>
              <a:rPr lang="en-US" dirty="0"/>
              <a:t> = ('', 8000)</a:t>
            </a:r>
          </a:p>
          <a:p>
            <a:r>
              <a:rPr lang="en-US" dirty="0"/>
              <a:t>    httpd = </a:t>
            </a:r>
            <a:r>
              <a:rPr lang="en-US" dirty="0" err="1"/>
              <a:t>server_class</a:t>
            </a:r>
            <a:r>
              <a:rPr lang="en-US" dirty="0"/>
              <a:t>(</a:t>
            </a:r>
            <a:r>
              <a:rPr lang="en-US" dirty="0" err="1"/>
              <a:t>server_address</a:t>
            </a:r>
            <a:r>
              <a:rPr lang="en-US" dirty="0"/>
              <a:t>, </a:t>
            </a:r>
            <a:r>
              <a:rPr lang="en-US" dirty="0" err="1"/>
              <a:t>handler_class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httpd.serve_forever</a:t>
            </a:r>
            <a:r>
              <a:rPr lang="en-US" dirty="0"/>
              <a:t>()</a:t>
            </a:r>
          </a:p>
          <a:p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F512-CD71-4630-958A-B31332A32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http.server</a:t>
            </a:r>
            <a:r>
              <a:rPr lang="en-US" dirty="0"/>
              <a:t> https://</a:t>
            </a:r>
            <a:r>
              <a:rPr lang="en-US" dirty="0" err="1"/>
              <a:t>docs.python.org</a:t>
            </a:r>
            <a:r>
              <a:rPr lang="en-US" dirty="0"/>
              <a:t>/3/library/</a:t>
            </a:r>
            <a:r>
              <a:rPr lang="en-US" dirty="0" err="1"/>
              <a:t>http.server.html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47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0913B-EE56-4C7F-BB9D-AE277136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urllib.parse.urlparse</a:t>
            </a:r>
            <a:endParaRPr lang="en-US" dirty="0"/>
          </a:p>
          <a:p>
            <a:r>
              <a:rPr lang="en-US" dirty="0" err="1"/>
              <a:t>urllib.parse.parse_qs</a:t>
            </a:r>
            <a:endParaRPr lang="en-US" dirty="0"/>
          </a:p>
          <a:p>
            <a:r>
              <a:rPr lang="en-US" dirty="0" err="1"/>
              <a:t>urllib.parse.quote</a:t>
            </a:r>
            <a:endParaRPr lang="en-US" dirty="0"/>
          </a:p>
          <a:p>
            <a:r>
              <a:rPr lang="en-US" dirty="0" err="1"/>
              <a:t>urllib.parse.urlencode</a:t>
            </a:r>
            <a:endParaRPr lang="en-US" dirty="0"/>
          </a:p>
          <a:p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F512-CD71-4630-958A-B31332A32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urllib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37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0913B-EE56-4C7F-BB9D-AE277136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&gt;&gt;&gt; r</a:t>
            </a:r>
            <a:r>
              <a:rPr lang="en-US" sz="1600" dirty="0"/>
              <a:t> </a:t>
            </a:r>
            <a:r>
              <a:rPr lang="en-US" dirty="0"/>
              <a:t>=</a:t>
            </a:r>
            <a:r>
              <a:rPr lang="en-US" sz="1600" dirty="0"/>
              <a:t> </a:t>
            </a:r>
            <a:r>
              <a:rPr lang="en-US" dirty="0" err="1"/>
              <a:t>requests.get</a:t>
            </a:r>
            <a:r>
              <a:rPr lang="en-US" b="1" dirty="0"/>
              <a:t>(</a:t>
            </a:r>
            <a:r>
              <a:rPr lang="en-US" dirty="0"/>
              <a:t>'https://</a:t>
            </a:r>
            <a:r>
              <a:rPr lang="en-US" dirty="0" err="1"/>
              <a:t>api.github.com</a:t>
            </a:r>
            <a:r>
              <a:rPr lang="en-US" dirty="0"/>
              <a:t>/user'</a:t>
            </a:r>
            <a:r>
              <a:rPr lang="en-US" b="1" dirty="0"/>
              <a:t>,</a:t>
            </a:r>
            <a:r>
              <a:rPr lang="en-US" sz="1600" dirty="0"/>
              <a:t> </a:t>
            </a:r>
            <a:r>
              <a:rPr lang="en-US" dirty="0"/>
              <a:t>auth=</a:t>
            </a:r>
            <a:r>
              <a:rPr lang="en-US" b="1" dirty="0"/>
              <a:t>(</a:t>
            </a:r>
            <a:r>
              <a:rPr lang="en-US" dirty="0"/>
              <a:t>'user'</a:t>
            </a:r>
            <a:r>
              <a:rPr lang="en-US" b="1" dirty="0"/>
              <a:t>,</a:t>
            </a:r>
            <a:r>
              <a:rPr lang="en-US" sz="1600" dirty="0"/>
              <a:t> </a:t>
            </a:r>
            <a:r>
              <a:rPr lang="en-US" dirty="0"/>
              <a:t>'pass’</a:t>
            </a:r>
            <a:r>
              <a:rPr lang="en-US" b="1" dirty="0"/>
              <a:t>))</a:t>
            </a:r>
            <a:endParaRPr lang="en-US" sz="1600" b="1" dirty="0"/>
          </a:p>
          <a:p>
            <a:r>
              <a:rPr lang="en-US" dirty="0"/>
              <a:t>&gt;&gt;&gt; </a:t>
            </a:r>
            <a:r>
              <a:rPr lang="en-US" dirty="0" err="1"/>
              <a:t>r.status_code</a:t>
            </a:r>
            <a:endParaRPr lang="en-US" sz="1600" dirty="0"/>
          </a:p>
          <a:p>
            <a:r>
              <a:rPr lang="en-US" dirty="0"/>
              <a:t>200</a:t>
            </a:r>
            <a:endParaRPr lang="en-US" sz="1600" dirty="0"/>
          </a:p>
          <a:p>
            <a:r>
              <a:rPr lang="en-US" dirty="0"/>
              <a:t>&gt;&gt;&gt; </a:t>
            </a:r>
            <a:r>
              <a:rPr lang="en-US" dirty="0" err="1"/>
              <a:t>r.headers</a:t>
            </a:r>
            <a:r>
              <a:rPr lang="en-US" b="1" dirty="0"/>
              <a:t>[</a:t>
            </a:r>
            <a:r>
              <a:rPr lang="en-US" dirty="0"/>
              <a:t>'content-type’</a:t>
            </a:r>
            <a:r>
              <a:rPr lang="en-US" b="1" dirty="0"/>
              <a:t>]</a:t>
            </a:r>
            <a:endParaRPr lang="en-US" sz="1600" b="1" dirty="0"/>
          </a:p>
          <a:p>
            <a:r>
              <a:rPr lang="en-US" dirty="0"/>
              <a:t>'application/json; charset=utf8’</a:t>
            </a:r>
            <a:endParaRPr lang="en-US" sz="1600" dirty="0"/>
          </a:p>
          <a:p>
            <a:r>
              <a:rPr lang="en-US" dirty="0"/>
              <a:t>&gt;&gt;&gt; </a:t>
            </a:r>
            <a:r>
              <a:rPr lang="en-US" dirty="0" err="1"/>
              <a:t>r.encoding</a:t>
            </a:r>
            <a:endParaRPr lang="en-US" sz="1600" dirty="0"/>
          </a:p>
          <a:p>
            <a:r>
              <a:rPr lang="en-US" dirty="0"/>
              <a:t>'utf-8’</a:t>
            </a:r>
            <a:endParaRPr lang="en-US" sz="1600" dirty="0"/>
          </a:p>
          <a:p>
            <a:r>
              <a:rPr lang="en-US" dirty="0"/>
              <a:t>&gt;&gt;&gt; </a:t>
            </a:r>
            <a:r>
              <a:rPr lang="en-US" dirty="0" err="1"/>
              <a:t>r.text</a:t>
            </a:r>
            <a:endParaRPr lang="en-US" sz="1600" dirty="0"/>
          </a:p>
          <a:p>
            <a:r>
              <a:rPr lang="en-US" dirty="0"/>
              <a:t>u'{"</a:t>
            </a:r>
            <a:r>
              <a:rPr lang="en-US" dirty="0" err="1"/>
              <a:t>type":"User</a:t>
            </a:r>
            <a:r>
              <a:rPr lang="en-US" dirty="0"/>
              <a:t>"...}’</a:t>
            </a:r>
            <a:endParaRPr lang="en-US" sz="1600" dirty="0"/>
          </a:p>
          <a:p>
            <a:r>
              <a:rPr lang="en-US" dirty="0"/>
              <a:t>&gt;&gt;&gt; </a:t>
            </a:r>
            <a:r>
              <a:rPr lang="en-US" dirty="0" err="1"/>
              <a:t>r.json</a:t>
            </a:r>
            <a:r>
              <a:rPr lang="en-US" b="1" dirty="0"/>
              <a:t>()</a:t>
            </a:r>
            <a:endParaRPr lang="en-US" sz="1600" b="1" dirty="0"/>
          </a:p>
          <a:p>
            <a:r>
              <a:rPr lang="en-US" dirty="0"/>
              <a:t>{</a:t>
            </a:r>
            <a:r>
              <a:rPr lang="en-US" dirty="0" err="1"/>
              <a:t>u'private_gists</a:t>
            </a:r>
            <a:r>
              <a:rPr lang="en-US" dirty="0"/>
              <a:t>': 419, </a:t>
            </a:r>
            <a:r>
              <a:rPr lang="en-US" dirty="0" err="1"/>
              <a:t>u'total_private_repos</a:t>
            </a:r>
            <a:r>
              <a:rPr lang="en-US" dirty="0"/>
              <a:t>': 77, ...}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F512-CD71-4630-958A-B31332A32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requests https://2.python-requests.org//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0A5C824-38F9-A642-99FA-BB08E26B5F2A}"/>
              </a:ext>
            </a:extLst>
          </p:cNvPr>
          <p:cNvSpPr txBox="1">
            <a:spLocks/>
          </p:cNvSpPr>
          <p:nvPr/>
        </p:nvSpPr>
        <p:spPr>
          <a:xfrm>
            <a:off x="3181350" y="1710334"/>
            <a:ext cx="5943600" cy="21336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import requests</a:t>
            </a:r>
          </a:p>
          <a:p>
            <a:r>
              <a:rPr lang="en-US" dirty="0"/>
              <a:t>resp = </a:t>
            </a:r>
            <a:r>
              <a:rPr lang="en-US" dirty="0" err="1"/>
              <a:t>requests.get</a:t>
            </a:r>
            <a:r>
              <a:rPr lang="en-US" dirty="0"/>
              <a:t>('http://</a:t>
            </a:r>
            <a:r>
              <a:rPr lang="en-US" dirty="0" err="1"/>
              <a:t>www.mywebsite.com</a:t>
            </a:r>
            <a:r>
              <a:rPr lang="en-US" dirty="0"/>
              <a:t>/user’)</a:t>
            </a:r>
          </a:p>
          <a:p>
            <a:r>
              <a:rPr lang="en-US" dirty="0"/>
              <a:t>resp = </a:t>
            </a:r>
            <a:r>
              <a:rPr lang="en-US" dirty="0" err="1"/>
              <a:t>requests.post</a:t>
            </a:r>
            <a:r>
              <a:rPr lang="en-US" dirty="0"/>
              <a:t>('http://</a:t>
            </a:r>
            <a:r>
              <a:rPr lang="en-US" dirty="0" err="1"/>
              <a:t>www.mywebsite.com</a:t>
            </a:r>
            <a:r>
              <a:rPr lang="en-US" dirty="0"/>
              <a:t>/user’)</a:t>
            </a:r>
          </a:p>
          <a:p>
            <a:r>
              <a:rPr lang="en-US" dirty="0"/>
              <a:t>resp = </a:t>
            </a:r>
            <a:r>
              <a:rPr lang="en-US" dirty="0" err="1"/>
              <a:t>requests.put</a:t>
            </a:r>
            <a:r>
              <a:rPr lang="en-US" dirty="0"/>
              <a:t>('http://</a:t>
            </a:r>
            <a:r>
              <a:rPr lang="en-US" dirty="0" err="1"/>
              <a:t>www.mywebsite.com</a:t>
            </a:r>
            <a:r>
              <a:rPr lang="en-US" dirty="0"/>
              <a:t>/user/put’)</a:t>
            </a:r>
          </a:p>
          <a:p>
            <a:r>
              <a:rPr lang="en-US" dirty="0"/>
              <a:t>resp = </a:t>
            </a:r>
            <a:r>
              <a:rPr lang="en-US" dirty="0" err="1"/>
              <a:t>requests.delete</a:t>
            </a:r>
            <a:r>
              <a:rPr lang="en-US" dirty="0"/>
              <a:t>('http://</a:t>
            </a:r>
            <a:r>
              <a:rPr lang="en-US" dirty="0" err="1"/>
              <a:t>www.mywebsite.com</a:t>
            </a:r>
            <a:r>
              <a:rPr lang="en-US" dirty="0"/>
              <a:t>/user/delete')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9672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0913B-EE56-4C7F-BB9D-AE277136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www.dataquest.io</a:t>
            </a:r>
            <a:r>
              <a:rPr lang="en-US" sz="1600" dirty="0"/>
              <a:t>/blog/web-scraping-tutorial-python/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F512-CD71-4630-958A-B31332A32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Beautiful Soup 4</a:t>
            </a:r>
          </a:p>
        </p:txBody>
      </p:sp>
    </p:spTree>
    <p:extLst>
      <p:ext uri="{BB962C8B-B14F-4D97-AF65-F5344CB8AC3E}">
        <p14:creationId xmlns:p14="http://schemas.microsoft.com/office/powerpoint/2010/main" val="681142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NETWORKS:</a:t>
            </a:r>
            <a:br>
              <a:rPr lang="en-US" dirty="0"/>
            </a:br>
            <a:r>
              <a:rPr lang="en-US" dirty="0"/>
              <a:t>Basics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626532" y="3768725"/>
            <a:ext cx="5962650" cy="9366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We do what we most because </a:t>
            </a:r>
            <a:r>
              <a:rPr lang="en-US" sz="1200">
                <a:solidFill>
                  <a:schemeClr val="bg1"/>
                </a:solidFill>
              </a:rPr>
              <a:t>we can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96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7750"/>
            <a:ext cx="1752600" cy="3394472"/>
          </a:xfrm>
        </p:spPr>
        <p:txBody>
          <a:bodyPr>
            <a:normAutofit/>
          </a:bodyPr>
          <a:lstStyle/>
          <a:p>
            <a:r>
              <a:rPr lang="en-US" sz="2000" dirty="0"/>
              <a:t>SSH</a:t>
            </a:r>
          </a:p>
          <a:p>
            <a:r>
              <a:rPr lang="en-US" sz="2000" dirty="0"/>
              <a:t>RDP</a:t>
            </a:r>
          </a:p>
          <a:p>
            <a:r>
              <a:rPr lang="en-US" sz="2000" dirty="0"/>
              <a:t>FTP</a:t>
            </a:r>
          </a:p>
          <a:p>
            <a:r>
              <a:rPr lang="en-US" sz="2000" dirty="0"/>
              <a:t>DNS</a:t>
            </a:r>
          </a:p>
          <a:p>
            <a:r>
              <a:rPr lang="en-US" sz="2000" dirty="0"/>
              <a:t>HTTP</a:t>
            </a:r>
          </a:p>
          <a:p>
            <a:r>
              <a:rPr lang="en-US" sz="2000" dirty="0"/>
              <a:t>SMTP</a:t>
            </a:r>
          </a:p>
          <a:p>
            <a:r>
              <a:rPr lang="en-US" sz="2000" dirty="0"/>
              <a:t>POP3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Высокоуровневые протоколы</a:t>
            </a: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1A5E1A8-C84F-7A4E-80EE-BA25CDB35A03}"/>
              </a:ext>
            </a:extLst>
          </p:cNvPr>
          <p:cNvSpPr txBox="1">
            <a:spLocks/>
          </p:cNvSpPr>
          <p:nvPr/>
        </p:nvSpPr>
        <p:spPr>
          <a:xfrm>
            <a:off x="2209800" y="1047750"/>
            <a:ext cx="1752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NFS</a:t>
            </a:r>
          </a:p>
          <a:p>
            <a:r>
              <a:rPr lang="en-US" sz="2000" dirty="0"/>
              <a:t>IMAP</a:t>
            </a:r>
          </a:p>
          <a:p>
            <a:r>
              <a:rPr lang="en-US" sz="2000" dirty="0"/>
              <a:t>LDAP</a:t>
            </a:r>
          </a:p>
          <a:p>
            <a:r>
              <a:rPr lang="en-US" sz="2000" dirty="0"/>
              <a:t>SNMP</a:t>
            </a:r>
          </a:p>
          <a:p>
            <a:r>
              <a:rPr lang="en-US" sz="2000" dirty="0"/>
              <a:t>telnet</a:t>
            </a:r>
          </a:p>
          <a:p>
            <a:r>
              <a:rPr lang="en-US" sz="2000" dirty="0"/>
              <a:t>NTP</a:t>
            </a:r>
          </a:p>
          <a:p>
            <a:r>
              <a:rPr lang="en-US" sz="2000" dirty="0"/>
              <a:t>finger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E1F49A5-92FB-7C44-89C5-D28188D533A0}"/>
              </a:ext>
            </a:extLst>
          </p:cNvPr>
          <p:cNvSpPr txBox="1">
            <a:spLocks/>
          </p:cNvSpPr>
          <p:nvPr/>
        </p:nvSpPr>
        <p:spPr>
          <a:xfrm>
            <a:off x="4114800" y="1047750"/>
            <a:ext cx="1752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BGP</a:t>
            </a:r>
          </a:p>
          <a:p>
            <a:r>
              <a:rPr lang="en-US" sz="2000" dirty="0"/>
              <a:t>RIP</a:t>
            </a:r>
          </a:p>
          <a:p>
            <a:r>
              <a:rPr lang="en-US" sz="2000" dirty="0"/>
              <a:t>SIP</a:t>
            </a:r>
          </a:p>
          <a:p>
            <a:r>
              <a:rPr lang="en-US" sz="2000" dirty="0"/>
              <a:t>OSPF</a:t>
            </a:r>
          </a:p>
          <a:p>
            <a:r>
              <a:rPr lang="en-US" sz="2000" dirty="0"/>
              <a:t>IS-IS</a:t>
            </a:r>
          </a:p>
          <a:p>
            <a:r>
              <a:rPr lang="en-US" sz="2000" dirty="0"/>
              <a:t>EIGRP</a:t>
            </a:r>
          </a:p>
        </p:txBody>
      </p:sp>
    </p:spTree>
    <p:extLst>
      <p:ext uri="{BB962C8B-B14F-4D97-AF65-F5344CB8AC3E}">
        <p14:creationId xmlns:p14="http://schemas.microsoft.com/office/powerpoint/2010/main" val="302984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083E55-9BDA-446C-BD93-D7D026A3EF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6700" y="971550"/>
            <a:ext cx="8610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/>
              <a:t>Request-response protocol in the client–server computing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DC0A7-0BF9-6448-BD7F-8E3D5F6ED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352550"/>
            <a:ext cx="4114800" cy="1391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1584F5-4EB5-1E45-B2A2-206842EDD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2817543"/>
            <a:ext cx="3810000" cy="172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836E09-03A1-EB45-8656-38D241E03BDD}"/>
              </a:ext>
            </a:extLst>
          </p:cNvPr>
          <p:cNvSpPr txBox="1"/>
          <p:nvPr/>
        </p:nvSpPr>
        <p:spPr>
          <a:xfrm>
            <a:off x="533400" y="1733550"/>
            <a:ext cx="3124200" cy="568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Send Files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Generate Files and Send them</a:t>
            </a:r>
          </a:p>
        </p:txBody>
      </p:sp>
    </p:spTree>
    <p:extLst>
      <p:ext uri="{BB962C8B-B14F-4D97-AF65-F5344CB8AC3E}">
        <p14:creationId xmlns:p14="http://schemas.microsoft.com/office/powerpoint/2010/main" val="167131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9661F2-071C-4AF6-9319-B4A45FD0B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scheme</a:t>
            </a:r>
          </a:p>
          <a:p>
            <a:r>
              <a:rPr lang="en-US" dirty="0"/>
              <a:t>host</a:t>
            </a:r>
          </a:p>
          <a:p>
            <a:r>
              <a:rPr lang="en-US" dirty="0"/>
              <a:t>port</a:t>
            </a:r>
          </a:p>
          <a:p>
            <a:r>
              <a:rPr lang="en-US" dirty="0"/>
              <a:t>Path</a:t>
            </a:r>
          </a:p>
          <a:p>
            <a:r>
              <a:rPr lang="en-US" dirty="0"/>
              <a:t>query</a:t>
            </a:r>
          </a:p>
          <a:p>
            <a:r>
              <a:rPr lang="en-US" dirty="0"/>
              <a:t>anchor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02730-D32D-3541-AB5C-8C71F897E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07013"/>
            <a:ext cx="7620000" cy="1067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35F5D6-F0A8-8342-BD76-E37F3E104CDD}"/>
              </a:ext>
            </a:extLst>
          </p:cNvPr>
          <p:cNvSpPr txBox="1"/>
          <p:nvPr/>
        </p:nvSpPr>
        <p:spPr>
          <a:xfrm>
            <a:off x="1528762" y="1491830"/>
            <a:ext cx="7142163" cy="114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urllib.parse.urlparse</a:t>
            </a:r>
            <a:r>
              <a:rPr lang="en-US" dirty="0"/>
              <a:t>("https://</a:t>
            </a:r>
            <a:r>
              <a:rPr lang="en-US" dirty="0" err="1"/>
              <a:t>yandex.ru</a:t>
            </a:r>
            <a:r>
              <a:rPr lang="en-US" dirty="0"/>
              <a:t>/</a:t>
            </a:r>
            <a:r>
              <a:rPr lang="en-US" dirty="0" err="1"/>
              <a:t>mypath</a:t>
            </a:r>
            <a:r>
              <a:rPr lang="en-US" dirty="0"/>
              <a:t>/?var1=val1&amp;var2=val2#paragraph1")</a:t>
            </a:r>
          </a:p>
          <a:p>
            <a:endParaRPr lang="en-US" dirty="0"/>
          </a:p>
          <a:p>
            <a:r>
              <a:rPr lang="en-US" dirty="0" err="1"/>
              <a:t>ParseResult</a:t>
            </a:r>
            <a:r>
              <a:rPr lang="en-US" dirty="0"/>
              <a:t>(scheme='https', </a:t>
            </a:r>
            <a:r>
              <a:rPr lang="en-US" dirty="0" err="1"/>
              <a:t>netloc</a:t>
            </a:r>
            <a:r>
              <a:rPr lang="en-US" dirty="0"/>
              <a:t>='</a:t>
            </a:r>
            <a:r>
              <a:rPr lang="en-US" dirty="0" err="1"/>
              <a:t>yandex.ru</a:t>
            </a:r>
            <a:r>
              <a:rPr lang="en-US" dirty="0"/>
              <a:t>', path='/</a:t>
            </a:r>
            <a:r>
              <a:rPr lang="en-US" dirty="0" err="1"/>
              <a:t>mypath</a:t>
            </a:r>
            <a:r>
              <a:rPr lang="en-US" dirty="0"/>
              <a:t>/', params='', query='var1=val1&amp;var2=val2', fragment='paragraph1')</a:t>
            </a:r>
          </a:p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7851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0.9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079898"/>
            <a:ext cx="8329612" cy="3394472"/>
          </a:xfrm>
        </p:spPr>
        <p:txBody>
          <a:bodyPr/>
          <a:lstStyle/>
          <a:p>
            <a:r>
              <a:rPr lang="en-US" dirty="0"/>
              <a:t>simple client-server, request-response, telnet-friendly protocol</a:t>
            </a:r>
          </a:p>
          <a:p>
            <a:r>
              <a:rPr lang="en-US" dirty="0"/>
              <a:t>single-line (method + path for requested document)</a:t>
            </a:r>
          </a:p>
          <a:p>
            <a:r>
              <a:rPr lang="en-US" dirty="0"/>
              <a:t>GET only</a:t>
            </a:r>
          </a:p>
          <a:p>
            <a:r>
              <a:rPr lang="en-US" dirty="0"/>
              <a:t>hypertext only</a:t>
            </a:r>
          </a:p>
          <a:p>
            <a:r>
              <a:rPr lang="en-US" dirty="0"/>
              <a:t>single document only</a:t>
            </a:r>
          </a:p>
          <a:p>
            <a:r>
              <a:rPr lang="en-US" dirty="0"/>
              <a:t>No HTTP headers</a:t>
            </a:r>
          </a:p>
          <a:p>
            <a:r>
              <a:rPr lang="en-US" dirty="0"/>
              <a:t>No status/error codes</a:t>
            </a:r>
          </a:p>
          <a:p>
            <a:r>
              <a:rPr lang="en-US" dirty="0"/>
              <a:t>No URL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97FBE7-5878-E343-B636-4BCC5F0EB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847204"/>
            <a:ext cx="5410200" cy="226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1.0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version</a:t>
            </a:r>
          </a:p>
          <a:p>
            <a:r>
              <a:rPr lang="en-US" dirty="0"/>
              <a:t>Status Codes</a:t>
            </a:r>
          </a:p>
          <a:p>
            <a:r>
              <a:rPr lang="en-US" dirty="0"/>
              <a:t>GET HEAD POST</a:t>
            </a:r>
          </a:p>
          <a:p>
            <a:r>
              <a:rPr lang="en-US" dirty="0"/>
              <a:t>Headers</a:t>
            </a:r>
          </a:p>
          <a:p>
            <a:r>
              <a:rPr lang="en-US" dirty="0"/>
              <a:t>Content-Type header (any file types)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C4E05-1163-2143-8A19-CAB76DD34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920" y="138819"/>
            <a:ext cx="3810000" cy="2308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12A100-BD29-F247-BAF2-B5D5A02ED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063" y="2696370"/>
            <a:ext cx="3664857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3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1.1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connection can be reused</a:t>
            </a:r>
          </a:p>
          <a:p>
            <a:r>
              <a:rPr lang="en-US" dirty="0"/>
              <a:t>Pipelining</a:t>
            </a:r>
          </a:p>
          <a:p>
            <a:r>
              <a:rPr lang="en-US" dirty="0"/>
              <a:t>chunked transfers</a:t>
            </a:r>
          </a:p>
          <a:p>
            <a:r>
              <a:rPr lang="en-US" dirty="0"/>
              <a:t>compression/decompression</a:t>
            </a:r>
          </a:p>
          <a:p>
            <a:r>
              <a:rPr lang="en-US" dirty="0"/>
              <a:t>GET , HEAD , POST , PUT , DELETE</a:t>
            </a:r>
          </a:p>
          <a:p>
            <a:r>
              <a:rPr lang="en-US" dirty="0"/>
              <a:t>TRACE , OPTIONS</a:t>
            </a:r>
          </a:p>
          <a:p>
            <a:r>
              <a:rPr lang="en-US" dirty="0"/>
              <a:t>Long-lived connection Keep-Alive</a:t>
            </a:r>
          </a:p>
          <a:p>
            <a:r>
              <a:rPr lang="en-US" dirty="0"/>
              <a:t>Host header (multiple hosts on one IP)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B694F7-2A4A-9747-B2B7-39FBC318D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864" y="895350"/>
            <a:ext cx="5226773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7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2.0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push</a:t>
            </a:r>
          </a:p>
          <a:p>
            <a:r>
              <a:rPr lang="en-US" dirty="0"/>
              <a:t>Binary optimization</a:t>
            </a:r>
          </a:p>
          <a:p>
            <a:r>
              <a:rPr lang="en-US" dirty="0"/>
              <a:t>Multiplexing</a:t>
            </a:r>
          </a:p>
          <a:p>
            <a:endParaRPr lang="en-US" dirty="0"/>
          </a:p>
          <a:p>
            <a:r>
              <a:rPr lang="en-US" dirty="0"/>
              <a:t>Most of features related to data transfer optimizations.</a:t>
            </a:r>
          </a:p>
        </p:txBody>
      </p:sp>
    </p:spTree>
    <p:extLst>
      <p:ext uri="{BB962C8B-B14F-4D97-AF65-F5344CB8AC3E}">
        <p14:creationId xmlns:p14="http://schemas.microsoft.com/office/powerpoint/2010/main" val="290632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3.0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UDP</a:t>
            </a:r>
          </a:p>
        </p:txBody>
      </p:sp>
    </p:spTree>
    <p:extLst>
      <p:ext uri="{BB962C8B-B14F-4D97-AF65-F5344CB8AC3E}">
        <p14:creationId xmlns:p14="http://schemas.microsoft.com/office/powerpoint/2010/main" val="2662784867"/>
      </p:ext>
    </p:extLst>
  </p:cSld>
  <p:clrMapOvr>
    <a:masterClrMapping/>
  </p:clrMapOvr>
</p:sld>
</file>

<file path=ppt/theme/theme1.xml><?xml version="1.0" encoding="utf-8"?>
<a:theme xmlns:a="http://schemas.openxmlformats.org/drawingml/2006/main" name="epam-ppt-cover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epam-ppt-cover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ver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Content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22474</TotalTime>
  <Words>596</Words>
  <Application>Microsoft Macintosh PowerPoint</Application>
  <PresentationFormat>On-screen Show (16:9)</PresentationFormat>
  <Paragraphs>135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Black</vt:lpstr>
      <vt:lpstr>Calibri</vt:lpstr>
      <vt:lpstr>Franklin Gothic Book</vt:lpstr>
      <vt:lpstr>Franklin Gothic Medium</vt:lpstr>
      <vt:lpstr>Trebuchet MS</vt:lpstr>
      <vt:lpstr>epam-ppt-cover</vt:lpstr>
      <vt:lpstr>epam-ppt-light</vt:lpstr>
      <vt:lpstr>1_epam-ppt-cover</vt:lpstr>
      <vt:lpstr>Cover Slides</vt:lpstr>
      <vt:lpstr>1_Content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do what we most because we can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subject>&lt;Project Name&gt;</dc:subject>
  <dc:creator>Roman Komlyk</dc:creator>
  <cp:lastModifiedBy>Osmanov, Rasul (Ext)</cp:lastModifiedBy>
  <cp:revision>606</cp:revision>
  <cp:lastPrinted>2011-12-05T22:59:34Z</cp:lastPrinted>
  <dcterms:created xsi:type="dcterms:W3CDTF">2011-09-13T23:33:50Z</dcterms:created>
  <dcterms:modified xsi:type="dcterms:W3CDTF">2019-12-10T18:00:43Z</dcterms:modified>
  <cp:category>Project-related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D">
    <vt:lpwstr>Project ID</vt:lpwstr>
  </property>
</Properties>
</file>