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28"/>
  </p:notesMasterIdLst>
  <p:handoutMasterIdLst>
    <p:handoutMasterId r:id="rId29"/>
  </p:handoutMasterIdLst>
  <p:sldIdLst>
    <p:sldId id="256" r:id="rId7"/>
    <p:sldId id="295" r:id="rId8"/>
    <p:sldId id="269" r:id="rId9"/>
    <p:sldId id="260" r:id="rId10"/>
    <p:sldId id="257" r:id="rId11"/>
    <p:sldId id="259" r:id="rId12"/>
    <p:sldId id="264" r:id="rId13"/>
    <p:sldId id="294" r:id="rId14"/>
    <p:sldId id="293" r:id="rId15"/>
    <p:sldId id="292" r:id="rId16"/>
    <p:sldId id="280" r:id="rId17"/>
    <p:sldId id="281" r:id="rId18"/>
    <p:sldId id="296" r:id="rId19"/>
    <p:sldId id="300" r:id="rId20"/>
    <p:sldId id="303" r:id="rId21"/>
    <p:sldId id="301" r:id="rId22"/>
    <p:sldId id="302" r:id="rId23"/>
    <p:sldId id="283" r:id="rId24"/>
    <p:sldId id="284" r:id="rId25"/>
    <p:sldId id="290" r:id="rId26"/>
    <p:sldId id="291"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приянова Анна Дмитриевна" initials="КАД" lastIdx="1" clrIdx="0">
    <p:extLst>
      <p:ext uri="{19B8F6BF-5375-455C-9EA6-DF929625EA0E}">
        <p15:presenceInfo xmlns:p15="http://schemas.microsoft.com/office/powerpoint/2012/main" userId="S::226378@niuitmo.ru::f25027d9-4c80-47d4-8cd9-1c0d6dc95e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133C41"/>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71BED3-9EC8-1642-A4A3-CB1388374047}" v="20" dt="2019-12-17T13:41:36.5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autoAdjust="0"/>
    <p:restoredTop sz="75843"/>
  </p:normalViewPr>
  <p:slideViewPr>
    <p:cSldViewPr snapToGrid="0">
      <p:cViewPr varScale="1">
        <p:scale>
          <a:sx n="123" d="100"/>
          <a:sy n="123" d="100"/>
        </p:scale>
        <p:origin x="1352" y="18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12/18/19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12/18/19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ru-RU" sz="9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1976617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4912" y="1860786"/>
            <a:ext cx="4315968" cy="1421928"/>
          </a:xfrm>
        </p:spPr>
        <p:txBody>
          <a:bodyPr/>
          <a:lstStyle/>
          <a:p>
            <a:r>
              <a:rPr lang="en-US" dirty="0"/>
              <a:t>Object-Oriented Design</a:t>
            </a: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819DD-DC53-7245-AE5F-BB53A220A6F6}"/>
              </a:ext>
            </a:extLst>
          </p:cNvPr>
          <p:cNvSpPr>
            <a:spLocks noGrp="1"/>
          </p:cNvSpPr>
          <p:nvPr>
            <p:ph type="title"/>
          </p:nvPr>
        </p:nvSpPr>
        <p:spPr/>
        <p:txBody>
          <a:bodyPr/>
          <a:lstStyle/>
          <a:p>
            <a:r>
              <a:rPr lang="en-US" dirty="0"/>
              <a:t>Inheritance in Python</a:t>
            </a:r>
            <a:endParaRPr lang="ru-RU" dirty="0"/>
          </a:p>
        </p:txBody>
      </p:sp>
      <p:sp>
        <p:nvSpPr>
          <p:cNvPr id="7" name="Content Placeholder 6">
            <a:extLst>
              <a:ext uri="{FF2B5EF4-FFF2-40B4-BE49-F238E27FC236}">
                <a16:creationId xmlns:a16="http://schemas.microsoft.com/office/drawing/2014/main" id="{8BB2D53D-6710-3446-8E56-048C12695920}"/>
              </a:ext>
            </a:extLst>
          </p:cNvPr>
          <p:cNvSpPr>
            <a:spLocks noGrp="1"/>
          </p:cNvSpPr>
          <p:nvPr>
            <p:ph sz="quarter" idx="10"/>
          </p:nvPr>
        </p:nvSpPr>
        <p:spPr/>
        <p:txBody>
          <a:bodyPr/>
          <a:lstStyle/>
          <a:p>
            <a:pPr>
              <a:lnSpc>
                <a:spcPct val="150000"/>
              </a:lnSpc>
            </a:pPr>
            <a:r>
              <a:rPr lang="en-US" sz="1600" dirty="0">
                <a:latin typeface="+mn-lt"/>
              </a:rPr>
              <a:t>Use </a:t>
            </a:r>
            <a:r>
              <a:rPr lang="en-US" sz="1600" b="1" dirty="0">
                <a:latin typeface="+mn-lt"/>
              </a:rPr>
              <a:t>super() </a:t>
            </a:r>
            <a:r>
              <a:rPr lang="en-US" sz="1600" dirty="0">
                <a:latin typeface="+mn-lt"/>
              </a:rPr>
              <a:t>instead of hardcoded base class name</a:t>
            </a:r>
          </a:p>
          <a:p>
            <a:pPr>
              <a:lnSpc>
                <a:spcPct val="150000"/>
              </a:lnSpc>
            </a:pPr>
            <a:r>
              <a:rPr lang="en-US" sz="1600" dirty="0">
                <a:latin typeface="+mn-lt"/>
              </a:rPr>
              <a:t>Design classes cooperatively:</a:t>
            </a:r>
          </a:p>
          <a:p>
            <a:pPr lvl="1">
              <a:lnSpc>
                <a:spcPct val="150000"/>
              </a:lnSpc>
            </a:pPr>
            <a:r>
              <a:rPr lang="en" sz="1600" dirty="0"/>
              <a:t>the caller and </a:t>
            </a:r>
            <a:r>
              <a:rPr lang="en" sz="1600" dirty="0" err="1"/>
              <a:t>callee</a:t>
            </a:r>
            <a:r>
              <a:rPr lang="en" sz="1600" dirty="0"/>
              <a:t> need to have a matching argument signature</a:t>
            </a:r>
          </a:p>
          <a:p>
            <a:pPr lvl="1">
              <a:lnSpc>
                <a:spcPct val="150000"/>
              </a:lnSpc>
            </a:pPr>
            <a:r>
              <a:rPr lang="en" sz="1600" dirty="0"/>
              <a:t>the method being called by super() needs to exist</a:t>
            </a:r>
          </a:p>
          <a:p>
            <a:pPr lvl="1">
              <a:lnSpc>
                <a:spcPct val="150000"/>
              </a:lnSpc>
            </a:pPr>
            <a:r>
              <a:rPr lang="en" sz="1600" dirty="0"/>
              <a:t>every occurrence of the method needs to use super()</a:t>
            </a:r>
          </a:p>
          <a:p>
            <a:endParaRPr lang="en-US" dirty="0"/>
          </a:p>
          <a:p>
            <a:endParaRPr lang="ru-RU" dirty="0"/>
          </a:p>
        </p:txBody>
      </p:sp>
      <p:sp>
        <p:nvSpPr>
          <p:cNvPr id="5" name="Slide Number Placeholder 4">
            <a:extLst>
              <a:ext uri="{FF2B5EF4-FFF2-40B4-BE49-F238E27FC236}">
                <a16:creationId xmlns:a16="http://schemas.microsoft.com/office/drawing/2014/main" id="{AEA2664C-B862-2245-A14B-9FE131B7CE0C}"/>
              </a:ext>
            </a:extLst>
          </p:cNvPr>
          <p:cNvSpPr>
            <a:spLocks noGrp="1"/>
          </p:cNvSpPr>
          <p:nvPr>
            <p:ph type="sldNum" sz="quarter" idx="4"/>
          </p:nvPr>
        </p:nvSpPr>
        <p:spPr/>
        <p:txBody>
          <a:bodyPr/>
          <a:lstStyle/>
          <a:p>
            <a:fld id="{3A707DD9-E92B-45E8-BE0A-E6B2EDF345EB}" type="slidenum">
              <a:rPr lang="en-US" smtClean="0"/>
              <a:pPr/>
              <a:t>10</a:t>
            </a:fld>
            <a:endParaRPr lang="en-US" dirty="0"/>
          </a:p>
        </p:txBody>
      </p:sp>
    </p:spTree>
    <p:extLst>
      <p:ext uri="{BB962C8B-B14F-4D97-AF65-F5344CB8AC3E}">
        <p14:creationId xmlns:p14="http://schemas.microsoft.com/office/powerpoint/2010/main" val="10177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 Principles</a:t>
            </a:r>
          </a:p>
        </p:txBody>
      </p:sp>
      <p:sp>
        <p:nvSpPr>
          <p:cNvPr id="4" name="Picture Placeholder 3"/>
          <p:cNvSpPr>
            <a:spLocks noGrp="1"/>
          </p:cNvSpPr>
          <p:nvPr>
            <p:ph type="pic" sz="quarter" idx="11"/>
          </p:nvPr>
        </p:nvSpPr>
        <p:spPr/>
      </p:sp>
      <p:sp>
        <p:nvSpPr>
          <p:cNvPr id="5" name="Text Placeholder 4"/>
          <p:cNvSpPr>
            <a:spLocks noGrp="1"/>
          </p:cNvSpPr>
          <p:nvPr>
            <p:ph type="body" sz="quarter" idx="12"/>
          </p:nvPr>
        </p:nvSpPr>
        <p:spPr/>
        <p:txBody>
          <a:bodyPr/>
          <a:lstStyle/>
          <a:p>
            <a:r>
              <a:rPr lang="en-US" dirty="0"/>
              <a:t>S</a:t>
            </a:r>
          </a:p>
        </p:txBody>
      </p:sp>
      <p:sp>
        <p:nvSpPr>
          <p:cNvPr id="21" name="Text Placeholder 20"/>
          <p:cNvSpPr>
            <a:spLocks noGrp="1"/>
          </p:cNvSpPr>
          <p:nvPr>
            <p:ph type="body" sz="quarter" idx="13"/>
          </p:nvPr>
        </p:nvSpPr>
        <p:spPr/>
        <p:txBody>
          <a:bodyPr/>
          <a:lstStyle/>
          <a:p>
            <a:r>
              <a:rPr lang="en-US" dirty="0">
                <a:ea typeface="+mn-lt"/>
                <a:cs typeface="+mn-lt"/>
              </a:rPr>
              <a:t>Single Responsibility Principle</a:t>
            </a:r>
          </a:p>
        </p:txBody>
      </p:sp>
      <p:sp>
        <p:nvSpPr>
          <p:cNvPr id="23" name="Text Placeholder 22"/>
          <p:cNvSpPr>
            <a:spLocks noGrp="1"/>
          </p:cNvSpPr>
          <p:nvPr>
            <p:ph type="body" sz="quarter" idx="15"/>
          </p:nvPr>
        </p:nvSpPr>
        <p:spPr/>
        <p:txBody>
          <a:bodyPr/>
          <a:lstStyle/>
          <a:p>
            <a:r>
              <a:rPr lang="en-US" dirty="0"/>
              <a:t>O</a:t>
            </a:r>
          </a:p>
        </p:txBody>
      </p:sp>
      <p:sp>
        <p:nvSpPr>
          <p:cNvPr id="24" name="Text Placeholder 23"/>
          <p:cNvSpPr>
            <a:spLocks noGrp="1"/>
          </p:cNvSpPr>
          <p:nvPr>
            <p:ph type="body" sz="quarter" idx="16"/>
          </p:nvPr>
        </p:nvSpPr>
        <p:spPr/>
        <p:txBody>
          <a:bodyPr/>
          <a:lstStyle/>
          <a:p>
            <a:r>
              <a:rPr lang="en-US" dirty="0"/>
              <a:t>L</a:t>
            </a:r>
          </a:p>
        </p:txBody>
      </p:sp>
      <p:sp>
        <p:nvSpPr>
          <p:cNvPr id="25" name="Text Placeholder 24"/>
          <p:cNvSpPr>
            <a:spLocks noGrp="1"/>
          </p:cNvSpPr>
          <p:nvPr>
            <p:ph type="body" sz="quarter" idx="17"/>
          </p:nvPr>
        </p:nvSpPr>
        <p:spPr/>
        <p:txBody>
          <a:bodyPr/>
          <a:lstStyle/>
          <a:p>
            <a:r>
              <a:rPr lang="en-US" dirty="0"/>
              <a:t>I</a:t>
            </a:r>
          </a:p>
        </p:txBody>
      </p:sp>
      <p:sp>
        <p:nvSpPr>
          <p:cNvPr id="26" name="Text Placeholder 25"/>
          <p:cNvSpPr>
            <a:spLocks noGrp="1"/>
          </p:cNvSpPr>
          <p:nvPr>
            <p:ph type="body" sz="quarter" idx="18"/>
          </p:nvPr>
        </p:nvSpPr>
        <p:spPr/>
        <p:txBody>
          <a:bodyPr/>
          <a:lstStyle/>
          <a:p>
            <a:r>
              <a:rPr lang="en-US" dirty="0"/>
              <a:t>D</a:t>
            </a:r>
          </a:p>
        </p:txBody>
      </p:sp>
      <p:sp>
        <p:nvSpPr>
          <p:cNvPr id="27" name="Text Placeholder 26"/>
          <p:cNvSpPr>
            <a:spLocks noGrp="1"/>
          </p:cNvSpPr>
          <p:nvPr>
            <p:ph type="body" sz="quarter" idx="19"/>
          </p:nvPr>
        </p:nvSpPr>
        <p:spPr/>
        <p:txBody>
          <a:bodyPr/>
          <a:lstStyle/>
          <a:p>
            <a:r>
              <a:rPr lang="en-US" dirty="0">
                <a:ea typeface="+mn-lt"/>
                <a:cs typeface="+mn-lt"/>
              </a:rPr>
              <a:t>Open Closed Principle</a:t>
            </a:r>
          </a:p>
        </p:txBody>
      </p:sp>
      <p:sp>
        <p:nvSpPr>
          <p:cNvPr id="28" name="Text Placeholder 27"/>
          <p:cNvSpPr>
            <a:spLocks noGrp="1"/>
          </p:cNvSpPr>
          <p:nvPr>
            <p:ph type="body" sz="quarter" idx="20"/>
          </p:nvPr>
        </p:nvSpPr>
        <p:spPr/>
        <p:txBody>
          <a:bodyPr/>
          <a:lstStyle/>
          <a:p>
            <a:r>
              <a:rPr lang="en-US" dirty="0">
                <a:ea typeface="+mn-lt"/>
                <a:cs typeface="+mn-lt"/>
              </a:rPr>
              <a:t>Liskov’s Substitution Principle</a:t>
            </a:r>
          </a:p>
        </p:txBody>
      </p:sp>
      <p:sp>
        <p:nvSpPr>
          <p:cNvPr id="29" name="Text Placeholder 28"/>
          <p:cNvSpPr>
            <a:spLocks noGrp="1"/>
          </p:cNvSpPr>
          <p:nvPr>
            <p:ph type="body" sz="quarter" idx="21"/>
          </p:nvPr>
        </p:nvSpPr>
        <p:spPr/>
        <p:txBody>
          <a:bodyPr/>
          <a:lstStyle/>
          <a:p>
            <a:r>
              <a:rPr lang="en-US" dirty="0">
                <a:ea typeface="+mn-lt"/>
                <a:cs typeface="+mn-lt"/>
              </a:rPr>
              <a:t>Interface Separation Principle</a:t>
            </a:r>
          </a:p>
        </p:txBody>
      </p:sp>
      <p:sp>
        <p:nvSpPr>
          <p:cNvPr id="30" name="Text Placeholder 29"/>
          <p:cNvSpPr>
            <a:spLocks noGrp="1"/>
          </p:cNvSpPr>
          <p:nvPr>
            <p:ph type="body" sz="quarter" idx="22"/>
          </p:nvPr>
        </p:nvSpPr>
        <p:spPr/>
        <p:txBody>
          <a:bodyPr/>
          <a:lstStyle/>
          <a:p>
            <a:r>
              <a:rPr lang="en-US" dirty="0">
                <a:ea typeface="+mn-lt"/>
                <a:cs typeface="+mn-lt"/>
              </a:rPr>
              <a:t>Dependency Inversion Principle</a:t>
            </a:r>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11</a:t>
            </a:fld>
            <a:endParaRPr lang="en-US" dirty="0"/>
          </a:p>
        </p:txBody>
      </p:sp>
    </p:spTree>
    <p:extLst>
      <p:ext uri="{BB962C8B-B14F-4D97-AF65-F5344CB8AC3E}">
        <p14:creationId xmlns:p14="http://schemas.microsoft.com/office/powerpoint/2010/main" val="1161016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A284-970C-6141-8FD4-8EEAA5499356}"/>
              </a:ext>
            </a:extLst>
          </p:cNvPr>
          <p:cNvSpPr>
            <a:spLocks noGrp="1"/>
          </p:cNvSpPr>
          <p:nvPr>
            <p:ph type="title"/>
          </p:nvPr>
        </p:nvSpPr>
        <p:spPr/>
        <p:txBody>
          <a:bodyPr/>
          <a:lstStyle/>
          <a:p>
            <a:r>
              <a:rPr lang="en-US" dirty="0"/>
              <a:t>Inheritance and Composition</a:t>
            </a:r>
            <a:endParaRPr lang="ru-RU" dirty="0"/>
          </a:p>
        </p:txBody>
      </p:sp>
      <p:sp>
        <p:nvSpPr>
          <p:cNvPr id="10" name="Content Placeholder 9">
            <a:extLst>
              <a:ext uri="{FF2B5EF4-FFF2-40B4-BE49-F238E27FC236}">
                <a16:creationId xmlns:a16="http://schemas.microsoft.com/office/drawing/2014/main" id="{8BF56C70-DEDD-354C-8F88-04BE94D96678}"/>
              </a:ext>
            </a:extLst>
          </p:cNvPr>
          <p:cNvSpPr>
            <a:spLocks noGrp="1"/>
          </p:cNvSpPr>
          <p:nvPr>
            <p:ph sz="quarter" idx="10"/>
          </p:nvPr>
        </p:nvSpPr>
        <p:spPr/>
        <p:txBody>
          <a:bodyPr/>
          <a:lstStyle/>
          <a:p>
            <a:r>
              <a:rPr lang="en-US" sz="1400" dirty="0">
                <a:latin typeface="+mn-lt"/>
              </a:rPr>
              <a:t>Models </a:t>
            </a:r>
            <a:r>
              <a:rPr lang="en-US" sz="1400" b="1" dirty="0">
                <a:latin typeface="+mn-lt"/>
              </a:rPr>
              <a:t>“is a” </a:t>
            </a:r>
            <a:r>
              <a:rPr lang="en-US" sz="1400" dirty="0">
                <a:latin typeface="+mn-lt"/>
              </a:rPr>
              <a:t>relationship.</a:t>
            </a:r>
          </a:p>
          <a:p>
            <a:r>
              <a:rPr lang="en-US" sz="1400" dirty="0">
                <a:latin typeface="+mn-lt"/>
              </a:rPr>
              <a:t>It is tightly coupled relationship.</a:t>
            </a:r>
          </a:p>
          <a:p>
            <a:r>
              <a:rPr lang="en-US" sz="1400" dirty="0">
                <a:latin typeface="+mn-lt"/>
              </a:rPr>
              <a:t>Can lead to class explosion problem.</a:t>
            </a:r>
          </a:p>
          <a:p>
            <a:r>
              <a:rPr lang="en" sz="1400" dirty="0">
                <a:latin typeface="+mn-lt"/>
              </a:rPr>
              <a:t>Derived classes inherit the interface and implementation of their base classes.</a:t>
            </a:r>
            <a:endParaRPr lang="en-US" sz="1400" dirty="0">
              <a:latin typeface="+mn-lt"/>
            </a:endParaRPr>
          </a:p>
          <a:p>
            <a:pPr marL="0" indent="0">
              <a:buNone/>
            </a:pPr>
            <a:endParaRPr lang="en-US" sz="1400" dirty="0">
              <a:latin typeface="+mn-lt"/>
            </a:endParaRPr>
          </a:p>
        </p:txBody>
      </p:sp>
      <p:sp>
        <p:nvSpPr>
          <p:cNvPr id="11" name="Text Placeholder 10">
            <a:extLst>
              <a:ext uri="{FF2B5EF4-FFF2-40B4-BE49-F238E27FC236}">
                <a16:creationId xmlns:a16="http://schemas.microsoft.com/office/drawing/2014/main" id="{46B23EAF-D9DC-1146-929B-2C76CBB80339}"/>
              </a:ext>
            </a:extLst>
          </p:cNvPr>
          <p:cNvSpPr>
            <a:spLocks noGrp="1"/>
          </p:cNvSpPr>
          <p:nvPr>
            <p:ph type="body" sz="quarter" idx="11"/>
          </p:nvPr>
        </p:nvSpPr>
        <p:spPr/>
        <p:txBody>
          <a:bodyPr/>
          <a:lstStyle/>
          <a:p>
            <a:r>
              <a:rPr lang="en-US" dirty="0"/>
              <a:t>Inheritance</a:t>
            </a:r>
            <a:endParaRPr lang="ru-RU" dirty="0"/>
          </a:p>
        </p:txBody>
      </p:sp>
      <p:sp>
        <p:nvSpPr>
          <p:cNvPr id="12" name="Content Placeholder 11">
            <a:extLst>
              <a:ext uri="{FF2B5EF4-FFF2-40B4-BE49-F238E27FC236}">
                <a16:creationId xmlns:a16="http://schemas.microsoft.com/office/drawing/2014/main" id="{124D568D-538C-994F-904C-AEF973AC231C}"/>
              </a:ext>
            </a:extLst>
          </p:cNvPr>
          <p:cNvSpPr>
            <a:spLocks noGrp="1"/>
          </p:cNvSpPr>
          <p:nvPr>
            <p:ph sz="quarter" idx="12"/>
          </p:nvPr>
        </p:nvSpPr>
        <p:spPr/>
        <p:txBody>
          <a:bodyPr/>
          <a:lstStyle/>
          <a:p>
            <a:r>
              <a:rPr lang="en-US" sz="1400" dirty="0">
                <a:latin typeface="+mn-lt"/>
              </a:rPr>
              <a:t>Models </a:t>
            </a:r>
            <a:r>
              <a:rPr lang="en-US" sz="1400" b="1" dirty="0">
                <a:latin typeface="+mn-lt"/>
              </a:rPr>
              <a:t>”has a”</a:t>
            </a:r>
            <a:r>
              <a:rPr lang="en-US" sz="1400" dirty="0">
                <a:latin typeface="+mn-lt"/>
              </a:rPr>
              <a:t> relationship.</a:t>
            </a:r>
          </a:p>
          <a:p>
            <a:r>
              <a:rPr lang="en-US" sz="1400" dirty="0">
                <a:latin typeface="+mn-lt"/>
              </a:rPr>
              <a:t>It is loosely coupled relationship.</a:t>
            </a:r>
          </a:p>
          <a:p>
            <a:r>
              <a:rPr lang="en-US" sz="1400" dirty="0">
                <a:latin typeface="+mn-lt"/>
              </a:rPr>
              <a:t>Flexible and more suitable to change.</a:t>
            </a:r>
          </a:p>
          <a:p>
            <a:pPr marL="0" indent="0">
              <a:buNone/>
            </a:pPr>
            <a:endParaRPr lang="ru-RU" sz="1400" dirty="0">
              <a:latin typeface="+mn-lt"/>
            </a:endParaRPr>
          </a:p>
        </p:txBody>
      </p:sp>
      <p:sp>
        <p:nvSpPr>
          <p:cNvPr id="13" name="Text Placeholder 12">
            <a:extLst>
              <a:ext uri="{FF2B5EF4-FFF2-40B4-BE49-F238E27FC236}">
                <a16:creationId xmlns:a16="http://schemas.microsoft.com/office/drawing/2014/main" id="{36671EDC-2364-1D45-96B3-5A3F84E7B953}"/>
              </a:ext>
            </a:extLst>
          </p:cNvPr>
          <p:cNvSpPr>
            <a:spLocks noGrp="1"/>
          </p:cNvSpPr>
          <p:nvPr>
            <p:ph type="body" sz="quarter" idx="13"/>
          </p:nvPr>
        </p:nvSpPr>
        <p:spPr/>
        <p:txBody>
          <a:bodyPr/>
          <a:lstStyle/>
          <a:p>
            <a:r>
              <a:rPr lang="en-US" dirty="0"/>
              <a:t>composition</a:t>
            </a:r>
            <a:endParaRPr lang="ru-RU" dirty="0"/>
          </a:p>
        </p:txBody>
      </p:sp>
      <p:sp>
        <p:nvSpPr>
          <p:cNvPr id="4" name="Slide Number Placeholder 3">
            <a:extLst>
              <a:ext uri="{FF2B5EF4-FFF2-40B4-BE49-F238E27FC236}">
                <a16:creationId xmlns:a16="http://schemas.microsoft.com/office/drawing/2014/main" id="{260F5C10-25DB-5E43-93EB-9A668055E6BB}"/>
              </a:ext>
            </a:extLst>
          </p:cNvPr>
          <p:cNvSpPr>
            <a:spLocks noGrp="1"/>
          </p:cNvSpPr>
          <p:nvPr>
            <p:ph type="sldNum" sz="quarter" idx="4"/>
          </p:nvPr>
        </p:nvSpPr>
        <p:spPr/>
        <p:txBody>
          <a:bodyPr/>
          <a:lstStyle/>
          <a:p>
            <a:fld id="{3A707DD9-E92B-45E8-BE0A-E6B2EDF345EB}" type="slidenum">
              <a:rPr lang="en-US" smtClean="0"/>
              <a:pPr/>
              <a:t>12</a:t>
            </a:fld>
            <a:endParaRPr lang="en-US" dirty="0"/>
          </a:p>
        </p:txBody>
      </p:sp>
      <p:pic>
        <p:nvPicPr>
          <p:cNvPr id="5" name="Picture 4">
            <a:extLst>
              <a:ext uri="{FF2B5EF4-FFF2-40B4-BE49-F238E27FC236}">
                <a16:creationId xmlns:a16="http://schemas.microsoft.com/office/drawing/2014/main" id="{5C31D0D3-47C5-B948-AB10-F9C577B44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661" y="2868812"/>
            <a:ext cx="1189571" cy="1861937"/>
          </a:xfrm>
          <a:prstGeom prst="rect">
            <a:avLst/>
          </a:prstGeom>
        </p:spPr>
      </p:pic>
      <p:pic>
        <p:nvPicPr>
          <p:cNvPr id="7" name="Picture 6">
            <a:extLst>
              <a:ext uri="{FF2B5EF4-FFF2-40B4-BE49-F238E27FC236}">
                <a16:creationId xmlns:a16="http://schemas.microsoft.com/office/drawing/2014/main" id="{92C6E2CF-A624-2843-BAE4-D4E7EA562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431" y="2868812"/>
            <a:ext cx="2772218" cy="1861937"/>
          </a:xfrm>
          <a:prstGeom prst="rect">
            <a:avLst/>
          </a:prstGeom>
        </p:spPr>
      </p:pic>
    </p:spTree>
    <p:extLst>
      <p:ext uri="{BB962C8B-B14F-4D97-AF65-F5344CB8AC3E}">
        <p14:creationId xmlns:p14="http://schemas.microsoft.com/office/powerpoint/2010/main" val="390187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963B86-B13B-B04F-9086-2E500ED27DBF}"/>
              </a:ext>
            </a:extLst>
          </p:cNvPr>
          <p:cNvSpPr>
            <a:spLocks noGrp="1"/>
          </p:cNvSpPr>
          <p:nvPr>
            <p:ph type="title"/>
          </p:nvPr>
        </p:nvSpPr>
        <p:spPr/>
        <p:txBody>
          <a:bodyPr/>
          <a:lstStyle/>
          <a:p>
            <a:r>
              <a:rPr lang="en-US" sz="2500" dirty="0"/>
              <a:t>Let’s practice</a:t>
            </a:r>
            <a:endParaRPr lang="ru-RU" sz="2500" dirty="0"/>
          </a:p>
        </p:txBody>
      </p:sp>
      <p:sp>
        <p:nvSpPr>
          <p:cNvPr id="7" name="Slide Number Placeholder 6">
            <a:extLst>
              <a:ext uri="{FF2B5EF4-FFF2-40B4-BE49-F238E27FC236}">
                <a16:creationId xmlns:a16="http://schemas.microsoft.com/office/drawing/2014/main" id="{CF818A4A-48FE-364D-B337-44A2C8C08558}"/>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13</a:t>
            </a:fld>
            <a:endParaRPr lang="en-US" dirty="0"/>
          </a:p>
        </p:txBody>
      </p:sp>
    </p:spTree>
    <p:extLst>
      <p:ext uri="{BB962C8B-B14F-4D97-AF65-F5344CB8AC3E}">
        <p14:creationId xmlns:p14="http://schemas.microsoft.com/office/powerpoint/2010/main" val="3065462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325527-ED0B-EA4A-A438-F2E667D94803}"/>
              </a:ext>
            </a:extLst>
          </p:cNvPr>
          <p:cNvSpPr>
            <a:spLocks noGrp="1"/>
          </p:cNvSpPr>
          <p:nvPr>
            <p:ph type="title"/>
          </p:nvPr>
        </p:nvSpPr>
        <p:spPr/>
        <p:txBody>
          <a:bodyPr/>
          <a:lstStyle/>
          <a:p>
            <a:r>
              <a:rPr lang="en-US" dirty="0"/>
              <a:t>Problem: design HR system</a:t>
            </a:r>
            <a:endParaRPr lang="ru-RU" dirty="0"/>
          </a:p>
        </p:txBody>
      </p:sp>
      <p:sp>
        <p:nvSpPr>
          <p:cNvPr id="4" name="Content Placeholder 3">
            <a:extLst>
              <a:ext uri="{FF2B5EF4-FFF2-40B4-BE49-F238E27FC236}">
                <a16:creationId xmlns:a16="http://schemas.microsoft.com/office/drawing/2014/main" id="{5C80B796-4BC7-2E4E-9E01-1875A3F9E2D1}"/>
              </a:ext>
            </a:extLst>
          </p:cNvPr>
          <p:cNvSpPr>
            <a:spLocks noGrp="1"/>
          </p:cNvSpPr>
          <p:nvPr>
            <p:ph sz="quarter" idx="10"/>
          </p:nvPr>
        </p:nvSpPr>
        <p:spPr/>
        <p:txBody>
          <a:bodyPr/>
          <a:lstStyle/>
          <a:p>
            <a:pPr marL="0" indent="0">
              <a:lnSpc>
                <a:spcPct val="150000"/>
              </a:lnSpc>
              <a:buNone/>
            </a:pPr>
            <a:r>
              <a:rPr lang="en-US" sz="1600" dirty="0">
                <a:latin typeface="+mn-lt"/>
              </a:rPr>
              <a:t>HR system must:</a:t>
            </a:r>
          </a:p>
          <a:p>
            <a:pPr>
              <a:lnSpc>
                <a:spcPct val="150000"/>
              </a:lnSpc>
            </a:pPr>
            <a:r>
              <a:rPr lang="en-US" sz="1600" dirty="0">
                <a:latin typeface="+mn-lt"/>
              </a:rPr>
              <a:t>allow to calculate 3 types of employee salary (hourly, fixed and commission)</a:t>
            </a:r>
          </a:p>
          <a:p>
            <a:pPr>
              <a:lnSpc>
                <a:spcPct val="150000"/>
              </a:lnSpc>
            </a:pPr>
            <a:r>
              <a:rPr lang="en-US" sz="1600" dirty="0">
                <a:latin typeface="+mn-lt"/>
              </a:rPr>
              <a:t>allow to track productivity (number of hours at work) for 3 types of employees: manager (has fixed salary), factory worker (hourly salary) and sales worker (commission salary)</a:t>
            </a:r>
            <a:endParaRPr lang="ru-RU" sz="1600" dirty="0">
              <a:latin typeface="+mn-lt"/>
            </a:endParaRPr>
          </a:p>
        </p:txBody>
      </p:sp>
    </p:spTree>
    <p:extLst>
      <p:ext uri="{BB962C8B-B14F-4D97-AF65-F5344CB8AC3E}">
        <p14:creationId xmlns:p14="http://schemas.microsoft.com/office/powerpoint/2010/main" val="272177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55E9-D155-6643-B3B0-B94290C566E6}"/>
              </a:ext>
            </a:extLst>
          </p:cNvPr>
          <p:cNvSpPr>
            <a:spLocks noGrp="1"/>
          </p:cNvSpPr>
          <p:nvPr>
            <p:ph type="title"/>
          </p:nvPr>
        </p:nvSpPr>
        <p:spPr/>
        <p:txBody>
          <a:bodyPr/>
          <a:lstStyle/>
          <a:p>
            <a:r>
              <a:rPr lang="en-US" dirty="0"/>
              <a:t>Conceptual Model</a:t>
            </a:r>
            <a:endParaRPr lang="ru-RU" dirty="0"/>
          </a:p>
        </p:txBody>
      </p:sp>
      <p:sp>
        <p:nvSpPr>
          <p:cNvPr id="5" name="Slide Number Placeholder 4">
            <a:extLst>
              <a:ext uri="{FF2B5EF4-FFF2-40B4-BE49-F238E27FC236}">
                <a16:creationId xmlns:a16="http://schemas.microsoft.com/office/drawing/2014/main" id="{F2BAD499-D8E8-4748-909B-E8A38F7F802C}"/>
              </a:ext>
            </a:extLst>
          </p:cNvPr>
          <p:cNvSpPr>
            <a:spLocks noGrp="1"/>
          </p:cNvSpPr>
          <p:nvPr>
            <p:ph type="sldNum" sz="quarter" idx="4"/>
          </p:nvPr>
        </p:nvSpPr>
        <p:spPr/>
        <p:txBody>
          <a:bodyPr/>
          <a:lstStyle/>
          <a:p>
            <a:fld id="{3A707DD9-E92B-45E8-BE0A-E6B2EDF345EB}" type="slidenum">
              <a:rPr lang="en-US" smtClean="0"/>
              <a:pPr/>
              <a:t>15</a:t>
            </a:fld>
            <a:endParaRPr lang="en-US" dirty="0"/>
          </a:p>
        </p:txBody>
      </p:sp>
      <p:pic>
        <p:nvPicPr>
          <p:cNvPr id="7" name="Picture 6">
            <a:extLst>
              <a:ext uri="{FF2B5EF4-FFF2-40B4-BE49-F238E27FC236}">
                <a16:creationId xmlns:a16="http://schemas.microsoft.com/office/drawing/2014/main" id="{51652508-C231-6F40-8048-4FE7A8E08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00150"/>
            <a:ext cx="6858000" cy="2743200"/>
          </a:xfrm>
          <a:prstGeom prst="rect">
            <a:avLst/>
          </a:prstGeom>
        </p:spPr>
      </p:pic>
    </p:spTree>
    <p:extLst>
      <p:ext uri="{BB962C8B-B14F-4D97-AF65-F5344CB8AC3E}">
        <p14:creationId xmlns:p14="http://schemas.microsoft.com/office/powerpoint/2010/main" val="2472100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AD8A-E7DD-9D42-8144-C87189D2189D}"/>
              </a:ext>
            </a:extLst>
          </p:cNvPr>
          <p:cNvSpPr>
            <a:spLocks noGrp="1"/>
          </p:cNvSpPr>
          <p:nvPr>
            <p:ph type="title"/>
          </p:nvPr>
        </p:nvSpPr>
        <p:spPr/>
        <p:txBody>
          <a:bodyPr/>
          <a:lstStyle/>
          <a:p>
            <a:r>
              <a:rPr lang="en-US" dirty="0"/>
              <a:t>Inheritance solution</a:t>
            </a:r>
            <a:endParaRPr lang="ru-RU" dirty="0"/>
          </a:p>
        </p:txBody>
      </p:sp>
      <p:sp>
        <p:nvSpPr>
          <p:cNvPr id="5" name="Slide Number Placeholder 4">
            <a:extLst>
              <a:ext uri="{FF2B5EF4-FFF2-40B4-BE49-F238E27FC236}">
                <a16:creationId xmlns:a16="http://schemas.microsoft.com/office/drawing/2014/main" id="{051F8BFC-6912-2542-8424-A763B7F04A47}"/>
              </a:ext>
            </a:extLst>
          </p:cNvPr>
          <p:cNvSpPr>
            <a:spLocks noGrp="1"/>
          </p:cNvSpPr>
          <p:nvPr>
            <p:ph type="sldNum" sz="quarter" idx="4"/>
          </p:nvPr>
        </p:nvSpPr>
        <p:spPr/>
        <p:txBody>
          <a:bodyPr/>
          <a:lstStyle/>
          <a:p>
            <a:fld id="{3A707DD9-E92B-45E8-BE0A-E6B2EDF345EB}" type="slidenum">
              <a:rPr lang="en-US" smtClean="0"/>
              <a:pPr/>
              <a:t>16</a:t>
            </a:fld>
            <a:endParaRPr lang="en-US" dirty="0"/>
          </a:p>
        </p:txBody>
      </p:sp>
      <p:pic>
        <p:nvPicPr>
          <p:cNvPr id="15" name="Picture 14">
            <a:extLst>
              <a:ext uri="{FF2B5EF4-FFF2-40B4-BE49-F238E27FC236}">
                <a16:creationId xmlns:a16="http://schemas.microsoft.com/office/drawing/2014/main" id="{5944F0E7-ECC5-2C47-8E1D-5D3C38718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494" y="228600"/>
            <a:ext cx="5362103" cy="4509776"/>
          </a:xfrm>
          <a:prstGeom prst="rect">
            <a:avLst/>
          </a:prstGeom>
        </p:spPr>
      </p:pic>
    </p:spTree>
    <p:extLst>
      <p:ext uri="{BB962C8B-B14F-4D97-AF65-F5344CB8AC3E}">
        <p14:creationId xmlns:p14="http://schemas.microsoft.com/office/powerpoint/2010/main" val="3004966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399E-91F5-224B-9978-EFB0BC9DDCD1}"/>
              </a:ext>
            </a:extLst>
          </p:cNvPr>
          <p:cNvSpPr>
            <a:spLocks noGrp="1"/>
          </p:cNvSpPr>
          <p:nvPr>
            <p:ph type="title"/>
          </p:nvPr>
        </p:nvSpPr>
        <p:spPr/>
        <p:txBody>
          <a:bodyPr/>
          <a:lstStyle/>
          <a:p>
            <a:r>
              <a:rPr lang="en-US" dirty="0"/>
              <a:t>Composition solution</a:t>
            </a:r>
            <a:endParaRPr lang="ru-RU" dirty="0"/>
          </a:p>
        </p:txBody>
      </p:sp>
      <p:sp>
        <p:nvSpPr>
          <p:cNvPr id="5" name="Slide Number Placeholder 4">
            <a:extLst>
              <a:ext uri="{FF2B5EF4-FFF2-40B4-BE49-F238E27FC236}">
                <a16:creationId xmlns:a16="http://schemas.microsoft.com/office/drawing/2014/main" id="{6B8CC28B-C797-3C43-AD22-182147867C0C}"/>
              </a:ext>
            </a:extLst>
          </p:cNvPr>
          <p:cNvSpPr>
            <a:spLocks noGrp="1"/>
          </p:cNvSpPr>
          <p:nvPr>
            <p:ph type="sldNum" sz="quarter" idx="4"/>
          </p:nvPr>
        </p:nvSpPr>
        <p:spPr/>
        <p:txBody>
          <a:bodyPr/>
          <a:lstStyle/>
          <a:p>
            <a:fld id="{3A707DD9-E92B-45E8-BE0A-E6B2EDF345EB}" type="slidenum">
              <a:rPr lang="en-US" smtClean="0"/>
              <a:pPr/>
              <a:t>17</a:t>
            </a:fld>
            <a:endParaRPr lang="en-US" dirty="0"/>
          </a:p>
        </p:txBody>
      </p:sp>
      <p:pic>
        <p:nvPicPr>
          <p:cNvPr id="14" name="Picture 13">
            <a:extLst>
              <a:ext uri="{FF2B5EF4-FFF2-40B4-BE49-F238E27FC236}">
                <a16:creationId xmlns:a16="http://schemas.microsoft.com/office/drawing/2014/main" id="{8E7E1633-3DFD-9047-84A0-6F0E798E1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904" y="117231"/>
            <a:ext cx="7409438" cy="4626708"/>
          </a:xfrm>
          <a:prstGeom prst="rect">
            <a:avLst/>
          </a:prstGeom>
        </p:spPr>
      </p:pic>
    </p:spTree>
    <p:extLst>
      <p:ext uri="{BB962C8B-B14F-4D97-AF65-F5344CB8AC3E}">
        <p14:creationId xmlns:p14="http://schemas.microsoft.com/office/powerpoint/2010/main" val="2878936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A2E6-EBDC-C642-ACF1-35D420E0890E}"/>
              </a:ext>
            </a:extLst>
          </p:cNvPr>
          <p:cNvSpPr>
            <a:spLocks noGrp="1"/>
          </p:cNvSpPr>
          <p:nvPr>
            <p:ph type="title"/>
          </p:nvPr>
        </p:nvSpPr>
        <p:spPr/>
        <p:txBody>
          <a:bodyPr/>
          <a:lstStyle/>
          <a:p>
            <a:r>
              <a:rPr lang="en-US" sz="2500" dirty="0"/>
              <a:t>Homework</a:t>
            </a:r>
            <a:endParaRPr lang="ru-RU" sz="2500" dirty="0"/>
          </a:p>
        </p:txBody>
      </p:sp>
    </p:spTree>
    <p:extLst>
      <p:ext uri="{BB962C8B-B14F-4D97-AF65-F5344CB8AC3E}">
        <p14:creationId xmlns:p14="http://schemas.microsoft.com/office/powerpoint/2010/main" val="334228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20B6DB-43E5-6546-AB9E-94B50B3D6185}"/>
              </a:ext>
            </a:extLst>
          </p:cNvPr>
          <p:cNvSpPr>
            <a:spLocks noGrp="1"/>
          </p:cNvSpPr>
          <p:nvPr>
            <p:ph type="title"/>
          </p:nvPr>
        </p:nvSpPr>
        <p:spPr/>
        <p:txBody>
          <a:bodyPr/>
          <a:lstStyle/>
          <a:p>
            <a:r>
              <a:rPr lang="en-US" dirty="0"/>
              <a:t>Homework</a:t>
            </a:r>
            <a:endParaRPr lang="ru-RU" dirty="0"/>
          </a:p>
        </p:txBody>
      </p:sp>
      <p:sp>
        <p:nvSpPr>
          <p:cNvPr id="7" name="Content Placeholder 6">
            <a:extLst>
              <a:ext uri="{FF2B5EF4-FFF2-40B4-BE49-F238E27FC236}">
                <a16:creationId xmlns:a16="http://schemas.microsoft.com/office/drawing/2014/main" id="{57573204-22B1-504D-92B1-571A379874D9}"/>
              </a:ext>
            </a:extLst>
          </p:cNvPr>
          <p:cNvSpPr>
            <a:spLocks noGrp="1"/>
          </p:cNvSpPr>
          <p:nvPr>
            <p:ph sz="quarter" idx="10"/>
          </p:nvPr>
        </p:nvSpPr>
        <p:spPr>
          <a:xfrm>
            <a:off x="365860" y="979870"/>
            <a:ext cx="8429625" cy="3397250"/>
          </a:xfrm>
        </p:spPr>
        <p:txBody>
          <a:bodyPr/>
          <a:lstStyle/>
          <a:p>
            <a:pPr marL="0" indent="0">
              <a:buNone/>
            </a:pPr>
            <a:r>
              <a:rPr lang="en-US" sz="1400" dirty="0">
                <a:latin typeface="+mn-lt"/>
              </a:rPr>
              <a:t>On the map there are a </a:t>
            </a:r>
            <a:r>
              <a:rPr lang="en-US" sz="1400" b="1" dirty="0">
                <a:latin typeface="+mn-lt"/>
              </a:rPr>
              <a:t>Factory, Port, Warehouse A and Warehouse B</a:t>
            </a:r>
            <a:r>
              <a:rPr lang="en-US" sz="1400" dirty="0">
                <a:latin typeface="+mn-lt"/>
              </a:rPr>
              <a:t>. </a:t>
            </a:r>
            <a:r>
              <a:rPr lang="en" sz="1400" dirty="0">
                <a:latin typeface="+mn-lt"/>
              </a:rPr>
              <a:t>Factory has a number of containers that have to be delivered to these warehouses. You have 2 Trucks and 1 Ship that </a:t>
            </a:r>
            <a:r>
              <a:rPr lang="en" sz="1400" b="1" dirty="0">
                <a:latin typeface="+mn-lt"/>
              </a:rPr>
              <a:t>can carry one container at a time </a:t>
            </a:r>
            <a:r>
              <a:rPr lang="en" sz="1400" dirty="0">
                <a:latin typeface="+mn-lt"/>
              </a:rPr>
              <a:t>(trucks start at the Factory, Ship starts at the Port). </a:t>
            </a:r>
          </a:p>
          <a:p>
            <a:pPr marL="0" indent="0">
              <a:buNone/>
            </a:pPr>
            <a:r>
              <a:rPr lang="en" sz="1400" b="1" dirty="0">
                <a:latin typeface="+mn-lt"/>
              </a:rPr>
              <a:t>Traveling takes a specific amount of hours</a:t>
            </a:r>
            <a:r>
              <a:rPr lang="en" sz="1400" dirty="0">
                <a:latin typeface="+mn-lt"/>
              </a:rPr>
              <a:t> (represented by an orange number). Time is needed to travel in one direction, you also spend the same amount of time to come back. Transport picks the first container from the location (first-in, first - out), bring it to the designation, then come back home.</a:t>
            </a:r>
          </a:p>
          <a:p>
            <a:pPr marL="0" indent="0">
              <a:buNone/>
            </a:pPr>
            <a:r>
              <a:rPr lang="en" sz="1400" dirty="0">
                <a:latin typeface="+mn-lt"/>
              </a:rPr>
              <a:t>Truck that drops off cargo at the Port doesn't need to wait for the ship (there is a small warehouse buffer there). Transport moves </a:t>
            </a:r>
            <a:r>
              <a:rPr lang="en" sz="1400" i="1" dirty="0">
                <a:latin typeface="+mn-lt"/>
              </a:rPr>
              <a:t>in parallel</a:t>
            </a:r>
            <a:r>
              <a:rPr lang="en" sz="1400" dirty="0">
                <a:latin typeface="+mn-lt"/>
              </a:rPr>
              <a:t>. First truck might be bringing container to a location A, while the second truck comes back from A, while ship travels back to the Port.</a:t>
            </a:r>
          </a:p>
          <a:p>
            <a:pPr marL="0" indent="0">
              <a:buNone/>
            </a:pPr>
            <a:endParaRPr lang="en" sz="1600" b="1" dirty="0">
              <a:latin typeface="+mn-lt"/>
            </a:endParaRPr>
          </a:p>
          <a:p>
            <a:pPr marL="0" indent="0">
              <a:buNone/>
            </a:pPr>
            <a:r>
              <a:rPr lang="en" sz="1600" b="1" dirty="0">
                <a:latin typeface="+mn-lt"/>
              </a:rPr>
              <a:t>Task</a:t>
            </a:r>
            <a:r>
              <a:rPr lang="en" sz="1600" dirty="0">
                <a:latin typeface="+mn-lt"/>
              </a:rPr>
              <a:t>: </a:t>
            </a:r>
            <a:r>
              <a:rPr lang="en" sz="1600" i="1" dirty="0">
                <a:latin typeface="+mn-lt"/>
              </a:rPr>
              <a:t>write a program that takes a list of cargos from the command line (format ‘ABBAA’) and prints out the number of hours that it would take to get them delivered.</a:t>
            </a:r>
            <a:endParaRPr lang="en-US" sz="1600" i="1" dirty="0">
              <a:latin typeface="+mn-lt"/>
            </a:endParaRPr>
          </a:p>
          <a:p>
            <a:pPr marL="228600" indent="-228600">
              <a:buFont typeface="+mj-lt"/>
              <a:buAutoNum type="arabicPeriod"/>
            </a:pPr>
            <a:r>
              <a:rPr lang="en-US" sz="1600" dirty="0">
                <a:latin typeface="+mn-lt"/>
              </a:rPr>
              <a:t>Analyze the problem</a:t>
            </a:r>
          </a:p>
          <a:p>
            <a:pPr marL="228600" indent="-228600">
              <a:buFont typeface="+mj-lt"/>
              <a:buAutoNum type="arabicPeriod"/>
            </a:pPr>
            <a:r>
              <a:rPr lang="en-US" sz="1600" dirty="0">
                <a:latin typeface="+mn-lt"/>
              </a:rPr>
              <a:t>Design the solution</a:t>
            </a:r>
          </a:p>
          <a:p>
            <a:pPr marL="228600" indent="-228600">
              <a:buFont typeface="+mj-lt"/>
              <a:buAutoNum type="arabicPeriod"/>
            </a:pPr>
            <a:r>
              <a:rPr lang="en-US" sz="1600" dirty="0">
                <a:latin typeface="+mn-lt"/>
              </a:rPr>
              <a:t>Code it </a:t>
            </a:r>
          </a:p>
          <a:p>
            <a:endParaRPr lang="ru-RU" dirty="0"/>
          </a:p>
        </p:txBody>
      </p:sp>
      <p:sp>
        <p:nvSpPr>
          <p:cNvPr id="5" name="Slide Number Placeholder 4">
            <a:extLst>
              <a:ext uri="{FF2B5EF4-FFF2-40B4-BE49-F238E27FC236}">
                <a16:creationId xmlns:a16="http://schemas.microsoft.com/office/drawing/2014/main" id="{0DD87BE7-E391-7043-ABFC-4E886A28DB2A}"/>
              </a:ext>
            </a:extLst>
          </p:cNvPr>
          <p:cNvSpPr>
            <a:spLocks noGrp="1"/>
          </p:cNvSpPr>
          <p:nvPr>
            <p:ph type="sldNum" sz="quarter" idx="4"/>
          </p:nvPr>
        </p:nvSpPr>
        <p:spPr/>
        <p:txBody>
          <a:bodyPr/>
          <a:lstStyle/>
          <a:p>
            <a:fld id="{3A707DD9-E92B-45E8-BE0A-E6B2EDF345EB}" type="slidenum">
              <a:rPr lang="en-US" smtClean="0"/>
              <a:pPr/>
              <a:t>19</a:t>
            </a:fld>
            <a:endParaRPr lang="en-US" dirty="0"/>
          </a:p>
        </p:txBody>
      </p:sp>
    </p:spTree>
    <p:extLst>
      <p:ext uri="{BB962C8B-B14F-4D97-AF65-F5344CB8AC3E}">
        <p14:creationId xmlns:p14="http://schemas.microsoft.com/office/powerpoint/2010/main" val="395817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BEEB5E4-5855-934E-B31A-C14D36F789F4}"/>
              </a:ext>
            </a:extLst>
          </p:cNvPr>
          <p:cNvSpPr>
            <a:spLocks noGrp="1"/>
          </p:cNvSpPr>
          <p:nvPr>
            <p:ph sz="quarter" idx="10"/>
          </p:nvPr>
        </p:nvSpPr>
        <p:spPr/>
        <p:txBody>
          <a:bodyPr/>
          <a:lstStyle/>
          <a:p>
            <a:pPr marL="228600" indent="-228600">
              <a:lnSpc>
                <a:spcPct val="100000"/>
              </a:lnSpc>
              <a:buFont typeface="+mj-lt"/>
              <a:buAutoNum type="arabicPeriod"/>
            </a:pPr>
            <a:r>
              <a:rPr lang="en-US" sz="1600" dirty="0"/>
              <a:t>Object-oriented design process, inputs and outputs</a:t>
            </a:r>
          </a:p>
          <a:p>
            <a:pPr marL="228600" indent="-228600">
              <a:lnSpc>
                <a:spcPct val="100000"/>
              </a:lnSpc>
              <a:buFont typeface="+mj-lt"/>
              <a:buAutoNum type="arabicPeriod"/>
            </a:pPr>
            <a:r>
              <a:rPr lang="en-US" sz="1600" dirty="0"/>
              <a:t>Object-oriented concepts</a:t>
            </a:r>
          </a:p>
          <a:p>
            <a:pPr marL="228600" indent="-228600">
              <a:lnSpc>
                <a:spcPct val="100000"/>
              </a:lnSpc>
              <a:buFont typeface="+mj-lt"/>
              <a:buAutoNum type="arabicPeriod"/>
            </a:pPr>
            <a:r>
              <a:rPr lang="en-US" sz="1600" dirty="0" err="1"/>
              <a:t>Metaclass</a:t>
            </a:r>
            <a:r>
              <a:rPr lang="en-US" sz="1600" dirty="0"/>
              <a:t> and abstract class in Python</a:t>
            </a:r>
          </a:p>
          <a:p>
            <a:pPr marL="228600" indent="-228600">
              <a:lnSpc>
                <a:spcPct val="100000"/>
              </a:lnSpc>
              <a:buFont typeface="+mj-lt"/>
              <a:buAutoNum type="arabicPeriod"/>
            </a:pPr>
            <a:r>
              <a:rPr lang="en-US" sz="1600" dirty="0"/>
              <a:t>Polymorphism in Python</a:t>
            </a:r>
          </a:p>
          <a:p>
            <a:pPr marL="228600" indent="-228600">
              <a:lnSpc>
                <a:spcPct val="100000"/>
              </a:lnSpc>
              <a:buFont typeface="+mj-lt"/>
              <a:buAutoNum type="arabicPeriod"/>
            </a:pPr>
            <a:r>
              <a:rPr lang="en-US" sz="1600" dirty="0"/>
              <a:t>Inheritance in Python</a:t>
            </a:r>
          </a:p>
          <a:p>
            <a:pPr marL="228600" indent="-228600">
              <a:lnSpc>
                <a:spcPct val="100000"/>
              </a:lnSpc>
              <a:buFont typeface="+mj-lt"/>
              <a:buAutoNum type="arabicPeriod"/>
            </a:pPr>
            <a:r>
              <a:rPr lang="en-US" sz="1600" dirty="0"/>
              <a:t>Object-oriented design principles</a:t>
            </a:r>
          </a:p>
          <a:p>
            <a:pPr marL="228600" indent="-228600">
              <a:lnSpc>
                <a:spcPct val="100000"/>
              </a:lnSpc>
              <a:buFont typeface="+mj-lt"/>
              <a:buAutoNum type="arabicPeriod"/>
            </a:pPr>
            <a:r>
              <a:rPr lang="en-US" sz="1600" dirty="0"/>
              <a:t>Composition over Inheritance</a:t>
            </a:r>
          </a:p>
          <a:p>
            <a:pPr marL="228600" indent="-228600">
              <a:buFont typeface="+mj-lt"/>
              <a:buAutoNum type="arabicPeriod"/>
            </a:pPr>
            <a:endParaRPr lang="en-US" sz="1600" dirty="0"/>
          </a:p>
          <a:p>
            <a:endParaRPr lang="en-US" sz="1600" dirty="0"/>
          </a:p>
        </p:txBody>
      </p:sp>
      <p:sp>
        <p:nvSpPr>
          <p:cNvPr id="9" name="Text Placeholder 8">
            <a:extLst>
              <a:ext uri="{FF2B5EF4-FFF2-40B4-BE49-F238E27FC236}">
                <a16:creationId xmlns:a16="http://schemas.microsoft.com/office/drawing/2014/main" id="{F9A1EBB6-0AB5-B14C-ADD5-03EC8F036772}"/>
              </a:ext>
            </a:extLst>
          </p:cNvPr>
          <p:cNvSpPr>
            <a:spLocks noGrp="1"/>
          </p:cNvSpPr>
          <p:nvPr>
            <p:ph type="body" sz="quarter" idx="12"/>
          </p:nvPr>
        </p:nvSpPr>
        <p:spPr/>
        <p:txBody>
          <a:bodyPr/>
          <a:lstStyle/>
          <a:p>
            <a:r>
              <a:rPr lang="en-US" sz="2000" dirty="0"/>
              <a:t>agenda</a:t>
            </a:r>
            <a:endParaRPr lang="ru-RU" sz="1400" dirty="0"/>
          </a:p>
        </p:txBody>
      </p:sp>
      <p:sp>
        <p:nvSpPr>
          <p:cNvPr id="10" name="Picture Placeholder 9">
            <a:extLst>
              <a:ext uri="{FF2B5EF4-FFF2-40B4-BE49-F238E27FC236}">
                <a16:creationId xmlns:a16="http://schemas.microsoft.com/office/drawing/2014/main" id="{79C42880-FD5D-2749-8C74-84B66E1B0A8B}"/>
              </a:ext>
            </a:extLst>
          </p:cNvPr>
          <p:cNvSpPr>
            <a:spLocks noGrp="1"/>
          </p:cNvSpPr>
          <p:nvPr>
            <p:ph type="pic" sz="quarter" idx="14"/>
          </p:nvPr>
        </p:nvSpPr>
        <p:spPr/>
      </p:sp>
      <p:sp>
        <p:nvSpPr>
          <p:cNvPr id="13" name="Rectangle 12">
            <a:extLst>
              <a:ext uri="{FF2B5EF4-FFF2-40B4-BE49-F238E27FC236}">
                <a16:creationId xmlns:a16="http://schemas.microsoft.com/office/drawing/2014/main" id="{BB705D4A-BB38-5F42-BC15-FFA917CCD004}"/>
              </a:ext>
            </a:extLst>
          </p:cNvPr>
          <p:cNvSpPr/>
          <p:nvPr/>
        </p:nvSpPr>
        <p:spPr>
          <a:xfrm>
            <a:off x="5955323" y="1141046"/>
            <a:ext cx="2766646" cy="276664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42903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145F74-A607-C14F-803B-160BEA739C47}"/>
              </a:ext>
            </a:extLst>
          </p:cNvPr>
          <p:cNvSpPr>
            <a:spLocks noGrp="1"/>
          </p:cNvSpPr>
          <p:nvPr>
            <p:ph type="title"/>
          </p:nvPr>
        </p:nvSpPr>
        <p:spPr/>
        <p:txBody>
          <a:bodyPr/>
          <a:lstStyle/>
          <a:p>
            <a:r>
              <a:rPr lang="en-US" dirty="0"/>
              <a:t>Homework</a:t>
            </a:r>
            <a:endParaRPr lang="ru-RU" dirty="0"/>
          </a:p>
        </p:txBody>
      </p:sp>
      <p:sp>
        <p:nvSpPr>
          <p:cNvPr id="5" name="Slide Number Placeholder 4">
            <a:extLst>
              <a:ext uri="{FF2B5EF4-FFF2-40B4-BE49-F238E27FC236}">
                <a16:creationId xmlns:a16="http://schemas.microsoft.com/office/drawing/2014/main" id="{B9FFE137-95E2-3F40-9C20-8D4D20A3411D}"/>
              </a:ext>
            </a:extLst>
          </p:cNvPr>
          <p:cNvSpPr>
            <a:spLocks noGrp="1"/>
          </p:cNvSpPr>
          <p:nvPr>
            <p:ph type="sldNum" sz="quarter" idx="4"/>
          </p:nvPr>
        </p:nvSpPr>
        <p:spPr/>
        <p:txBody>
          <a:bodyPr/>
          <a:lstStyle/>
          <a:p>
            <a:fld id="{3A707DD9-E92B-45E8-BE0A-E6B2EDF345EB}" type="slidenum">
              <a:rPr lang="en-US" smtClean="0"/>
              <a:pPr/>
              <a:t>20</a:t>
            </a:fld>
            <a:endParaRPr lang="en-US" dirty="0"/>
          </a:p>
        </p:txBody>
      </p:sp>
      <p:sp>
        <p:nvSpPr>
          <p:cNvPr id="8" name="Oval 7">
            <a:extLst>
              <a:ext uri="{FF2B5EF4-FFF2-40B4-BE49-F238E27FC236}">
                <a16:creationId xmlns:a16="http://schemas.microsoft.com/office/drawing/2014/main" id="{A33FD0DC-E611-5549-A4C2-E57D347755F4}"/>
              </a:ext>
            </a:extLst>
          </p:cNvPr>
          <p:cNvSpPr/>
          <p:nvPr/>
        </p:nvSpPr>
        <p:spPr>
          <a:xfrm>
            <a:off x="922216" y="1555263"/>
            <a:ext cx="390770" cy="39077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Oval 8">
            <a:extLst>
              <a:ext uri="{FF2B5EF4-FFF2-40B4-BE49-F238E27FC236}">
                <a16:creationId xmlns:a16="http://schemas.microsoft.com/office/drawing/2014/main" id="{4222A497-66C6-724B-98F9-30210EED63C3}"/>
              </a:ext>
            </a:extLst>
          </p:cNvPr>
          <p:cNvSpPr/>
          <p:nvPr/>
        </p:nvSpPr>
        <p:spPr>
          <a:xfrm>
            <a:off x="2455986" y="1555263"/>
            <a:ext cx="390770" cy="39077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Oval 9">
            <a:extLst>
              <a:ext uri="{FF2B5EF4-FFF2-40B4-BE49-F238E27FC236}">
                <a16:creationId xmlns:a16="http://schemas.microsoft.com/office/drawing/2014/main" id="{3A81F98E-E5F8-1343-8B4F-4A050C545137}"/>
              </a:ext>
            </a:extLst>
          </p:cNvPr>
          <p:cNvSpPr/>
          <p:nvPr/>
        </p:nvSpPr>
        <p:spPr>
          <a:xfrm>
            <a:off x="3521539" y="1555263"/>
            <a:ext cx="390770" cy="39077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Oval 10">
            <a:extLst>
              <a:ext uri="{FF2B5EF4-FFF2-40B4-BE49-F238E27FC236}">
                <a16:creationId xmlns:a16="http://schemas.microsoft.com/office/drawing/2014/main" id="{68A44BFE-51F5-6F4B-B031-BC8B175AFAEC}"/>
              </a:ext>
            </a:extLst>
          </p:cNvPr>
          <p:cNvSpPr/>
          <p:nvPr/>
        </p:nvSpPr>
        <p:spPr>
          <a:xfrm>
            <a:off x="1312986" y="3197468"/>
            <a:ext cx="390770" cy="39077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4D8E7F2-56B8-0448-A14C-959F4F42C01B}"/>
              </a:ext>
            </a:extLst>
          </p:cNvPr>
          <p:cNvCxnSpPr>
            <a:stCxn id="8" idx="6"/>
            <a:endCxn id="9" idx="2"/>
          </p:cNvCxnSpPr>
          <p:nvPr/>
        </p:nvCxnSpPr>
        <p:spPr>
          <a:xfrm>
            <a:off x="1312986" y="1750648"/>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D0830E-1340-3D44-90F0-5983CFB8BFA5}"/>
              </a:ext>
            </a:extLst>
          </p:cNvPr>
          <p:cNvCxnSpPr>
            <a:cxnSpLocks/>
            <a:stCxn id="8" idx="4"/>
            <a:endCxn id="11" idx="0"/>
          </p:cNvCxnSpPr>
          <p:nvPr/>
        </p:nvCxnSpPr>
        <p:spPr>
          <a:xfrm>
            <a:off x="1117601" y="1946033"/>
            <a:ext cx="390770" cy="1251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AA9811-8B95-2340-892F-3D369DC10946}"/>
              </a:ext>
            </a:extLst>
          </p:cNvPr>
          <p:cNvCxnSpPr>
            <a:cxnSpLocks/>
            <a:stCxn id="9" idx="6"/>
            <a:endCxn id="10" idx="2"/>
          </p:cNvCxnSpPr>
          <p:nvPr/>
        </p:nvCxnSpPr>
        <p:spPr>
          <a:xfrm>
            <a:off x="2846756" y="1750648"/>
            <a:ext cx="67478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CA0A16-BEE5-1245-ADB6-BA50BA931311}"/>
              </a:ext>
            </a:extLst>
          </p:cNvPr>
          <p:cNvSpPr txBox="1"/>
          <p:nvPr/>
        </p:nvSpPr>
        <p:spPr>
          <a:xfrm>
            <a:off x="1792384" y="1450566"/>
            <a:ext cx="272832" cy="300082"/>
          </a:xfrm>
          <a:prstGeom prst="rect">
            <a:avLst/>
          </a:prstGeom>
          <a:noFill/>
        </p:spPr>
        <p:txBody>
          <a:bodyPr wrap="none" rtlCol="0">
            <a:spAutoFit/>
          </a:bodyPr>
          <a:lstStyle/>
          <a:p>
            <a:r>
              <a:rPr lang="en-US" b="1" dirty="0">
                <a:solidFill>
                  <a:schemeClr val="accent6"/>
                </a:solidFill>
              </a:rPr>
              <a:t>1</a:t>
            </a:r>
            <a:endParaRPr lang="ru-RU" b="1" dirty="0">
              <a:solidFill>
                <a:schemeClr val="accent6"/>
              </a:solidFill>
            </a:endParaRPr>
          </a:p>
        </p:txBody>
      </p:sp>
      <p:sp>
        <p:nvSpPr>
          <p:cNvPr id="22" name="TextBox 21">
            <a:extLst>
              <a:ext uri="{FF2B5EF4-FFF2-40B4-BE49-F238E27FC236}">
                <a16:creationId xmlns:a16="http://schemas.microsoft.com/office/drawing/2014/main" id="{FFBF00FF-716F-3E42-81FB-A64F8B2A0049}"/>
              </a:ext>
            </a:extLst>
          </p:cNvPr>
          <p:cNvSpPr txBox="1"/>
          <p:nvPr/>
        </p:nvSpPr>
        <p:spPr>
          <a:xfrm>
            <a:off x="1349705" y="2324017"/>
            <a:ext cx="272832" cy="300082"/>
          </a:xfrm>
          <a:prstGeom prst="rect">
            <a:avLst/>
          </a:prstGeom>
          <a:noFill/>
        </p:spPr>
        <p:txBody>
          <a:bodyPr wrap="none" rtlCol="0">
            <a:spAutoFit/>
          </a:bodyPr>
          <a:lstStyle/>
          <a:p>
            <a:r>
              <a:rPr lang="en-US" b="1" dirty="0">
                <a:solidFill>
                  <a:schemeClr val="accent6"/>
                </a:solidFill>
              </a:rPr>
              <a:t>5</a:t>
            </a:r>
            <a:endParaRPr lang="ru-RU" b="1" dirty="0">
              <a:solidFill>
                <a:schemeClr val="accent6"/>
              </a:solidFill>
            </a:endParaRPr>
          </a:p>
        </p:txBody>
      </p:sp>
      <p:sp>
        <p:nvSpPr>
          <p:cNvPr id="23" name="TextBox 22">
            <a:extLst>
              <a:ext uri="{FF2B5EF4-FFF2-40B4-BE49-F238E27FC236}">
                <a16:creationId xmlns:a16="http://schemas.microsoft.com/office/drawing/2014/main" id="{12D69E4C-444C-4248-9835-F35D7B3E0526}"/>
              </a:ext>
            </a:extLst>
          </p:cNvPr>
          <p:cNvSpPr txBox="1"/>
          <p:nvPr/>
        </p:nvSpPr>
        <p:spPr>
          <a:xfrm>
            <a:off x="3130769" y="1471319"/>
            <a:ext cx="272832" cy="300082"/>
          </a:xfrm>
          <a:prstGeom prst="rect">
            <a:avLst/>
          </a:prstGeom>
          <a:noFill/>
        </p:spPr>
        <p:txBody>
          <a:bodyPr wrap="none" rtlCol="0">
            <a:spAutoFit/>
          </a:bodyPr>
          <a:lstStyle/>
          <a:p>
            <a:r>
              <a:rPr lang="en-US" b="1" dirty="0">
                <a:solidFill>
                  <a:schemeClr val="accent6"/>
                </a:solidFill>
              </a:rPr>
              <a:t>4</a:t>
            </a:r>
            <a:endParaRPr lang="ru-RU" b="1" dirty="0">
              <a:solidFill>
                <a:schemeClr val="accent6"/>
              </a:solidFill>
            </a:endParaRPr>
          </a:p>
        </p:txBody>
      </p:sp>
      <p:sp>
        <p:nvSpPr>
          <p:cNvPr id="27" name="TextBox 26">
            <a:extLst>
              <a:ext uri="{FF2B5EF4-FFF2-40B4-BE49-F238E27FC236}">
                <a16:creationId xmlns:a16="http://schemas.microsoft.com/office/drawing/2014/main" id="{10607D31-1344-524C-AF2D-C547F2E74C85}"/>
              </a:ext>
            </a:extLst>
          </p:cNvPr>
          <p:cNvSpPr txBox="1"/>
          <p:nvPr/>
        </p:nvSpPr>
        <p:spPr>
          <a:xfrm>
            <a:off x="676010" y="1261574"/>
            <a:ext cx="704937" cy="300082"/>
          </a:xfrm>
          <a:prstGeom prst="rect">
            <a:avLst/>
          </a:prstGeom>
          <a:noFill/>
        </p:spPr>
        <p:txBody>
          <a:bodyPr wrap="none" rtlCol="0">
            <a:spAutoFit/>
          </a:bodyPr>
          <a:lstStyle/>
          <a:p>
            <a:r>
              <a:rPr lang="en-US" dirty="0"/>
              <a:t>Factory</a:t>
            </a:r>
            <a:endParaRPr lang="ru-RU" dirty="0"/>
          </a:p>
        </p:txBody>
      </p:sp>
      <p:sp>
        <p:nvSpPr>
          <p:cNvPr id="28" name="TextBox 27">
            <a:extLst>
              <a:ext uri="{FF2B5EF4-FFF2-40B4-BE49-F238E27FC236}">
                <a16:creationId xmlns:a16="http://schemas.microsoft.com/office/drawing/2014/main" id="{36406628-9B41-A449-A08F-AF1F54B5952E}"/>
              </a:ext>
            </a:extLst>
          </p:cNvPr>
          <p:cNvSpPr txBox="1"/>
          <p:nvPr/>
        </p:nvSpPr>
        <p:spPr>
          <a:xfrm>
            <a:off x="2429181" y="1255181"/>
            <a:ext cx="480966" cy="300082"/>
          </a:xfrm>
          <a:prstGeom prst="rect">
            <a:avLst/>
          </a:prstGeom>
          <a:noFill/>
        </p:spPr>
        <p:txBody>
          <a:bodyPr wrap="none" rtlCol="0">
            <a:spAutoFit/>
          </a:bodyPr>
          <a:lstStyle/>
          <a:p>
            <a:r>
              <a:rPr lang="en-US" dirty="0"/>
              <a:t>Port</a:t>
            </a:r>
            <a:endParaRPr lang="ru-RU" dirty="0"/>
          </a:p>
        </p:txBody>
      </p:sp>
      <p:sp>
        <p:nvSpPr>
          <p:cNvPr id="29" name="TextBox 28">
            <a:extLst>
              <a:ext uri="{FF2B5EF4-FFF2-40B4-BE49-F238E27FC236}">
                <a16:creationId xmlns:a16="http://schemas.microsoft.com/office/drawing/2014/main" id="{64D3E983-A57E-114E-B328-728EA2FDF8DB}"/>
              </a:ext>
            </a:extLst>
          </p:cNvPr>
          <p:cNvSpPr txBox="1"/>
          <p:nvPr/>
        </p:nvSpPr>
        <p:spPr>
          <a:xfrm>
            <a:off x="925070" y="3588238"/>
            <a:ext cx="1122102" cy="300082"/>
          </a:xfrm>
          <a:prstGeom prst="rect">
            <a:avLst/>
          </a:prstGeom>
          <a:noFill/>
        </p:spPr>
        <p:txBody>
          <a:bodyPr wrap="none" rtlCol="0">
            <a:spAutoFit/>
          </a:bodyPr>
          <a:lstStyle/>
          <a:p>
            <a:r>
              <a:rPr lang="en-US" dirty="0"/>
              <a:t>Warehouse B</a:t>
            </a:r>
            <a:endParaRPr lang="ru-RU" dirty="0"/>
          </a:p>
        </p:txBody>
      </p:sp>
      <p:sp>
        <p:nvSpPr>
          <p:cNvPr id="30" name="TextBox 29">
            <a:extLst>
              <a:ext uri="{FF2B5EF4-FFF2-40B4-BE49-F238E27FC236}">
                <a16:creationId xmlns:a16="http://schemas.microsoft.com/office/drawing/2014/main" id="{CBE3C452-C4E3-9D4A-A832-764B54E6CB57}"/>
              </a:ext>
            </a:extLst>
          </p:cNvPr>
          <p:cNvSpPr txBox="1"/>
          <p:nvPr/>
        </p:nvSpPr>
        <p:spPr>
          <a:xfrm>
            <a:off x="3484905" y="1261574"/>
            <a:ext cx="1126912" cy="300082"/>
          </a:xfrm>
          <a:prstGeom prst="rect">
            <a:avLst/>
          </a:prstGeom>
          <a:noFill/>
        </p:spPr>
        <p:txBody>
          <a:bodyPr wrap="none" rtlCol="0">
            <a:spAutoFit/>
          </a:bodyPr>
          <a:lstStyle/>
          <a:p>
            <a:r>
              <a:rPr lang="en-US" dirty="0"/>
              <a:t>Warehouse A</a:t>
            </a:r>
            <a:endParaRPr lang="ru-RU" dirty="0"/>
          </a:p>
        </p:txBody>
      </p:sp>
      <p:sp>
        <p:nvSpPr>
          <p:cNvPr id="31" name="Rectangle 30">
            <a:extLst>
              <a:ext uri="{FF2B5EF4-FFF2-40B4-BE49-F238E27FC236}">
                <a16:creationId xmlns:a16="http://schemas.microsoft.com/office/drawing/2014/main" id="{76CD7182-6EE4-D148-AE35-A50D59B0E95A}"/>
              </a:ext>
            </a:extLst>
          </p:cNvPr>
          <p:cNvSpPr/>
          <p:nvPr/>
        </p:nvSpPr>
        <p:spPr>
          <a:xfrm>
            <a:off x="472887" y="1817099"/>
            <a:ext cx="392231" cy="16816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Rectangle 31">
            <a:extLst>
              <a:ext uri="{FF2B5EF4-FFF2-40B4-BE49-F238E27FC236}">
                <a16:creationId xmlns:a16="http://schemas.microsoft.com/office/drawing/2014/main" id="{C326D0E4-FE06-DE47-B370-12E47588A80E}"/>
              </a:ext>
            </a:extLst>
          </p:cNvPr>
          <p:cNvSpPr/>
          <p:nvPr/>
        </p:nvSpPr>
        <p:spPr>
          <a:xfrm>
            <a:off x="479894" y="2079770"/>
            <a:ext cx="392231" cy="16816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a:extLst>
              <a:ext uri="{FF2B5EF4-FFF2-40B4-BE49-F238E27FC236}">
                <a16:creationId xmlns:a16="http://schemas.microsoft.com/office/drawing/2014/main" id="{7644E550-AB5D-7744-9DCD-4630B5AF1A17}"/>
              </a:ext>
            </a:extLst>
          </p:cNvPr>
          <p:cNvSpPr txBox="1"/>
          <p:nvPr/>
        </p:nvSpPr>
        <p:spPr>
          <a:xfrm>
            <a:off x="372338" y="2247935"/>
            <a:ext cx="629211" cy="300082"/>
          </a:xfrm>
          <a:prstGeom prst="rect">
            <a:avLst/>
          </a:prstGeom>
          <a:noFill/>
        </p:spPr>
        <p:txBody>
          <a:bodyPr wrap="none" rtlCol="0">
            <a:spAutoFit/>
          </a:bodyPr>
          <a:lstStyle/>
          <a:p>
            <a:r>
              <a:rPr lang="en-US" dirty="0"/>
              <a:t>Trucks</a:t>
            </a:r>
            <a:endParaRPr lang="ru-RU" dirty="0"/>
          </a:p>
        </p:txBody>
      </p:sp>
      <p:sp>
        <p:nvSpPr>
          <p:cNvPr id="34" name="Rounded Rectangle 33">
            <a:extLst>
              <a:ext uri="{FF2B5EF4-FFF2-40B4-BE49-F238E27FC236}">
                <a16:creationId xmlns:a16="http://schemas.microsoft.com/office/drawing/2014/main" id="{31C6D821-55C8-824B-B0A4-B0CBFDEC2B7E}"/>
              </a:ext>
            </a:extLst>
          </p:cNvPr>
          <p:cNvSpPr/>
          <p:nvPr/>
        </p:nvSpPr>
        <p:spPr>
          <a:xfrm>
            <a:off x="2618526" y="2025048"/>
            <a:ext cx="390770" cy="11637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TextBox 35">
            <a:extLst>
              <a:ext uri="{FF2B5EF4-FFF2-40B4-BE49-F238E27FC236}">
                <a16:creationId xmlns:a16="http://schemas.microsoft.com/office/drawing/2014/main" id="{4244EC91-BD12-8B4B-B865-E753BC2065B7}"/>
              </a:ext>
            </a:extLst>
          </p:cNvPr>
          <p:cNvSpPr txBox="1"/>
          <p:nvPr/>
        </p:nvSpPr>
        <p:spPr>
          <a:xfrm>
            <a:off x="2570094" y="2151393"/>
            <a:ext cx="487634" cy="300082"/>
          </a:xfrm>
          <a:prstGeom prst="rect">
            <a:avLst/>
          </a:prstGeom>
          <a:noFill/>
        </p:spPr>
        <p:txBody>
          <a:bodyPr wrap="none" rtlCol="0">
            <a:spAutoFit/>
          </a:bodyPr>
          <a:lstStyle/>
          <a:p>
            <a:r>
              <a:rPr lang="en-US" dirty="0"/>
              <a:t>Ship</a:t>
            </a:r>
            <a:endParaRPr lang="ru-RU" dirty="0"/>
          </a:p>
        </p:txBody>
      </p:sp>
      <p:graphicFrame>
        <p:nvGraphicFramePr>
          <p:cNvPr id="37" name="Table 36">
            <a:extLst>
              <a:ext uri="{FF2B5EF4-FFF2-40B4-BE49-F238E27FC236}">
                <a16:creationId xmlns:a16="http://schemas.microsoft.com/office/drawing/2014/main" id="{3B197970-9AF3-AA4B-B414-A30BC0C0C5DF}"/>
              </a:ext>
            </a:extLst>
          </p:cNvPr>
          <p:cNvGraphicFramePr>
            <a:graphicFrameLocks noGrp="1"/>
          </p:cNvGraphicFramePr>
          <p:nvPr>
            <p:extLst>
              <p:ext uri="{D42A27DB-BD31-4B8C-83A1-F6EECF244321}">
                <p14:modId xmlns:p14="http://schemas.microsoft.com/office/powerpoint/2010/main" val="1217083351"/>
              </p:ext>
            </p:extLst>
          </p:nvPr>
        </p:nvGraphicFramePr>
        <p:xfrm>
          <a:off x="5439508" y="1329755"/>
          <a:ext cx="2862788" cy="2697480"/>
        </p:xfrm>
        <a:graphic>
          <a:graphicData uri="http://schemas.openxmlformats.org/drawingml/2006/table">
            <a:tbl>
              <a:tblPr firstRow="1" bandRow="1">
                <a:tableStyleId>{5940675A-B579-460E-94D1-54222C63F5DA}</a:tableStyleId>
              </a:tblPr>
              <a:tblGrid>
                <a:gridCol w="1992923">
                  <a:extLst>
                    <a:ext uri="{9D8B030D-6E8A-4147-A177-3AD203B41FA5}">
                      <a16:colId xmlns:a16="http://schemas.microsoft.com/office/drawing/2014/main" val="2980616320"/>
                    </a:ext>
                  </a:extLst>
                </a:gridCol>
                <a:gridCol w="869865">
                  <a:extLst>
                    <a:ext uri="{9D8B030D-6E8A-4147-A177-3AD203B41FA5}">
                      <a16:colId xmlns:a16="http://schemas.microsoft.com/office/drawing/2014/main" val="159610987"/>
                    </a:ext>
                  </a:extLst>
                </a:gridCol>
              </a:tblGrid>
              <a:tr h="261506">
                <a:tc>
                  <a:txBody>
                    <a:bodyPr/>
                    <a:lstStyle/>
                    <a:p>
                      <a:pPr algn="ctr"/>
                      <a:r>
                        <a:rPr lang="en-US" dirty="0"/>
                        <a:t>Input</a:t>
                      </a:r>
                      <a:endParaRPr lang="ru-RU" dirty="0"/>
                    </a:p>
                  </a:txBody>
                  <a:tcPr/>
                </a:tc>
                <a:tc>
                  <a:txBody>
                    <a:bodyPr/>
                    <a:lstStyle/>
                    <a:p>
                      <a:pPr algn="ctr"/>
                      <a:r>
                        <a:rPr lang="en-US" dirty="0"/>
                        <a:t>Output</a:t>
                      </a:r>
                      <a:endParaRPr lang="ru-RU" dirty="0"/>
                    </a:p>
                  </a:txBody>
                  <a:tcPr/>
                </a:tc>
                <a:extLst>
                  <a:ext uri="{0D108BD9-81ED-4DB2-BD59-A6C34878D82A}">
                    <a16:rowId xmlns:a16="http://schemas.microsoft.com/office/drawing/2014/main" val="3039697152"/>
                  </a:ext>
                </a:extLst>
              </a:tr>
              <a:tr h="261506">
                <a:tc>
                  <a:txBody>
                    <a:bodyPr/>
                    <a:lstStyle/>
                    <a:p>
                      <a:r>
                        <a:rPr lang="en-US" dirty="0">
                          <a:effectLst/>
                        </a:rPr>
                        <a:t>A</a:t>
                      </a:r>
                    </a:p>
                  </a:txBody>
                  <a:tcPr marL="123825" marR="123825" marT="57150" marB="57150" anchor="ctr"/>
                </a:tc>
                <a:tc>
                  <a:txBody>
                    <a:bodyPr/>
                    <a:lstStyle/>
                    <a:p>
                      <a:r>
                        <a:rPr lang="ru-RU">
                          <a:effectLst/>
                        </a:rPr>
                        <a:t>5</a:t>
                      </a:r>
                    </a:p>
                  </a:txBody>
                  <a:tcPr marL="123825" marR="123825" marT="57150" marB="57150" anchor="ctr"/>
                </a:tc>
                <a:extLst>
                  <a:ext uri="{0D108BD9-81ED-4DB2-BD59-A6C34878D82A}">
                    <a16:rowId xmlns:a16="http://schemas.microsoft.com/office/drawing/2014/main" val="883338129"/>
                  </a:ext>
                </a:extLst>
              </a:tr>
              <a:tr h="261506">
                <a:tc>
                  <a:txBody>
                    <a:bodyPr/>
                    <a:lstStyle/>
                    <a:p>
                      <a:r>
                        <a:rPr lang="en-US">
                          <a:effectLst/>
                        </a:rPr>
                        <a:t>AB</a:t>
                      </a:r>
                    </a:p>
                  </a:txBody>
                  <a:tcPr marL="123825" marR="123825" marT="57150" marB="57150" anchor="ctr"/>
                </a:tc>
                <a:tc>
                  <a:txBody>
                    <a:bodyPr/>
                    <a:lstStyle/>
                    <a:p>
                      <a:r>
                        <a:rPr lang="ru-RU">
                          <a:effectLst/>
                        </a:rPr>
                        <a:t>5</a:t>
                      </a:r>
                    </a:p>
                  </a:txBody>
                  <a:tcPr marL="123825" marR="123825" marT="57150" marB="57150" anchor="ctr"/>
                </a:tc>
                <a:extLst>
                  <a:ext uri="{0D108BD9-81ED-4DB2-BD59-A6C34878D82A}">
                    <a16:rowId xmlns:a16="http://schemas.microsoft.com/office/drawing/2014/main" val="4097131211"/>
                  </a:ext>
                </a:extLst>
              </a:tr>
              <a:tr h="261506">
                <a:tc>
                  <a:txBody>
                    <a:bodyPr/>
                    <a:lstStyle/>
                    <a:p>
                      <a:r>
                        <a:rPr lang="en-US" dirty="0">
                          <a:effectLst/>
                        </a:rPr>
                        <a:t>BB</a:t>
                      </a:r>
                    </a:p>
                  </a:txBody>
                  <a:tcPr marL="123825" marR="123825" marT="57150" marB="57150" anchor="ctr"/>
                </a:tc>
                <a:tc>
                  <a:txBody>
                    <a:bodyPr/>
                    <a:lstStyle/>
                    <a:p>
                      <a:r>
                        <a:rPr lang="ru-RU">
                          <a:effectLst/>
                        </a:rPr>
                        <a:t>5</a:t>
                      </a:r>
                    </a:p>
                  </a:txBody>
                  <a:tcPr marL="123825" marR="123825" marT="57150" marB="57150" anchor="ctr"/>
                </a:tc>
                <a:extLst>
                  <a:ext uri="{0D108BD9-81ED-4DB2-BD59-A6C34878D82A}">
                    <a16:rowId xmlns:a16="http://schemas.microsoft.com/office/drawing/2014/main" val="905941897"/>
                  </a:ext>
                </a:extLst>
              </a:tr>
              <a:tr h="261506">
                <a:tc>
                  <a:txBody>
                    <a:bodyPr/>
                    <a:lstStyle/>
                    <a:p>
                      <a:r>
                        <a:rPr lang="en-US">
                          <a:effectLst/>
                        </a:rPr>
                        <a:t>ABB</a:t>
                      </a:r>
                    </a:p>
                  </a:txBody>
                  <a:tcPr marL="123825" marR="123825" marT="57150" marB="57150" anchor="ctr"/>
                </a:tc>
                <a:tc>
                  <a:txBody>
                    <a:bodyPr/>
                    <a:lstStyle/>
                    <a:p>
                      <a:r>
                        <a:rPr lang="ru-RU">
                          <a:effectLst/>
                        </a:rPr>
                        <a:t>7</a:t>
                      </a:r>
                    </a:p>
                  </a:txBody>
                  <a:tcPr marL="123825" marR="123825" marT="57150" marB="57150" anchor="ctr"/>
                </a:tc>
                <a:extLst>
                  <a:ext uri="{0D108BD9-81ED-4DB2-BD59-A6C34878D82A}">
                    <a16:rowId xmlns:a16="http://schemas.microsoft.com/office/drawing/2014/main" val="27214786"/>
                  </a:ext>
                </a:extLst>
              </a:tr>
              <a:tr h="261506">
                <a:tc>
                  <a:txBody>
                    <a:bodyPr/>
                    <a:lstStyle/>
                    <a:p>
                      <a:r>
                        <a:rPr lang="en-US">
                          <a:effectLst/>
                        </a:rPr>
                        <a:t>AABABBAB</a:t>
                      </a:r>
                    </a:p>
                  </a:txBody>
                  <a:tcPr marL="123825" marR="123825" marT="57150" marB="57150" anchor="ctr"/>
                </a:tc>
                <a:tc>
                  <a:txBody>
                    <a:bodyPr/>
                    <a:lstStyle/>
                    <a:p>
                      <a:r>
                        <a:rPr lang="ru-RU">
                          <a:effectLst/>
                        </a:rPr>
                        <a:t>?</a:t>
                      </a:r>
                    </a:p>
                  </a:txBody>
                  <a:tcPr marL="123825" marR="123825" marT="57150" marB="57150" anchor="ctr"/>
                </a:tc>
                <a:extLst>
                  <a:ext uri="{0D108BD9-81ED-4DB2-BD59-A6C34878D82A}">
                    <a16:rowId xmlns:a16="http://schemas.microsoft.com/office/drawing/2014/main" val="1603251871"/>
                  </a:ext>
                </a:extLst>
              </a:tr>
              <a:tr h="261506">
                <a:tc>
                  <a:txBody>
                    <a:bodyPr/>
                    <a:lstStyle/>
                    <a:p>
                      <a:r>
                        <a:rPr lang="en-US">
                          <a:effectLst/>
                        </a:rPr>
                        <a:t>ABBBABAAABBB</a:t>
                      </a:r>
                    </a:p>
                  </a:txBody>
                  <a:tcPr marL="123825" marR="123825" marT="57150" marB="57150" anchor="ctr"/>
                </a:tc>
                <a:tc>
                  <a:txBody>
                    <a:bodyPr/>
                    <a:lstStyle/>
                    <a:p>
                      <a:r>
                        <a:rPr lang="ru-RU" dirty="0">
                          <a:effectLst/>
                        </a:rPr>
                        <a:t>?</a:t>
                      </a:r>
                    </a:p>
                  </a:txBody>
                  <a:tcPr marL="123825" marR="123825" marT="57150" marB="57150" anchor="ctr"/>
                </a:tc>
                <a:extLst>
                  <a:ext uri="{0D108BD9-81ED-4DB2-BD59-A6C34878D82A}">
                    <a16:rowId xmlns:a16="http://schemas.microsoft.com/office/drawing/2014/main" val="1232971848"/>
                  </a:ext>
                </a:extLst>
              </a:tr>
            </a:tbl>
          </a:graphicData>
        </a:graphic>
      </p:graphicFrame>
    </p:spTree>
    <p:extLst>
      <p:ext uri="{BB962C8B-B14F-4D97-AF65-F5344CB8AC3E}">
        <p14:creationId xmlns:p14="http://schemas.microsoft.com/office/powerpoint/2010/main" val="3032010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91190C-75B7-2549-99B2-7AEF0CB17086}"/>
              </a:ext>
            </a:extLst>
          </p:cNvPr>
          <p:cNvSpPr>
            <a:spLocks noGrp="1"/>
          </p:cNvSpPr>
          <p:nvPr>
            <p:ph type="title"/>
          </p:nvPr>
        </p:nvSpPr>
        <p:spPr/>
        <p:txBody>
          <a:bodyPr/>
          <a:lstStyle/>
          <a:p>
            <a:r>
              <a:rPr lang="en-US" dirty="0"/>
              <a:t>Object-Oriented Design</a:t>
            </a:r>
            <a:endParaRPr lang="ru-RU" dirty="0"/>
          </a:p>
        </p:txBody>
      </p:sp>
      <p:sp>
        <p:nvSpPr>
          <p:cNvPr id="7" name="Text Placeholder 6">
            <a:extLst>
              <a:ext uri="{FF2B5EF4-FFF2-40B4-BE49-F238E27FC236}">
                <a16:creationId xmlns:a16="http://schemas.microsoft.com/office/drawing/2014/main" id="{D93B0A40-AD73-DF40-B154-C994AA5F9028}"/>
              </a:ext>
            </a:extLst>
          </p:cNvPr>
          <p:cNvSpPr>
            <a:spLocks noGrp="1"/>
          </p:cNvSpPr>
          <p:nvPr>
            <p:ph type="body" sz="quarter" idx="11"/>
          </p:nvPr>
        </p:nvSpPr>
        <p:spPr/>
        <p:txBody>
          <a:bodyPr/>
          <a:lstStyle/>
          <a:p>
            <a:r>
              <a:rPr lang="en-US" dirty="0"/>
              <a:t>Thank you for attention!</a:t>
            </a:r>
            <a:endParaRPr lang="ru-RU" dirty="0"/>
          </a:p>
        </p:txBody>
      </p:sp>
      <p:sp>
        <p:nvSpPr>
          <p:cNvPr id="5" name="Slide Number Placeholder 4">
            <a:extLst>
              <a:ext uri="{FF2B5EF4-FFF2-40B4-BE49-F238E27FC236}">
                <a16:creationId xmlns:a16="http://schemas.microsoft.com/office/drawing/2014/main" id="{88BA79BC-35DA-C341-846D-2EE94EA755E9}"/>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21</a:t>
            </a:fld>
            <a:endParaRPr lang="en-US" dirty="0"/>
          </a:p>
        </p:txBody>
      </p:sp>
    </p:spTree>
    <p:extLst>
      <p:ext uri="{BB962C8B-B14F-4D97-AF65-F5344CB8AC3E}">
        <p14:creationId xmlns:p14="http://schemas.microsoft.com/office/powerpoint/2010/main" val="348024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a:xfrm>
            <a:off x="1441461" y="1667084"/>
            <a:ext cx="6261078" cy="1809332"/>
          </a:xfrm>
        </p:spPr>
        <p:txBody>
          <a:bodyPr/>
          <a:lstStyle/>
          <a:p>
            <a:pPr>
              <a:lnSpc>
                <a:spcPct val="100000"/>
              </a:lnSpc>
            </a:pPr>
            <a:r>
              <a:rPr lang="en" sz="2500" b="1" dirty="0">
                <a:latin typeface="+mn-lt"/>
              </a:rPr>
              <a:t>Object-oriented design </a:t>
            </a:r>
            <a:r>
              <a:rPr lang="en" sz="2500" dirty="0">
                <a:latin typeface="+mn-lt"/>
              </a:rPr>
              <a:t>is the discipline of defining the objects and their interactions to solve a problem that was identified and documented during object-oriented analysis.</a:t>
            </a:r>
            <a:endParaRPr lang="en-US" sz="2500" dirty="0">
              <a:latin typeface="+mn-lt"/>
            </a:endParaRPr>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3</a:t>
            </a:fld>
            <a:endParaRPr lang="en-US" dirty="0"/>
          </a:p>
        </p:txBody>
      </p:sp>
    </p:spTree>
    <p:extLst>
      <p:ext uri="{BB962C8B-B14F-4D97-AF65-F5344CB8AC3E}">
        <p14:creationId xmlns:p14="http://schemas.microsoft.com/office/powerpoint/2010/main" val="339081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Object-Oriented Analysis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4</a:t>
            </a:fld>
            <a:endParaRPr lang="en-US" dirty="0"/>
          </a:p>
        </p:txBody>
      </p:sp>
      <p:sp>
        <p:nvSpPr>
          <p:cNvPr id="2" name="Rectangle 1">
            <a:extLst>
              <a:ext uri="{FF2B5EF4-FFF2-40B4-BE49-F238E27FC236}">
                <a16:creationId xmlns:a16="http://schemas.microsoft.com/office/drawing/2014/main" id="{F64D0CAE-64AC-0D44-B3CA-9DA545B0B973}"/>
              </a:ext>
            </a:extLst>
          </p:cNvPr>
          <p:cNvSpPr/>
          <p:nvPr/>
        </p:nvSpPr>
        <p:spPr>
          <a:xfrm>
            <a:off x="767220" y="1183483"/>
            <a:ext cx="1508370" cy="54707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Analysis</a:t>
            </a:r>
            <a:endParaRPr lang="ru-RU" sz="1600" dirty="0"/>
          </a:p>
        </p:txBody>
      </p:sp>
      <p:sp>
        <p:nvSpPr>
          <p:cNvPr id="7" name="Rectangle 6">
            <a:extLst>
              <a:ext uri="{FF2B5EF4-FFF2-40B4-BE49-F238E27FC236}">
                <a16:creationId xmlns:a16="http://schemas.microsoft.com/office/drawing/2014/main" id="{A38F581A-63B9-414A-BBEA-AD7CFCA9A057}"/>
              </a:ext>
            </a:extLst>
          </p:cNvPr>
          <p:cNvSpPr/>
          <p:nvPr/>
        </p:nvSpPr>
        <p:spPr>
          <a:xfrm>
            <a:off x="4982307" y="1183483"/>
            <a:ext cx="1508370" cy="54707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Design</a:t>
            </a:r>
            <a:endParaRPr lang="ru-RU" sz="1800" dirty="0"/>
          </a:p>
        </p:txBody>
      </p:sp>
      <p:cxnSp>
        <p:nvCxnSpPr>
          <p:cNvPr id="8" name="Straight Arrow Connector 7">
            <a:extLst>
              <a:ext uri="{FF2B5EF4-FFF2-40B4-BE49-F238E27FC236}">
                <a16:creationId xmlns:a16="http://schemas.microsoft.com/office/drawing/2014/main" id="{7DFA177C-57C5-A648-9CE1-2EFA8B7B1BE9}"/>
              </a:ext>
            </a:extLst>
          </p:cNvPr>
          <p:cNvCxnSpPr>
            <a:cxnSpLocks/>
            <a:stCxn id="2" idx="3"/>
            <a:endCxn id="7" idx="1"/>
          </p:cNvCxnSpPr>
          <p:nvPr/>
        </p:nvCxnSpPr>
        <p:spPr>
          <a:xfrm>
            <a:off x="2275590" y="1457022"/>
            <a:ext cx="2706717"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57187F6-6B34-3148-BDC6-A7EB678923C9}"/>
              </a:ext>
            </a:extLst>
          </p:cNvPr>
          <p:cNvCxnSpPr>
            <a:stCxn id="7" idx="3"/>
          </p:cNvCxnSpPr>
          <p:nvPr/>
        </p:nvCxnSpPr>
        <p:spPr>
          <a:xfrm flipV="1">
            <a:off x="6490677" y="1457021"/>
            <a:ext cx="1609450" cy="1"/>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1D1F823-912E-7347-B6AC-2AC92B517FF8}"/>
              </a:ext>
            </a:extLst>
          </p:cNvPr>
          <p:cNvSpPr txBox="1"/>
          <p:nvPr/>
        </p:nvSpPr>
        <p:spPr>
          <a:xfrm>
            <a:off x="1263773" y="2293988"/>
            <a:ext cx="3734165" cy="1567032"/>
          </a:xfrm>
          <a:prstGeom prst="rect">
            <a:avLst/>
          </a:prstGeom>
          <a:noFill/>
          <a:ln>
            <a:solidFill>
              <a:schemeClr val="accent3"/>
            </a:solidFill>
          </a:ln>
        </p:spPr>
        <p:txBody>
          <a:bodyPr wrap="square" rtlCol="0">
            <a:spAutoFit/>
          </a:bodyPr>
          <a:lstStyle/>
          <a:p>
            <a:pPr marL="285750" indent="-285750">
              <a:buFont typeface="Arial" panose="020B0604020202020204" pitchFamily="34" charset="0"/>
              <a:buChar char="•"/>
            </a:pPr>
            <a:r>
              <a:rPr lang="en-US" sz="1400" dirty="0"/>
              <a:t>Use cases and use case diagram</a:t>
            </a:r>
          </a:p>
          <a:p>
            <a:pPr marL="285750" indent="-285750">
              <a:lnSpc>
                <a:spcPct val="150000"/>
              </a:lnSpc>
              <a:buFont typeface="Arial" panose="020B0604020202020204" pitchFamily="34" charset="0"/>
              <a:buChar char="•"/>
            </a:pPr>
            <a:r>
              <a:rPr lang="en-US" sz="1400" dirty="0"/>
              <a:t>Conceptual model of the problem domain</a:t>
            </a:r>
          </a:p>
          <a:p>
            <a:pPr marL="285750" indent="-285750">
              <a:lnSpc>
                <a:spcPct val="150000"/>
              </a:lnSpc>
              <a:buFont typeface="Arial" panose="020B0604020202020204" pitchFamily="34" charset="0"/>
              <a:buChar char="•"/>
            </a:pPr>
            <a:r>
              <a:rPr lang="en-US" sz="1400" dirty="0"/>
              <a:t>System sequence diagram</a:t>
            </a:r>
          </a:p>
          <a:p>
            <a:pPr marL="285750" indent="-285750">
              <a:lnSpc>
                <a:spcPct val="150000"/>
              </a:lnSpc>
              <a:buFont typeface="Arial" panose="020B0604020202020204" pitchFamily="34" charset="0"/>
              <a:buChar char="•"/>
            </a:pPr>
            <a:r>
              <a:rPr lang="en-US" sz="1400" dirty="0"/>
              <a:t>User interface documentations</a:t>
            </a:r>
          </a:p>
          <a:p>
            <a:pPr marL="285750" indent="-285750">
              <a:lnSpc>
                <a:spcPct val="150000"/>
              </a:lnSpc>
              <a:buFont typeface="Arial" panose="020B0604020202020204" pitchFamily="34" charset="0"/>
              <a:buChar char="•"/>
            </a:pPr>
            <a:r>
              <a:rPr lang="en-US" sz="1400" dirty="0"/>
              <a:t>Relational data model</a:t>
            </a:r>
          </a:p>
        </p:txBody>
      </p:sp>
      <p:sp>
        <p:nvSpPr>
          <p:cNvPr id="13" name="TextBox 12">
            <a:extLst>
              <a:ext uri="{FF2B5EF4-FFF2-40B4-BE49-F238E27FC236}">
                <a16:creationId xmlns:a16="http://schemas.microsoft.com/office/drawing/2014/main" id="{EC75B463-189F-4346-8B4B-EEE920C1FE0D}"/>
              </a:ext>
            </a:extLst>
          </p:cNvPr>
          <p:cNvSpPr txBox="1"/>
          <p:nvPr/>
        </p:nvSpPr>
        <p:spPr>
          <a:xfrm>
            <a:off x="6580014" y="2293988"/>
            <a:ext cx="1186094" cy="307777"/>
          </a:xfrm>
          <a:prstGeom prst="rect">
            <a:avLst/>
          </a:prstGeom>
          <a:noFill/>
          <a:ln>
            <a:solidFill>
              <a:schemeClr val="accent3"/>
            </a:solidFill>
          </a:ln>
        </p:spPr>
        <p:txBody>
          <a:bodyPr wrap="none" rtlCol="0">
            <a:spAutoFit/>
          </a:bodyPr>
          <a:lstStyle/>
          <a:p>
            <a:r>
              <a:rPr lang="en-US" sz="1400" dirty="0"/>
              <a:t>Class diagram</a:t>
            </a:r>
            <a:endParaRPr lang="ru-RU" sz="1400" dirty="0"/>
          </a:p>
        </p:txBody>
      </p:sp>
      <p:cxnSp>
        <p:nvCxnSpPr>
          <p:cNvPr id="15" name="Straight Connector 14">
            <a:extLst>
              <a:ext uri="{FF2B5EF4-FFF2-40B4-BE49-F238E27FC236}">
                <a16:creationId xmlns:a16="http://schemas.microsoft.com/office/drawing/2014/main" id="{52CBD163-214E-B74A-870F-0B4B003299BD}"/>
              </a:ext>
            </a:extLst>
          </p:cNvPr>
          <p:cNvCxnSpPr>
            <a:cxnSpLocks/>
            <a:stCxn id="12" idx="0"/>
          </p:cNvCxnSpPr>
          <p:nvPr/>
        </p:nvCxnSpPr>
        <p:spPr>
          <a:xfrm flipH="1" flipV="1">
            <a:off x="3130855" y="1457021"/>
            <a:ext cx="1" cy="836967"/>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DB1172A-539E-0C45-A703-AEBB7A173850}"/>
              </a:ext>
            </a:extLst>
          </p:cNvPr>
          <p:cNvCxnSpPr>
            <a:cxnSpLocks/>
            <a:stCxn id="13" idx="0"/>
          </p:cNvCxnSpPr>
          <p:nvPr/>
        </p:nvCxnSpPr>
        <p:spPr>
          <a:xfrm flipV="1">
            <a:off x="7173061" y="1457021"/>
            <a:ext cx="0" cy="836967"/>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D5F901C-EBE3-2F47-A279-84B74BEFC3A7}"/>
              </a:ext>
            </a:extLst>
          </p:cNvPr>
          <p:cNvCxnSpPr/>
          <p:nvPr/>
        </p:nvCxnSpPr>
        <p:spPr>
          <a:xfrm flipH="1">
            <a:off x="2275590" y="1289538"/>
            <a:ext cx="2706717" cy="0"/>
          </a:xfrm>
          <a:prstGeom prst="straightConnector1">
            <a:avLst/>
          </a:prstGeom>
          <a:ln w="1905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52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87C94DF-F953-3B44-8ED1-C55CC450C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443" y="2089823"/>
            <a:ext cx="3348159" cy="2391542"/>
          </a:xfrm>
          <a:prstGeom prst="rect">
            <a:avLst/>
          </a:prstGeom>
        </p:spPr>
      </p:pic>
      <p:sp>
        <p:nvSpPr>
          <p:cNvPr id="2" name="Title 1"/>
          <p:cNvSpPr>
            <a:spLocks noGrp="1"/>
          </p:cNvSpPr>
          <p:nvPr>
            <p:ph type="title"/>
          </p:nvPr>
        </p:nvSpPr>
        <p:spPr/>
        <p:txBody>
          <a:bodyPr/>
          <a:lstStyle/>
          <a:p>
            <a:r>
              <a:rPr lang="en-US" dirty="0">
                <a:cs typeface="Calibri Light"/>
              </a:rPr>
              <a:t>Unified Modeling Language (UML)</a:t>
            </a:r>
            <a:endParaRPr lang="en-US" dirty="0"/>
          </a:p>
        </p:txBody>
      </p:sp>
      <p:pic>
        <p:nvPicPr>
          <p:cNvPr id="11" name="Picture 10">
            <a:extLst>
              <a:ext uri="{FF2B5EF4-FFF2-40B4-BE49-F238E27FC236}">
                <a16:creationId xmlns:a16="http://schemas.microsoft.com/office/drawing/2014/main" id="{E58D8C88-C776-5549-BEA6-C0C00DDB0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8" y="862808"/>
            <a:ext cx="2711082" cy="2711082"/>
          </a:xfrm>
          <a:prstGeom prst="rect">
            <a:avLst/>
          </a:prstGeom>
        </p:spPr>
      </p:pic>
      <p:pic>
        <p:nvPicPr>
          <p:cNvPr id="13" name="Picture 12">
            <a:extLst>
              <a:ext uri="{FF2B5EF4-FFF2-40B4-BE49-F238E27FC236}">
                <a16:creationId xmlns:a16="http://schemas.microsoft.com/office/drawing/2014/main" id="{808288E9-1A47-8149-BC5D-65390C0FD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254" y="772505"/>
            <a:ext cx="3348159" cy="2513089"/>
          </a:xfrm>
          <a:prstGeom prst="rect">
            <a:avLst/>
          </a:prstGeom>
        </p:spPr>
      </p:pic>
      <p:sp>
        <p:nvSpPr>
          <p:cNvPr id="16" name="TextBox 15">
            <a:extLst>
              <a:ext uri="{FF2B5EF4-FFF2-40B4-BE49-F238E27FC236}">
                <a16:creationId xmlns:a16="http://schemas.microsoft.com/office/drawing/2014/main" id="{9D9B697E-D291-5045-92C3-64D0CF2E1DDA}"/>
              </a:ext>
            </a:extLst>
          </p:cNvPr>
          <p:cNvSpPr txBox="1"/>
          <p:nvPr/>
        </p:nvSpPr>
        <p:spPr>
          <a:xfrm>
            <a:off x="828081" y="3606264"/>
            <a:ext cx="1428596" cy="300082"/>
          </a:xfrm>
          <a:prstGeom prst="rect">
            <a:avLst/>
          </a:prstGeom>
          <a:noFill/>
        </p:spPr>
        <p:txBody>
          <a:bodyPr wrap="none" rtlCol="0">
            <a:spAutoFit/>
          </a:bodyPr>
          <a:lstStyle/>
          <a:p>
            <a:r>
              <a:rPr lang="en-US" dirty="0"/>
              <a:t>Use case diagram</a:t>
            </a:r>
            <a:endParaRPr lang="ru-RU" dirty="0"/>
          </a:p>
        </p:txBody>
      </p:sp>
      <p:sp>
        <p:nvSpPr>
          <p:cNvPr id="17" name="TextBox 16">
            <a:extLst>
              <a:ext uri="{FF2B5EF4-FFF2-40B4-BE49-F238E27FC236}">
                <a16:creationId xmlns:a16="http://schemas.microsoft.com/office/drawing/2014/main" id="{64413126-8044-8F48-9625-35CC0CD27825}"/>
              </a:ext>
            </a:extLst>
          </p:cNvPr>
          <p:cNvSpPr txBox="1"/>
          <p:nvPr/>
        </p:nvSpPr>
        <p:spPr>
          <a:xfrm>
            <a:off x="6639656" y="3273808"/>
            <a:ext cx="1149354" cy="300082"/>
          </a:xfrm>
          <a:prstGeom prst="rect">
            <a:avLst/>
          </a:prstGeom>
          <a:noFill/>
        </p:spPr>
        <p:txBody>
          <a:bodyPr wrap="none" rtlCol="0">
            <a:spAutoFit/>
          </a:bodyPr>
          <a:lstStyle/>
          <a:p>
            <a:r>
              <a:rPr lang="en-US" dirty="0"/>
              <a:t>Class diagram</a:t>
            </a:r>
            <a:endParaRPr lang="ru-RU" dirty="0"/>
          </a:p>
        </p:txBody>
      </p:sp>
      <p:sp>
        <p:nvSpPr>
          <p:cNvPr id="18" name="TextBox 17">
            <a:extLst>
              <a:ext uri="{FF2B5EF4-FFF2-40B4-BE49-F238E27FC236}">
                <a16:creationId xmlns:a16="http://schemas.microsoft.com/office/drawing/2014/main" id="{6E5E0B24-18B1-C044-8B01-010F8461C8F9}"/>
              </a:ext>
            </a:extLst>
          </p:cNvPr>
          <p:cNvSpPr txBox="1"/>
          <p:nvPr/>
        </p:nvSpPr>
        <p:spPr>
          <a:xfrm>
            <a:off x="3628381" y="4481365"/>
            <a:ext cx="2012282" cy="300082"/>
          </a:xfrm>
          <a:prstGeom prst="rect">
            <a:avLst/>
          </a:prstGeom>
          <a:noFill/>
        </p:spPr>
        <p:txBody>
          <a:bodyPr wrap="none" rtlCol="0">
            <a:spAutoFit/>
          </a:bodyPr>
          <a:lstStyle/>
          <a:p>
            <a:r>
              <a:rPr lang="en-US" dirty="0"/>
              <a:t>System sequence diagram</a:t>
            </a:r>
            <a:endParaRPr lang="ru-RU" dirty="0"/>
          </a:p>
        </p:txBody>
      </p:sp>
    </p:spTree>
    <p:extLst>
      <p:ext uri="{BB962C8B-B14F-4D97-AF65-F5344CB8AC3E}">
        <p14:creationId xmlns:p14="http://schemas.microsoft.com/office/powerpoint/2010/main" val="371149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Class Diagram</a:t>
            </a:r>
          </a:p>
        </p:txBody>
      </p:sp>
      <p:pic>
        <p:nvPicPr>
          <p:cNvPr id="3" name="Content Placeholder 2">
            <a:extLst>
              <a:ext uri="{FF2B5EF4-FFF2-40B4-BE49-F238E27FC236}">
                <a16:creationId xmlns:a16="http://schemas.microsoft.com/office/drawing/2014/main" id="{5AAA3F8D-8A22-4943-91A1-67FD13349C6A}"/>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60364" y="1022611"/>
            <a:ext cx="3107818" cy="1655884"/>
          </a:xfrm>
        </p:spPr>
      </p:pic>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6</a:t>
            </a:fld>
            <a:endParaRPr lang="en-US" dirty="0"/>
          </a:p>
        </p:txBody>
      </p:sp>
      <p:cxnSp>
        <p:nvCxnSpPr>
          <p:cNvPr id="14" name="Straight Arrow Connector 13">
            <a:extLst>
              <a:ext uri="{FF2B5EF4-FFF2-40B4-BE49-F238E27FC236}">
                <a16:creationId xmlns:a16="http://schemas.microsoft.com/office/drawing/2014/main" id="{578192F6-666A-1842-BE30-4570B7B4F3B5}"/>
              </a:ext>
            </a:extLst>
          </p:cNvPr>
          <p:cNvCxnSpPr>
            <a:cxnSpLocks/>
          </p:cNvCxnSpPr>
          <p:nvPr/>
        </p:nvCxnSpPr>
        <p:spPr>
          <a:xfrm flipH="1">
            <a:off x="3468183" y="1233102"/>
            <a:ext cx="470771" cy="736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9A68C40-7475-0949-8484-81E881332262}"/>
              </a:ext>
            </a:extLst>
          </p:cNvPr>
          <p:cNvSpPr txBox="1"/>
          <p:nvPr/>
        </p:nvSpPr>
        <p:spPr>
          <a:xfrm>
            <a:off x="3938952" y="1090424"/>
            <a:ext cx="973343" cy="300082"/>
          </a:xfrm>
          <a:prstGeom prst="rect">
            <a:avLst/>
          </a:prstGeom>
          <a:noFill/>
        </p:spPr>
        <p:txBody>
          <a:bodyPr wrap="none" rtlCol="0">
            <a:spAutoFit/>
          </a:bodyPr>
          <a:lstStyle/>
          <a:p>
            <a:r>
              <a:rPr lang="en-US" dirty="0">
                <a:solidFill>
                  <a:schemeClr val="accent3"/>
                </a:solidFill>
              </a:rPr>
              <a:t>Class name</a:t>
            </a:r>
            <a:endParaRPr lang="ru-RU" dirty="0">
              <a:solidFill>
                <a:schemeClr val="accent3"/>
              </a:solidFill>
            </a:endParaRPr>
          </a:p>
        </p:txBody>
      </p:sp>
      <p:cxnSp>
        <p:nvCxnSpPr>
          <p:cNvPr id="20" name="Straight Arrow Connector 19">
            <a:extLst>
              <a:ext uri="{FF2B5EF4-FFF2-40B4-BE49-F238E27FC236}">
                <a16:creationId xmlns:a16="http://schemas.microsoft.com/office/drawing/2014/main" id="{AF7F3470-BB77-044E-852F-B497EB5CBF1A}"/>
              </a:ext>
            </a:extLst>
          </p:cNvPr>
          <p:cNvCxnSpPr>
            <a:cxnSpLocks/>
          </p:cNvCxnSpPr>
          <p:nvPr/>
        </p:nvCxnSpPr>
        <p:spPr>
          <a:xfrm flipH="1">
            <a:off x="3468181" y="1744557"/>
            <a:ext cx="470771" cy="736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F41637-5A5A-E644-9134-2E2F37D819C8}"/>
              </a:ext>
            </a:extLst>
          </p:cNvPr>
          <p:cNvCxnSpPr>
            <a:cxnSpLocks/>
          </p:cNvCxnSpPr>
          <p:nvPr/>
        </p:nvCxnSpPr>
        <p:spPr>
          <a:xfrm flipH="1">
            <a:off x="3468182" y="2309336"/>
            <a:ext cx="470771" cy="736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7A936F5-E0B2-9643-86A7-231DCCAEC06C}"/>
              </a:ext>
            </a:extLst>
          </p:cNvPr>
          <p:cNvSpPr txBox="1"/>
          <p:nvPr/>
        </p:nvSpPr>
        <p:spPr>
          <a:xfrm>
            <a:off x="3938952" y="1594516"/>
            <a:ext cx="886076" cy="300082"/>
          </a:xfrm>
          <a:prstGeom prst="rect">
            <a:avLst/>
          </a:prstGeom>
          <a:noFill/>
        </p:spPr>
        <p:txBody>
          <a:bodyPr wrap="none" rtlCol="0">
            <a:spAutoFit/>
          </a:bodyPr>
          <a:lstStyle/>
          <a:p>
            <a:r>
              <a:rPr lang="en-US" dirty="0">
                <a:solidFill>
                  <a:schemeClr val="accent3"/>
                </a:solidFill>
              </a:rPr>
              <a:t>Attributes</a:t>
            </a:r>
            <a:endParaRPr lang="ru-RU" dirty="0">
              <a:solidFill>
                <a:schemeClr val="accent3"/>
              </a:solidFill>
            </a:endParaRPr>
          </a:p>
        </p:txBody>
      </p:sp>
      <p:sp>
        <p:nvSpPr>
          <p:cNvPr id="24" name="TextBox 23">
            <a:extLst>
              <a:ext uri="{FF2B5EF4-FFF2-40B4-BE49-F238E27FC236}">
                <a16:creationId xmlns:a16="http://schemas.microsoft.com/office/drawing/2014/main" id="{D01FB65E-FEFB-234F-88AE-693F9C2269DE}"/>
              </a:ext>
            </a:extLst>
          </p:cNvPr>
          <p:cNvSpPr txBox="1"/>
          <p:nvPr/>
        </p:nvSpPr>
        <p:spPr>
          <a:xfrm>
            <a:off x="3938952" y="2155852"/>
            <a:ext cx="816890" cy="300082"/>
          </a:xfrm>
          <a:prstGeom prst="rect">
            <a:avLst/>
          </a:prstGeom>
          <a:noFill/>
        </p:spPr>
        <p:txBody>
          <a:bodyPr wrap="none" rtlCol="0">
            <a:spAutoFit/>
          </a:bodyPr>
          <a:lstStyle/>
          <a:p>
            <a:r>
              <a:rPr lang="en-US" dirty="0">
                <a:solidFill>
                  <a:schemeClr val="accent3"/>
                </a:solidFill>
              </a:rPr>
              <a:t>Methods</a:t>
            </a:r>
            <a:endParaRPr lang="ru-RU" dirty="0">
              <a:solidFill>
                <a:schemeClr val="accent3"/>
              </a:solidFill>
            </a:endParaRPr>
          </a:p>
        </p:txBody>
      </p:sp>
      <p:sp>
        <p:nvSpPr>
          <p:cNvPr id="25" name="TextBox 24">
            <a:extLst>
              <a:ext uri="{FF2B5EF4-FFF2-40B4-BE49-F238E27FC236}">
                <a16:creationId xmlns:a16="http://schemas.microsoft.com/office/drawing/2014/main" id="{A87AD99B-C47C-9943-80EB-2914F09AD891}"/>
              </a:ext>
            </a:extLst>
          </p:cNvPr>
          <p:cNvSpPr txBox="1"/>
          <p:nvPr/>
        </p:nvSpPr>
        <p:spPr>
          <a:xfrm>
            <a:off x="5447324" y="1018881"/>
            <a:ext cx="2727568" cy="2554545"/>
          </a:xfrm>
          <a:prstGeom prst="rect">
            <a:avLst/>
          </a:prstGeom>
          <a:noFill/>
        </p:spPr>
        <p:txBody>
          <a:bodyPr wrap="square" rtlCol="0">
            <a:spAutoFit/>
          </a:bodyPr>
          <a:lstStyle/>
          <a:p>
            <a:r>
              <a:rPr lang="en-US" sz="1600" b="1" dirty="0"/>
              <a:t>Access modifiers:</a:t>
            </a:r>
          </a:p>
          <a:p>
            <a:r>
              <a:rPr lang="en-US" sz="1600" dirty="0"/>
              <a:t>+ public</a:t>
            </a:r>
          </a:p>
          <a:p>
            <a:r>
              <a:rPr lang="en-US" sz="1600" dirty="0"/>
              <a:t>- private</a:t>
            </a:r>
          </a:p>
          <a:p>
            <a:r>
              <a:rPr lang="en-US" sz="1600" dirty="0"/>
              <a:t># protected</a:t>
            </a:r>
          </a:p>
          <a:p>
            <a:endParaRPr lang="en-US" sz="1600" dirty="0"/>
          </a:p>
          <a:p>
            <a:r>
              <a:rPr lang="en-US" sz="1600" dirty="0"/>
              <a:t>Class members are underlined, instance members are not.</a:t>
            </a:r>
          </a:p>
          <a:p>
            <a:endParaRPr lang="en-US" sz="1600" dirty="0"/>
          </a:p>
          <a:p>
            <a:endParaRPr lang="ru-RU" sz="1600" dirty="0"/>
          </a:p>
        </p:txBody>
      </p:sp>
      <p:pic>
        <p:nvPicPr>
          <p:cNvPr id="27" name="Picture 26">
            <a:extLst>
              <a:ext uri="{FF2B5EF4-FFF2-40B4-BE49-F238E27FC236}">
                <a16:creationId xmlns:a16="http://schemas.microsoft.com/office/drawing/2014/main" id="{2E44B227-22B1-5447-95D7-0428C4B865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364" y="2828643"/>
            <a:ext cx="2862595" cy="1907651"/>
          </a:xfrm>
          <a:prstGeom prst="rect">
            <a:avLst/>
          </a:prstGeom>
        </p:spPr>
      </p:pic>
    </p:spTree>
    <p:extLst>
      <p:ext uri="{BB962C8B-B14F-4D97-AF65-F5344CB8AC3E}">
        <p14:creationId xmlns:p14="http://schemas.microsoft.com/office/powerpoint/2010/main" val="174100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Object-Oriented Concepts</a:t>
            </a:r>
          </a:p>
        </p:txBody>
      </p:sp>
      <p:sp>
        <p:nvSpPr>
          <p:cNvPr id="4" name="Picture Placeholder 3"/>
          <p:cNvSpPr>
            <a:spLocks noGrp="1"/>
          </p:cNvSpPr>
          <p:nvPr>
            <p:ph type="pic" sz="quarter" idx="11"/>
          </p:nvPr>
        </p:nvSpPr>
        <p:spPr/>
      </p:sp>
      <p:sp>
        <p:nvSpPr>
          <p:cNvPr id="5" name="Text Placeholder 4"/>
          <p:cNvSpPr>
            <a:spLocks noGrp="1"/>
          </p:cNvSpPr>
          <p:nvPr>
            <p:ph type="body" sz="quarter" idx="12"/>
          </p:nvPr>
        </p:nvSpPr>
        <p:spPr/>
        <p:txBody>
          <a:bodyPr/>
          <a:lstStyle/>
          <a:p>
            <a:r>
              <a:rPr lang="en-US" dirty="0"/>
              <a:t>1</a:t>
            </a:r>
          </a:p>
        </p:txBody>
      </p:sp>
      <p:sp>
        <p:nvSpPr>
          <p:cNvPr id="21" name="Text Placeholder 20"/>
          <p:cNvSpPr>
            <a:spLocks noGrp="1"/>
          </p:cNvSpPr>
          <p:nvPr>
            <p:ph type="body" sz="quarter" idx="13"/>
          </p:nvPr>
        </p:nvSpPr>
        <p:spPr/>
        <p:txBody>
          <a:bodyPr/>
          <a:lstStyle/>
          <a:p>
            <a:r>
              <a:rPr lang="en-US" dirty="0"/>
              <a:t>Object and Class</a:t>
            </a:r>
          </a:p>
        </p:txBody>
      </p:sp>
      <p:sp>
        <p:nvSpPr>
          <p:cNvPr id="23" name="Text Placeholder 22"/>
          <p:cNvSpPr>
            <a:spLocks noGrp="1"/>
          </p:cNvSpPr>
          <p:nvPr>
            <p:ph type="body" sz="quarter" idx="15"/>
          </p:nvPr>
        </p:nvSpPr>
        <p:spPr/>
        <p:txBody>
          <a:bodyPr/>
          <a:lstStyle/>
          <a:p>
            <a:r>
              <a:rPr lang="en-US" dirty="0"/>
              <a:t>2</a:t>
            </a:r>
          </a:p>
        </p:txBody>
      </p:sp>
      <p:sp>
        <p:nvSpPr>
          <p:cNvPr id="24" name="Text Placeholder 23"/>
          <p:cNvSpPr>
            <a:spLocks noGrp="1"/>
          </p:cNvSpPr>
          <p:nvPr>
            <p:ph type="body" sz="quarter" idx="16"/>
          </p:nvPr>
        </p:nvSpPr>
        <p:spPr/>
        <p:txBody>
          <a:bodyPr/>
          <a:lstStyle/>
          <a:p>
            <a:r>
              <a:rPr lang="en-US" dirty="0"/>
              <a:t>3</a:t>
            </a:r>
          </a:p>
        </p:txBody>
      </p:sp>
      <p:sp>
        <p:nvSpPr>
          <p:cNvPr id="25" name="Text Placeholder 24"/>
          <p:cNvSpPr>
            <a:spLocks noGrp="1"/>
          </p:cNvSpPr>
          <p:nvPr>
            <p:ph type="body" sz="quarter" idx="17"/>
          </p:nvPr>
        </p:nvSpPr>
        <p:spPr/>
        <p:txBody>
          <a:bodyPr/>
          <a:lstStyle/>
          <a:p>
            <a:r>
              <a:rPr lang="en-US" dirty="0"/>
              <a:t>4</a:t>
            </a:r>
          </a:p>
        </p:txBody>
      </p:sp>
      <p:sp>
        <p:nvSpPr>
          <p:cNvPr id="26" name="Text Placeholder 25"/>
          <p:cNvSpPr>
            <a:spLocks noGrp="1"/>
          </p:cNvSpPr>
          <p:nvPr>
            <p:ph type="body" sz="quarter" idx="18"/>
          </p:nvPr>
        </p:nvSpPr>
        <p:spPr/>
        <p:txBody>
          <a:bodyPr/>
          <a:lstStyle/>
          <a:p>
            <a:r>
              <a:rPr lang="en-US" dirty="0"/>
              <a:t>5</a:t>
            </a:r>
          </a:p>
        </p:txBody>
      </p:sp>
      <p:sp>
        <p:nvSpPr>
          <p:cNvPr id="27" name="Text Placeholder 26"/>
          <p:cNvSpPr>
            <a:spLocks noGrp="1"/>
          </p:cNvSpPr>
          <p:nvPr>
            <p:ph type="body" sz="quarter" idx="19"/>
          </p:nvPr>
        </p:nvSpPr>
        <p:spPr/>
        <p:txBody>
          <a:bodyPr/>
          <a:lstStyle/>
          <a:p>
            <a:r>
              <a:rPr lang="en-US" dirty="0"/>
              <a:t>Abstraction</a:t>
            </a:r>
          </a:p>
        </p:txBody>
      </p:sp>
      <p:sp>
        <p:nvSpPr>
          <p:cNvPr id="28" name="Text Placeholder 27"/>
          <p:cNvSpPr>
            <a:spLocks noGrp="1"/>
          </p:cNvSpPr>
          <p:nvPr>
            <p:ph type="body" sz="quarter" idx="20"/>
          </p:nvPr>
        </p:nvSpPr>
        <p:spPr/>
        <p:txBody>
          <a:bodyPr/>
          <a:lstStyle/>
          <a:p>
            <a:r>
              <a:rPr lang="en-US" dirty="0"/>
              <a:t>Encapsulation</a:t>
            </a:r>
          </a:p>
        </p:txBody>
      </p:sp>
      <p:sp>
        <p:nvSpPr>
          <p:cNvPr id="29" name="Text Placeholder 28"/>
          <p:cNvSpPr>
            <a:spLocks noGrp="1"/>
          </p:cNvSpPr>
          <p:nvPr>
            <p:ph type="body" sz="quarter" idx="21"/>
          </p:nvPr>
        </p:nvSpPr>
        <p:spPr/>
        <p:txBody>
          <a:bodyPr/>
          <a:lstStyle/>
          <a:p>
            <a:r>
              <a:rPr lang="en-US" dirty="0"/>
              <a:t>Inheritance</a:t>
            </a:r>
          </a:p>
        </p:txBody>
      </p:sp>
      <p:sp>
        <p:nvSpPr>
          <p:cNvPr id="30" name="Text Placeholder 29"/>
          <p:cNvSpPr>
            <a:spLocks noGrp="1"/>
          </p:cNvSpPr>
          <p:nvPr>
            <p:ph type="body" sz="quarter" idx="22"/>
          </p:nvPr>
        </p:nvSpPr>
        <p:spPr/>
        <p:txBody>
          <a:bodyPr/>
          <a:lstStyle/>
          <a:p>
            <a:r>
              <a:rPr lang="en-US" dirty="0"/>
              <a:t>Polymorphism</a:t>
            </a:r>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7</a:t>
            </a:fld>
            <a:endParaRPr lang="en-US" dirty="0"/>
          </a:p>
        </p:txBody>
      </p:sp>
    </p:spTree>
    <p:extLst>
      <p:ext uri="{BB962C8B-B14F-4D97-AF65-F5344CB8AC3E}">
        <p14:creationId xmlns:p14="http://schemas.microsoft.com/office/powerpoint/2010/main" val="356821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287B70C5-5AE0-3746-943A-AAAD7E46E973}"/>
              </a:ext>
            </a:extLst>
          </p:cNvPr>
          <p:cNvSpPr>
            <a:spLocks noGrp="1"/>
          </p:cNvSpPr>
          <p:nvPr>
            <p:ph type="title"/>
          </p:nvPr>
        </p:nvSpPr>
        <p:spPr/>
        <p:txBody>
          <a:bodyPr/>
          <a:lstStyle/>
          <a:p>
            <a:r>
              <a:rPr lang="en-US" dirty="0" err="1"/>
              <a:t>Metaclass</a:t>
            </a:r>
            <a:r>
              <a:rPr lang="en-US" dirty="0"/>
              <a:t> and abstract class in Python</a:t>
            </a:r>
            <a:endParaRPr lang="ru-RU" dirty="0"/>
          </a:p>
        </p:txBody>
      </p:sp>
      <p:sp>
        <p:nvSpPr>
          <p:cNvPr id="18" name="Content Placeholder 17">
            <a:extLst>
              <a:ext uri="{FF2B5EF4-FFF2-40B4-BE49-F238E27FC236}">
                <a16:creationId xmlns:a16="http://schemas.microsoft.com/office/drawing/2014/main" id="{8C118AF8-A52D-3140-B5BC-FEF4EE815DD4}"/>
              </a:ext>
            </a:extLst>
          </p:cNvPr>
          <p:cNvSpPr>
            <a:spLocks noGrp="1"/>
          </p:cNvSpPr>
          <p:nvPr>
            <p:ph sz="quarter" idx="10"/>
          </p:nvPr>
        </p:nvSpPr>
        <p:spPr/>
        <p:txBody>
          <a:bodyPr/>
          <a:lstStyle/>
          <a:p>
            <a:r>
              <a:rPr lang="en-US" sz="1600" i="1" dirty="0">
                <a:latin typeface="+mn-lt"/>
              </a:rPr>
              <a:t>object</a:t>
            </a:r>
            <a:r>
              <a:rPr lang="en-US" sz="1600" dirty="0">
                <a:latin typeface="+mn-lt"/>
              </a:rPr>
              <a:t> is the base of every object</a:t>
            </a:r>
          </a:p>
          <a:p>
            <a:r>
              <a:rPr lang="en-US" sz="1600" i="1" dirty="0">
                <a:latin typeface="+mn-lt"/>
              </a:rPr>
              <a:t>type</a:t>
            </a:r>
            <a:r>
              <a:rPr lang="en-US" sz="1600" dirty="0">
                <a:latin typeface="+mn-lt"/>
              </a:rPr>
              <a:t> is the class of every type, i.e. default </a:t>
            </a:r>
            <a:r>
              <a:rPr lang="en-US" sz="1600" dirty="0" err="1">
                <a:latin typeface="+mn-lt"/>
              </a:rPr>
              <a:t>metaclass</a:t>
            </a:r>
            <a:r>
              <a:rPr lang="en-US" sz="1600" dirty="0">
                <a:latin typeface="+mn-lt"/>
              </a:rPr>
              <a:t> of every class</a:t>
            </a:r>
          </a:p>
          <a:p>
            <a:endParaRPr lang="en-US" sz="1600" dirty="0">
              <a:latin typeface="+mn-lt"/>
            </a:endParaRPr>
          </a:p>
          <a:p>
            <a:endParaRPr lang="en-US" sz="1600" dirty="0">
              <a:latin typeface="+mn-lt"/>
            </a:endParaRPr>
          </a:p>
          <a:p>
            <a:r>
              <a:rPr lang="en" sz="1600" dirty="0">
                <a:latin typeface="+mn-lt"/>
              </a:rPr>
              <a:t>Abstract classes exist to be inherited, but never instantiated </a:t>
            </a:r>
          </a:p>
          <a:p>
            <a:r>
              <a:rPr lang="en" sz="1600" dirty="0">
                <a:latin typeface="+mn-lt"/>
              </a:rPr>
              <a:t>Creation of abstract class in Python:</a:t>
            </a:r>
          </a:p>
          <a:p>
            <a:pPr lvl="1"/>
            <a:r>
              <a:rPr lang="en" sz="1600" dirty="0"/>
              <a:t>Use module </a:t>
            </a:r>
            <a:r>
              <a:rPr lang="en" sz="1600" i="1" dirty="0" err="1"/>
              <a:t>abc</a:t>
            </a:r>
            <a:r>
              <a:rPr lang="en" sz="1600" dirty="0"/>
              <a:t> (</a:t>
            </a:r>
            <a:r>
              <a:rPr lang="en" sz="1600" i="1" dirty="0" err="1"/>
              <a:t>abc</a:t>
            </a:r>
            <a:r>
              <a:rPr lang="en" sz="1600" i="1" dirty="0"/>
              <a:t>.</a:t>
            </a:r>
            <a:r>
              <a:rPr lang="en-US" sz="1600" i="1" dirty="0"/>
              <a:t>ABC, </a:t>
            </a:r>
            <a:r>
              <a:rPr lang="en-US" sz="1600" i="1" dirty="0" err="1"/>
              <a:t>abc.abstractmethod</a:t>
            </a:r>
            <a:r>
              <a:rPr lang="en" sz="1600" dirty="0"/>
              <a:t>)</a:t>
            </a:r>
            <a:endParaRPr lang="ru-RU" sz="1600" dirty="0"/>
          </a:p>
          <a:p>
            <a:pPr lvl="1"/>
            <a:r>
              <a:rPr lang="en-US" sz="1600" dirty="0"/>
              <a:t>O</a:t>
            </a:r>
            <a:r>
              <a:rPr lang="en" sz="1600" dirty="0"/>
              <a:t>r use raise </a:t>
            </a:r>
            <a:r>
              <a:rPr lang="en" sz="1600" dirty="0" err="1"/>
              <a:t>NotImplementedError</a:t>
            </a:r>
            <a:r>
              <a:rPr lang="en" sz="1600" dirty="0"/>
              <a:t> to make a method abstract</a:t>
            </a:r>
          </a:p>
          <a:p>
            <a:endParaRPr lang="ru-RU" sz="1600" dirty="0">
              <a:latin typeface="+mn-lt"/>
            </a:endParaRPr>
          </a:p>
        </p:txBody>
      </p:sp>
      <p:sp>
        <p:nvSpPr>
          <p:cNvPr id="16" name="Slide Number Placeholder 15">
            <a:extLst>
              <a:ext uri="{FF2B5EF4-FFF2-40B4-BE49-F238E27FC236}">
                <a16:creationId xmlns:a16="http://schemas.microsoft.com/office/drawing/2014/main" id="{4B167CDB-8301-DF49-91EB-E11C6145029D}"/>
              </a:ext>
            </a:extLst>
          </p:cNvPr>
          <p:cNvSpPr>
            <a:spLocks noGrp="1"/>
          </p:cNvSpPr>
          <p:nvPr>
            <p:ph type="sldNum" sz="quarter" idx="4"/>
          </p:nvPr>
        </p:nvSpPr>
        <p:spPr/>
        <p:txBody>
          <a:bodyPr/>
          <a:lstStyle/>
          <a:p>
            <a:fld id="{3A707DD9-E92B-45E8-BE0A-E6B2EDF345EB}" type="slidenum">
              <a:rPr lang="en-US" smtClean="0"/>
              <a:pPr/>
              <a:t>8</a:t>
            </a:fld>
            <a:endParaRPr lang="en-US" dirty="0"/>
          </a:p>
        </p:txBody>
      </p:sp>
    </p:spTree>
    <p:extLst>
      <p:ext uri="{BB962C8B-B14F-4D97-AF65-F5344CB8AC3E}">
        <p14:creationId xmlns:p14="http://schemas.microsoft.com/office/powerpoint/2010/main" val="241002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AEF32758-C417-314D-AA27-F2B828E51ABA}"/>
              </a:ext>
            </a:extLst>
          </p:cNvPr>
          <p:cNvSpPr>
            <a:spLocks noGrp="1"/>
          </p:cNvSpPr>
          <p:nvPr>
            <p:ph type="title"/>
          </p:nvPr>
        </p:nvSpPr>
        <p:spPr/>
        <p:txBody>
          <a:bodyPr/>
          <a:lstStyle/>
          <a:p>
            <a:r>
              <a:rPr lang="en-US" dirty="0"/>
              <a:t>Polymorphism in Python</a:t>
            </a:r>
            <a:endParaRPr lang="ru-RU" dirty="0"/>
          </a:p>
        </p:txBody>
      </p:sp>
      <p:sp>
        <p:nvSpPr>
          <p:cNvPr id="18" name="Content Placeholder 17">
            <a:extLst>
              <a:ext uri="{FF2B5EF4-FFF2-40B4-BE49-F238E27FC236}">
                <a16:creationId xmlns:a16="http://schemas.microsoft.com/office/drawing/2014/main" id="{FA6DDD22-059D-6644-86E9-894BB6BFFB51}"/>
              </a:ext>
            </a:extLst>
          </p:cNvPr>
          <p:cNvSpPr>
            <a:spLocks noGrp="1"/>
          </p:cNvSpPr>
          <p:nvPr>
            <p:ph sz="quarter" idx="10"/>
          </p:nvPr>
        </p:nvSpPr>
        <p:spPr/>
        <p:txBody>
          <a:bodyPr/>
          <a:lstStyle/>
          <a:p>
            <a:r>
              <a:rPr lang="en" sz="1600" dirty="0">
                <a:latin typeface="+mn-lt"/>
              </a:rPr>
              <a:t>Ask the data itself to perform the operation</a:t>
            </a:r>
          </a:p>
          <a:p>
            <a:pPr lvl="1"/>
            <a:r>
              <a:rPr lang="en-US" sz="1600" i="1" dirty="0"/>
              <a:t>c</a:t>
            </a:r>
            <a:r>
              <a:rPr lang="en" sz="1600" i="1" dirty="0"/>
              <a:t> = a + b </a:t>
            </a:r>
            <a:r>
              <a:rPr lang="en" sz="1600" i="1" dirty="0">
                <a:sym typeface="Wingdings" pitchFamily="2" charset="2"/>
              </a:rPr>
              <a:t>actually uses</a:t>
            </a:r>
            <a:r>
              <a:rPr lang="en" sz="1600" dirty="0">
                <a:sym typeface="Wingdings" pitchFamily="2" charset="2"/>
              </a:rPr>
              <a:t> </a:t>
            </a:r>
            <a:r>
              <a:rPr lang="en" sz="1600" i="1" dirty="0">
                <a:sym typeface="Wingdings" pitchFamily="2" charset="2"/>
              </a:rPr>
              <a:t>c = </a:t>
            </a:r>
            <a:r>
              <a:rPr lang="en" sz="1600" i="1" dirty="0" err="1">
                <a:sym typeface="Wingdings" pitchFamily="2" charset="2"/>
              </a:rPr>
              <a:t>a.__add</a:t>
            </a:r>
            <a:r>
              <a:rPr lang="en" sz="1600" i="1" dirty="0">
                <a:sym typeface="Wingdings" pitchFamily="2" charset="2"/>
              </a:rPr>
              <a:t>__(b)</a:t>
            </a:r>
          </a:p>
          <a:p>
            <a:pPr lvl="1"/>
            <a:r>
              <a:rPr lang="en-US" sz="1600" dirty="0">
                <a:sym typeface="Wingdings" pitchFamily="2" charset="2"/>
              </a:rPr>
              <a:t>l</a:t>
            </a:r>
            <a:r>
              <a:rPr lang="en" sz="1600" dirty="0" err="1">
                <a:sym typeface="Wingdings" pitchFamily="2" charset="2"/>
              </a:rPr>
              <a:t>en</a:t>
            </a:r>
            <a:r>
              <a:rPr lang="en" sz="1600" dirty="0">
                <a:sym typeface="Wingdings" pitchFamily="2" charset="2"/>
              </a:rPr>
              <a:t>() function calls __</a:t>
            </a:r>
            <a:r>
              <a:rPr lang="en" sz="1600" dirty="0" err="1">
                <a:sym typeface="Wingdings" pitchFamily="2" charset="2"/>
              </a:rPr>
              <a:t>len</a:t>
            </a:r>
            <a:r>
              <a:rPr lang="en" sz="1600" dirty="0">
                <a:sym typeface="Wingdings" pitchFamily="2" charset="2"/>
              </a:rPr>
              <a:t>__() method</a:t>
            </a:r>
          </a:p>
          <a:p>
            <a:pPr marL="457200" lvl="1" indent="0">
              <a:buNone/>
            </a:pPr>
            <a:endParaRPr lang="en-US" sz="1600" i="1" dirty="0">
              <a:sym typeface="Wingdings" pitchFamily="2" charset="2"/>
            </a:endParaRPr>
          </a:p>
          <a:p>
            <a:r>
              <a:rPr lang="en-US" sz="1600" dirty="0">
                <a:latin typeface="+mn-lt"/>
                <a:sym typeface="Wingdings" pitchFamily="2" charset="2"/>
              </a:rPr>
              <a:t>Subtype polymorphism</a:t>
            </a:r>
          </a:p>
          <a:p>
            <a:r>
              <a:rPr lang="en-US" sz="1600" dirty="0">
                <a:latin typeface="+mn-lt"/>
                <a:sym typeface="Wingdings" pitchFamily="2" charset="2"/>
              </a:rPr>
              <a:t>“Duck typing”</a:t>
            </a:r>
          </a:p>
          <a:p>
            <a:r>
              <a:rPr lang="en-US" sz="1600" dirty="0">
                <a:latin typeface="+mn-lt"/>
              </a:rPr>
              <a:t>“</a:t>
            </a:r>
            <a:r>
              <a:rPr lang="en" sz="1600" dirty="0">
                <a:latin typeface="+mn-lt"/>
              </a:rPr>
              <a:t>Easier to ask for forgiveness than permission” (EAFP)</a:t>
            </a:r>
            <a:endParaRPr lang="en" sz="1600" dirty="0">
              <a:latin typeface="+mn-lt"/>
              <a:sym typeface="Wingdings" pitchFamily="2" charset="2"/>
            </a:endParaRPr>
          </a:p>
        </p:txBody>
      </p:sp>
      <p:sp>
        <p:nvSpPr>
          <p:cNvPr id="16" name="Slide Number Placeholder 15">
            <a:extLst>
              <a:ext uri="{FF2B5EF4-FFF2-40B4-BE49-F238E27FC236}">
                <a16:creationId xmlns:a16="http://schemas.microsoft.com/office/drawing/2014/main" id="{DEF1826B-980F-6042-94DF-EDC315BC2B26}"/>
              </a:ext>
            </a:extLst>
          </p:cNvPr>
          <p:cNvSpPr>
            <a:spLocks noGrp="1"/>
          </p:cNvSpPr>
          <p:nvPr>
            <p:ph type="sldNum" sz="quarter" idx="4"/>
          </p:nvPr>
        </p:nvSpPr>
        <p:spPr/>
        <p:txBody>
          <a:bodyPr/>
          <a:lstStyle/>
          <a:p>
            <a:fld id="{3A707DD9-E92B-45E8-BE0A-E6B2EDF345EB}" type="slidenum">
              <a:rPr lang="en-US" smtClean="0"/>
              <a:pPr/>
              <a:t>9</a:t>
            </a:fld>
            <a:endParaRPr lang="en-US" dirty="0"/>
          </a:p>
        </p:txBody>
      </p:sp>
      <p:pic>
        <p:nvPicPr>
          <p:cNvPr id="24" name="Picture 23">
            <a:extLst>
              <a:ext uri="{FF2B5EF4-FFF2-40B4-BE49-F238E27FC236}">
                <a16:creationId xmlns:a16="http://schemas.microsoft.com/office/drawing/2014/main" id="{4DD5510F-EAB0-614B-8EF7-97518369C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773" y="3042954"/>
            <a:ext cx="3165719" cy="1709776"/>
          </a:xfrm>
          <a:prstGeom prst="rect">
            <a:avLst/>
          </a:prstGeom>
        </p:spPr>
      </p:pic>
      <p:pic>
        <p:nvPicPr>
          <p:cNvPr id="26" name="Picture 25">
            <a:extLst>
              <a:ext uri="{FF2B5EF4-FFF2-40B4-BE49-F238E27FC236}">
                <a16:creationId xmlns:a16="http://schemas.microsoft.com/office/drawing/2014/main" id="{26B67BE2-7AC7-B444-89A8-05D510A8D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7" y="3042954"/>
            <a:ext cx="3165719" cy="1374525"/>
          </a:xfrm>
          <a:prstGeom prst="rect">
            <a:avLst/>
          </a:prstGeom>
        </p:spPr>
      </p:pic>
    </p:spTree>
    <p:extLst>
      <p:ext uri="{BB962C8B-B14F-4D97-AF65-F5344CB8AC3E}">
        <p14:creationId xmlns:p14="http://schemas.microsoft.com/office/powerpoint/2010/main" val="2989419983"/>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5BDEEA39372942A64487426A29EB4C" ma:contentTypeVersion="2" ma:contentTypeDescription="Create a new document." ma:contentTypeScope="" ma:versionID="26605125f448a1f295ea6063bd23c4b3">
  <xsd:schema xmlns:xsd="http://www.w3.org/2001/XMLSchema" xmlns:xs="http://www.w3.org/2001/XMLSchema" xmlns:p="http://schemas.microsoft.com/office/2006/metadata/properties" xmlns:ns2="58c338bd-44ac-4ba2-9877-eaa9365565dd" targetNamespace="http://schemas.microsoft.com/office/2006/metadata/properties" ma:root="true" ma:fieldsID="26948d17947771074a168ccd6c9b783e" ns2:_="">
    <xsd:import namespace="58c338bd-44ac-4ba2-9877-eaa9365565d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338bd-44ac-4ba2-9877-eaa9365565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B60D17-BCF3-4463-ABFE-5CFB4B39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338bd-44ac-4ba2-9877-eaa9365565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67E894-7A3C-43DE-B841-08233BCA2C73}">
  <ds:schemaRefs>
    <ds:schemaRef ds:uri="http://schemas.microsoft.com/office/2006/metadata/properties"/>
    <ds:schemaRef ds:uri="58c338bd-44ac-4ba2-9877-eaa9365565dd"/>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82536AD0-1288-41D4-AD6F-490E6BBBD4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3629</TotalTime>
  <Words>488</Words>
  <Application>Microsoft Macintosh PowerPoint</Application>
  <PresentationFormat>On-screen Show (16:9)</PresentationFormat>
  <Paragraphs>149</Paragraphs>
  <Slides>21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21</vt:i4>
      </vt:variant>
    </vt:vector>
  </HeadingPairs>
  <TitlesOfParts>
    <vt:vector size="27" baseType="lpstr">
      <vt:lpstr>Arial</vt:lpstr>
      <vt:lpstr>Calibri</vt:lpstr>
      <vt:lpstr>Calibri Light</vt:lpstr>
      <vt:lpstr>Covers</vt:lpstr>
      <vt:lpstr>General</vt:lpstr>
      <vt:lpstr>Breakers</vt:lpstr>
      <vt:lpstr>Object-Oriented Design</vt:lpstr>
      <vt:lpstr>PowerPoint Presentation</vt:lpstr>
      <vt:lpstr>PowerPoint Presentation</vt:lpstr>
      <vt:lpstr>Object-Oriented Analysis</vt:lpstr>
      <vt:lpstr>Unified Modeling Language (UML)</vt:lpstr>
      <vt:lpstr>Class Diagram</vt:lpstr>
      <vt:lpstr>Object-Oriented Concepts</vt:lpstr>
      <vt:lpstr>Metaclass and abstract class in Python</vt:lpstr>
      <vt:lpstr>Polymorphism in Python</vt:lpstr>
      <vt:lpstr>Inheritance in Python</vt:lpstr>
      <vt:lpstr>Design Principles</vt:lpstr>
      <vt:lpstr>Inheritance and Composition</vt:lpstr>
      <vt:lpstr>Let’s practice</vt:lpstr>
      <vt:lpstr>Problem: design HR system</vt:lpstr>
      <vt:lpstr>Conceptual Model</vt:lpstr>
      <vt:lpstr>Inheritance solution</vt:lpstr>
      <vt:lpstr>Composition solution</vt:lpstr>
      <vt:lpstr>Homework</vt:lpstr>
      <vt:lpstr>Homework</vt:lpstr>
      <vt:lpstr>Homework</vt:lpstr>
      <vt:lpstr>Object-Oriented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Anna Kupriianova</cp:lastModifiedBy>
  <cp:revision>58</cp:revision>
  <dcterms:created xsi:type="dcterms:W3CDTF">2018-01-26T19:23:30Z</dcterms:created>
  <dcterms:modified xsi:type="dcterms:W3CDTF">2019-12-18T10:37:05Z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0x010100D05BDEEA39372942A64487426A29EB4C</vt:lpwstr>
  </property>
</Properties>
</file>