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8"/>
  </p:notesMasterIdLst>
  <p:handoutMasterIdLst>
    <p:handoutMasterId r:id="rId49"/>
  </p:handoutMasterIdLst>
  <p:sldIdLst>
    <p:sldId id="278" r:id="rId4"/>
    <p:sldId id="257" r:id="rId5"/>
    <p:sldId id="280" r:id="rId6"/>
    <p:sldId id="281" r:id="rId7"/>
    <p:sldId id="283" r:id="rId8"/>
    <p:sldId id="284" r:id="rId9"/>
    <p:sldId id="282" r:id="rId10"/>
    <p:sldId id="286" r:id="rId11"/>
    <p:sldId id="287" r:id="rId12"/>
    <p:sldId id="288" r:id="rId13"/>
    <p:sldId id="289" r:id="rId14"/>
    <p:sldId id="285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7" r:id="rId43"/>
    <p:sldId id="272" r:id="rId44"/>
    <p:sldId id="273" r:id="rId45"/>
    <p:sldId id="274" r:id="rId46"/>
    <p:sldId id="275" r:id="rId4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02E5B7-35BB-4D9B-8C63-0A0AF330BA1F}">
          <p14:sldIdLst>
            <p14:sldId id="278"/>
          </p14:sldIdLst>
        </p14:section>
        <p14:section name="Введение" id="{7548326B-C5A4-4944-8599-E8A3D96AB1ED}">
          <p14:sldIdLst>
            <p14:sldId id="257"/>
            <p14:sldId id="280"/>
            <p14:sldId id="281"/>
            <p14:sldId id="283"/>
            <p14:sldId id="284"/>
            <p14:sldId id="282"/>
            <p14:sldId id="286"/>
            <p14:sldId id="287"/>
            <p14:sldId id="288"/>
            <p14:sldId id="289"/>
            <p14:sldId id="285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7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412416"/>
            <a:ext cx="4537968" cy="1421928"/>
          </a:xfrm>
        </p:spPr>
        <p:txBody>
          <a:bodyPr/>
          <a:lstStyle/>
          <a:p>
            <a:r>
              <a:rPr lang="en-US" sz="4000" dirty="0" smtClean="0"/>
              <a:t>Python 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и хранение данных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ru-RU" dirty="0" smtClean="0"/>
              <a:t>Июль</a:t>
            </a:r>
            <a:r>
              <a:rPr lang="en-US" dirty="0" smtClean="0"/>
              <a:t> 2019</a:t>
            </a:r>
            <a:r>
              <a:rPr lang="ru-RU" dirty="0"/>
              <a:t>, Александр Тарелкин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5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 smtClean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+ is a modifier that allows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updating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 file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('r+')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f1.buffer.seek(7)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print('Mickey', file=f1)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Было: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Стало: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 smtClean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+ is a modifier that allows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updating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 file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('r+')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f1.buffer.seek(7)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Зигзаг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file=f1)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Было: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Стало (куда делся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Goofy?)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Зигзаг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 smtClean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subprocess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pathlib.Path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('qwe.txt')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p.exists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('a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print('a' * 9999,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print('b' * 999,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append to the same file from another process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subprocess.call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("echo ccc &gt;&gt; qwe.txt", shell=True)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as f1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we expect 11000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print(f1.read().index('ccc'))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append1.py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9999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прочитать записанное?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Загрузить файл целиком в память</a:t>
            </a:r>
          </a:p>
          <a:p>
            <a:r>
              <a:rPr lang="ru-RU" dirty="0" smtClean="0"/>
              <a:t>Проитерироваться по записям, разделённых специальными символами (последовательный доступ). Не обязательно загружать весь файл в память.</a:t>
            </a:r>
          </a:p>
          <a:p>
            <a:r>
              <a:rPr lang="ru-RU" dirty="0" smtClean="0"/>
              <a:t>Если записи фиксированного размера, можем перемещаться по файлу смещениями (</a:t>
            </a:r>
            <a:r>
              <a:rPr lang="en-US" dirty="0" smtClean="0"/>
              <a:t>seek()). </a:t>
            </a:r>
            <a:r>
              <a:rPr lang="ru-RU" dirty="0" smtClean="0"/>
              <a:t>Тоже не нужно загружать весь файл в память.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1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сохранить состояние? 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0364" y="2084642"/>
            <a:ext cx="8429625" cy="7772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Сериализация (в программировании) — процесс перевода какой-либо структуры данных в последовательность битов. Обратной к операции сериализации является операция десериализации (структуризации) — восстановление начального состояния структуры данных из битовой последовательности.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Pickle – </a:t>
            </a:r>
            <a:r>
              <a:rPr lang="ru-RU" dirty="0" smtClean="0"/>
              <a:t>это имплементация бинарного протокола для сериализации и десериализации структуры объектов </a:t>
            </a:r>
            <a:r>
              <a:rPr lang="en-US" dirty="0" smtClean="0"/>
              <a:t>Python.</a:t>
            </a:r>
          </a:p>
          <a:p>
            <a:r>
              <a:rPr lang="ru-RU" dirty="0" smtClean="0"/>
              <a:t>Применим</a:t>
            </a:r>
            <a:r>
              <a:rPr lang="en-US" dirty="0"/>
              <a:t>,</a:t>
            </a:r>
            <a:r>
              <a:rPr lang="ru-RU" dirty="0" smtClean="0"/>
              <a:t> только когда и запись, и чтение сохранённого состояния происходит из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Используется для межпроцессного взаимодействия</a:t>
            </a:r>
          </a:p>
          <a:p>
            <a:r>
              <a:rPr lang="ru-RU" dirty="0" smtClean="0"/>
              <a:t>Часто используется более высокоуровневыми библиотеками для сохранения состояния объектов </a:t>
            </a:r>
            <a:r>
              <a:rPr lang="en-US" dirty="0" smtClean="0"/>
              <a:t>Python.</a:t>
            </a:r>
          </a:p>
          <a:p>
            <a:r>
              <a:rPr lang="ru-RU" dirty="0" smtClean="0"/>
              <a:t>Основной плюс – в большинстве случаев не надо задумываться, как именно сохранить состояние объекта. Позволяет при надобности более тонко настроить, что именно нужно сериализовать и как восстанавливать состояние.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[22]: import pickle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[23]: class A: pass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[24]: a = A()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[25]: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pickle.dumps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Out[25]: b'\x80\x03c__main__\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\nq\x00)\x81q\x01.'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[26]: a1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pickle.loads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pickle.dumps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[27]: a, a1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Out[27]: (&lt;__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at 0x7f8236799780&gt;, &lt;__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at 0x7f8237a65eb8&gt;)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– </a:t>
            </a:r>
            <a:r>
              <a:rPr lang="ru-RU" dirty="0" smtClean="0"/>
              <a:t>это широко применимый текстовый протокол сериализации, поддержка которого есть в большинстве языков программирования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Применим для обмена данными между приложениями на разных языках.</a:t>
            </a:r>
            <a:endParaRPr lang="en-US" dirty="0" smtClean="0"/>
          </a:p>
          <a:p>
            <a:r>
              <a:rPr lang="ru-RU" dirty="0" smtClean="0"/>
              <a:t>Оперирует ограниченным набором примитивных типов данных и контейнерных типов, поэтому для передачи состояния требуется реализовать преобразование объекта в аналогичные примитипные данные </a:t>
            </a:r>
            <a:r>
              <a:rPr lang="en-US" dirty="0" smtClean="0"/>
              <a:t>Python.</a:t>
            </a:r>
          </a:p>
          <a:p>
            <a:r>
              <a:rPr lang="ru-RU" dirty="0" smtClean="0"/>
              <a:t>Готовая имплементация включена в стандартную библиотеку. Есть несколько других имплементаций, оптимизированных под разные сценарии обмена данными.</a:t>
            </a:r>
          </a:p>
          <a:p>
            <a:r>
              <a:rPr lang="ru-RU" dirty="0" smtClean="0"/>
              <a:t>Формат человекочитабельный, но не очень удобный для редактирования руками.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[32]: 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[33]: print(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'Joe Doe', 'email': 'jd@example.com'}, indent=2))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"Joe Doe",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"email": "jd@example.com"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7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Бинарные аналоги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Сериализация и десериализация </a:t>
            </a:r>
            <a:r>
              <a:rPr lang="en-US" dirty="0" err="1" smtClean="0"/>
              <a:t>json</a:t>
            </a:r>
            <a:r>
              <a:rPr lang="en-US" dirty="0" smtClean="0"/>
              <a:t> – </a:t>
            </a:r>
            <a:r>
              <a:rPr lang="ru-RU" dirty="0" smtClean="0"/>
              <a:t>процедура относительно затратная, плюс текстовый формат содержит много избыточных символов для улучшения восприятия человеком </a:t>
            </a:r>
            <a:r>
              <a:rPr lang="en-US" dirty="0" smtClean="0"/>
              <a:t>.</a:t>
            </a:r>
            <a:r>
              <a:rPr lang="ru-RU" dirty="0" smtClean="0"/>
              <a:t> Когда проблема чтения человеком не стоит, а проблема производительности критично часто используются аналогичные бинарные протоколы.</a:t>
            </a:r>
            <a:endParaRPr lang="en-US" dirty="0" smtClean="0"/>
          </a:p>
          <a:p>
            <a:r>
              <a:rPr lang="ru-RU" dirty="0" smtClean="0"/>
              <a:t>Самые известные из них: </a:t>
            </a:r>
            <a:r>
              <a:rPr lang="en-US" dirty="0" err="1" smtClean="0"/>
              <a:t>messagepack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bson</a:t>
            </a:r>
            <a:r>
              <a:rPr lang="ru-RU" dirty="0" smtClean="0"/>
              <a:t>. Еще </a:t>
            </a:r>
            <a:r>
              <a:rPr lang="en-US" dirty="0" err="1" smtClean="0"/>
              <a:t>protobuf</a:t>
            </a:r>
            <a:r>
              <a:rPr lang="en-US" dirty="0" smtClean="0"/>
              <a:t>, </a:t>
            </a:r>
            <a:r>
              <a:rPr lang="ru-RU" dirty="0" smtClean="0"/>
              <a:t>но он уже ближе к </a:t>
            </a:r>
            <a:r>
              <a:rPr lang="en-US" dirty="0" smtClean="0"/>
              <a:t>XML.</a:t>
            </a:r>
          </a:p>
          <a:p>
            <a:r>
              <a:rPr lang="ru-RU" dirty="0" smtClean="0"/>
              <a:t>В стандартную библиотеку они не входят, но имплементации доступны для многих языков программирования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3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XML – (</a:t>
            </a:r>
            <a:r>
              <a:rPr lang="en-US" dirty="0" err="1" smtClean="0"/>
              <a:t>eXtensible</a:t>
            </a:r>
            <a:r>
              <a:rPr lang="en-US" dirty="0" smtClean="0"/>
              <a:t> Markup Language) </a:t>
            </a:r>
            <a:r>
              <a:rPr lang="ru-RU" dirty="0" smtClean="0"/>
              <a:t>расширяемый язык разметки, хорошо описанный разными спецификациями.</a:t>
            </a:r>
          </a:p>
          <a:p>
            <a:r>
              <a:rPr lang="ru-RU" dirty="0" smtClean="0"/>
              <a:t>Спецификации задают базовый синтаксис и интерфейс для работы с </a:t>
            </a:r>
            <a:r>
              <a:rPr lang="en-US" dirty="0" smtClean="0"/>
              <a:t>XML. </a:t>
            </a:r>
            <a:r>
              <a:rPr lang="ru-RU" dirty="0" smtClean="0"/>
              <a:t>Семантика использования </a:t>
            </a:r>
            <a:r>
              <a:rPr lang="en-US" dirty="0" smtClean="0"/>
              <a:t>XML </a:t>
            </a:r>
            <a:r>
              <a:rPr lang="ru-RU" dirty="0" smtClean="0"/>
              <a:t>полностью на совести использующего.</a:t>
            </a:r>
          </a:p>
          <a:p>
            <a:r>
              <a:rPr lang="ru-RU" dirty="0" smtClean="0"/>
              <a:t>Всё состоит из сущностей, которые делятся на текстовые данные и разметку.</a:t>
            </a:r>
          </a:p>
          <a:p>
            <a:r>
              <a:rPr lang="ru-RU" dirty="0" smtClean="0"/>
              <a:t>Для конкретных расширений </a:t>
            </a:r>
            <a:r>
              <a:rPr lang="en-US" dirty="0" smtClean="0"/>
              <a:t>XML</a:t>
            </a:r>
            <a:r>
              <a:rPr lang="ru-RU" dirty="0" smtClean="0"/>
              <a:t> семантика обычно задана довольно однозначно.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[57]: 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xml.etree.ElementTree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[58]: root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et.Element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('root', attr1="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attr2=""" ' " """)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[59]: child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et.SubElement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(root, 'child')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[60]: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' &amp; and &lt; '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[61]: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et.tostring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Out[61]: b'&lt;root attr1="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attr2=" \' &amp;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"&gt;&lt;child&gt; &amp;amp; and &amp;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&lt;/child&gt;&lt;/root&gt;'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</a:t>
            </a:r>
            <a:r>
              <a:rPr lang="ru-RU" dirty="0" smtClean="0"/>
              <a:t>и </a:t>
            </a:r>
            <a:r>
              <a:rPr lang="en-US" dirty="0" smtClean="0"/>
              <a:t>TSV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Если результат работы нашей программы хочется открыть в </a:t>
            </a:r>
            <a:r>
              <a:rPr lang="en-US" dirty="0" smtClean="0"/>
              <a:t>MS Excel</a:t>
            </a:r>
            <a:r>
              <a:rPr lang="ru-RU" dirty="0" smtClean="0"/>
              <a:t> или каким-то другим табличным процессором, то популярный формат об</a:t>
            </a:r>
            <a:r>
              <a:rPr lang="ru-RU" dirty="0"/>
              <a:t>м</a:t>
            </a:r>
            <a:r>
              <a:rPr lang="ru-RU" dirty="0" smtClean="0"/>
              <a:t>ена информацией – это </a:t>
            </a:r>
            <a:r>
              <a:rPr lang="en-US" dirty="0" smtClean="0"/>
              <a:t>CSV (Comma-Separated Values).</a:t>
            </a:r>
            <a:endParaRPr lang="ru-RU" dirty="0"/>
          </a:p>
          <a:p>
            <a:r>
              <a:rPr lang="ru-RU" dirty="0" smtClean="0"/>
              <a:t>Если с результатом хочется работать с результатом при помощи консольных утилит типа </a:t>
            </a:r>
            <a:r>
              <a:rPr lang="en-US" dirty="0" smtClean="0"/>
              <a:t>cut, </a:t>
            </a:r>
            <a:r>
              <a:rPr lang="en-US" dirty="0" err="1" smtClean="0"/>
              <a:t>awk</a:t>
            </a:r>
            <a:r>
              <a:rPr lang="en-US" dirty="0" smtClean="0"/>
              <a:t>, join, sort,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ru-RU" dirty="0" smtClean="0"/>
              <a:t>с периодически заключенными в двойные кавычки строковыми значениями полей становится не очень удобно работать и более удобным разделителем является табуляция (</a:t>
            </a:r>
            <a:r>
              <a:rPr lang="en-US" dirty="0" smtClean="0"/>
              <a:t>Tab-separated values</a:t>
            </a:r>
            <a:r>
              <a:rPr lang="ru-RU" dirty="0" smtClean="0"/>
              <a:t>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[69]: import csv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[70]: data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{'name': '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Таня', '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birth date': '2000-01-01'},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{'name': '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Ваня', '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birth date': '1999-12-31'},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[71]: with open('/dev/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writer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csv.DictWriter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(f1, fieldnames=['name', 'birth date'])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writer.writeheader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for row in 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writer.writerow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name,birth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Таня,2000-01-01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Ваня,1999-12-31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In computer science, persistence refers to the characteristic of state that outlives the process that created it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ru-RU" sz="1800" dirty="0" smtClean="0"/>
              <a:t>(</a:t>
            </a:r>
            <a:r>
              <a:rPr lang="en-US" sz="1800" dirty="0"/>
              <a:t>From Wikipedia</a:t>
            </a:r>
            <a:r>
              <a:rPr lang="ru-RU" sz="1800" dirty="0" smtClean="0"/>
              <a:t>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Случайный доступ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Создавать файл целиком или дописывать в конец файла просто.</a:t>
            </a:r>
          </a:p>
          <a:p>
            <a:r>
              <a:rPr lang="ru-RU" dirty="0" smtClean="0"/>
              <a:t>Для создания файла, который можно по кусочкам вычитывать и обновлять,  придется написать много кода, который выстроить аккуратный интерфейс вокруг того, как можно что-то записать в файл.</a:t>
            </a:r>
          </a:p>
          <a:p>
            <a:r>
              <a:rPr lang="ru-RU" dirty="0" smtClean="0"/>
              <a:t>Кроме того, нужно выстроить еще и интерфейс для чтения данных из этого файла</a:t>
            </a:r>
          </a:p>
          <a:p>
            <a:r>
              <a:rPr lang="ru-RU" dirty="0" smtClean="0"/>
              <a:t>В итоге получается СУБД (система управления базами данных)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2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СУБД — ком­плекс про­грамм, по­зво­ляю­щих соз­дать ба­зу дан­ных (БД) и ма­ни­пу­ли­ро­вать дан­ны­ми (встав­лять, об­нов­лять, уда­лять и вы­би­рать). Система обес­пе­чи­ва­ет безо­пас­ность, на­дёж­ность хра­не­ния и це­ло­ст­ность дан­ных, а так­же пре­дос­тав­ля­ет сред­ст­ва для ад­ми­ни­ст­ри­ро­ва­ния </a:t>
            </a:r>
            <a:r>
              <a:rPr lang="ru-RU" dirty="0" smtClean="0"/>
              <a:t>БД</a:t>
            </a:r>
          </a:p>
          <a:p>
            <a:r>
              <a:rPr lang="ru-RU" dirty="0" smtClean="0"/>
              <a:t>Важно то, что мы делегировали управление данных внешнему модулю.</a:t>
            </a:r>
          </a:p>
          <a:p>
            <a:r>
              <a:rPr lang="ru-RU" dirty="0" smtClean="0"/>
              <a:t>Взаимодействие с нашими данными мы осуществляем при помощи языка запросов (</a:t>
            </a:r>
            <a:r>
              <a:rPr lang="en-US" dirty="0" smtClean="0"/>
              <a:t>SQL, Cypher, SPARQL)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Есть много языков запросов, похожих на </a:t>
            </a:r>
            <a:r>
              <a:rPr lang="en-US" dirty="0" smtClean="0"/>
              <a:t>SQL, </a:t>
            </a:r>
            <a:r>
              <a:rPr lang="ru-RU" dirty="0" smtClean="0"/>
              <a:t>поэтому </a:t>
            </a:r>
            <a:r>
              <a:rPr lang="en-US" dirty="0" smtClean="0"/>
              <a:t>SQL </a:t>
            </a:r>
            <a:r>
              <a:rPr lang="ru-RU" dirty="0" smtClean="0"/>
              <a:t>надо знать.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3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SELECT, INSERT, UPDATE, DELETE</a:t>
            </a:r>
          </a:p>
          <a:p>
            <a:r>
              <a:rPr lang="en-US" dirty="0" smtClean="0"/>
              <a:t>WHERE, HAVING</a:t>
            </a:r>
          </a:p>
          <a:p>
            <a:r>
              <a:rPr lang="en-US" dirty="0" smtClean="0"/>
              <a:t>JOIN, LEFT JOIN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2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Если сохранить все данные в одну таблицу, то будет много дубликации информации.</a:t>
            </a:r>
          </a:p>
          <a:p>
            <a:r>
              <a:rPr lang="ru-RU" dirty="0" smtClean="0"/>
              <a:t>Это вполне может и не мешать, пока не понадобится какую-то информацию актуализировать.</a:t>
            </a:r>
          </a:p>
          <a:p>
            <a:r>
              <a:rPr lang="ru-RU" dirty="0" smtClean="0"/>
              <a:t>Чтобы организовать данные таким образом, чтобы дублирования в базе данных было как можно меньше, умные люди изобрели специальный процесс приведения к всё более нормальным формам, который называется нормализацией.</a:t>
            </a:r>
          </a:p>
          <a:p>
            <a:r>
              <a:rPr lang="ru-RU" dirty="0" smtClean="0"/>
              <a:t>О чём там вкратце? Давайте, уберем дубликаты записей и не будем хранить по несколько аттрибутов (через запятую) в одной записи. Если заметили, что в аттрибутах мы много раз повторяем одни и те же значения, которые описывают внешнюю сщность, давайте сохраним сущность в отдельной таблице, а в исходной таблице на неё просто сошлёмся, и т.д.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0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В результате интент на обновление информации может состоять из нескольких запросов. Хочется, чтобы такое обновление было атомарным. Такой интент на обновление называют транзакцией.</a:t>
            </a:r>
          </a:p>
          <a:p>
            <a:r>
              <a:rPr lang="ru-RU" dirty="0" smtClean="0"/>
              <a:t>В контексте транзакционной системы обычно формулируются требования к ней, которые описываются акронимом </a:t>
            </a:r>
            <a:r>
              <a:rPr lang="en-US" dirty="0" smtClean="0"/>
              <a:t>ACID:</a:t>
            </a:r>
          </a:p>
          <a:p>
            <a:pPr lvl="1"/>
            <a:r>
              <a:rPr lang="en-US" dirty="0" smtClean="0"/>
              <a:t>Atomicity – </a:t>
            </a:r>
            <a:r>
              <a:rPr lang="ru-RU" dirty="0" smtClean="0"/>
              <a:t>транзация не будет зафиксирована частично</a:t>
            </a:r>
          </a:p>
          <a:p>
            <a:pPr lvl="1"/>
            <a:r>
              <a:rPr lang="en-US" dirty="0" smtClean="0"/>
              <a:t>Consistency – </a:t>
            </a:r>
            <a:r>
              <a:rPr lang="ru-RU" dirty="0" smtClean="0"/>
              <a:t>успешная транзация фиксирует только допустимые результаты</a:t>
            </a:r>
          </a:p>
          <a:p>
            <a:pPr lvl="1"/>
            <a:r>
              <a:rPr lang="en-US" dirty="0" smtClean="0"/>
              <a:t>Isolation – </a:t>
            </a:r>
            <a:r>
              <a:rPr lang="ru-RU" dirty="0" smtClean="0"/>
              <a:t>параллельные транзакции не должны влиять на результат</a:t>
            </a:r>
          </a:p>
          <a:p>
            <a:pPr lvl="1"/>
            <a:r>
              <a:rPr lang="en-US" dirty="0" smtClean="0"/>
              <a:t>Durability – </a:t>
            </a:r>
            <a:r>
              <a:rPr lang="ru-RU" dirty="0" smtClean="0"/>
              <a:t>если система сообщила, что транзакция успешно завершилась, данные должны остаться сохранёнными.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8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изоляции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Serializable – </a:t>
            </a:r>
            <a:r>
              <a:rPr lang="ru-RU" dirty="0" smtClean="0"/>
              <a:t>сфмый высокий уровень</a:t>
            </a:r>
          </a:p>
          <a:p>
            <a:r>
              <a:rPr lang="en-US" dirty="0" smtClean="0"/>
              <a:t>Repeatable read – </a:t>
            </a:r>
            <a:r>
              <a:rPr lang="ru-RU" dirty="0" smtClean="0"/>
              <a:t>повторное чтение записей возвращает тот же результат, но могут быть фантомные вставки</a:t>
            </a:r>
          </a:p>
          <a:p>
            <a:r>
              <a:rPr lang="en-US" dirty="0" smtClean="0"/>
              <a:t>Read committed – </a:t>
            </a:r>
            <a:r>
              <a:rPr lang="ru-RU" dirty="0" smtClean="0"/>
              <a:t>внутри транзакции видим всё, что изменилось со времени начала транзакции</a:t>
            </a:r>
          </a:p>
          <a:p>
            <a:r>
              <a:rPr lang="en-US" dirty="0" smtClean="0"/>
              <a:t>Read uncommitted – </a:t>
            </a:r>
            <a:r>
              <a:rPr lang="ru-RU" dirty="0" smtClean="0"/>
              <a:t>видим даже то, что еще не закоммитили параллельные транзакции.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13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достать запись из таблицы, в худшем случае нужно простканировать таблицу целиком. Дороговато для частой операции.</a:t>
            </a:r>
          </a:p>
          <a:p>
            <a:pPr marL="0" indent="0">
              <a:buNone/>
            </a:pPr>
            <a:r>
              <a:rPr lang="ru-RU" dirty="0" smtClean="0"/>
              <a:t>Запросы обычно выполняются по повторяющемуся набору условий. Объединим поля из этих условий в ключ и построим струкруру данных, по которой значение ключа мы ищем быстрее, чем за линейное время. Напротив ключа в этой структуре будет адрес записи.</a:t>
            </a:r>
          </a:p>
          <a:p>
            <a:pPr marL="0" indent="0">
              <a:buNone/>
            </a:pPr>
            <a:r>
              <a:rPr lang="ru-RU" dirty="0" smtClean="0"/>
              <a:t>Традиционно основных подхода два:</a:t>
            </a:r>
          </a:p>
          <a:p>
            <a:r>
              <a:rPr lang="ru-RU" dirty="0" smtClean="0"/>
              <a:t>Двоичное дерево</a:t>
            </a:r>
          </a:p>
          <a:p>
            <a:r>
              <a:rPr lang="ru-RU" dirty="0" smtClean="0"/>
              <a:t>Хэш-таблица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 smtClean="0"/>
              <a:t>Хэш-таблица позволяет за константное время находить конкретную запись. Больше ничем помочь не может, но этого может быть достаточно</a:t>
            </a:r>
          </a:p>
          <a:p>
            <a:r>
              <a:rPr lang="ru-RU" dirty="0" smtClean="0"/>
              <a:t>Двоичное дерево содержит в себе упорядоченное значение ключей, поэтому мы его можем использовать еще и для поиска значений больших и меньших, чем ключ, а так же для отображения в порядке этого ключа.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1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можем сделать?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8" y="2135927"/>
            <a:ext cx="8429625" cy="718955"/>
          </a:xfrm>
        </p:spPr>
        <p:txBody>
          <a:bodyPr/>
          <a:lstStyle/>
          <a:p>
            <a:r>
              <a:rPr lang="ru-RU" sz="1600" dirty="0" smtClean="0"/>
              <a:t>сохранить состояние в файл</a:t>
            </a:r>
          </a:p>
          <a:p>
            <a:r>
              <a:rPr lang="ru-RU" sz="1600" dirty="0" smtClean="0"/>
              <a:t>передать состояние другому процессу и сделать сохранение состояния его проблемой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9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7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3D4B-614D-8845-BDC7-BFBDEFC5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4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5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работы с файлами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Для открытия файлов используем функцию </a:t>
            </a:r>
            <a:r>
              <a:rPr lang="en-US" dirty="0" smtClean="0"/>
              <a:t>open()</a:t>
            </a:r>
          </a:p>
          <a:p>
            <a:r>
              <a:rPr lang="ru-RU" dirty="0" smtClean="0"/>
              <a:t>Режимы открытия: </a:t>
            </a:r>
          </a:p>
          <a:p>
            <a:pPr lvl="1"/>
            <a:r>
              <a:rPr lang="en-US" dirty="0" smtClean="0"/>
              <a:t>r </a:t>
            </a:r>
            <a:r>
              <a:rPr lang="ru-RU" dirty="0" smtClean="0"/>
              <a:t>–  чтение существующего файла (значение по умолчанию)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w</a:t>
            </a:r>
            <a:r>
              <a:rPr lang="ru-RU" dirty="0" smtClean="0"/>
              <a:t> – очистить (если существовал) и писать от начала</a:t>
            </a:r>
            <a:r>
              <a:rPr lang="ru-RU" dirty="0"/>
              <a:t> </a:t>
            </a:r>
            <a:r>
              <a:rPr lang="ru-RU" dirty="0" smtClean="0"/>
              <a:t>файла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en-US" dirty="0" smtClean="0"/>
              <a:t>a</a:t>
            </a:r>
            <a:r>
              <a:rPr lang="ru-RU" dirty="0" smtClean="0"/>
              <a:t> – дописывать в конец файла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x – </a:t>
            </a:r>
            <a:r>
              <a:rPr lang="ru-RU" dirty="0" smtClean="0"/>
              <a:t>открыть для эксклюзивной записи (ошибка, если файл существует)</a:t>
            </a:r>
            <a:endParaRPr lang="en-US" dirty="0" smtClean="0"/>
          </a:p>
          <a:p>
            <a:r>
              <a:rPr lang="ru-RU" dirty="0" smtClean="0"/>
              <a:t>Модификаторы режимов открытия:</a:t>
            </a:r>
          </a:p>
          <a:p>
            <a:pPr lvl="1"/>
            <a:r>
              <a:rPr lang="ru-RU" dirty="0"/>
              <a:t>+</a:t>
            </a:r>
            <a:r>
              <a:rPr lang="en-US" dirty="0" smtClean="0"/>
              <a:t> </a:t>
            </a:r>
            <a:r>
              <a:rPr lang="ru-RU" dirty="0" smtClean="0"/>
              <a:t>– открываем файл для обновления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 – </a:t>
            </a:r>
            <a:r>
              <a:rPr lang="ru-RU" dirty="0" smtClean="0"/>
              <a:t>открыть в бинарном режиме.</a:t>
            </a:r>
          </a:p>
          <a:p>
            <a:r>
              <a:rPr lang="ru-RU" dirty="0" smtClean="0"/>
              <a:t>Режимы приблизительно отражают возможности соответствующей системной функции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[12]: with open('qwe.txt', 'w')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print('line1',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print('line2',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[13]: with open('qwe.txt')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for line in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         print(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D9CFC-E5C1-3A4E-BCB7-3E1CA8B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382BE-028B-964F-9027-6A1A9DA2E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2CE039-5644-C647-B0F3-EEB85B25B9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E38C7-DF72-A64C-B9B6-DAE753CDED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1C25-ACB8-2C40-9D88-31F5DECAB2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41482-A6D3-DC4F-A416-B9BFB2321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9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Если файла нет, он создаётся</a:t>
            </a:r>
          </a:p>
          <a:p>
            <a:r>
              <a:rPr lang="ru-RU" dirty="0" smtClean="0"/>
              <a:t>Если между двумя нашими вызовами записи в файл другой процесс изменил размер файла, всегда есть гарантия, что в результате второго вызова данные с правильным смещением запишутся в конец файла.</a:t>
            </a:r>
          </a:p>
          <a:p>
            <a:r>
              <a:rPr lang="ru-RU" dirty="0" smtClean="0"/>
              <a:t>Настройки буферизации могут стать неожиданностью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39"/>
            <a:ext cx="8426449" cy="301752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Если файла нет, он создаётся</a:t>
            </a:r>
          </a:p>
          <a:p>
            <a:r>
              <a:rPr lang="ru-RU" dirty="0" smtClean="0"/>
              <a:t>Если между двумя нашими вызовами записи в файл другой процесс изменил размер файла,</a:t>
            </a:r>
            <a:r>
              <a:rPr lang="en-US" dirty="0" smtClean="0"/>
              <a:t> </a:t>
            </a:r>
            <a:r>
              <a:rPr lang="ru-RU" dirty="0" smtClean="0"/>
              <a:t>мы будем писать в то место, куда продолжает смотреть указатель (функция </a:t>
            </a:r>
            <a:r>
              <a:rPr lang="en-US" dirty="0" smtClean="0"/>
              <a:t>tell())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Настройки буферизации могут стать неожиданностью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 smtClean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('w')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print('Mickey',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print('Donald',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print('Goofy',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print('Pluto', file=f1)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Было: файла не было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Стало: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Pluto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 smtClean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('w') as f1: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print('Mickey',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print('Donald',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print('Goofy', file=f1)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Было: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Pluto</a:t>
            </a:r>
          </a:p>
          <a:p>
            <a:pPr marL="0" indent="0">
              <a:lnSpc>
                <a:spcPct val="100000"/>
              </a:lnSpc>
              <a:buNone/>
            </a:pP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Стало: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214640"/>
            <a:ext cx="8426449" cy="301752"/>
          </a:xfrm>
        </p:spPr>
        <p:txBody>
          <a:bodyPr/>
          <a:lstStyle/>
          <a:p>
            <a:r>
              <a:rPr lang="ru-RU" dirty="0" smtClean="0"/>
              <a:t>Примеры работы с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 = Path('myfile.txt')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path.open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('a')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 f1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# a 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print('Mickey',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print('Donald', file=f1)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print('Goofy', file=f1)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Было: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Стало: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cat myfile.txt</a:t>
            </a:r>
            <a:endParaRPr lang="ru-RU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Mickey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Goofy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1148</TotalTime>
  <Words>1971</Words>
  <Application>Microsoft Office PowerPoint</Application>
  <PresentationFormat>On-screen Show (16:9)</PresentationFormat>
  <Paragraphs>328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Oswald DemiBold</vt:lpstr>
      <vt:lpstr>Covers</vt:lpstr>
      <vt:lpstr>General</vt:lpstr>
      <vt:lpstr>Breakers</vt:lpstr>
      <vt:lpstr>Python   и хранение данных</vt:lpstr>
      <vt:lpstr>PowerPoint Presentation</vt:lpstr>
      <vt:lpstr>Что мы можем сделать?</vt:lpstr>
      <vt:lpstr>Основы работы с файлами</vt:lpstr>
      <vt:lpstr>Режим append</vt:lpstr>
      <vt:lpstr>Режим write</vt:lpstr>
      <vt:lpstr>Примеры работы с файлами</vt:lpstr>
      <vt:lpstr>Примеры работы с файлами</vt:lpstr>
      <vt:lpstr>Примеры работы с файлами</vt:lpstr>
      <vt:lpstr>Примеры работы с файлами</vt:lpstr>
      <vt:lpstr>Примеры работы с файлами</vt:lpstr>
      <vt:lpstr>Примеры работы с файлами</vt:lpstr>
      <vt:lpstr>Как можно прочитать записанное?</vt:lpstr>
      <vt:lpstr>Как сохранить состояние? Сериализация</vt:lpstr>
      <vt:lpstr>pickle</vt:lpstr>
      <vt:lpstr>json</vt:lpstr>
      <vt:lpstr>Бинарные аналоги json</vt:lpstr>
      <vt:lpstr>XML</vt:lpstr>
      <vt:lpstr>CSV и TSV</vt:lpstr>
      <vt:lpstr>Случайный доступ</vt:lpstr>
      <vt:lpstr>СУБД</vt:lpstr>
      <vt:lpstr>SQL</vt:lpstr>
      <vt:lpstr>Нормализация данных</vt:lpstr>
      <vt:lpstr>ACID</vt:lpstr>
      <vt:lpstr>Уровни изоляции</vt:lpstr>
      <vt:lpstr>Индексы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Aleksandr Tarelkin</cp:lastModifiedBy>
  <cp:revision>87</cp:revision>
  <dcterms:created xsi:type="dcterms:W3CDTF">2018-01-26T19:23:30Z</dcterms:created>
  <dcterms:modified xsi:type="dcterms:W3CDTF">2019-07-04T15:44:47Z</dcterms:modified>
</cp:coreProperties>
</file>