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  <p:sldId id="304" r:id="rId49"/>
    <p:sldId id="305" r:id="rId50"/>
    <p:sldId id="302" r:id="rId51"/>
    <p:sldId id="306" r:id="rId52"/>
    <p:sldId id="307" r:id="rId53"/>
    <p:sldId id="308" r:id="rId54"/>
    <p:sldId id="309" r:id="rId55"/>
    <p:sldId id="310" r:id="rId56"/>
    <p:sldId id="312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7" r:id="rId74"/>
    <p:sldId id="330" r:id="rId75"/>
    <p:sldId id="329" r:id="rId76"/>
    <p:sldId id="331" r:id="rId77"/>
    <p:sldId id="332" r:id="rId78"/>
    <p:sldId id="333" r:id="rId79"/>
    <p:sldId id="334" r:id="rId80"/>
    <p:sldId id="335" r:id="rId81"/>
    <p:sldId id="33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B2A7-9322-4C2D-B6B7-76B5BB41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BBFA-C40C-42F4-9CBE-CF39C9BB2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D575-00C2-4DB9-97E0-4483A7C3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E028-5007-4D1B-B42F-58D6D616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6106-7D2E-4FBD-9CB6-7FF4090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15B5-1144-45A0-8C30-23953FA6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38446-D3A6-4EAB-87C8-C44C5FE9B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4DD7-477E-49F7-979A-128E4BE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8846-551B-4D46-99A8-32AD60E4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FA4EF-76E1-467E-A5FB-8D268E01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3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C996C-F756-4D8C-8D38-E22131DC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736E0-BAF6-4B81-8564-693D4DF56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48CBC-1B32-4917-91AC-5E9D68BE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2F3E-761F-437F-AAC5-545E5CFB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12DF0-B027-4F52-8AA2-02B2205C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EF36-232A-46D2-9BA1-EF4247F7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485B-C1ED-4107-B2ED-91228B37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08AB-156C-4460-AB0E-AE75A9FE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D3BC-1898-43FA-A73E-A65572A3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4F1E-E968-4D86-AC81-ABEF57F9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D6A-FB92-4A14-A992-6FC09A08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119F-9A52-43E6-876D-BDE84EDF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8940C-720C-4D25-A40C-CB20765F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0203-41CD-40D7-8A3B-128F3A8E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BF7AC-B638-4656-86F6-68D6F8A9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9BE8-6C34-4FF3-AFAF-B177BF5D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1ACEA-25C9-4574-80A9-3BA071F9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91150-EBEC-4904-B2BB-109B85770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81E95-2C60-4D24-9D3F-132E0306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3AAA7-7CAD-4AD9-A4FF-FC230011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E8624-101E-4EF0-92F1-2A801564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C76D-1527-4047-B97E-1313CF19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699C-BBDE-4546-A31E-1C214B9E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1309-F658-4F06-9AF2-36D63716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581A7-86C3-484C-8970-FA32B011F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0938A-EBEF-47A2-82E4-44440EBC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DE769-1E50-48B0-AB2C-8C215FBE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8B2F0-601F-4391-B29A-4BEF954D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25FB0-2A7C-45A2-899E-8689ED8D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8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509A-618D-488C-A7D3-AEF8DCF8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5842D-0EF2-4399-B83D-140533A3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D6FF4-93CC-435F-8D25-5A4C4043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B1AEB-A63C-415E-9A0A-10C6E4BF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BE319-A0C8-45C1-8501-FD6AF690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0B31F-F1AD-4F7F-B0D1-DE62DD16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E13BC-042B-483E-BCA3-766A68C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A80F-20DF-4773-A2D2-153677DD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AE2A-58EA-4BB0-B3CF-6D4249F9D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5CE14-75A6-4BDF-BA4F-3EC3A292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2B1F-A6DA-4036-88AE-747ECC47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6C45-A4D0-46D1-AF68-78202F64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6608-2C31-46BE-BB15-7974ADC3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74D6-3F53-407D-987A-B47967A4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D19B3-C19A-41F4-BBCA-449C69A64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8A751-82FD-4F23-893A-A10DF7C4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86F07-D894-4D0A-9173-82D8CC84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D64DB-9865-4763-8BAF-490540F0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15397-DAD3-48D9-9ACC-EC350990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1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C2827-2B91-40B1-B6C6-2F8345FA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D068-B432-482A-8121-37B748A9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1ECF-A33A-43A8-A05B-95DE529D7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52EA4-794B-4ABA-A676-CF584264247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847A-0400-428C-8BC8-56612CBA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125A2-0D3E-43BF-9BDF-23892C94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8709-688B-4870-9694-7DFED5796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798F-740D-41C6-8DCE-115E31550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6CFB8-8D4D-48DB-9013-FA47746F6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Сборка мусора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0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5CED-3A51-4005-AF49-ED15166F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1409-58FB-45A5-982A-11E88ACB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Инструмент используемый в </a:t>
            </a:r>
            <a:r>
              <a:rPr lang="en-US" dirty="0"/>
              <a:t>managed-</a:t>
            </a:r>
            <a:r>
              <a:rPr lang="ru-RU" dirty="0"/>
              <a:t>языках для высвобождения неиспользуемой памяти называется </a:t>
            </a:r>
            <a:r>
              <a:rPr lang="en-US" b="1" dirty="0"/>
              <a:t>Garbage Collector</a:t>
            </a:r>
            <a:r>
              <a:rPr lang="en-US" dirty="0"/>
              <a:t> </a:t>
            </a:r>
            <a:r>
              <a:rPr lang="ru-RU" dirty="0"/>
              <a:t>(сборщик мусора)</a:t>
            </a:r>
          </a:p>
          <a:p>
            <a:pPr marL="0" indent="0">
              <a:buNone/>
            </a:pPr>
            <a:r>
              <a:rPr lang="ru-RU" dirty="0"/>
              <a:t>У </a:t>
            </a:r>
            <a:r>
              <a:rPr lang="en-US" dirty="0"/>
              <a:t>GC </a:t>
            </a:r>
            <a:r>
              <a:rPr lang="ru-RU" dirty="0"/>
              <a:t>всего две задачи</a:t>
            </a:r>
          </a:p>
          <a:p>
            <a:r>
              <a:rPr lang="ru-RU" dirty="0"/>
              <a:t>Обнаружение мусора</a:t>
            </a:r>
          </a:p>
          <a:p>
            <a:r>
              <a:rPr lang="ru-RU" dirty="0"/>
              <a:t>Отчистка мусора</a:t>
            </a:r>
          </a:p>
        </p:txBody>
      </p:sp>
    </p:spTree>
    <p:extLst>
      <p:ext uri="{BB962C8B-B14F-4D97-AF65-F5344CB8AC3E}">
        <p14:creationId xmlns:p14="http://schemas.microsoft.com/office/powerpoint/2010/main" val="402726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F7A-77E1-406C-9194-BF15A7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8FA-8A47-4EE9-BDBE-27E01A59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Мусор - это структура данных(объект) в памяти, к которому из программного кода больше невозможно получить доступ.</a:t>
            </a:r>
          </a:p>
          <a:p>
            <a:pPr marL="0" indent="0">
              <a:buNone/>
            </a:pPr>
            <a:r>
              <a:rPr lang="ru-RU" dirty="0"/>
              <a:t>Как если бы вы потеряли ссылку на то что вам выделилось в </a:t>
            </a:r>
            <a:r>
              <a:rPr lang="en-US" dirty="0" err="1"/>
              <a:t>heap’e</a:t>
            </a:r>
            <a:r>
              <a:rPr lang="en-US" dirty="0"/>
              <a:t> </a:t>
            </a:r>
            <a:r>
              <a:rPr lang="ru-RU" dirty="0"/>
              <a:t>после вызова </a:t>
            </a:r>
            <a:r>
              <a:rPr lang="en-US" dirty="0"/>
              <a:t>malloc(…)</a:t>
            </a:r>
          </a:p>
        </p:txBody>
      </p:sp>
    </p:spTree>
    <p:extLst>
      <p:ext uri="{BB962C8B-B14F-4D97-AF65-F5344CB8AC3E}">
        <p14:creationId xmlns:p14="http://schemas.microsoft.com/office/powerpoint/2010/main" val="32263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F7A-77E1-406C-9194-BF15A7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8FA-8A47-4EE9-BDBE-27E01A59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Существует несколько реализаций GC, работающих по различным алгоритмам, каждый из которых по своему решает проблему отслеживания и уничтожения уже ненужных объектов. Какие-то реализации лучше работают на больших размерах </a:t>
            </a:r>
            <a:r>
              <a:rPr lang="ru-RU" dirty="0" err="1"/>
              <a:t>heap</a:t>
            </a:r>
            <a:r>
              <a:rPr lang="ru-RU" dirty="0"/>
              <a:t>-а, какие-то лучше работают на средних размерах и меньше.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 этом по спецификации нет никаких правил для реализации GC, кроме сбора объектов, которые гарантированно более не могут быть использованы.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37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EF7A-77E1-406C-9194-BF15A7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8FA-8A47-4EE9-BDBE-27E01A592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Как </a:t>
            </a:r>
            <a:r>
              <a:rPr lang="ru-RU" dirty="0"/>
              <a:t>определить, что объект не нужен, что объект не используется и это мусор?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Существует несколько подходов для поиска мусора: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 err="1"/>
              <a:t>Reference</a:t>
            </a:r>
            <a:r>
              <a:rPr lang="ru-RU" dirty="0"/>
              <a:t> </a:t>
            </a:r>
            <a:r>
              <a:rPr lang="ru-RU" dirty="0" err="1"/>
              <a:t>counting</a:t>
            </a:r>
            <a:endParaRPr lang="ru-RU" dirty="0"/>
          </a:p>
          <a:p>
            <a:r>
              <a:rPr lang="ru-RU" dirty="0" err="1"/>
              <a:t>Tracing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0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5D27-AAC9-4109-92A1-77AF2BC4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C45A-9704-4839-B8F3-BFFEA45A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подход основан на подсчете ссылок, о чем можно догадаться из названия.</a:t>
            </a:r>
          </a:p>
          <a:p>
            <a:pPr marL="0" indent="0">
              <a:buNone/>
            </a:pPr>
            <a:r>
              <a:rPr lang="ru-RU" dirty="0"/>
              <a:t>Суть подхода состоит в том, что каждый объект имеет некоторый счетчик. Этот счетчик хранит информацию о том, сколько ссылок указывает на объект. Когда какая-либо ссылка уничтожается, то и значение счетчика уменьшается.</a:t>
            </a:r>
          </a:p>
          <a:p>
            <a:pPr marL="0" indent="0">
              <a:buNone/>
            </a:pPr>
            <a:r>
              <a:rPr lang="ru-RU" dirty="0"/>
              <a:t>Если значение счетчика равно нулю - объект можно считать мусором и память, которую он занимает, можно очищать.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6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ference Counting">
            <a:extLst>
              <a:ext uri="{FF2B5EF4-FFF2-40B4-BE49-F238E27FC236}">
                <a16:creationId xmlns:a16="http://schemas.microsoft.com/office/drawing/2014/main" id="{3E416954-633E-49C2-BBB6-28CA9A170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5" y="595277"/>
            <a:ext cx="7561343" cy="537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DB4-D2AA-4CD1-A326-6CB521B3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8599-97B7-439F-ACA5-43605FBD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Используется во многих языках программирования, например, в </a:t>
            </a:r>
            <a:r>
              <a:rPr lang="ru-RU" u="sng" dirty="0"/>
              <a:t>Python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У этого подхода есть много плюсов: он прост, не требует долгих пауз для сборки мусора.</a:t>
            </a:r>
          </a:p>
          <a:p>
            <a:pPr marL="0" indent="0">
              <a:buNone/>
            </a:pPr>
            <a:r>
              <a:rPr lang="ru-RU" dirty="0"/>
              <a:t>Однако, есть и несколько существенных минусов:</a:t>
            </a:r>
          </a:p>
          <a:p>
            <a:r>
              <a:rPr lang="ru-RU" dirty="0"/>
              <a:t>Плохо сочетается с многопоточностью</a:t>
            </a:r>
          </a:p>
          <a:p>
            <a:r>
              <a:rPr lang="ru-RU" dirty="0"/>
              <a:t>Сложно выявлять циклические зависимости, что требует большой ответственности для реализации точности счетчика.</a:t>
            </a:r>
          </a:p>
          <a:p>
            <a:r>
              <a:rPr lang="ru-RU" dirty="0"/>
              <a:t>Влияет на производительность – каждый раз, когда мы что-то читаем, записываем ссылку на объект в локальную переменную, нам нужно увеличивать счетчик.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40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DDB4-D2AA-4CD1-A326-6CB521B3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8599-97B7-439F-ACA5-43605FBD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Циклические зависимости - когда два объекта указывают друг на друга, но ни один живой объект на них не ссылается. Это приводит к утечкам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Каждый из объектов на рисунке</a:t>
            </a: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имеет по одной ссылке на себя, </a:t>
            </a: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однако только один является </a:t>
            </a: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</a:rPr>
              <a:t>по-настоящему живым.</a:t>
            </a:r>
            <a:endParaRPr lang="en-US" sz="2400" dirty="0"/>
          </a:p>
        </p:txBody>
      </p:sp>
      <p:pic>
        <p:nvPicPr>
          <p:cNvPr id="6146" name="Picture 2" descr="Reference Counting">
            <a:extLst>
              <a:ext uri="{FF2B5EF4-FFF2-40B4-BE49-F238E27FC236}">
                <a16:creationId xmlns:a16="http://schemas.microsoft.com/office/drawing/2014/main" id="{3CA8CCC4-0B8C-4DD2-948F-CDDEE9FC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55" y="2863850"/>
            <a:ext cx="4772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8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BB65-ECC6-4AA0-B784-D7D748D1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FCF2F-920A-4BB9-A722-4A5D303C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Благодаря своим минусам данный подход не используется и вытеснен более гибким подходом, под названием </a:t>
            </a:r>
            <a:r>
              <a:rPr lang="en-US" b="1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2639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D96-71E9-4265-9DBF-5ECC86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F646-3FFE-4A7B-B4A8-067881310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Этот подход вводит новое </a:t>
            </a:r>
            <a:r>
              <a:rPr lang="ru-RU" dirty="0" err="1"/>
              <a:t>поняте</a:t>
            </a:r>
            <a:r>
              <a:rPr lang="ru-RU" dirty="0"/>
              <a:t> - GC </a:t>
            </a:r>
            <a:r>
              <a:rPr lang="ru-RU" dirty="0" err="1"/>
              <a:t>Root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Главную идею подхода можно сформулировать так:</a:t>
            </a:r>
          </a:p>
          <a:p>
            <a:pPr marL="0" indent="0">
              <a:buNone/>
            </a:pPr>
            <a:r>
              <a:rPr lang="ru-RU" dirty="0"/>
              <a:t>Живые объекты - это те, до которых мы можем добраться от корня (GC </a:t>
            </a:r>
            <a:r>
              <a:rPr lang="ru-RU" dirty="0" err="1"/>
              <a:t>Root</a:t>
            </a:r>
            <a:r>
              <a:rPr lang="ru-RU" dirty="0"/>
              <a:t>), в то время как все остальные являются мусором. Все что доступно с живого объекта - также живое.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Рассмотрим на примере…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55E151-14F4-47E8-A3FF-79E128DE7FB5}"/>
              </a:ext>
            </a:extLst>
          </p:cNvPr>
          <p:cNvCxnSpPr/>
          <p:nvPr/>
        </p:nvCxnSpPr>
        <p:spPr>
          <a:xfrm>
            <a:off x="710214" y="2911876"/>
            <a:ext cx="0" cy="1056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39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6BE-2159-4E77-89D3-361F8737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A011-0F90-4EBA-BA3C-9732B8D0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Что такое сборка мусора?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Сборка мусора — это процесс восстановления заполненной памяти среды выполнения путем уничтожения неиспользуемых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31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D96-71E9-4265-9DBF-5ECC86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26365-875B-4CCF-8007-A1726E50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2526961"/>
            <a:ext cx="6620826" cy="2382390"/>
          </a:xfrm>
          <a:prstGeom prst="rect">
            <a:avLst/>
          </a:prstGeom>
        </p:spPr>
      </p:pic>
      <p:pic>
        <p:nvPicPr>
          <p:cNvPr id="2052" name="Picture 4" descr="GC Root">
            <a:extLst>
              <a:ext uri="{FF2B5EF4-FFF2-40B4-BE49-F238E27FC236}">
                <a16:creationId xmlns:a16="http://schemas.microsoft.com/office/drawing/2014/main" id="{2B053B65-72B0-4CE0-869C-EA227D8F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07" y="1690688"/>
            <a:ext cx="4391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6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5D96-71E9-4265-9DBF-5ECC869B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E30D-8AE4-4A51-B8E2-CA5C2C0E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Так вот </a:t>
            </a:r>
            <a:r>
              <a:rPr lang="ru-RU" dirty="0" err="1"/>
              <a:t>Person</a:t>
            </a:r>
            <a:r>
              <a:rPr lang="ru-RU" dirty="0"/>
              <a:t> - это и есть тот самый</a:t>
            </a:r>
            <a:br>
              <a:rPr lang="ru-RU" dirty="0"/>
            </a:br>
            <a:r>
              <a:rPr lang="ru-RU" dirty="0"/>
              <a:t>корень, якорь. </a:t>
            </a:r>
            <a:br>
              <a:rPr lang="ru-RU" dirty="0"/>
            </a:br>
            <a:r>
              <a:rPr lang="ru-RU" dirty="0" err="1"/>
              <a:t>Т.е</a:t>
            </a:r>
            <a:r>
              <a:rPr lang="ru-RU" dirty="0"/>
              <a:t> это наивысшая точка графа </a:t>
            </a:r>
            <a:br>
              <a:rPr lang="ru-RU" dirty="0"/>
            </a:br>
            <a:r>
              <a:rPr lang="ru-RU" dirty="0"/>
              <a:t>связанных объектов.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как </a:t>
            </a:r>
            <a:r>
              <a:rPr lang="ru-RU" dirty="0" err="1"/>
              <a:t>Person</a:t>
            </a:r>
            <a:r>
              <a:rPr lang="ru-RU" dirty="0"/>
              <a:t> у нас является живым </a:t>
            </a:r>
            <a:br>
              <a:rPr lang="ru-RU" dirty="0"/>
            </a:br>
            <a:r>
              <a:rPr lang="ru-RU" dirty="0"/>
              <a:t>объектом, то считается, что все </a:t>
            </a:r>
            <a:br>
              <a:rPr lang="ru-RU" dirty="0"/>
            </a:br>
            <a:r>
              <a:rPr lang="ru-RU" dirty="0"/>
              <a:t>объекты, до которых мы можем </a:t>
            </a:r>
            <a:br>
              <a:rPr lang="ru-RU" dirty="0"/>
            </a:br>
            <a:r>
              <a:rPr lang="ru-RU" dirty="0"/>
              <a:t>добраться из </a:t>
            </a:r>
            <a:r>
              <a:rPr lang="ru-RU" dirty="0" err="1"/>
              <a:t>Person</a:t>
            </a:r>
            <a:r>
              <a:rPr lang="ru-RU" dirty="0"/>
              <a:t> - также живые.</a:t>
            </a:r>
          </a:p>
          <a:p>
            <a:endParaRPr lang="ru-RU" dirty="0"/>
          </a:p>
          <a:p>
            <a:endParaRPr lang="en-US" dirty="0"/>
          </a:p>
        </p:txBody>
      </p:sp>
      <p:pic>
        <p:nvPicPr>
          <p:cNvPr id="2052" name="Picture 4" descr="GC Root">
            <a:extLst>
              <a:ext uri="{FF2B5EF4-FFF2-40B4-BE49-F238E27FC236}">
                <a16:creationId xmlns:a16="http://schemas.microsoft.com/office/drawing/2014/main" id="{2B053B65-72B0-4CE0-869C-EA227D8F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07" y="1690688"/>
            <a:ext cx="43910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27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E3D0-721F-4FB9-AC92-E3D20E44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F521-4668-4911-8B84-7C1D7DDE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825625"/>
            <a:ext cx="584272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Проговорим еще раз смысл разбираемого подхода:</a:t>
            </a:r>
          </a:p>
          <a:p>
            <a:pPr marL="0" indent="0">
              <a:buNone/>
            </a:pPr>
            <a:r>
              <a:rPr lang="ru-RU" dirty="0"/>
              <a:t>Если мы представим все объекты и ссылки между ними как дерево, то нам нужно пройти от корневых узлов по всем узлам.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 этом узлы, до которых мы сможем добраться - не мусор, все остальные - мусор.</a:t>
            </a:r>
            <a:endParaRPr lang="en-US" dirty="0"/>
          </a:p>
        </p:txBody>
      </p:sp>
      <p:pic>
        <p:nvPicPr>
          <p:cNvPr id="4099" name="Picture 3" descr="Tracing">
            <a:extLst>
              <a:ext uri="{FF2B5EF4-FFF2-40B4-BE49-F238E27FC236}">
                <a16:creationId xmlns:a16="http://schemas.microsoft.com/office/drawing/2014/main" id="{861C153C-C736-4C6A-A231-7D37183AE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58" y="1568883"/>
            <a:ext cx="54387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48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C91-A5F5-41A0-9280-322D2B0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E8C-5CEF-46E5-A22F-D6669809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Видно, что одна из проблем </a:t>
            </a:r>
            <a:r>
              <a:rPr lang="ru-RU" u="sng" dirty="0" err="1"/>
              <a:t>reference</a:t>
            </a:r>
            <a:r>
              <a:rPr lang="ru-RU" u="sng" dirty="0"/>
              <a:t> </a:t>
            </a:r>
            <a:r>
              <a:rPr lang="ru-RU" u="sng" dirty="0" err="1"/>
              <a:t>counting</a:t>
            </a:r>
            <a:r>
              <a:rPr lang="ru-RU" dirty="0"/>
              <a:t>, с циклическими зависимостями, сейчас решается сама собой. Все просто: не можем добраться до объекта - значит объект мусор.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Логичным образом всплывает вопрос: какие бывают </a:t>
            </a:r>
            <a:r>
              <a:rPr lang="ru-RU" u="sng" dirty="0"/>
              <a:t>GC </a:t>
            </a:r>
            <a:r>
              <a:rPr lang="ru-RU" u="sng" dirty="0" err="1"/>
              <a:t>Root</a:t>
            </a:r>
            <a:r>
              <a:rPr lang="ru-RU" dirty="0"/>
              <a:t>? Как мы уже поняли из примера c </a:t>
            </a:r>
            <a:r>
              <a:rPr lang="ru-RU" dirty="0" err="1"/>
              <a:t>Person</a:t>
            </a:r>
            <a:r>
              <a:rPr lang="ru-RU" dirty="0"/>
              <a:t>, что </a:t>
            </a:r>
            <a:r>
              <a:rPr lang="ru-RU" b="1" dirty="0"/>
              <a:t>локальные переменные</a:t>
            </a:r>
            <a:r>
              <a:rPr lang="ru-RU" dirty="0"/>
              <a:t> являются </a:t>
            </a:r>
            <a:r>
              <a:rPr lang="ru-RU" b="1" dirty="0"/>
              <a:t>GC </a:t>
            </a:r>
            <a:r>
              <a:rPr lang="ru-RU" b="1" dirty="0" err="1"/>
              <a:t>Root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6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C91-A5F5-41A0-9280-322D2B02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ru-RU" dirty="0"/>
              <a:t>жизни </a:t>
            </a:r>
            <a:r>
              <a:rPr lang="en-US" dirty="0"/>
              <a:t>GC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DE8C-5CEF-46E5-A22F-D6669809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Вернёмся к примеру и предположим, что код лежит внутри некоторого метода: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После сборки мусора</a:t>
            </a:r>
            <a:br>
              <a:rPr lang="ru-RU" dirty="0"/>
            </a:br>
            <a:r>
              <a:rPr lang="ru-RU" dirty="0"/>
              <a:t>объект по ссылке </a:t>
            </a:r>
            <a:r>
              <a:rPr lang="en-US" b="1" dirty="0"/>
              <a:t>p</a:t>
            </a:r>
            <a:br>
              <a:rPr lang="en-US" b="1" dirty="0"/>
            </a:br>
            <a:r>
              <a:rPr lang="ru-RU" dirty="0"/>
              <a:t>и все связанные с ним</a:t>
            </a:r>
            <a:br>
              <a:rPr lang="ru-RU" b="1" dirty="0"/>
            </a:br>
            <a:r>
              <a:rPr lang="ru-RU" b="1" dirty="0"/>
              <a:t>другие объекты</a:t>
            </a:r>
            <a:br>
              <a:rPr lang="ru-RU" b="1" dirty="0"/>
            </a:br>
            <a:r>
              <a:rPr lang="ru-RU" dirty="0"/>
              <a:t>не выживут.</a:t>
            </a:r>
          </a:p>
          <a:p>
            <a:pPr marL="0" indent="0">
              <a:buNone/>
            </a:pPr>
            <a:r>
              <a:rPr lang="ru-RU" dirty="0"/>
              <a:t>Но, почему?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8A49E-66F4-4E16-B9F6-AD1D959EE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773" y="2491171"/>
            <a:ext cx="6642997" cy="36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4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1D1C-0996-4707-B315-F3B5D21F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r>
              <a:rPr lang="ru-RU" dirty="0"/>
              <a:t>жизни </a:t>
            </a:r>
            <a:r>
              <a:rPr lang="en-US" dirty="0"/>
              <a:t>GC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A46D-5120-4591-B80B-19AD2AA4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Дело в том, что компилятор вычисляет для всех переменных </a:t>
            </a:r>
            <a:r>
              <a:rPr lang="ru-RU" dirty="0" err="1"/>
              <a:t>live</a:t>
            </a:r>
            <a:r>
              <a:rPr lang="ru-RU" dirty="0"/>
              <a:t> </a:t>
            </a:r>
            <a:r>
              <a:rPr lang="ru-RU" dirty="0" err="1"/>
              <a:t>ranges</a:t>
            </a:r>
            <a:r>
              <a:rPr lang="ru-RU" dirty="0"/>
              <a:t> - это все, что находится на любых путях исполнения от определения переменной до последнего использования (или использований, они могут быть разные на разных путях).</a:t>
            </a:r>
          </a:p>
          <a:p>
            <a:pPr marL="0" indent="0">
              <a:buNone/>
            </a:pPr>
            <a:r>
              <a:rPr lang="ru-RU" dirty="0"/>
              <a:t>Другими словами, компилятор всегда знает: жива сейчас переменная или нет, </a:t>
            </a:r>
            <a:r>
              <a:rPr lang="ru-RU" u="sng" dirty="0"/>
              <a:t>могут ее потенциально в будущем еще использовать или нет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GC тоже ориентируется на это знание от компилятора. Если переменная вне своего </a:t>
            </a:r>
            <a:r>
              <a:rPr lang="ru-RU" dirty="0" err="1"/>
              <a:t>live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, то значит она уже не будет корнем.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3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9C9-3EDE-49B4-8E03-7EFAE51F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Root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0AE9-94B6-4CF0-88BE-48C3DF9BD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что еще может быть корневой точкой?</a:t>
            </a:r>
          </a:p>
          <a:p>
            <a:pPr marL="0" indent="0">
              <a:buNone/>
            </a:pPr>
            <a:r>
              <a:rPr lang="ru-RU" dirty="0"/>
              <a:t>В Java 8 корневой точкой могут быть:</a:t>
            </a:r>
          </a:p>
          <a:p>
            <a:endParaRPr lang="ru-RU" dirty="0"/>
          </a:p>
          <a:p>
            <a:r>
              <a:rPr lang="ru-RU" dirty="0"/>
              <a:t>Локальные переменные и параметры методов</a:t>
            </a:r>
          </a:p>
          <a:p>
            <a:r>
              <a:rPr lang="ru-RU" dirty="0"/>
              <a:t>Потоки Java</a:t>
            </a:r>
          </a:p>
          <a:p>
            <a:r>
              <a:rPr lang="ru-RU" dirty="0"/>
              <a:t>Статические переменные</a:t>
            </a:r>
          </a:p>
          <a:p>
            <a:r>
              <a:rPr lang="ru-RU" dirty="0"/>
              <a:t>Ссылки из JN</a:t>
            </a:r>
            <a:r>
              <a:rPr lang="en-US" dirty="0"/>
              <a:t>I*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JNI - </a:t>
            </a:r>
            <a:r>
              <a:rPr lang="ru-RU" dirty="0"/>
              <a:t>Java </a:t>
            </a:r>
            <a:r>
              <a:rPr lang="ru-RU" dirty="0" err="1"/>
              <a:t>Native</a:t>
            </a:r>
            <a:r>
              <a:rPr lang="ru-RU" dirty="0"/>
              <a:t> Interface — стандартный механизм для запуска кода под управлением виртуальной машины Java, который написан на </a:t>
            </a:r>
            <a:r>
              <a:rPr lang="en-US" dirty="0"/>
              <a:t>unmanaged-</a:t>
            </a:r>
            <a:r>
              <a:rPr lang="ru-RU" dirty="0"/>
              <a:t>языках и скомпонован в виде динамических библиотек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7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6E5-EF78-43B6-9B12-27BAF2E8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F47B2-461D-4BA9-BC22-D7A36BCB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Из этого следует, что даже самое простое </a:t>
            </a:r>
            <a:r>
              <a:rPr lang="ru-RU" dirty="0" err="1"/>
              <a:t>java</a:t>
            </a:r>
            <a:r>
              <a:rPr lang="ru-RU" dirty="0"/>
              <a:t> приложение имеет следующие GC </a:t>
            </a:r>
            <a:r>
              <a:rPr lang="ru-RU" dirty="0" err="1"/>
              <a:t>Root</a:t>
            </a:r>
            <a:r>
              <a:rPr lang="ru-RU" dirty="0"/>
              <a:t>: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Локальные переменные внутри </a:t>
            </a:r>
            <a:r>
              <a:rPr lang="ru-RU" dirty="0" err="1"/>
              <a:t>main</a:t>
            </a:r>
            <a:r>
              <a:rPr lang="ru-RU" dirty="0"/>
              <a:t> метода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Статические переменные класса, содержащего </a:t>
            </a:r>
            <a:r>
              <a:rPr lang="ru-RU" dirty="0" err="1"/>
              <a:t>main</a:t>
            </a:r>
            <a:r>
              <a:rPr lang="ru-RU" dirty="0"/>
              <a:t> метод.</a:t>
            </a:r>
          </a:p>
          <a:p>
            <a:pPr marL="0" indent="0">
              <a:buNone/>
            </a:pPr>
            <a:r>
              <a:rPr lang="ru-RU" dirty="0"/>
              <a:t>Параметры </a:t>
            </a:r>
            <a:r>
              <a:rPr lang="ru-RU" dirty="0" err="1"/>
              <a:t>main</a:t>
            </a:r>
            <a:r>
              <a:rPr lang="ru-RU" dirty="0"/>
              <a:t> метода</a:t>
            </a:r>
            <a:r>
              <a:rPr lang="en-US" dirty="0"/>
              <a:t> (</a:t>
            </a:r>
            <a:r>
              <a:rPr lang="en-US" b="1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Поток, который выполняет </a:t>
            </a:r>
            <a:r>
              <a:rPr lang="ru-RU" dirty="0" err="1"/>
              <a:t>main</a:t>
            </a:r>
            <a:r>
              <a:rPr lang="ru-RU" dirty="0"/>
              <a:t> метод.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3E161-DF2C-4DDF-86D5-A7D9CBA76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951" y="150175"/>
            <a:ext cx="7171484" cy="20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2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56F-5EE6-45D8-AA46-A88BF73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Отчистка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FB3-0358-4186-BD26-E2374E58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задачей обнаружения мусора разобрались.</a:t>
            </a:r>
          </a:p>
          <a:p>
            <a:pPr marL="0" indent="0">
              <a:buNone/>
            </a:pPr>
            <a:r>
              <a:rPr lang="ru-RU" dirty="0"/>
              <a:t>Теперь поговорим о том как происходит очистка.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Очистка памяти процесс довольно сложный, поэтому было также разработано несколько алгоритмов, выполняющих эту задачу.</a:t>
            </a:r>
          </a:p>
          <a:p>
            <a:pPr marL="0" indent="0">
              <a:buNone/>
            </a:pPr>
            <a:r>
              <a:rPr lang="ru-RU" dirty="0"/>
              <a:t>Рассмотрим какие алгоритмы очистки существуют.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66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756F-5EE6-45D8-AA46-A88BF73F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отчистки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8FB3-0358-4186-BD26-E2374E58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Копирующая сборка</a:t>
            </a:r>
          </a:p>
          <a:p>
            <a:r>
              <a:rPr lang="ru-RU" dirty="0"/>
              <a:t>Отслеживание и отчистка</a:t>
            </a:r>
          </a:p>
          <a:p>
            <a:r>
              <a:rPr lang="ru-RU" dirty="0"/>
              <a:t>Отслеживание и отчистка с дефрагментацией</a:t>
            </a:r>
          </a:p>
          <a:p>
            <a:r>
              <a:rPr lang="ru-RU" dirty="0"/>
              <a:t>Разделение на поколения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3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7184-26A8-430D-9A44-3B6BAFCF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5176-E27B-4671-B70F-CD55B8A3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таких языках, как C и C++, программист отвечает как за создание, так и за уничтожение объектов. Иногда программист может забыть уничтожить бесполезные объекты, и выделенная им память не освобождается. Расходуется все больше и больше системной памяти, и в конечном итоге она больше не выделяется. Такие приложения страдают от “утечек памяти”.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35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FF4-9310-447D-AC41-C132806E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Копирующая сборка мусора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BE87-281D-454C-B12E-95450B2C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Память условно делится на две области: </a:t>
            </a:r>
            <a:r>
              <a:rPr lang="ru-RU" b="1" dirty="0" err="1"/>
              <a:t>from-space</a:t>
            </a:r>
            <a:r>
              <a:rPr lang="ru-RU" dirty="0"/>
              <a:t> и </a:t>
            </a:r>
            <a:r>
              <a:rPr lang="ru-RU" b="1" dirty="0" err="1"/>
              <a:t>to-space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Все объекты создаются в области </a:t>
            </a:r>
            <a:r>
              <a:rPr lang="ru-RU" b="1" dirty="0" err="1"/>
              <a:t>from-space</a:t>
            </a:r>
            <a:r>
              <a:rPr lang="ru-RU" dirty="0"/>
              <a:t>, по мере заполнения этой области запускается очистка мусора. Приложение полностью останавливается - происходит так называемый </a:t>
            </a:r>
            <a:r>
              <a:rPr lang="ru-RU" b="1" dirty="0" err="1"/>
              <a:t>stop-the-world</a:t>
            </a:r>
            <a:r>
              <a:rPr lang="ru-RU" dirty="0"/>
              <a:t> - в момент начала очистки, после чего все "живые" объекты </a:t>
            </a:r>
            <a:br>
              <a:rPr lang="ru-RU" dirty="0"/>
            </a:br>
            <a:r>
              <a:rPr lang="ru-RU" dirty="0"/>
              <a:t>в </a:t>
            </a:r>
            <a:r>
              <a:rPr lang="ru-RU" b="1" dirty="0" err="1"/>
              <a:t>from-space</a:t>
            </a:r>
            <a:r>
              <a:rPr lang="ru-RU" dirty="0"/>
              <a:t> копируются в </a:t>
            </a:r>
            <a:r>
              <a:rPr lang="ru-RU" b="1" dirty="0" err="1"/>
              <a:t>to-space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После того, как все "живые" объекты скопированы происходит полная очистка </a:t>
            </a:r>
            <a:r>
              <a:rPr lang="ru-RU" b="1" dirty="0" err="1"/>
              <a:t>from-space</a:t>
            </a:r>
            <a:r>
              <a:rPr lang="ru-RU" dirty="0"/>
              <a:t> и области меняются местами.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9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B62-B521-4938-A8AF-5AC650A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947C-E419-4A48-9D99-6CADBE53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Простые сборщики мусора с остановкой мира полностью останавливают выполнение программы для запуска цикла сбора, тем самым гарантируя, что новые объекты не будут выделены и объекты не станут внезапно недоступными во время работы сборщика.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39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9B62-B521-4938-A8AF-5AC650AB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947C-E419-4A48-9D99-6CADBE53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Благодаря </a:t>
            </a:r>
            <a:r>
              <a:rPr lang="ru-RU" dirty="0" err="1"/>
              <a:t>stop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 паузе нам:</a:t>
            </a:r>
          </a:p>
          <a:p>
            <a:r>
              <a:rPr lang="ru-RU" dirty="0"/>
              <a:t>Проще определять достижимость объектов, так как граф объектов в этот момент заморожен.</a:t>
            </a:r>
          </a:p>
          <a:p>
            <a:r>
              <a:rPr lang="ru-RU" dirty="0"/>
              <a:t>Проще перемещать объекты в куче, так как можно не бояться, что мы что-то сломаем и мы можем ненадолго перевести кучу в некорректное состояние для наших нужд.</a:t>
            </a:r>
          </a:p>
          <a:p>
            <a:pPr marL="0" indent="0">
              <a:buNone/>
            </a:pPr>
            <a:r>
              <a:rPr lang="ru-RU" dirty="0"/>
              <a:t>Для тех задач, где пауза критична существует такое понятие как инкрементальная сборка. Там мы делаем большое количество кратковременных пауз. Это выражается в большей нагрузке на приложение.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24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80F2-B3BD-4249-807C-8B0A4A4E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73A-CCBA-4B84-ABA2-B12C9E4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алгоритм называется Mark-</a:t>
            </a:r>
            <a:r>
              <a:rPr lang="ru-RU" dirty="0" err="1"/>
              <a:t>and</a:t>
            </a:r>
            <a:r>
              <a:rPr lang="ru-RU" dirty="0"/>
              <a:t>-</a:t>
            </a:r>
            <a:r>
              <a:rPr lang="ru-RU" dirty="0" err="1"/>
              <a:t>Sweep</a:t>
            </a:r>
            <a:r>
              <a:rPr lang="ru-RU" dirty="0"/>
              <a:t>: "отслеживание и очистка".</a:t>
            </a:r>
          </a:p>
          <a:p>
            <a:pPr marL="0" indent="0">
              <a:buNone/>
            </a:pPr>
            <a:r>
              <a:rPr lang="ru-RU" dirty="0"/>
              <a:t>Алгоритм очень похож на предыдущий, но с некоторыми улучшениями.</a:t>
            </a:r>
          </a:p>
          <a:p>
            <a:pPr marL="0" indent="0">
              <a:buNone/>
            </a:pPr>
            <a:r>
              <a:rPr lang="ru-RU" dirty="0"/>
              <a:t>Объекты </a:t>
            </a:r>
            <a:r>
              <a:rPr lang="ru-RU" dirty="0" err="1"/>
              <a:t>аллоцируются</a:t>
            </a:r>
            <a:r>
              <a:rPr lang="ru-RU" dirty="0"/>
              <a:t> в памяти и в какой-то момент запускается очистка мусора. Приложение полностью останавливается - здесь все также, как и в предыдущем случае, без остановки никуда.</a:t>
            </a:r>
          </a:p>
          <a:p>
            <a:pPr marL="0" indent="0">
              <a:buNone/>
            </a:pPr>
            <a:r>
              <a:rPr lang="ru-RU" dirty="0"/>
              <a:t>После остановки мы проходим по всем объектам и помечаем(</a:t>
            </a:r>
            <a:r>
              <a:rPr lang="ru-RU" dirty="0" err="1"/>
              <a:t>mark</a:t>
            </a:r>
            <a:r>
              <a:rPr lang="ru-RU" dirty="0"/>
              <a:t>) все "живые" объекты, после чего делаем </a:t>
            </a:r>
            <a:r>
              <a:rPr lang="ru-RU" dirty="0" err="1"/>
              <a:t>sweep</a:t>
            </a:r>
            <a:r>
              <a:rPr lang="ru-RU" dirty="0"/>
              <a:t> - чистим и снимаем все пометки с "живых" объектов.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14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80F2-B3BD-4249-807C-8B0A4A4E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E73A-CCBA-4B84-ABA2-B12C9E40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Главным минусом подхода является то, что память становится фрагментированной. Так как получаются целые куски свободной памяти после </a:t>
            </a:r>
            <a:r>
              <a:rPr lang="ru-RU" dirty="0" err="1"/>
              <a:t>sweep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Также при большом количестве "живых" объектов работа алгоритма становится гораздо менее эффективной.</a:t>
            </a:r>
          </a:p>
          <a:p>
            <a:pPr marL="0" indent="0">
              <a:buNone/>
            </a:pPr>
            <a:r>
              <a:rPr lang="ru-RU" dirty="0"/>
              <a:t>Проиллюстрируем это, красным выделена очищенная область:</a:t>
            </a:r>
            <a:endParaRPr lang="en-US" dirty="0"/>
          </a:p>
        </p:txBody>
      </p:sp>
      <p:pic>
        <p:nvPicPr>
          <p:cNvPr id="12291" name="Picture 3" descr="Mark-and-Sweep">
            <a:extLst>
              <a:ext uri="{FF2B5EF4-FFF2-40B4-BE49-F238E27FC236}">
                <a16:creationId xmlns:a16="http://schemas.microsoft.com/office/drawing/2014/main" id="{66CD0A54-D527-409F-9910-0C0AA515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8713"/>
            <a:ext cx="10179280" cy="10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8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9CE-B7BD-46D0-A322-007EF57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B49-5FDC-41AB-A0A4-7169516C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отличии от простого Mark-</a:t>
            </a:r>
            <a:r>
              <a:rPr lang="ru-RU" dirty="0" err="1"/>
              <a:t>and</a:t>
            </a:r>
            <a:r>
              <a:rPr lang="ru-RU" dirty="0"/>
              <a:t>-</a:t>
            </a:r>
            <a:r>
              <a:rPr lang="ru-RU" dirty="0" err="1"/>
              <a:t>sweep</a:t>
            </a:r>
            <a:r>
              <a:rPr lang="ru-RU" dirty="0"/>
              <a:t> мы ищем "мертвые" объекты, помечаем их для переноса и только после этого останавливаем приложение для очистки памяти.</a:t>
            </a:r>
          </a:p>
          <a:p>
            <a:pPr marL="0" indent="0">
              <a:buNone/>
            </a:pPr>
            <a:r>
              <a:rPr lang="ru-RU" dirty="0"/>
              <a:t>Так как с "мертвыми" объектами наше приложение уже не работает мы можем искать их параллельно работе приложения. Это очень эффективно, так как мы теперь не тратим время паузы на поиск, как в предыдущих алгоритмах.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08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9CE-B7BD-46D0-A322-007EF57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B49-5FDC-41AB-A0A4-7169516C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После завершения процедуры удаления происходит </a:t>
            </a:r>
            <a:r>
              <a:rPr lang="ru-RU" dirty="0" err="1"/>
              <a:t>compact</a:t>
            </a:r>
            <a:r>
              <a:rPr lang="ru-RU" dirty="0"/>
              <a:t> - мы </a:t>
            </a:r>
            <a:r>
              <a:rPr lang="ru-RU" dirty="0" err="1"/>
              <a:t>дефрагментируем</a:t>
            </a:r>
            <a:r>
              <a:rPr lang="ru-RU" dirty="0"/>
              <a:t> память. Объекты "сдвигаются" на более близкие адреса.</a:t>
            </a:r>
            <a:endParaRPr lang="en-US" dirty="0"/>
          </a:p>
        </p:txBody>
      </p:sp>
      <p:pic>
        <p:nvPicPr>
          <p:cNvPr id="14339" name="Picture 3" descr="Mark-and-Sweep-Compact">
            <a:extLst>
              <a:ext uri="{FF2B5EF4-FFF2-40B4-BE49-F238E27FC236}">
                <a16:creationId xmlns:a16="http://schemas.microsoft.com/office/drawing/2014/main" id="{95EFF642-65CB-4B37-B07B-8E92B409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245" y="3258613"/>
            <a:ext cx="8841509" cy="305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77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A9CE-B7BD-46D0-A322-007EF57C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Mark-and-Sweep Compact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7B49-5FDC-41AB-A0A4-7169516C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Плюсы:</a:t>
            </a:r>
          </a:p>
          <a:p>
            <a:r>
              <a:rPr lang="ru-RU" dirty="0"/>
              <a:t>Нет фрагментации памяти.</a:t>
            </a:r>
          </a:p>
          <a:p>
            <a:r>
              <a:rPr lang="ru-RU" dirty="0"/>
              <a:t>Эффективная работа при большом количестве "живых" объектов.</a:t>
            </a:r>
          </a:p>
          <a:p>
            <a:pPr marL="0" indent="0">
              <a:buNone/>
            </a:pPr>
            <a:r>
              <a:rPr lang="ru-RU" dirty="0"/>
              <a:t>Минусы:</a:t>
            </a:r>
          </a:p>
          <a:p>
            <a:r>
              <a:rPr lang="ru-RU" dirty="0"/>
              <a:t>Плохо работает при большом количестве "мертвых" объектов.</a:t>
            </a:r>
          </a:p>
          <a:p>
            <a:r>
              <a:rPr lang="ru-RU" dirty="0"/>
              <a:t>Compact - дорогостоящая операция, занимающая много 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50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92FA-8D79-4543-A9F9-C746C86C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63F2-AF1A-4219-8254-55879226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Сразу договоримся, что будем рассматривать то как это работает в </a:t>
            </a:r>
            <a:r>
              <a:rPr lang="en-US" dirty="0" err="1"/>
              <a:t>HotSpot</a:t>
            </a:r>
            <a:r>
              <a:rPr lang="en-US" dirty="0"/>
              <a:t> JVM (</a:t>
            </a:r>
            <a:r>
              <a:rPr lang="ru-RU" dirty="0"/>
              <a:t>Виртуальная машина используемая в </a:t>
            </a:r>
            <a:r>
              <a:rPr lang="en-US" dirty="0"/>
              <a:t>Oracle JDK </a:t>
            </a:r>
            <a:r>
              <a:rPr lang="ru-RU" dirty="0" err="1"/>
              <a:t>по-умолчанию</a:t>
            </a:r>
            <a:r>
              <a:rPr lang="ru-RU" dirty="0"/>
              <a:t>). В других имплементациях описанный далее алгоритм может работать по другому =)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132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92FA-8D79-4543-A9F9-C746C86C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63F2-AF1A-4219-8254-55879226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Исходя из анализа уже работающих систем было выделено две закономерности.</a:t>
            </a:r>
          </a:p>
          <a:p>
            <a:pPr marL="0" indent="0">
              <a:buNone/>
            </a:pPr>
            <a:r>
              <a:rPr lang="ru-RU" dirty="0"/>
              <a:t>Первая из них гласит, что большинство объектов в программе либо живут очень долго, либо очень недолго. Более того, количество объектов живущих долго крайне невелико.</a:t>
            </a:r>
          </a:p>
          <a:p>
            <a:pPr marL="0" indent="0">
              <a:buNone/>
            </a:pPr>
            <a:r>
              <a:rPr lang="ru-RU" dirty="0"/>
              <a:t>Вторая закономерность гласит, что существует очень мало связей между "старыми" объектами, которые уже существовали давно, и "новыми", только что или недавно созданными, объектами.</a:t>
            </a:r>
          </a:p>
          <a:p>
            <a:pPr marL="0" indent="0">
              <a:buNone/>
            </a:pPr>
            <a:r>
              <a:rPr lang="ru-RU" dirty="0"/>
              <a:t>Эти две закономерности еще иногда называют "</a:t>
            </a:r>
            <a:r>
              <a:rPr lang="ru-RU" u="sng" dirty="0"/>
              <a:t>слабой гипотезой о поколениях</a:t>
            </a:r>
            <a:r>
              <a:rPr lang="ru-RU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6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B9442-4C01-4615-8C50-78D540D58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46" y="0"/>
            <a:ext cx="10127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1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общем виде, гипотеза о поколениях гласит, что вероятность смерти как функция от возраста снижается очень быстро. Ее приложение к сборке мусора в частности означает, что подавляющее большинство объектов живут крайне недолго. По людским меркам, большинство даже в детский сад не пойдут. Также это означает, что чем дольше прожил объект, тем выше вероятность того, что он будет жить и дальше.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589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Большинство приложений имеют распределение времен жизни объектов, схематично описываемое примерно такой кривой:</a:t>
            </a:r>
            <a:br>
              <a:rPr lang="ru-RU" dirty="0"/>
            </a:br>
            <a:endParaRPr lang="ru-RU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EDDC816-4320-4368-9828-200D2751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392" y="2730130"/>
            <a:ext cx="4665585" cy="388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45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Подавляющее большинство объектов создаются на очень короткое время, они становятся ненужными практически сразу после их первого использования. Итераторы, локальные переменные методов, результаты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боксинга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прочие временные объекты, которые зачастую создаются неявно, попадают именно в эту категорию, образуя пик в самом начале графика.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6990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Далее идут объекты, создаваемые для выполнения более-менее долгих вычислений. Их жизнь чуть разнообразнее — они обычно гуляют по различным методам, трансформируясь и обогащаясь в процессе, но после этого становятся ненужными и превращаются в мусор. Благодаря таким объектам возникает небольшой бугорок на графике следом за пиком временных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2082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И, наконец, объекты-старожилы, переживающие почти всех — это постоянные данные программы, загружаемые часто в самом начале и проживающие долгую и счастливую жизнь до остановки приложения.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(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Различные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Singleton’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ы,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ThreadPool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’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ы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0583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C143-6BDB-42D3-A259-A41D4C2A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 на поколениях в </a:t>
            </a:r>
            <a:r>
              <a:rPr lang="en-US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8DD-4A4D-4F43-9484-513A561C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Вот тут и возникает идея разделения объектов на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младшее поколение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young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generation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и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старшее поколение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old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generation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 соответствии с этим разделением и процессы сборки мусора разделяются на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малую сборку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minor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GC)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затрагивающую только младшее поколение, и 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полную сборку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full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GC)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которая может затрагивать оба поколения. Малые сборки выполняются достаточно часто и удаляют основную часть мертвых объектов. Полные сборки выполняются тогда, когда текущий объем выделенной программе памяти близок к исчерпанию и малой сборкой уже не обойтись.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151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3FA-2A98-4147-AB04-A0B3A093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Интуитивно понятно, что желательно иметь сборщик мусора, который как можно быстрее избавлялся бы от ненужных объектов.</a:t>
            </a: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Хочется делать сборку мусора эффективно и быстро.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Поэтому прежде чем двигаться дальше, давайте разберемся с критериями, используемыми при оценке сборщиков.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1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3FA-2A98-4147-AB04-A0B3A0936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Традиционно, при определении эффективности работы сборщика мусора учитываются следующие факторы: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Максимальная задержка — максимальное время </a:t>
            </a:r>
            <a:r>
              <a:rPr lang="en-US" b="0" i="0" u="sng" dirty="0">
                <a:solidFill>
                  <a:srgbClr val="111111"/>
                </a:solidFill>
                <a:effectLst/>
                <a:latin typeface="-apple-system"/>
              </a:rPr>
              <a:t>STW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на которое сборщик приостанавливает выполнение программы для выполнения одной сборки. 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Пропускная способность — отношение общего времени работы программы к общему времени простоя, вызванного сборкой мусора, на длительном промежутке времени.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Потребляемые ресурсы — объем ресурсов процессора и/или дополнительной памяти, потребляемых сборщиком.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46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23FA-2A98-4147-AB04-A0B3A093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23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Понятно, что достич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ь всех трёх показателей реально, поэтому при выборе конкретной имплементации алгоритмы сборки нужно сосредоточится на двух конкретных характеристиках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1F9AC-6F80-4CE7-A108-8C361202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416" y="1647493"/>
            <a:ext cx="4509857" cy="470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90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0E70-3011-4436-899A-C63CAD69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Характеристики сборщиков мусора на поколениях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3B117-B12E-488E-845C-17CA7225F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586" y="2355156"/>
            <a:ext cx="6325483" cy="2857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C0ACD5-0872-4D00-99CC-F55A2A96B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58" y="2355156"/>
            <a:ext cx="59063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B08-2090-4812-A9DB-3B8FCB58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553B-EF9C-4B34-B62B-67FF3822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После определенного момента памяти уже не хватает для создания новых объектов, и программа внештатно завершается из-за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OutOfMemoryErrors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C++ для сборки мусора можно воспользоваться оператором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delete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а в C — методом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free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(). В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managed-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языках сборка мусора происходит автоматически в течение всего времени работы программы. Это устраняет необходимость выделения памяти и, следовательно, позволяет избежать утечек.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59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A4B5-6C9E-42A2-A293-F9C65684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Поколения объектов в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231E-FEA3-4E29-922C-09A0A86F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оптимизации сборки мусора память кучи дополнительно разделена на четыре области. В эти области объекты помещаются в зависимости от их возраста (как долго они используются в приложении).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Young Generation (молодое поколение)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Здесь создаются новые объекты. Область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young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generation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разделена на три части раздела: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Eden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(Эдем), S0 и S1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Survivor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Space — область для выживших).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Old Generation (старое поколение)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Здесь хранятся давно живущие объекты.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98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Поколения в куче">
            <a:extLst>
              <a:ext uri="{FF2B5EF4-FFF2-40B4-BE49-F238E27FC236}">
                <a16:creationId xmlns:a16="http://schemas.microsoft.com/office/drawing/2014/main" id="{224845C1-0B69-42D2-9DC1-7EFEA979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275"/>
            <a:ext cx="12192000" cy="525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16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FBEEA-99B2-4159-8E1D-7D28C24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91772-7B5D-4A2A-AB35-6116B34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Эдем (</a:t>
            </a:r>
            <a:r>
              <a:rPr lang="ru-RU" dirty="0" err="1"/>
              <a:t>Eden</a:t>
            </a:r>
            <a:r>
              <a:rPr lang="ru-RU" dirty="0"/>
              <a:t>) — это область </a:t>
            </a:r>
            <a:r>
              <a:rPr lang="ru-RU" dirty="0" err="1"/>
              <a:t>динамическои</a:t>
            </a:r>
            <a:r>
              <a:rPr lang="ru-RU" dirty="0"/>
              <a:t>̆ памяти, в </a:t>
            </a:r>
            <a:r>
              <a:rPr lang="ru-RU" dirty="0" err="1"/>
              <a:t>которои</a:t>
            </a:r>
            <a:r>
              <a:rPr lang="ru-RU" dirty="0"/>
              <a:t>̆ изначально создаются объекты. Многие объекты никогда не покидают </a:t>
            </a:r>
            <a:r>
              <a:rPr lang="ru-RU" dirty="0" err="1"/>
              <a:t>этои</a:t>
            </a:r>
            <a:r>
              <a:rPr lang="ru-RU" dirty="0"/>
              <a:t>̆ области памяти, так как быстро становятся мусором.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мы пишем что-то в виде </a:t>
            </a:r>
            <a:r>
              <a:rPr lang="ru-RU" b="1" dirty="0" err="1"/>
              <a:t>new</a:t>
            </a:r>
            <a:r>
              <a:rPr lang="ru-RU" b="1" dirty="0"/>
              <a:t> Object()</a:t>
            </a:r>
            <a:r>
              <a:rPr lang="ru-RU" dirty="0"/>
              <a:t> мы создаем объект именно в </a:t>
            </a:r>
            <a:r>
              <a:rPr lang="ru-RU" dirty="0" err="1"/>
              <a:t>Eden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Относится к </a:t>
            </a:r>
            <a:r>
              <a:rPr lang="ru-RU" dirty="0" err="1"/>
              <a:t>young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08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FBEEA-99B2-4159-8E1D-7D28C24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91772-7B5D-4A2A-AB35-6116B34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Область уцелевших (</a:t>
            </a:r>
            <a:r>
              <a:rPr lang="ru-RU" dirty="0" err="1"/>
              <a:t>Survivor</a:t>
            </a:r>
            <a:r>
              <a:rPr lang="ru-RU" dirty="0"/>
              <a:t>) — как правило, в памяти присутствует две области уцелевших. Или же можно считать, что область уцелевших обычно делится пополам. Именно в нее попадают объекты, пережившие "изгнание из Эдема" (отсюда и ее название). Иногда два этих пространства называются From Space и To Space. Одна из этих </a:t>
            </a:r>
            <a:r>
              <a:rPr lang="ru-RU" dirty="0" err="1"/>
              <a:t>областеи</a:t>
            </a:r>
            <a:r>
              <a:rPr lang="ru-RU" dirty="0"/>
              <a:t>̆ всегда пустует, если только не происходит процесс сбора.</a:t>
            </a:r>
          </a:p>
          <a:p>
            <a:pPr marL="0" indent="0">
              <a:buNone/>
            </a:pPr>
            <a:r>
              <a:rPr lang="ru-RU" dirty="0"/>
              <a:t>Из From Space объекты либо удаляются GC, либо перекочевывают в To Space - последнее место перед тем, как стать совсем старыми и перейти в </a:t>
            </a:r>
            <a:r>
              <a:rPr lang="ru-RU" dirty="0" err="1"/>
              <a:t>Tenured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Относится к </a:t>
            </a:r>
            <a:r>
              <a:rPr lang="ru-RU" dirty="0" err="1"/>
              <a:t>young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69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EFBEEA-99B2-4159-8E1D-7D28C24A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591772-7B5D-4A2A-AB35-6116B34C6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Хранилище (</a:t>
            </a:r>
            <a:r>
              <a:rPr lang="ru-RU" dirty="0" err="1"/>
              <a:t>Tenured</a:t>
            </a:r>
            <a:r>
              <a:rPr lang="ru-RU" dirty="0"/>
              <a:t>) — это область (также называемая "старым поколением"), где оказываются уцелевшие объекты, которые признаются "достаточно старыми"(таким образом, они покидают область </a:t>
            </a:r>
            <a:r>
              <a:rPr lang="ru-RU" dirty="0" err="1"/>
              <a:t>Survivor</a:t>
            </a:r>
            <a:r>
              <a:rPr lang="ru-RU" dirty="0"/>
              <a:t>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Хранилище не очищается в ходе </a:t>
            </a:r>
            <a:r>
              <a:rPr lang="ru-RU" dirty="0" err="1"/>
              <a:t>молодои</a:t>
            </a:r>
            <a:r>
              <a:rPr lang="ru-RU" dirty="0"/>
              <a:t>̆ сборки(об этом пойдет речь дальше).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Относится к 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34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7026-6FAC-436A-A540-B91A071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115-2369-46E4-9FA3-1B95D8AB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 Java 8 существовал специальный раздел: </a:t>
            </a:r>
            <a:r>
              <a:rPr lang="ru-RU" dirty="0" err="1"/>
              <a:t>PermGen</a:t>
            </a:r>
            <a:r>
              <a:rPr lang="ru-RU" dirty="0"/>
              <a:t> — здесь выделялось место для внутренних структур, например для определений классов. Строго говоря, </a:t>
            </a:r>
            <a:r>
              <a:rPr lang="ru-RU" dirty="0" err="1"/>
              <a:t>PermGen</a:t>
            </a:r>
            <a:r>
              <a:rPr lang="ru-RU" dirty="0"/>
              <a:t> не входило в состав </a:t>
            </a:r>
            <a:r>
              <a:rPr lang="ru-RU" dirty="0" err="1"/>
              <a:t>динамическои</a:t>
            </a:r>
            <a:r>
              <a:rPr lang="ru-RU" dirty="0"/>
              <a:t>̆ памяти, обычные объекты сюда никогда не попадали.</a:t>
            </a:r>
          </a:p>
          <a:p>
            <a:pPr marL="0" indent="0">
              <a:buNone/>
            </a:pPr>
            <a:r>
              <a:rPr lang="ru-RU" dirty="0"/>
              <a:t>Тут хранились метаданные, классы, интернированные строки, и </a:t>
            </a:r>
            <a:r>
              <a:rPr lang="ru-RU" dirty="0" err="1"/>
              <a:t>т.д</a:t>
            </a:r>
            <a:r>
              <a:rPr lang="ru-RU" dirty="0"/>
              <a:t> - это была специальная область памяти у JVM.</a:t>
            </a:r>
          </a:p>
          <a:p>
            <a:pPr marL="0" indent="0">
              <a:buNone/>
            </a:pPr>
            <a:r>
              <a:rPr lang="ru-RU" dirty="0"/>
              <a:t>Так как достаточно трудно понять необходимый размер этой области, то ранее, до Java 8, можно было часто наблюдать ошибку </a:t>
            </a:r>
            <a:r>
              <a:rPr lang="ru-RU" u="sng" dirty="0" err="1"/>
              <a:t>java.lang.OutOfMemoryError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39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7026-6FAC-436A-A540-B91A071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Heap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3115-2369-46E4-9FA3-1B95D8AB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Поэтому, начиная с Java 8, было принято вообще убрать эту область и вся информация, которая там хранилась либо переносится в </a:t>
            </a:r>
            <a:r>
              <a:rPr lang="ru-RU" dirty="0" err="1"/>
              <a:t>heap</a:t>
            </a:r>
            <a:r>
              <a:rPr lang="ru-RU" dirty="0"/>
              <a:t>, например интернированные строки, либо выносится в область </a:t>
            </a:r>
            <a:r>
              <a:rPr lang="ru-RU" dirty="0" err="1"/>
              <a:t>metaspace</a:t>
            </a:r>
            <a:r>
              <a:rPr lang="ru-RU" dirty="0"/>
              <a:t>, в </a:t>
            </a:r>
            <a:r>
              <a:rPr lang="ru-RU" dirty="0" err="1"/>
              <a:t>native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Максимальный </a:t>
            </a:r>
            <a:r>
              <a:rPr lang="ru-RU" dirty="0" err="1"/>
              <a:t>Metaspace</a:t>
            </a:r>
            <a:r>
              <a:rPr lang="ru-RU" dirty="0"/>
              <a:t> по умолчанию не ограничен ничем кроме предела объёма нативной памяти. Но его можно по желанию ограничить.</a:t>
            </a:r>
          </a:p>
          <a:p>
            <a:pPr marL="0" indent="0">
              <a:buNone/>
            </a:pPr>
            <a:r>
              <a:rPr lang="ru-RU" dirty="0"/>
              <a:t>Из этих двух закономерностей следует логичный вывод - сборка мусора должна чаще происходить над "новыми" объектами.</a:t>
            </a:r>
          </a:p>
          <a:p>
            <a:pPr marL="0" indent="0">
              <a:buNone/>
            </a:pPr>
            <a:r>
              <a:rPr lang="ru-RU" dirty="0"/>
              <a:t>Соответственно поэтому существует несколько типов сборок: </a:t>
            </a:r>
            <a:r>
              <a:rPr lang="ru-RU" dirty="0" err="1"/>
              <a:t>minor</a:t>
            </a:r>
            <a:r>
              <a:rPr lang="ru-RU" dirty="0"/>
              <a:t>, </a:t>
            </a:r>
            <a:r>
              <a:rPr lang="ru-RU" dirty="0" err="1"/>
              <a:t>major</a:t>
            </a:r>
            <a:r>
              <a:rPr lang="ru-RU" dirty="0"/>
              <a:t> и </a:t>
            </a:r>
            <a:r>
              <a:rPr lang="ru-RU" dirty="0" err="1"/>
              <a:t>full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8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3587-FBD9-48DF-9D7F-A4F2D5F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66C3-1D98-4243-A63B-6626600F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ru-RU" dirty="0" err="1"/>
              <a:t>minor</a:t>
            </a:r>
            <a:r>
              <a:rPr lang="ru-RU" dirty="0"/>
              <a:t> сборки система пытается очистить только области с молодыми объектами — </a:t>
            </a:r>
            <a:r>
              <a:rPr lang="ru-RU" dirty="0" err="1"/>
              <a:t>Eden</a:t>
            </a:r>
            <a:r>
              <a:rPr lang="ru-RU" dirty="0"/>
              <a:t> и </a:t>
            </a:r>
            <a:r>
              <a:rPr lang="ru-RU" dirty="0" err="1"/>
              <a:t>Survivor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Этот процесс довольно прост.</a:t>
            </a:r>
          </a:p>
          <a:p>
            <a:r>
              <a:rPr lang="ru-RU" dirty="0"/>
              <a:t>Все "живые" молодые объекты, найденные на этапе отслеживания, перемещаются в следующие места:</a:t>
            </a:r>
          </a:p>
          <a:p>
            <a:pPr lvl="1"/>
            <a:r>
              <a:rPr lang="ru-RU" dirty="0"/>
              <a:t>Объекты, которые уже достаточно стары, которые пережили достаточное количество предыдущих циклов сборки мусора, попадают из </a:t>
            </a:r>
            <a:r>
              <a:rPr lang="ru-RU" dirty="0" err="1"/>
              <a:t>Survivor</a:t>
            </a:r>
            <a:r>
              <a:rPr lang="ru-RU" dirty="0"/>
              <a:t> области To Space в </a:t>
            </a:r>
            <a:r>
              <a:rPr lang="ru-RU" dirty="0" err="1"/>
              <a:t>Tenured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Все остальные молодые "живые" объекты отправляются в пустую область уцелевших </a:t>
            </a:r>
            <a:r>
              <a:rPr lang="ru-RU" dirty="0" err="1"/>
              <a:t>Survivor</a:t>
            </a:r>
            <a:r>
              <a:rPr lang="ru-RU" dirty="0"/>
              <a:t>.</a:t>
            </a:r>
          </a:p>
          <a:p>
            <a:r>
              <a:rPr lang="ru-RU" dirty="0"/>
              <a:t>После этого </a:t>
            </a:r>
            <a:r>
              <a:rPr lang="ru-RU" dirty="0" err="1"/>
              <a:t>Eden</a:t>
            </a:r>
            <a:r>
              <a:rPr lang="ru-RU" dirty="0"/>
              <a:t> и только что очищенная область в </a:t>
            </a:r>
            <a:r>
              <a:rPr lang="ru-RU" dirty="0" err="1"/>
              <a:t>Survivor</a:t>
            </a:r>
            <a:r>
              <a:rPr lang="ru-RU" dirty="0"/>
              <a:t> могут быть перезаписаны и </a:t>
            </a:r>
            <a:r>
              <a:rPr lang="ru-RU" dirty="0" err="1"/>
              <a:t>переиспользованы</a:t>
            </a:r>
            <a:r>
              <a:rPr lang="ru-RU" dirty="0"/>
              <a:t>, поскольку в них больше нет ничего, кроме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3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дель памяти">
            <a:extLst>
              <a:ext uri="{FF2B5EF4-FFF2-40B4-BE49-F238E27FC236}">
                <a16:creationId xmlns:a16="http://schemas.microsoft.com/office/drawing/2014/main" id="{75BDE5A1-E85B-4CD6-96B8-2F0A04B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98" y="263708"/>
            <a:ext cx="7793716" cy="589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725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CFD6-046B-47B0-B3A1-04D574A8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3E81-0042-461B-BD73-109DA639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Minor</a:t>
            </a:r>
            <a:r>
              <a:rPr lang="ru-RU" dirty="0"/>
              <a:t> сборка начинается после того, как </a:t>
            </a:r>
            <a:r>
              <a:rPr lang="ru-RU" dirty="0" err="1"/>
              <a:t>Eden</a:t>
            </a:r>
            <a:r>
              <a:rPr lang="ru-RU" dirty="0"/>
              <a:t> оказывается целиком заполнен.</a:t>
            </a:r>
          </a:p>
          <a:p>
            <a:pPr marL="0" indent="0">
              <a:buNone/>
            </a:pPr>
            <a:r>
              <a:rPr lang="ru-RU" dirty="0"/>
              <a:t>Обратите внимание на то, что на этапе отслеживания требуется </a:t>
            </a:r>
            <a:r>
              <a:rPr lang="ru-RU" dirty="0" err="1"/>
              <a:t>обойти</a:t>
            </a:r>
            <a:r>
              <a:rPr lang="ru-RU" dirty="0"/>
              <a:t> весь граф живых объектов. Это означает, что если у молодого объекта есть ссылка на объект из </a:t>
            </a:r>
            <a:r>
              <a:rPr lang="ru-RU" dirty="0" err="1"/>
              <a:t>Tenured</a:t>
            </a:r>
            <a:r>
              <a:rPr lang="ru-RU" dirty="0"/>
              <a:t>, то ссылки, удерживаемые объектом из </a:t>
            </a:r>
            <a:r>
              <a:rPr lang="ru-RU" dirty="0" err="1"/>
              <a:t>Tenured</a:t>
            </a:r>
            <a:r>
              <a:rPr lang="ru-RU" dirty="0"/>
              <a:t>, также должны быть просмотрены и отслежены.</a:t>
            </a:r>
          </a:p>
          <a:p>
            <a:pPr marL="0" indent="0">
              <a:buNone/>
            </a:pPr>
            <a:r>
              <a:rPr lang="ru-RU" dirty="0"/>
              <a:t>Сборки проходят часто, быстро и уничтожает кучу мусора, так как происходят на сравнительно небольшом участке памяти который скорее всего содержит много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BF4-4927-4445-A088-CF1CA572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F731-A12B-4779-A9BA-90398905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479"/>
            <a:ext cx="10515600" cy="4823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Не допускать ситуаций с утечками памяти вроде бы и не трудно — нужно всего лишь "класть на место всё что взяли", но на практике это очень сильно осложняется хитростью архитектуры, нелинейным порядком выполнения операторов, например, из-за применения исключений, а также человеческим фактором.</a:t>
            </a:r>
          </a:p>
          <a:p>
            <a:pPr marL="0" indent="0">
              <a:buNone/>
            </a:pPr>
            <a:r>
              <a:rPr lang="ru-RU" dirty="0"/>
              <a:t>Человеку присуще делать ошибки, что-то забывать и пропускать. И по отношению к памяти такие вещи крайне опасны, губительны, а иногда и непростительны.</a:t>
            </a:r>
          </a:p>
          <a:p>
            <a:pPr marL="0" indent="0">
              <a:buNone/>
            </a:pPr>
            <a:r>
              <a:rPr lang="ru-RU" dirty="0"/>
              <a:t>При этом не менее важна не только утечка памяти, но и доступ уже к высвобожденным частям. Нередки ситуации, когда память освобождена, а указатель на нее остался и разработчик по этому указателю обращается, в результате чего случаются ужасные вещи Например ошибка по типу </a:t>
            </a:r>
            <a:r>
              <a:rPr lang="en-US" dirty="0"/>
              <a:t>Segmentation fault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1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88DF-2933-4499-988D-25328FE8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4526-A425-4DB3-90F7-38E09B5C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ru-RU" dirty="0" err="1"/>
              <a:t>major</a:t>
            </a:r>
            <a:r>
              <a:rPr lang="ru-RU" dirty="0"/>
              <a:t> сборки система пытается очистить области с старым поколением - 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Из-за того, что </a:t>
            </a:r>
            <a:r>
              <a:rPr lang="ru-RU" dirty="0" err="1"/>
              <a:t>minor</a:t>
            </a:r>
            <a:r>
              <a:rPr lang="ru-RU" dirty="0"/>
              <a:t> и </a:t>
            </a:r>
            <a:r>
              <a:rPr lang="ru-RU" dirty="0" err="1"/>
              <a:t>major</a:t>
            </a:r>
            <a:r>
              <a:rPr lang="ru-RU" dirty="0"/>
              <a:t> сборки тесно связаны, то нет смысла разбирать её отдельно, поэтому сразу перейдём к </a:t>
            </a:r>
            <a:r>
              <a:rPr lang="ru-RU" dirty="0" err="1"/>
              <a:t>full</a:t>
            </a:r>
            <a:r>
              <a:rPr lang="ru-RU" dirty="0"/>
              <a:t> сборке.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CEF-8087-4346-A2BF-0F1A3B5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</a:t>
            </a:r>
            <a:r>
              <a:rPr lang="ru-RU" dirty="0"/>
              <a:t>сборка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B393-3A55-4FCF-9124-63E8BB00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Если молодая сборка не может перевести объект в хранилище (недостаточно пространства), то запускается </a:t>
            </a:r>
            <a:r>
              <a:rPr lang="ru-RU" dirty="0" err="1"/>
              <a:t>full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Full сборка очищает обе области - и старое поколение, и новое.</a:t>
            </a:r>
          </a:p>
          <a:p>
            <a:pPr marL="0" indent="0">
              <a:buNone/>
            </a:pPr>
            <a:r>
              <a:rPr lang="ru-RU" dirty="0"/>
              <a:t>В зависимости от того, </a:t>
            </a:r>
            <a:r>
              <a:rPr lang="ru-RU" dirty="0" err="1"/>
              <a:t>какои</a:t>
            </a:r>
            <a:r>
              <a:rPr lang="ru-RU" dirty="0"/>
              <a:t>̆ механизм сборки применяется при работе со старым поколением, может потребоваться перемещать объекты в старом поколении. Это позволяет гарантировать, что в старом поколении хватает места, чтобы при необходимости выделить </a:t>
            </a:r>
            <a:r>
              <a:rPr lang="ru-RU" dirty="0" err="1"/>
              <a:t>крупныи</a:t>
            </a:r>
            <a:r>
              <a:rPr lang="ru-RU" dirty="0"/>
              <a:t>̆ объект.</a:t>
            </a:r>
          </a:p>
          <a:p>
            <a:pPr marL="0" indent="0">
              <a:buNone/>
            </a:pPr>
            <a:r>
              <a:rPr lang="ru-RU" dirty="0"/>
              <a:t>Сборки происходят не часто, но когда происходит, занимают много времени.</a:t>
            </a:r>
          </a:p>
          <a:p>
            <a:pPr marL="0" indent="0">
              <a:buNone/>
            </a:pPr>
            <a:r>
              <a:rPr lang="ru-RU" dirty="0"/>
              <a:t>Сборщики мусора, умеющие работать с такой моделью называются </a:t>
            </a:r>
            <a:r>
              <a:rPr lang="ru-RU" dirty="0" err="1"/>
              <a:t>Generational</a:t>
            </a:r>
            <a:r>
              <a:rPr lang="ru-RU" dirty="0"/>
              <a:t> </a:t>
            </a:r>
            <a:r>
              <a:rPr lang="ru-RU" dirty="0" err="1"/>
              <a:t>Garbage</a:t>
            </a:r>
            <a:r>
              <a:rPr lang="ru-RU" dirty="0"/>
              <a:t> Collection, </a:t>
            </a:r>
            <a:r>
              <a:rPr lang="ru-RU" dirty="0" err="1"/>
              <a:t>т.е</a:t>
            </a:r>
            <a:r>
              <a:rPr lang="ru-RU" dirty="0"/>
              <a:t> учитывающие поколения.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5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DE8A-3563-45B0-9B18-1720D45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</a:t>
            </a:r>
            <a:r>
              <a:rPr lang="en-US" dirty="0"/>
              <a:t>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3BDE-3AAA-4891-88C7-02BE47F1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HotSpot</a:t>
            </a:r>
            <a:r>
              <a:rPr lang="ru-RU" dirty="0"/>
              <a:t> VM реализовано несколько сборщиков мусора основанных на идее </a:t>
            </a:r>
            <a:r>
              <a:rPr lang="ru-RU" dirty="0" err="1"/>
              <a:t>Generational</a:t>
            </a:r>
            <a:r>
              <a:rPr lang="ru-RU" dirty="0"/>
              <a:t> </a:t>
            </a:r>
            <a:r>
              <a:rPr lang="ru-RU" dirty="0" err="1"/>
              <a:t>Garbage</a:t>
            </a:r>
            <a:r>
              <a:rPr lang="ru-RU" dirty="0"/>
              <a:t> Collection</a:t>
            </a:r>
            <a:r>
              <a:rPr lang="en-US" dirty="0"/>
              <a:t>:</a:t>
            </a:r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Serial GC</a:t>
            </a:r>
          </a:p>
          <a:p>
            <a:r>
              <a:rPr lang="en-US" b="1" dirty="0">
                <a:latin typeface="Roboto" panose="02000000000000000000" pitchFamily="2" charset="0"/>
              </a:rPr>
              <a:t>Parallel GC</a:t>
            </a:r>
          </a:p>
          <a:p>
            <a:r>
              <a:rPr lang="en-US" b="1" dirty="0">
                <a:latin typeface="Roboto" panose="02000000000000000000" pitchFamily="2" charset="0"/>
              </a:rPr>
              <a:t>CMS GC</a:t>
            </a:r>
          </a:p>
          <a:p>
            <a:r>
              <a:rPr lang="en-US" b="1" dirty="0">
                <a:latin typeface="Roboto" panose="02000000000000000000" pitchFamily="2" charset="0"/>
              </a:rPr>
              <a:t>G1 GC</a:t>
            </a:r>
            <a:endParaRPr lang="ru-RU" b="1" dirty="0">
              <a:latin typeface="Roboto" panose="02000000000000000000" pitchFamily="2" charset="0"/>
            </a:endParaRPr>
          </a:p>
          <a:p>
            <a:r>
              <a:rPr lang="en-US" b="0" i="1" dirty="0">
                <a:effectLst/>
                <a:latin typeface="Roboto" panose="02000000000000000000" pitchFamily="2" charset="0"/>
              </a:rPr>
              <a:t>Epsilon GC (Java 11+)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en-US" i="1" dirty="0">
                <a:solidFill>
                  <a:srgbClr val="000000"/>
                </a:solidFill>
                <a:latin typeface="Roboto" panose="02000000000000000000" pitchFamily="2" charset="0"/>
              </a:rPr>
              <a:t> GC (Java 15+)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ZGC GC </a:t>
            </a:r>
            <a:r>
              <a:rPr lang="en-US" i="1" dirty="0">
                <a:solidFill>
                  <a:srgbClr val="000000"/>
                </a:solidFill>
                <a:latin typeface="Roboto" panose="02000000000000000000" pitchFamily="2" charset="0"/>
              </a:rPr>
              <a:t>(Java 15+)</a:t>
            </a:r>
            <a:endParaRPr lang="en-US" b="0" i="1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08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9899-5B29-4DF3-8663-7DA59CEA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Serial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456C-0366-487A-8BC4-81F5A1B6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Это самая простая реализация GC. Она предназначена для небольших приложений, работающих в однопоточных средах. Все события сборки мусора выполняются последовательно в одном потоке. Уплотнение выполняется после каждой сборки мусора.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434DF5-88BF-49E6-A799-B9C50C3E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5" y="3958532"/>
            <a:ext cx="6148751" cy="23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86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9899-5B29-4DF3-8663-7DA59CEA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Serial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456C-0366-487A-8BC4-81F5A1B6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Запуск сборщика приводит к событию “остановки мира”, когда все приложение приостанавливает работу. Поскольку на время сборки мусора все приложение замораживается, не следует прибегать к такому в реальной жизни, если требуется, чтобы задержки были минимальными.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последовательного сборщика мусора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UseSerialGC</a:t>
            </a:r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6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F2B9-CF7B-40D2-8B28-77FC92E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Parallel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DFC4-0F7A-4D14-A717-89EFE304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Параллельный сборщик мусора предназначен для приложений со средними и большими наборами данных, которые выполняются на многопроцессорном или многопоточном оборудовании. Это реализация GC по умолчанию, и она также известна как сборщик пропускной способности.</a:t>
            </a:r>
          </a:p>
          <a:p>
            <a:pPr marL="0" indent="0">
              <a:buNone/>
            </a:pPr>
            <a:r>
              <a:rPr lang="ru-RU" dirty="0"/>
              <a:t>Несколько потоков предназначаются для малой сборки мусора в молодом поколении. Единственный поток занят основной сборкой мусора в старшем поколении.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A98B85D-867A-46AB-BAB5-1FC58020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79" y="4914900"/>
            <a:ext cx="5076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7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F2B9-CF7B-40D2-8B28-77FC92E7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Parallel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DFC4-0F7A-4D14-A717-89EFE304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/>
          <a:lstStyle/>
          <a:p>
            <a:pPr marL="0" indent="0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Запуск параллельного GC также вызывает “остановку мира”, и приложение зависает. Такое больше подходит для многопоточной среды, когда требуется завершить много задач и допустимы длительные паузы, например при выполнении пакетного задания.</a:t>
            </a:r>
          </a:p>
          <a:p>
            <a:pPr marL="0" indent="0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параллельного сборщика мусора: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UseParallelGC</a:t>
            </a:r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99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EA79-6C2B-4F50-BE23-E19506FB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CMS (Параллельная пометка и зачистка) GC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580F-1EB2-4CF5-89A8-48CA0327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Roboto" panose="02000000000000000000" pitchFamily="2" charset="0"/>
              </a:rPr>
              <a:t>Concurrent Mark and Sweep Garbage Collector</a:t>
            </a:r>
            <a:endParaRPr lang="en-US" b="0" i="0" u="sng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Также известен как параллельный сборщик низких пауз. Для малой сборки мусора задействуются несколько потоков, и происходит это через такой же алгоритм, как в параллельном сборщике. Основная сборка мусора многопоточна, как и в старом параллельном GC, но CMS работает одновременно с процессами приложений, чтобы свести к минимуму события “остановки мира”.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D0FADBF-3038-459F-9A0E-641DF729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812" y="4914900"/>
            <a:ext cx="50768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5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EA79-6C2B-4F50-BE23-E19506FB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CMS (Параллельная пометка и зачистка) GC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E580F-1EB2-4CF5-89A8-48CA0327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Из-за этого сборщик CMS потребляет больше ресурсов процессора, чем другие сборщики. Если у вас есть возможность выделить больше ЦП для повышения производительности, то CMS предпочтительнее, чем простой параллельный сборщик. </a:t>
            </a:r>
            <a:r>
              <a:rPr lang="ru-RU" b="0" i="0" u="sng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CMS GC не выполняется уплотнение.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параллельного сборщика мусора с разверткой меток: 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UseConcMarkSweepGC</a:t>
            </a:r>
            <a:endParaRPr lang="ru-RU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80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2BC-513E-42CA-AF99-557386B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Garbage first Garbage Collector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G1GC был задуман как замена CMS и разрабатывался для многопоточных приложений, которые характеризуются крупным размером кучи (более 4 ГБ). Он параллелен 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конкурентен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как CMS, но “под капотом” работает совершенно иначе, чем старые сборщики мусора.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Хотя G1 также действует по принципу поколений, в нем нет отдельных пространств для молодого и старшего поколений. Вместо этого каждое поколение представляет собой набор областей, что позволяет гибко изменять размер молодого поколения.</a:t>
            </a:r>
          </a:p>
        </p:txBody>
      </p:sp>
    </p:spTree>
    <p:extLst>
      <p:ext uri="{BB962C8B-B14F-4D97-AF65-F5344CB8AC3E}">
        <p14:creationId xmlns:p14="http://schemas.microsoft.com/office/powerpoint/2010/main" val="25131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1B38-BAB8-444E-A5EA-E369F1CF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5AFD-4376-41D8-A610-C1A2FEF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Учитывая еще то, что вы должны думать о бизнес логике в приложении получается двойная нагрузка на разработчика.</a:t>
            </a:r>
          </a:p>
          <a:p>
            <a:pPr marL="0" indent="0">
              <a:buNone/>
            </a:pPr>
            <a:r>
              <a:rPr lang="ru-RU" dirty="0"/>
              <a:t>Разумеется, логичным желанием было бы делегировать эту рутинную работу кому-то.</a:t>
            </a:r>
          </a:p>
          <a:p>
            <a:pPr marL="0" indent="0">
              <a:buNone/>
            </a:pPr>
            <a:r>
              <a:rPr lang="ru-RU" dirty="0"/>
              <a:t>Существует даже специальные программы-анализаторы, задачей которых является как раз поиск проблемных мест и утечек памяти, то т.к. мы используем высокоуровневые языки с автоматическим управлением памятью, об анализаторах используемых в </a:t>
            </a:r>
            <a:r>
              <a:rPr lang="en-US" dirty="0"/>
              <a:t>C/C++ </a:t>
            </a:r>
            <a:r>
              <a:rPr lang="ru-RU" dirty="0"/>
              <a:t>сегодня мы говорить не будем.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03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2BC-513E-42CA-AF99-557386B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разбивает кучу на набор областей одинакового размера (от 1 МБ до 32 МБ — в зависимости от размера кучи) и сканирует их в несколько потоков. Область во время выполнения программы может неоднократно становиться как старой, так и молодой.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После завершения этапа разметки G1 знает, в каких областях содержится больше всего мусора. Если пользователь заинтересован в минимизации пауз, G1 может выбрать только несколько областей. Если время паузы неважно для пользователя или предел этого времени установлен высокий, G1 пройдет по большему числу областей.</a:t>
            </a:r>
          </a:p>
        </p:txBody>
      </p:sp>
    </p:spTree>
    <p:extLst>
      <p:ext uri="{BB962C8B-B14F-4D97-AF65-F5344CB8AC3E}">
        <p14:creationId xmlns:p14="http://schemas.microsoft.com/office/powerpoint/2010/main" val="1354941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1F0081-8357-41EA-B10B-42714EF5D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29" y="1690688"/>
            <a:ext cx="7492753" cy="510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915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FCCB-96FE-4154-ADB2-1F8A067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G1 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Мусор — первым)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E2BC-513E-42CA-AF99-557386B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Помимо областей Эдема, Выживших и Старой памяти, в G1GC присутствуют еще два типа.</a:t>
            </a:r>
          </a:p>
          <a:p>
            <a:pPr fontAlgn="base"/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Humongous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(Огромная) — для объектов большого размера (более 50% размера кучи).</a:t>
            </a:r>
          </a:p>
          <a:p>
            <a:pPr fontAlgn="base"/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Available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(Доступная) — неиспользуемое или не выделенное пространство.</a:t>
            </a: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сборщика мусора G1: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-XX:+UseG1GC</a:t>
            </a:r>
          </a:p>
        </p:txBody>
      </p:sp>
    </p:spTree>
    <p:extLst>
      <p:ext uri="{BB962C8B-B14F-4D97-AF65-F5344CB8AC3E}">
        <p14:creationId xmlns:p14="http://schemas.microsoft.com/office/powerpoint/2010/main" val="8738651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6796-374E-4745-A9AB-6BE47682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Epsilon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D75-1937-48B2-93D8-BC4115B3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Epsilon</a:t>
            </a:r>
            <a:r>
              <a:rPr lang="ru-RU" dirty="0"/>
              <a:t> — сборщик мусора, который был выпущен как часть JDK 11. Он обрабатывает выделение памяти, но не реализует никакого реального механизма восстановления памяти. Как только доступная куча исчерпана, JVM завершает работу</a:t>
            </a:r>
            <a:r>
              <a:rPr lang="en-US" dirty="0"/>
              <a:t> 🤡</a:t>
            </a:r>
          </a:p>
          <a:p>
            <a:pPr marL="0" indent="0">
              <a:buNone/>
            </a:pPr>
            <a:r>
              <a:rPr lang="ru-RU" dirty="0"/>
              <a:t>Его можно задействовать для приложений, чувствительных к сверхвысокой задержке, где </a:t>
            </a:r>
            <a:r>
              <a:rPr lang="ru-RU" u="sng" dirty="0"/>
              <a:t>разработчики точно знают объем памяти приложения</a:t>
            </a:r>
            <a:r>
              <a:rPr lang="ru-RU" dirty="0"/>
              <a:t> или даже добиваются ситуации (почти) полной свободы от мусора. В противном случае пользоваться </a:t>
            </a:r>
            <a:r>
              <a:rPr lang="ru-RU" dirty="0" err="1"/>
              <a:t>Epsilon</a:t>
            </a:r>
            <a:r>
              <a:rPr lang="ru-RU" dirty="0"/>
              <a:t> GC не рекомендуется.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2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6796-374E-4745-A9AB-6BE47682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Epsilon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0D75-1937-48B2-93D8-BC4115B3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Если вдруг захотите поэкспериментировать и попробовать такой сборщик, то необходимо включить «экспериментальные» возможности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JDK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JVM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для использования сборщика мусора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Epsilon: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UnlockExperimentalVMOptions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UseEpsilonGC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30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C689-1A18-49B4-AB3F-40A4F4F7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14A1-EE16-426A-BD67-0FA4DBBD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Ключевое преимущество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перед G1 состоит в том, что большая часть цикла сборки мусора выполняется одновременно с потоками приложений. G1 может эвакуировать области кучи только тогда, когда приложение приостановлено, 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перемещает объекты одновременно с приложением.</a:t>
            </a:r>
          </a:p>
          <a:p>
            <a:pPr marL="0" indent="0" algn="l" fontAlgn="base">
              <a:buNone/>
            </a:pP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может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компактировать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живые объекты, очищать мусор и освобождать оперативную память почти сразу после обнаружения свободной памяти. Поскольку все это происходит одновременно, без приостановки работы приложения, то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более интенсивно нагружает процессор.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437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C689-1A18-49B4-AB3F-40A4F4F7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Shenandoah 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14A1-EE16-426A-BD67-0FA4DBBD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ru-RU" dirty="0"/>
              <a:t>Данный сборщик тоже из разряда экспериментальных, поэтому</a:t>
            </a:r>
            <a:br>
              <a:rPr lang="ru-RU" dirty="0"/>
            </a:br>
            <a:r>
              <a:rPr lang="ru-RU" dirty="0"/>
              <a:t>Аргумент </a:t>
            </a:r>
            <a:r>
              <a:rPr lang="en-US" dirty="0"/>
              <a:t>JVM </a:t>
            </a:r>
            <a:r>
              <a:rPr lang="ru-RU" dirty="0"/>
              <a:t>для сборщика мусора Шенандоа: </a:t>
            </a:r>
          </a:p>
          <a:p>
            <a:pPr marL="0" indent="0" algn="l" fontAlgn="base">
              <a:buNone/>
            </a:pPr>
            <a:endParaRPr lang="ru-RU" dirty="0"/>
          </a:p>
          <a:p>
            <a:pPr marL="0" indent="0" algn="l" fontAlgn="base">
              <a:buNone/>
            </a:pPr>
            <a:r>
              <a:rPr lang="ru-RU" b="1" dirty="0"/>
              <a:t>-</a:t>
            </a:r>
            <a:r>
              <a:rPr lang="en-US" b="1" dirty="0"/>
              <a:t>XX:+</a:t>
            </a:r>
            <a:r>
              <a:rPr lang="en-US" b="1" dirty="0" err="1"/>
              <a:t>UnlockExperimentalVMOptions</a:t>
            </a:r>
            <a:endParaRPr lang="ru-RU" b="1" dirty="0"/>
          </a:p>
          <a:p>
            <a:pPr marL="0" indent="0" algn="l" fontAlgn="base">
              <a:buNone/>
            </a:pPr>
            <a:r>
              <a:rPr lang="en-US" b="1" dirty="0"/>
              <a:t>-XX:+</a:t>
            </a:r>
            <a:r>
              <a:rPr lang="en-US" b="1" dirty="0" err="1"/>
              <a:t>UseShenandoahGC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26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311-DFB4-444F-A0D5-47EE0901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C9C-EDF4-4335-9DD9-82B6A9ED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Он предназначен для приложений, которые требуют низкой задержки (паузы в менее чем 10 </a:t>
            </a:r>
            <a:r>
              <a:rPr lang="ru-RU" dirty="0" err="1"/>
              <a:t>мс</a:t>
            </a:r>
            <a:r>
              <a:rPr lang="ru-RU" dirty="0"/>
              <a:t>) и/или задействуют очень большую кучу (несколько терабайт).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Основные цели ZGC — низкая задержка, масштабируемость и простота в применении. Для этого ZGC позволяет Java-приложению продолжать работу, пока выполняются все операции по сбору мусора. По умолчанию ZGC освобождает неиспользуемую память и возвращает ее в операционную систему.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015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2311-DFB4-444F-A0D5-47EE0901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8AC9C-EDF4-4335-9DD9-82B6A9EDF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6044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Таким образом, ZGC привносит значительное улучшение по сравнению с другими традиционными GCS, обеспечивая чрезвычайно низкое время паузы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DB6FCF2-037F-44C0-9B0D-861F19BFF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30" y="924449"/>
            <a:ext cx="6165956" cy="539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056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7066-0D10-41A1-ACD6-9C0872E4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5A93-3A58-40C8-B33D-14206AF2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Аргумент JVM для использования сборщика мусора ZGC: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UnlockExperimentalVMOptions</a:t>
            </a: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-XX:+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UseZGC</a:t>
            </a:r>
            <a:endParaRPr lang="en-US" b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 algn="l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Примечание: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Хоть и доступен на самом деле ещё в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12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версии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JDK,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но был официально </a:t>
            </a:r>
            <a:r>
              <a:rPr lang="ru-RU" dirty="0" err="1">
                <a:solidFill>
                  <a:srgbClr val="000000"/>
                </a:solidFill>
                <a:latin typeface="Roboto" panose="02000000000000000000" pitchFamily="2" charset="0"/>
              </a:rPr>
              <a:t>релизнут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только в 15-ой.</a:t>
            </a:r>
          </a:p>
          <a:p>
            <a:pPr marL="0" indent="0" algn="l" fontAlgn="base">
              <a:buNone/>
            </a:pP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Не предназначен для использования на обычных персональных компьютерах, только для больших серверных решений с большим объёмом памяти !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4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8042-1026-4B52-991E-106B4B18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C5299-747C-404C-8EAE-BDAC42FD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вы знаете, Java код транслируется в </a:t>
            </a:r>
            <a:r>
              <a:rPr lang="ru-RU" dirty="0" err="1"/>
              <a:t>байткод</a:t>
            </a:r>
            <a:r>
              <a:rPr lang="ru-RU" dirty="0"/>
              <a:t>, который уже в свою очередь выполняется JVM.</a:t>
            </a:r>
          </a:p>
          <a:p>
            <a:pPr marL="0" indent="0">
              <a:buNone/>
            </a:pPr>
            <a:r>
              <a:rPr lang="ru-RU" dirty="0"/>
              <a:t>Таким образом, JVM играет ключевую роль в работе приложения и предоставляет разработчикам преимущества, среди которых есть одно настолько значимое, что не поговорить об этом было бы преступлением.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Это </a:t>
            </a:r>
            <a:r>
              <a:rPr lang="ru-RU" u="sng" dirty="0"/>
              <a:t>автоматическое управление памятью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1933-E1ED-4558-8449-F4EFC877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Выбирайте сборщик правильно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7214-61AB-432D-ACF4-5103DF50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Хороший ориентир в плане начальных настроек — характер настраиваемого приложения. К примеру, параллельный сборщик мусора эффективен, но часто вызывает события “остановки мира”, что делает его более подходящим для внутренней обработки, где допустимы длительные паузы.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 другой стороны, сборщик мусора CMS предназначен для минимизации задержек, а значит идеально подходит для веб-приложений, где важна скорость реагирования.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372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15BB-48A4-4500-ADDA-37D075EF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297E3-90A8-434B-8692-54FFFA81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Отдавайте предпочтение настройкам по умолчанию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Если у вас небольшое автономное Java-приложение, вам, скорее всего, не понадобится настраивать сборку мусора. И в целом это не 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совсем то, на что должен обращать внимание разработчик в своей повседневной жизни.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Настройки по умолчанию отлично вам послужат.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p.s.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Например в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.Net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</a:rPr>
              <a:t>реализация сборщика мусора едина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42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F980-BDF8-43E0-AFAE-A92D97A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E959-148C-4E5B-9B60-B9AEB18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Важно понимать, что</a:t>
            </a:r>
            <a:r>
              <a:rPr lang="en-US" dirty="0"/>
              <a:t> </a:t>
            </a:r>
            <a:r>
              <a:rPr lang="ru-RU" dirty="0"/>
              <a:t>существуют такие механизмы как </a:t>
            </a:r>
            <a:r>
              <a:rPr lang="en-US" dirty="0"/>
              <a:t>unsafe</a:t>
            </a:r>
            <a:r>
              <a:rPr lang="ru-RU" dirty="0"/>
              <a:t>-код, которые дают возможность разработчикам вручную управлять памятью среды выполнения, но, не всегда доступны в конкретных реализациях языка.</a:t>
            </a:r>
          </a:p>
          <a:p>
            <a:pPr marL="0" indent="0">
              <a:buNone/>
            </a:pPr>
            <a:r>
              <a:rPr lang="ru-RU" dirty="0"/>
              <a:t>Несмотря на то что в </a:t>
            </a:r>
            <a:r>
              <a:rPr lang="en-US" dirty="0"/>
              <a:t>C# </a:t>
            </a:r>
            <a:r>
              <a:rPr lang="ru-RU" dirty="0"/>
              <a:t>и </a:t>
            </a:r>
            <a:r>
              <a:rPr lang="en-US" dirty="0"/>
              <a:t>Java </a:t>
            </a:r>
            <a:r>
              <a:rPr lang="ru-RU" dirty="0"/>
              <a:t>такие механизмы есть, их используют в очень специфических сценариях и в таком случае нужна ручная настройка сборки мусора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4447</Words>
  <Application>Microsoft Office PowerPoint</Application>
  <PresentationFormat>Widescreen</PresentationFormat>
  <Paragraphs>311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-apple-system</vt:lpstr>
      <vt:lpstr>Arial</vt:lpstr>
      <vt:lpstr>Calibri</vt:lpstr>
      <vt:lpstr>Calibri Light</vt:lpstr>
      <vt:lpstr>Fira Sans</vt:lpstr>
      <vt:lpstr>Roboto</vt:lpstr>
      <vt:lpstr>Office Theme</vt:lpstr>
      <vt:lpstr>Технологии программирования</vt:lpstr>
      <vt:lpstr>Введение</vt:lpstr>
      <vt:lpstr>Утечка памяти</vt:lpstr>
      <vt:lpstr>PowerPoint Presentation</vt:lpstr>
      <vt:lpstr>Утечка памяти</vt:lpstr>
      <vt:lpstr>Утечка памяти</vt:lpstr>
      <vt:lpstr>Утечка памяти</vt:lpstr>
      <vt:lpstr>Автоматическое управление памятью</vt:lpstr>
      <vt:lpstr>Автоматическое управление памятью</vt:lpstr>
      <vt:lpstr>Автоматическое управление памятью</vt:lpstr>
      <vt:lpstr>Garbage Collection</vt:lpstr>
      <vt:lpstr>Garbage Collection</vt:lpstr>
      <vt:lpstr>Garbage Collection</vt:lpstr>
      <vt:lpstr>Reference Counting</vt:lpstr>
      <vt:lpstr>PowerPoint Presentation</vt:lpstr>
      <vt:lpstr>Reference Counting</vt:lpstr>
      <vt:lpstr>Reference Counting</vt:lpstr>
      <vt:lpstr>Reference Counting</vt:lpstr>
      <vt:lpstr>Tracing</vt:lpstr>
      <vt:lpstr>Tracing</vt:lpstr>
      <vt:lpstr>Tracing</vt:lpstr>
      <vt:lpstr>Tracing</vt:lpstr>
      <vt:lpstr>Tracing</vt:lpstr>
      <vt:lpstr>Scope жизни GC Root</vt:lpstr>
      <vt:lpstr>Scope жизни GC Root</vt:lpstr>
      <vt:lpstr>GC Root Types</vt:lpstr>
      <vt:lpstr>GC Roots</vt:lpstr>
      <vt:lpstr>Отчистка памяти</vt:lpstr>
      <vt:lpstr>Алгоритмы отчистки памяти</vt:lpstr>
      <vt:lpstr>Копирующая сборка мусора</vt:lpstr>
      <vt:lpstr>Stop the world</vt:lpstr>
      <vt:lpstr>Stop the world</vt:lpstr>
      <vt:lpstr>Mark-and-Sweep</vt:lpstr>
      <vt:lpstr>Mark-and-Sweep</vt:lpstr>
      <vt:lpstr>Mark-and-Sweep Compact</vt:lpstr>
      <vt:lpstr>Mark-and-Sweep Compact</vt:lpstr>
      <vt:lpstr>Mark-and-Sweep Compact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Сборка мусора на поколениях в Java</vt:lpstr>
      <vt:lpstr>Характеристики сборщиков мусора на поколениях</vt:lpstr>
      <vt:lpstr>Характеристики сборщиков мусора на поколениях</vt:lpstr>
      <vt:lpstr>Характеристики сборщиков мусора на поколениях</vt:lpstr>
      <vt:lpstr>Характеристики сборщиков мусора на поколениях</vt:lpstr>
      <vt:lpstr>Поколения объектов в Java</vt:lpstr>
      <vt:lpstr>PowerPoint Presentation</vt:lpstr>
      <vt:lpstr>JVM Heap Memory</vt:lpstr>
      <vt:lpstr>JVM Heap Memory</vt:lpstr>
      <vt:lpstr>JVM Heap Memory</vt:lpstr>
      <vt:lpstr>JVM Heap Memory</vt:lpstr>
      <vt:lpstr>JVM Heap Memory</vt:lpstr>
      <vt:lpstr>Minor сборка</vt:lpstr>
      <vt:lpstr>PowerPoint Presentation</vt:lpstr>
      <vt:lpstr>Minor сборка</vt:lpstr>
      <vt:lpstr>Major сборка</vt:lpstr>
      <vt:lpstr>Full сборка</vt:lpstr>
      <vt:lpstr>Реализации GC</vt:lpstr>
      <vt:lpstr>Serial GC</vt:lpstr>
      <vt:lpstr>Serial GC</vt:lpstr>
      <vt:lpstr>Parallel GC</vt:lpstr>
      <vt:lpstr>Parallel GC</vt:lpstr>
      <vt:lpstr>CMS (Параллельная пометка и зачистка) GC</vt:lpstr>
      <vt:lpstr>CMS (Параллельная пометка и зачистка) GC</vt:lpstr>
      <vt:lpstr>G1 (Мусор — первым) GC</vt:lpstr>
      <vt:lpstr>G1 (Мусор — первым) GC</vt:lpstr>
      <vt:lpstr>G1 (Мусор — первым) GC</vt:lpstr>
      <vt:lpstr>G1 (Мусор — первым) GC</vt:lpstr>
      <vt:lpstr>Epsilon GC</vt:lpstr>
      <vt:lpstr>Epsilon GC</vt:lpstr>
      <vt:lpstr>Shenandoah GC</vt:lpstr>
      <vt:lpstr>Shenandoah GC</vt:lpstr>
      <vt:lpstr>ZGC</vt:lpstr>
      <vt:lpstr>ZGC</vt:lpstr>
      <vt:lpstr>ZGC</vt:lpstr>
      <vt:lpstr>Выбирайте сборщик правильно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XMagicAdmin</cp:lastModifiedBy>
  <cp:revision>8</cp:revision>
  <dcterms:created xsi:type="dcterms:W3CDTF">2023-02-25T20:05:23Z</dcterms:created>
  <dcterms:modified xsi:type="dcterms:W3CDTF">2023-03-01T22:20:13Z</dcterms:modified>
</cp:coreProperties>
</file>