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65" r:id="rId14"/>
    <p:sldId id="267" r:id="rId15"/>
    <p:sldId id="272" r:id="rId16"/>
    <p:sldId id="273" r:id="rId17"/>
    <p:sldId id="274" r:id="rId18"/>
    <p:sldId id="275" r:id="rId19"/>
    <p:sldId id="276" r:id="rId20"/>
    <p:sldId id="268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88" r:id="rId35"/>
    <p:sldId id="291" r:id="rId36"/>
    <p:sldId id="292" r:id="rId37"/>
    <p:sldId id="293" r:id="rId38"/>
    <p:sldId id="294" r:id="rId39"/>
    <p:sldId id="295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7DC6-A7B5-4025-9ADB-FE03E7893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48B00-0DF8-4C00-8DCD-1A936BAB1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59AEB-020F-4325-9D63-45EBFE8C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BCFAF-D0B9-4C73-91E3-E6AE9A2A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8C91F-9125-438A-AD66-44B9BCD8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2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37B4D-F001-4192-8B54-03A0479D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55CB3-3886-4EF6-AD74-72D3C8CE0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2C1AD-1C92-41BF-8E2C-6382943F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8BA3-557F-45E3-9D24-BF191F7C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C6E9F-5D4E-4C45-8F02-FCBFB89E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2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8DD1F-6994-4DDF-8E1F-ED458D07C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359C1-C919-490A-95D2-97FD4085C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8845-6F79-4C1D-A320-E331089E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45CF-44A2-4009-8B6C-D2AC6CCE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FAC9D-4533-471E-967A-B38B976C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0DE9-FC8D-4780-808B-735011E1F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61F2D-2D07-4D1C-B300-FF33361A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1313F-D2C4-469F-BF3E-D62B3062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91F84-A817-4D81-8FE1-CF4F726A8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5ED6-EBA0-4749-8700-A7570508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6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85E6-A7C5-4C1F-A45E-541034A4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4E999-FEEE-4095-A92F-C12D348EE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316DE-013C-4EEC-9156-9F14B2865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BD60-38B7-42C0-8A82-C17D0CEC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5E6F1-C9C3-4234-A4B5-EC7D0918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9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FEDD-1E65-4402-9860-A28DFE98A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A8FCF-41EF-42BB-A188-9D51ACCD3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9E9F6-A688-4159-BCC7-2C42E1083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D2D6F-A87D-4EF6-A8BD-1DB7B31CE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BD597-F320-4AEE-B291-25BB7D02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B5CB1-5866-439F-9AC3-E8227E67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0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D231-722A-4749-87AC-7D768F87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756AD-6B46-4AA9-B9BE-4ACB79544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CD24A-6398-4CA7-AC8A-575459AF2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A64588-A113-4E54-A154-E4167E405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A5D814-3FFC-45CA-A890-E3652D6D5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04071-3EF1-42FB-9F04-4414450A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2ADCF-9125-4412-88E6-7B3F19B41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DC463-EF18-4704-BC0E-750AC1B4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4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F32A-852A-4597-85B9-A41F7A98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E683AA-94CE-4670-99C4-98A538FB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978AB-D3CB-46A5-9889-E86183E6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E21BE-6BA5-40CD-8656-0DD57A3B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53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FE5AD-93C0-4B2B-991E-1D0703BA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36CFC-78F1-4340-AEE8-455D641D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B9E35-EC98-4825-B4FB-6BAA1C37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8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D8B6-6BA6-4CFC-9715-0E44C888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B322-8862-4DC9-9CE3-59992CF84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6F8E4-5535-4E91-9743-C13194227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A9E81-EBE1-47FF-94AC-CDBF72DE8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CABE2-EA94-4012-B4F1-E529149F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1CC5D-4363-4B05-9C8D-E4432C75D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6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D97C-5A29-47B0-8898-8D0E4024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BDDD1-E721-46BF-941D-0101D4D21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7102B-AD27-40DD-9866-34EFF5E14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DCB37-3013-4961-81DC-A2012984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510A4-75DF-4FBC-893E-EBB0FC99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9FDE6-170A-4A3A-B234-2CC987AA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9848E4-00AB-4A87-8DF8-B18B52D42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E3902-183F-4341-9F65-272CC5CAA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1747C-D961-49BD-A30D-8B15447C1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DDD1A-3EFC-4755-89EB-8FFBCA66440B}" type="datetimeFigureOut">
              <a:rPr lang="en-US" smtClean="0"/>
              <a:t>2/20/2023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92642-292B-4444-9B9F-F35242CD4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38A1A-2124-4BD6-B0F0-269D711D7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44F37-9DD2-49EE-B9C7-782EA0894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rdH9mQySQQ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80BC7-8F1E-4ECA-A5DF-BCBC503FE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Системы сборки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7F3AC-AE93-444C-AB13-38D9BDA602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244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EE26-3E35-40E0-9538-02692DB4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Вот пример build.xml файла для </a:t>
            </a:r>
            <a:br>
              <a:rPr lang="ru-RU" dirty="0"/>
            </a:br>
            <a:r>
              <a:rPr lang="ru-RU" dirty="0"/>
              <a:t>простого проекта “</a:t>
            </a:r>
            <a:r>
              <a:rPr lang="ru-RU" dirty="0" err="1"/>
              <a:t>Hello</a:t>
            </a:r>
            <a:r>
              <a:rPr lang="ru-RU" dirty="0"/>
              <a:t> World”.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57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EE26-3E35-40E0-9538-02692DB4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Вот пример build.xml файла для </a:t>
            </a:r>
            <a:br>
              <a:rPr lang="ru-RU" dirty="0"/>
            </a:br>
            <a:r>
              <a:rPr lang="ru-RU" dirty="0"/>
              <a:t>простого проекта “</a:t>
            </a:r>
            <a:r>
              <a:rPr lang="ru-RU" dirty="0" err="1"/>
              <a:t>Hello</a:t>
            </a:r>
            <a:r>
              <a:rPr lang="ru-RU" dirty="0"/>
              <a:t> World”.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A6F0DD-3AE7-487A-9E3B-DB3CE8216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20" y="128195"/>
            <a:ext cx="11071343" cy="660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05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B951-BBAD-4814-929E-39AB422CB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 build.xml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A0BD5-A2A7-4C6D-B46A-7671F371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Фазы сборки называются целями (&lt;</a:t>
            </a:r>
            <a:r>
              <a:rPr lang="ru-RU" dirty="0" err="1"/>
              <a:t>target</a:t>
            </a:r>
            <a:r>
              <a:rPr lang="ru-RU" dirty="0"/>
              <a:t>&gt;). В этом файле их 4: </a:t>
            </a:r>
            <a:r>
              <a:rPr lang="ru-RU" dirty="0" err="1"/>
              <a:t>clean</a:t>
            </a:r>
            <a:r>
              <a:rPr lang="ru-RU" dirty="0"/>
              <a:t>, </a:t>
            </a:r>
            <a:r>
              <a:rPr lang="ru-RU" dirty="0" err="1"/>
              <a:t>compile</a:t>
            </a:r>
            <a:r>
              <a:rPr lang="ru-RU" dirty="0"/>
              <a:t>, </a:t>
            </a:r>
            <a:r>
              <a:rPr lang="ru-RU" dirty="0" err="1"/>
              <a:t>jar</a:t>
            </a:r>
            <a:r>
              <a:rPr lang="ru-RU" dirty="0"/>
              <a:t> и </a:t>
            </a:r>
            <a:r>
              <a:rPr lang="ru-RU" dirty="0" err="1"/>
              <a:t>run</a:t>
            </a:r>
            <a:endParaRPr lang="en-US" dirty="0"/>
          </a:p>
          <a:p>
            <a:r>
              <a:rPr lang="ru-RU" dirty="0"/>
              <a:t>Отчистка артефактов предыдущей сборки</a:t>
            </a:r>
          </a:p>
          <a:p>
            <a:r>
              <a:rPr lang="ru-RU" dirty="0"/>
              <a:t>Непосредственно запуск </a:t>
            </a:r>
            <a:r>
              <a:rPr lang="en-US" dirty="0" err="1"/>
              <a:t>javac</a:t>
            </a:r>
            <a:endParaRPr lang="en-US" dirty="0"/>
          </a:p>
          <a:p>
            <a:r>
              <a:rPr lang="ru-RU" dirty="0"/>
              <a:t>Упаковка полученных </a:t>
            </a:r>
            <a:r>
              <a:rPr lang="en-US" dirty="0"/>
              <a:t>class </a:t>
            </a:r>
            <a:r>
              <a:rPr lang="ru-RU" dirty="0"/>
              <a:t>файлов в </a:t>
            </a:r>
            <a:r>
              <a:rPr lang="en-US" dirty="0"/>
              <a:t>Java Archive (jar)</a:t>
            </a:r>
          </a:p>
          <a:p>
            <a:r>
              <a:rPr lang="ru-RU" dirty="0"/>
              <a:t>И запуск архива в </a:t>
            </a:r>
            <a:r>
              <a:rPr lang="en-US" dirty="0"/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val="123293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193B-0A42-4936-9D49-E0FB882F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208F-F8D3-4D7B-98F4-568F2E27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Maven</a:t>
            </a:r>
            <a:r>
              <a:rPr lang="ru-RU" dirty="0"/>
              <a:t>, или Apache </a:t>
            </a:r>
            <a:r>
              <a:rPr lang="ru-RU" dirty="0" err="1"/>
              <a:t>Maven</a:t>
            </a:r>
            <a:r>
              <a:rPr lang="ru-RU" dirty="0"/>
              <a:t>, был выпущен в 2004 году как усовершенствование Apache Ant. Это инструмент сборки и менеджер проектов на основе XML.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Во-первых, самое важное отличие состоит в том, что эти два продукта не являются одинаковыми инструментами. Apache </a:t>
            </a:r>
            <a:r>
              <a:rPr lang="ru-RU" dirty="0" err="1"/>
              <a:t>Maven</a:t>
            </a:r>
            <a:r>
              <a:rPr lang="ru-RU" dirty="0"/>
              <a:t> – это не только менеджер зависимостей, он также осуществляет управление всем проектом и его сборку, тогда как Apache </a:t>
            </a:r>
            <a:r>
              <a:rPr lang="ru-RU" dirty="0" err="1"/>
              <a:t>Ivy</a:t>
            </a:r>
            <a:r>
              <a:rPr lang="ru-RU" dirty="0"/>
              <a:t> - только инструмент управления зависимостями</a:t>
            </a:r>
            <a:endParaRPr lang="en-US" dirty="0"/>
          </a:p>
        </p:txBody>
      </p:sp>
      <p:pic>
        <p:nvPicPr>
          <p:cNvPr id="3076" name="Picture 4" descr="upload.wikimedia.org/wikipedia/commons/thumb/5/...">
            <a:extLst>
              <a:ext uri="{FF2B5EF4-FFF2-40B4-BE49-F238E27FC236}">
                <a16:creationId xmlns:a16="http://schemas.microsoft.com/office/drawing/2014/main" id="{8454BAC0-D38B-44AE-9D22-C8442FE16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733" y="469112"/>
            <a:ext cx="4415160" cy="111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2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193B-0A42-4936-9D49-E0FB882F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208F-F8D3-4D7B-98F4-568F2E27E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Репозиторий по умолчанию — это центральный репозиторий </a:t>
            </a:r>
            <a:r>
              <a:rPr lang="ru-RU" dirty="0" err="1"/>
              <a:t>Maven</a:t>
            </a:r>
            <a:r>
              <a:rPr lang="en-US" dirty="0"/>
              <a:t> (Maven Central)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Де-факто репозиторий для всех библиотек используемых </a:t>
            </a:r>
            <a:r>
              <a:rPr lang="en-US" dirty="0"/>
              <a:t>Java </a:t>
            </a:r>
            <a:r>
              <a:rPr lang="ru-RU" dirty="0"/>
              <a:t>разработчиками </a:t>
            </a:r>
            <a:r>
              <a:rPr lang="en-US" dirty="0"/>
              <a:t>(</a:t>
            </a:r>
            <a:r>
              <a:rPr lang="ru-RU" dirty="0"/>
              <a:t>аналог </a:t>
            </a:r>
            <a:r>
              <a:rPr lang="en-US" dirty="0"/>
              <a:t>nuget.org </a:t>
            </a:r>
            <a:r>
              <a:rPr lang="ru-RU" dirty="0"/>
              <a:t>из мира 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ru-RU" dirty="0"/>
              <a:t>Проекты </a:t>
            </a:r>
            <a:r>
              <a:rPr lang="ru-RU" dirty="0" err="1"/>
              <a:t>Maven</a:t>
            </a:r>
            <a:r>
              <a:rPr lang="ru-RU" dirty="0"/>
              <a:t> в первую очередь определяются файлами объектной модели проекта (POM), написанными в XML. Эти файлы POM.xml содержат зависимости проекта, плагины, свойства и данные конфигурации. </a:t>
            </a:r>
            <a:r>
              <a:rPr lang="ru-RU" dirty="0" err="1"/>
              <a:t>Maven</a:t>
            </a:r>
            <a:r>
              <a:rPr lang="ru-RU" dirty="0"/>
              <a:t> использует декларативный подход и имеет предопределенный жизненный цикл.</a:t>
            </a:r>
            <a:endParaRPr lang="en-US" dirty="0"/>
          </a:p>
        </p:txBody>
      </p:sp>
      <p:pic>
        <p:nvPicPr>
          <p:cNvPr id="3076" name="Picture 4" descr="upload.wikimedia.org/wikipedia/commons/thumb/5/...">
            <a:extLst>
              <a:ext uri="{FF2B5EF4-FFF2-40B4-BE49-F238E27FC236}">
                <a16:creationId xmlns:a16="http://schemas.microsoft.com/office/drawing/2014/main" id="{8454BAC0-D38B-44AE-9D22-C8442FE16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733" y="469112"/>
            <a:ext cx="4415160" cy="111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105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7E4E-CC70-4529-A799-0DA85AEA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отличия от </a:t>
            </a:r>
            <a:r>
              <a:rPr lang="en-US" dirty="0"/>
              <a:t>Ant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6ED7C-CB0A-4370-A3FA-B508E8020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29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Здесь есть </a:t>
            </a:r>
            <a:r>
              <a:rPr lang="ru-RU" b="1" dirty="0"/>
              <a:t>четкая структура</a:t>
            </a:r>
            <a:r>
              <a:rPr lang="ru-RU" dirty="0"/>
              <a:t> </a:t>
            </a:r>
            <a:r>
              <a:rPr lang="ru-RU" b="1" dirty="0"/>
              <a:t>каталогов</a:t>
            </a:r>
            <a:r>
              <a:rPr lang="ru-RU" dirty="0"/>
              <a:t>, и вы </a:t>
            </a:r>
            <a:r>
              <a:rPr lang="ru-RU" b="1" dirty="0"/>
              <a:t>обязательно должны ей следовать</a:t>
            </a:r>
            <a:r>
              <a:rPr lang="ru-RU" dirty="0"/>
              <a:t>. (При использовании плагинов IDE,  она создается автоматически).Она выглядит вот так: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2A4B8-9D5E-470C-BF3D-15A8BA649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749" y="3113428"/>
            <a:ext cx="4375341" cy="32696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8917B9-FC41-4DB8-B6C2-8FB7DC2A2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035" y="2421220"/>
            <a:ext cx="345409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749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617DA-9150-4FE7-BB19-FE31E5AE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Объектная модель описания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2A1E-DE69-4D91-9C8E-C53F54731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Одна из вещей, которую </a:t>
            </a:r>
            <a:r>
              <a:rPr lang="ru-RU" dirty="0" err="1"/>
              <a:t>Maven</a:t>
            </a:r>
            <a:r>
              <a:rPr lang="ru-RU" dirty="0"/>
              <a:t> стандартизировал в первую очередь, — это описание проекта. До </a:t>
            </a:r>
            <a:r>
              <a:rPr lang="ru-RU" dirty="0" err="1"/>
              <a:t>Maven</a:t>
            </a:r>
            <a:r>
              <a:rPr lang="ru-RU" dirty="0"/>
              <a:t> у каждой IDE был свой </a:t>
            </a:r>
            <a:r>
              <a:rPr lang="ru-RU" dirty="0" err="1"/>
              <a:t>project</a:t>
            </a:r>
            <a:r>
              <a:rPr lang="ru-RU" dirty="0"/>
              <a:t>-файл, который хранил информацию о проекте и его сборке (и зачастую в бинарном виде).</a:t>
            </a:r>
          </a:p>
          <a:p>
            <a:pPr marL="0" indent="0">
              <a:buNone/>
            </a:pPr>
            <a:r>
              <a:rPr lang="ru-RU" dirty="0" err="1"/>
              <a:t>Maven</a:t>
            </a:r>
            <a:r>
              <a:rPr lang="ru-RU" dirty="0"/>
              <a:t> предложил универсальный открытый стандарт на основе XML, в котором с помощью различных тегов описывается, что это за проект, как его нужно собирать и какие у него зависимости. Описание проекта заключено в одном файле, обычно с именем pom.xml.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Пример файла pom.xml</a:t>
            </a:r>
            <a:r>
              <a:rPr lang="en-US" dirty="0"/>
              <a:t> </a:t>
            </a:r>
            <a:r>
              <a:rPr lang="ru-RU" dirty="0"/>
              <a:t>на следующем слайде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568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806BDC-C153-4C64-B9CE-12F15EC2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565" y="0"/>
            <a:ext cx="564576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7B187-92FF-42E5-92AE-143CD4C5FFA6}"/>
              </a:ext>
            </a:extLst>
          </p:cNvPr>
          <p:cNvSpPr txBox="1"/>
          <p:nvPr/>
        </p:nvSpPr>
        <p:spPr>
          <a:xfrm>
            <a:off x="463858" y="1882897"/>
            <a:ext cx="54131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В этом примере записано три вещи:</a:t>
            </a:r>
          </a:p>
          <a:p>
            <a:pPr algn="l"/>
            <a:endParaRPr lang="ru-RU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3CAB"/>
                </a:solidFill>
                <a:effectLst/>
                <a:latin typeface="Arial" panose="020B0604020202020204" pitchFamily="34" charset="0"/>
              </a:rPr>
              <a:t>Информация о версии стандарта </a:t>
            </a:r>
            <a:r>
              <a:rPr lang="ru-RU" b="0" i="0" dirty="0" err="1">
                <a:solidFill>
                  <a:srgbClr val="003CAB"/>
                </a:solidFill>
                <a:effectLst/>
                <a:latin typeface="Arial" panose="020B0604020202020204" pitchFamily="34" charset="0"/>
              </a:rPr>
              <a:t>maven</a:t>
            </a:r>
            <a:r>
              <a:rPr lang="ru-RU" b="0" i="0" dirty="0">
                <a:solidFill>
                  <a:srgbClr val="003CAB"/>
                </a:solidFill>
                <a:effectLst/>
                <a:latin typeface="Arial" panose="020B0604020202020204" pitchFamily="34" charset="0"/>
              </a:rPr>
              <a:t>-проекта — синим.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Информация о самом проекте — красным.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Информация об используемых библиотеках — зеленым.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Давай разберем устройство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pom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-файла подробнее.</a:t>
            </a:r>
          </a:p>
        </p:txBody>
      </p:sp>
    </p:spTree>
    <p:extLst>
      <p:ext uri="{BB962C8B-B14F-4D97-AF65-F5344CB8AC3E}">
        <p14:creationId xmlns:p14="http://schemas.microsoft.com/office/powerpoint/2010/main" val="820521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1BB6-E654-4EDB-BB96-C76C5F07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Устройство </a:t>
            </a:r>
            <a:r>
              <a:rPr lang="en-US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pom.xml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866D-DC08-478D-ACB0-077A3980A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Начнем с того, что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pom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-файл — это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xml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, поэтому он содержит стандартные заголовки и информацию о </a:t>
            </a:r>
            <a:r>
              <a:rPr lang="ru-RU" b="0" i="0" dirty="0" err="1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namespaces</a:t>
            </a:r>
            <a:r>
              <a:rPr lang="ru-RU" b="0" i="0" dirty="0">
                <a:solidFill>
                  <a:srgbClr val="172B53"/>
                </a:solidFill>
                <a:effectLst/>
                <a:latin typeface="Arial" panose="020B0604020202020204" pitchFamily="34" charset="0"/>
              </a:rPr>
              <a:t>. Это все касается чисто XML-стандарта, так что подробно об этом говорить не будем. Имеется в виду это: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&lt;?</a:t>
            </a:r>
            <a:r>
              <a:rPr lang="ru-RU" b="0" i="0" dirty="0" err="1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xml</a:t>
            </a: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version</a:t>
            </a: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="1.0" </a:t>
            </a:r>
            <a:r>
              <a:rPr lang="ru-RU" b="0" i="0" dirty="0" err="1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encoding</a:t>
            </a: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="UTF-8"?&gt;</a:t>
            </a:r>
            <a:b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</a:b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lang="ru-RU" b="0" i="0" dirty="0" err="1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xmlns</a:t>
            </a: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="http://maven.apache.org/POM/4.0.0"</a:t>
            </a:r>
            <a:b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</a:b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ru-RU" b="0" i="0" dirty="0" err="1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xmlns:xsi</a:t>
            </a: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="http://www.w3.org/2001/XMLSchema-instance"</a:t>
            </a:r>
            <a:b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</a:b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        </a:t>
            </a:r>
            <a:r>
              <a:rPr lang="ru-RU" b="0" i="0" dirty="0" err="1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xsi:schemaLocation</a:t>
            </a: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="http://maven.apache.org/POM/4.0.0 http://maven.apache.org/xsd/maven-4.0.0.xsd"&gt;</a:t>
            </a:r>
            <a:b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</a:b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        …</a:t>
            </a:r>
            <a:b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</a:b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&lt;/</a:t>
            </a:r>
            <a:r>
              <a:rPr lang="ru-RU" b="0" i="0" dirty="0" err="1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lang="ru-RU" b="0" i="0" dirty="0">
                <a:solidFill>
                  <a:srgbClr val="871DC1"/>
                </a:solidFill>
                <a:effectLst/>
                <a:latin typeface="Arial" panose="020B0604020202020204" pitchFamily="34" charset="0"/>
              </a:rPr>
              <a:t>&gt;</a:t>
            </a:r>
            <a:endParaRPr lang="ru-RU" b="0" i="0" dirty="0">
              <a:solidFill>
                <a:srgbClr val="172B5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98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042D-4E6B-4F9E-B615-AC24DBD8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Устройство </a:t>
            </a:r>
            <a:r>
              <a:rPr lang="en-US" b="1" i="0" dirty="0">
                <a:solidFill>
                  <a:srgbClr val="151F33"/>
                </a:solidFill>
                <a:effectLst/>
                <a:latin typeface="Arial" panose="020B0604020202020204" pitchFamily="34" charset="0"/>
              </a:rPr>
              <a:t>pom.xml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8804-92FB-441C-926E-0968CED0E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Чтобы не разбираться лишний раз, что мы описываем (программу, проект, модуль, библиотеку и тому подобное) в стандарте </a:t>
            </a:r>
            <a:r>
              <a:rPr lang="ru-RU" dirty="0" err="1"/>
              <a:t>Maven</a:t>
            </a:r>
            <a:r>
              <a:rPr lang="ru-RU" dirty="0"/>
              <a:t> это все называется словом артефакт. </a:t>
            </a:r>
          </a:p>
          <a:p>
            <a:r>
              <a:rPr lang="ru-RU" dirty="0" err="1"/>
              <a:t>groupId</a:t>
            </a:r>
            <a:r>
              <a:rPr lang="ru-RU" dirty="0"/>
              <a:t> – пакет, к которому принадлежит приложение, с добавлением имени домена;</a:t>
            </a:r>
          </a:p>
          <a:p>
            <a:r>
              <a:rPr lang="ru-RU" dirty="0" err="1"/>
              <a:t>artifactId</a:t>
            </a:r>
            <a:r>
              <a:rPr lang="ru-RU" dirty="0"/>
              <a:t> – уникальный строковый ключ (</a:t>
            </a:r>
            <a:r>
              <a:rPr lang="ru-RU" dirty="0" err="1"/>
              <a:t>id</a:t>
            </a:r>
            <a:r>
              <a:rPr lang="ru-RU" dirty="0"/>
              <a:t> проекта);</a:t>
            </a:r>
          </a:p>
          <a:p>
            <a:r>
              <a:rPr lang="ru-RU" dirty="0" err="1"/>
              <a:t>version</a:t>
            </a:r>
            <a:r>
              <a:rPr lang="ru-RU" dirty="0"/>
              <a:t> – версия проекта.</a:t>
            </a:r>
          </a:p>
          <a:p>
            <a:pPr marL="0" indent="0">
              <a:buNone/>
            </a:pPr>
            <a:r>
              <a:rPr lang="ru-RU" dirty="0"/>
              <a:t>Трех указанных параметров достаточно, чтобы однозначно описать любой артефакт.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2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41E0-E6B0-49CE-A4B2-10D761F4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Предпосылки к появлению систем сборок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18CB-D215-4DDA-B67D-1922E4CE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Технический подход заключался в том, что программы и библиотеки разбивали на части: пакеты и модули. Каждый такой модуль был небольшим кирпичиком из которых потом выстраивались большие проекты. Библиотеки же – это такие универсальные компоненты, которые могут использоваться в разных программах.</a:t>
            </a:r>
          </a:p>
          <a:p>
            <a:pPr marL="0" indent="0">
              <a:buNone/>
            </a:pPr>
            <a:r>
              <a:rPr lang="ru-RU" dirty="0"/>
              <a:t>В сообществе Java-разработчиков популярным стало написание библиотек на все случаи жизни и выкладывание их в общий доступ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22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9554-F8BB-4382-A89A-20296FD34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в </a:t>
            </a:r>
            <a:r>
              <a:rPr lang="en-US" dirty="0"/>
              <a:t>Maven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F76F8C2-9686-4632-874E-A4D77FFA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+mj-lt"/>
              </a:rPr>
              <a:t>	</a:t>
            </a:r>
            <a:r>
              <a:rPr lang="ru-RU" sz="2200" dirty="0">
                <a:latin typeface="+mj-lt"/>
              </a:rPr>
              <a:t>Зависимость в терминологии </a:t>
            </a:r>
            <a:r>
              <a:rPr lang="en-US" sz="2200" dirty="0">
                <a:latin typeface="+mj-lt"/>
              </a:rPr>
              <a:t>Maven </a:t>
            </a:r>
            <a:r>
              <a:rPr lang="ru-RU" sz="2200" dirty="0">
                <a:latin typeface="+mj-lt"/>
              </a:rPr>
              <a:t>– это какой-либо артефакт, который необходим данному проекту для корректной работы. Артефакт может представляет из себя обычный </a:t>
            </a:r>
            <a:r>
              <a:rPr lang="en-US" sz="2200" dirty="0">
                <a:latin typeface="+mj-lt"/>
              </a:rPr>
              <a:t>Java-</a:t>
            </a:r>
            <a:r>
              <a:rPr lang="ru-RU" sz="2200" dirty="0">
                <a:latin typeface="+mj-lt"/>
              </a:rPr>
              <a:t>проект, который собрали и распространили с помощью </a:t>
            </a:r>
            <a:r>
              <a:rPr lang="en-US" sz="2200" dirty="0">
                <a:latin typeface="+mj-lt"/>
              </a:rPr>
              <a:t>Maven</a:t>
            </a:r>
          </a:p>
          <a:p>
            <a:pPr marL="0" indent="0">
              <a:buNone/>
            </a:pPr>
            <a:r>
              <a:rPr lang="ru-RU" sz="2200" dirty="0">
                <a:latin typeface="+mj-lt"/>
              </a:rPr>
              <a:t>	Разберём на примере зависимости которую </a:t>
            </a:r>
            <a:r>
              <a:rPr lang="en-US" sz="2200" dirty="0">
                <a:latin typeface="+mj-lt"/>
              </a:rPr>
              <a:t>IDEA </a:t>
            </a:r>
            <a:r>
              <a:rPr lang="ru-RU" sz="2200" dirty="0">
                <a:latin typeface="+mj-lt"/>
              </a:rPr>
              <a:t>автоматически подставляется в любой проект – это </a:t>
            </a:r>
            <a:r>
              <a:rPr lang="en-US" sz="2200" dirty="0">
                <a:latin typeface="+mj-lt"/>
              </a:rPr>
              <a:t>Junit </a:t>
            </a:r>
            <a:r>
              <a:rPr lang="ru-RU" sz="2200" dirty="0">
                <a:latin typeface="+mj-lt"/>
              </a:rPr>
              <a:t>5, фреймворк для написания </a:t>
            </a:r>
            <a:r>
              <a:rPr lang="en-US" sz="2200" dirty="0">
                <a:latin typeface="+mj-lt"/>
              </a:rPr>
              <a:t>Unit Test’</a:t>
            </a:r>
            <a:r>
              <a:rPr lang="ru-RU" sz="2200" dirty="0" err="1">
                <a:latin typeface="+mj-lt"/>
              </a:rPr>
              <a:t>ов</a:t>
            </a:r>
            <a:endParaRPr lang="ru-RU" sz="2200" dirty="0">
              <a:latin typeface="+mj-lt"/>
            </a:endParaRPr>
          </a:p>
          <a:p>
            <a:pPr marL="0" indent="0">
              <a:buNone/>
            </a:pPr>
            <a:r>
              <a:rPr lang="ru-RU" sz="2200" dirty="0">
                <a:latin typeface="+mj-lt"/>
              </a:rPr>
              <a:t>	Обратите внимание что каждый параметр отделён двоеточием.</a:t>
            </a:r>
          </a:p>
          <a:p>
            <a:pPr marL="0" indent="0">
              <a:buNone/>
            </a:pPr>
            <a:endParaRPr lang="ru-RU" sz="2200" b="1" dirty="0">
              <a:latin typeface="+mj-lt"/>
            </a:endParaRPr>
          </a:p>
          <a:p>
            <a:pPr marL="0" indent="0">
              <a:buNone/>
            </a:pPr>
            <a:endParaRPr lang="ru-RU" sz="2200" b="1" dirty="0">
              <a:latin typeface="+mj-lt"/>
            </a:endParaRPr>
          </a:p>
          <a:p>
            <a:pPr marL="0" indent="0">
              <a:buNone/>
            </a:pPr>
            <a:r>
              <a:rPr lang="ru-RU" sz="2200" b="1" dirty="0">
                <a:latin typeface="+mj-lt"/>
              </a:rPr>
              <a:t>	</a:t>
            </a:r>
            <a:r>
              <a:rPr lang="en-US" sz="2200" b="1" dirty="0" err="1">
                <a:latin typeface="+mj-lt"/>
              </a:rPr>
              <a:t>org.junit.jupiter</a:t>
            </a:r>
            <a:r>
              <a:rPr lang="ru-RU" sz="2200" b="1" dirty="0">
                <a:latin typeface="+mj-lt"/>
              </a:rPr>
              <a:t>:</a:t>
            </a:r>
            <a:r>
              <a:rPr lang="en-US" sz="2200" b="1" dirty="0" err="1">
                <a:latin typeface="+mj-lt"/>
              </a:rPr>
              <a:t>junit-jupiter-api</a:t>
            </a:r>
            <a:r>
              <a:rPr lang="ru-RU" sz="2200" b="1" dirty="0">
                <a:latin typeface="+mj-lt"/>
              </a:rPr>
              <a:t>:5</a:t>
            </a:r>
            <a:r>
              <a:rPr lang="en-US" sz="2200" b="1" dirty="0">
                <a:latin typeface="+mj-lt"/>
              </a:rPr>
              <a:t>.9.2</a:t>
            </a:r>
            <a:endParaRPr lang="ru-RU" sz="22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CEB487-40E8-422F-8C15-4CD70F03F723}"/>
              </a:ext>
            </a:extLst>
          </p:cNvPr>
          <p:cNvSpPr txBox="1"/>
          <p:nvPr/>
        </p:nvSpPr>
        <p:spPr>
          <a:xfrm flipH="1">
            <a:off x="1826131" y="5813798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groupId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683839-74BC-49EF-AE58-1F7EF8A56896}"/>
              </a:ext>
            </a:extLst>
          </p:cNvPr>
          <p:cNvSpPr txBox="1"/>
          <p:nvPr/>
        </p:nvSpPr>
        <p:spPr>
          <a:xfrm flipH="1">
            <a:off x="3737606" y="5804654"/>
            <a:ext cx="1127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artifactId</a:t>
            </a:r>
            <a:endParaRPr lang="ru-RU" dirty="0">
              <a:solidFill>
                <a:srgbClr val="003399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D7461-FBA8-48DE-A957-460676E2C31B}"/>
              </a:ext>
            </a:extLst>
          </p:cNvPr>
          <p:cNvSpPr txBox="1"/>
          <p:nvPr/>
        </p:nvSpPr>
        <p:spPr>
          <a:xfrm flipH="1">
            <a:off x="5634227" y="5804654"/>
            <a:ext cx="92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3399"/>
                </a:solidFill>
              </a:rPr>
              <a:t>version</a:t>
            </a:r>
            <a:endParaRPr lang="ru-RU" dirty="0">
              <a:solidFill>
                <a:srgbClr val="003399"/>
              </a:solidFill>
            </a:endParaRPr>
          </a:p>
        </p:txBody>
      </p:sp>
      <p:cxnSp>
        <p:nvCxnSpPr>
          <p:cNvPr id="8" name="Прямая со стрелкой 8">
            <a:extLst>
              <a:ext uri="{FF2B5EF4-FFF2-40B4-BE49-F238E27FC236}">
                <a16:creationId xmlns:a16="http://schemas.microsoft.com/office/drawing/2014/main" id="{69C57089-595A-41CE-9001-7FFF6AA980A9}"/>
              </a:ext>
            </a:extLst>
          </p:cNvPr>
          <p:cNvCxnSpPr/>
          <p:nvPr/>
        </p:nvCxnSpPr>
        <p:spPr>
          <a:xfrm flipV="1">
            <a:off x="2423160" y="5440680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9">
            <a:extLst>
              <a:ext uri="{FF2B5EF4-FFF2-40B4-BE49-F238E27FC236}">
                <a16:creationId xmlns:a16="http://schemas.microsoft.com/office/drawing/2014/main" id="{F15FADA7-81A6-429D-B231-4B49BD2AC197}"/>
              </a:ext>
            </a:extLst>
          </p:cNvPr>
          <p:cNvCxnSpPr/>
          <p:nvPr/>
        </p:nvCxnSpPr>
        <p:spPr>
          <a:xfrm flipV="1">
            <a:off x="4081272" y="5487731"/>
            <a:ext cx="146304" cy="36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10">
            <a:extLst>
              <a:ext uri="{FF2B5EF4-FFF2-40B4-BE49-F238E27FC236}">
                <a16:creationId xmlns:a16="http://schemas.microsoft.com/office/drawing/2014/main" id="{856FE22C-9A46-4AEF-854E-5CD15943FC7F}"/>
              </a:ext>
            </a:extLst>
          </p:cNvPr>
          <p:cNvCxnSpPr/>
          <p:nvPr/>
        </p:nvCxnSpPr>
        <p:spPr>
          <a:xfrm flipH="1" flipV="1">
            <a:off x="5760720" y="5440680"/>
            <a:ext cx="156967" cy="395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84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E9F642-02EB-4B36-96B1-30C64A69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541" y="0"/>
            <a:ext cx="85169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64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7DBF-E020-4C16-B6DD-C9FF8C800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нового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0CE6-49DE-46B8-BA02-34DF31491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Обратите внимание на раздел Advanced </a:t>
            </a:r>
            <a:r>
              <a:rPr lang="ru-RU" dirty="0" err="1"/>
              <a:t>Settings</a:t>
            </a:r>
            <a:r>
              <a:rPr lang="ru-RU" dirty="0"/>
              <a:t> внизу диалогового окна. IDEA предложит указать </a:t>
            </a:r>
            <a:r>
              <a:rPr lang="en-US" dirty="0"/>
              <a:t>Gr</a:t>
            </a:r>
            <a:r>
              <a:rPr lang="ru-RU" dirty="0" err="1"/>
              <a:t>oupID</a:t>
            </a:r>
            <a:r>
              <a:rPr lang="ru-RU" dirty="0"/>
              <a:t>, </a:t>
            </a:r>
            <a:r>
              <a:rPr lang="en-US" dirty="0"/>
              <a:t>A</a:t>
            </a:r>
            <a:r>
              <a:rPr lang="ru-RU" dirty="0" err="1"/>
              <a:t>rtifactID</a:t>
            </a:r>
            <a:r>
              <a:rPr lang="ru-RU" dirty="0"/>
              <a:t> вашего нового проекта. Эти данные всегда легко можно сменить позже. Но, удобнее всего это сделать в самом начале.</a:t>
            </a:r>
          </a:p>
          <a:p>
            <a:pPr marL="0" indent="0">
              <a:buNone/>
            </a:pPr>
            <a:r>
              <a:rPr lang="en-US" dirty="0" err="1"/>
              <a:t>GroupId</a:t>
            </a:r>
            <a:r>
              <a:rPr lang="en-US" dirty="0"/>
              <a:t> – </a:t>
            </a:r>
            <a:r>
              <a:rPr lang="ru-RU" dirty="0"/>
              <a:t>Это что-то вроде идентификатора издателя. Например </a:t>
            </a:r>
            <a:r>
              <a:rPr lang="en-US" dirty="0"/>
              <a:t>com.</a:t>
            </a:r>
            <a:r>
              <a:rPr lang="ru-RU" dirty="0" err="1"/>
              <a:t>вашафамилия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ArtifactId</a:t>
            </a:r>
            <a:r>
              <a:rPr lang="ru-RU" dirty="0"/>
              <a:t> – Название продукта,</a:t>
            </a:r>
          </a:p>
          <a:p>
            <a:pPr marL="0" indent="0">
              <a:buNone/>
            </a:pPr>
            <a:r>
              <a:rPr lang="ru-RU" dirty="0"/>
              <a:t>Например </a:t>
            </a:r>
            <a:r>
              <a:rPr lang="en-US" dirty="0"/>
              <a:t>banks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36C6F-398F-4F2A-A52B-9C4044D68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756" y="4339925"/>
            <a:ext cx="530616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45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47D8-1689-4D72-9AE5-D64463F8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Архетипы в </a:t>
            </a:r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EA44-8B4F-49B1-8587-9BCC411DC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Maven</a:t>
            </a:r>
            <a:r>
              <a:rPr lang="ru-RU" dirty="0"/>
              <a:t> стандартизировал шаблоны проектов — такие шаблоны называются архетипами. Помните стартовую структуру проекта — папки </a:t>
            </a:r>
            <a:r>
              <a:rPr lang="ru-RU" dirty="0" err="1"/>
              <a:t>src</a:t>
            </a:r>
            <a:r>
              <a:rPr lang="ru-RU" dirty="0"/>
              <a:t>, </a:t>
            </a:r>
            <a:r>
              <a:rPr lang="ru-RU" dirty="0" err="1"/>
              <a:t>java</a:t>
            </a:r>
            <a:r>
              <a:rPr lang="ru-RU" dirty="0"/>
              <a:t>, </a:t>
            </a:r>
            <a:r>
              <a:rPr lang="ru-RU" dirty="0" err="1"/>
              <a:t>test</a:t>
            </a:r>
            <a:r>
              <a:rPr lang="ru-RU" dirty="0"/>
              <a:t> и так далее? Так вот эта структура папок задана с помощью архетипа.</a:t>
            </a:r>
          </a:p>
          <a:p>
            <a:pPr marL="0" indent="0">
              <a:buNone/>
            </a:pPr>
            <a:r>
              <a:rPr lang="ru-RU" dirty="0"/>
              <a:t>Образцы шаблонов есть на официальном сайте </a:t>
            </a:r>
            <a:r>
              <a:rPr lang="ru-RU" dirty="0" err="1"/>
              <a:t>Maven</a:t>
            </a:r>
            <a:r>
              <a:rPr lang="ru-RU" dirty="0"/>
              <a:t>. С их помощью можно сгенерировать разные стартовые проекты — простое приложение, плагин, сайт.</a:t>
            </a:r>
          </a:p>
          <a:p>
            <a:pPr marL="0" indent="0">
              <a:buNone/>
            </a:pPr>
            <a:r>
              <a:rPr lang="ru-RU" dirty="0"/>
              <a:t>Список доступных архетипов можно получить, выполнив в консоли команду: </a:t>
            </a:r>
            <a:r>
              <a:rPr lang="ru-RU" dirty="0" err="1"/>
              <a:t>mvn</a:t>
            </a:r>
            <a:r>
              <a:rPr lang="ru-RU" dirty="0"/>
              <a:t> </a:t>
            </a:r>
            <a:r>
              <a:rPr lang="ru-RU" dirty="0" err="1"/>
              <a:t>archetype:generate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00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DABC87-81B3-482D-8CC8-120AC579E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1" y="573194"/>
            <a:ext cx="10391516" cy="57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603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0572-0995-42EA-89EF-F92D8413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/>
              <a:t>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7D4B-156F-493F-BE56-932FEAFA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Конфигурация </a:t>
            </a:r>
            <a:r>
              <a:rPr lang="ru-RU" dirty="0" err="1"/>
              <a:t>Maven</a:t>
            </a:r>
            <a:r>
              <a:rPr lang="ru-RU" dirty="0"/>
              <a:t>, написанная на непрерывном XML, является большой и громоздкой. В больших проектах он может содержать сотни строк кода, не делая ничего «экстраординарного».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Основным преимуществом </a:t>
            </a:r>
            <a:r>
              <a:rPr lang="ru-RU" dirty="0" err="1"/>
              <a:t>Maven</a:t>
            </a:r>
            <a:r>
              <a:rPr lang="ru-RU" dirty="0"/>
              <a:t> является его жизненный цикл. Пока проект основан на определенных стандартах, с </a:t>
            </a:r>
            <a:r>
              <a:rPr lang="ru-RU" dirty="0" err="1"/>
              <a:t>Maven</a:t>
            </a:r>
            <a:r>
              <a:rPr lang="ru-RU" dirty="0"/>
              <a:t> можно относительно легко пройти весь жизненный цикл. Это происходит за счет гибкости.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196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05C5-8945-45B1-97F6-45BDAB07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</a:t>
            </a:r>
            <a:r>
              <a:rPr lang="en-US" dirty="0"/>
              <a:t>Maven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DFC61F-DD0F-4214-8126-766B8C235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31509"/>
              </p:ext>
            </p:extLst>
          </p:nvPr>
        </p:nvGraphicFramePr>
        <p:xfrm>
          <a:off x="772358" y="1800326"/>
          <a:ext cx="8016535" cy="4354149"/>
        </p:xfrm>
        <a:graphic>
          <a:graphicData uri="http://schemas.openxmlformats.org/drawingml/2006/table">
            <a:tbl>
              <a:tblPr/>
              <a:tblGrid>
                <a:gridCol w="630314">
                  <a:extLst>
                    <a:ext uri="{9D8B030D-6E8A-4147-A177-3AD203B41FA5}">
                      <a16:colId xmlns:a16="http://schemas.microsoft.com/office/drawing/2014/main" val="3462500378"/>
                    </a:ext>
                  </a:extLst>
                </a:gridCol>
                <a:gridCol w="1429304">
                  <a:extLst>
                    <a:ext uri="{9D8B030D-6E8A-4147-A177-3AD203B41FA5}">
                      <a16:colId xmlns:a16="http://schemas.microsoft.com/office/drawing/2014/main" val="1893272967"/>
                    </a:ext>
                  </a:extLst>
                </a:gridCol>
                <a:gridCol w="5956917">
                  <a:extLst>
                    <a:ext uri="{9D8B030D-6E8A-4147-A177-3AD203B41FA5}">
                      <a16:colId xmlns:a16="http://schemas.microsoft.com/office/drawing/2014/main" val="2347881822"/>
                    </a:ext>
                  </a:extLst>
                </a:gridCol>
              </a:tblGrid>
              <a:tr h="701829">
                <a:tc>
                  <a:txBody>
                    <a:bodyPr/>
                    <a:lstStyle/>
                    <a:p>
                      <a:pPr algn="l" fontAlgn="ctr"/>
                      <a:endParaRPr lang="en-US" sz="1400" b="1" dirty="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90C8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8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8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dirty="0">
                          <a:effectLst/>
                        </a:rPr>
                        <a:t>Фаза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90C8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8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8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dirty="0">
                          <a:effectLst/>
                        </a:rPr>
                        <a:t>Описание фазы</a:t>
                      </a:r>
                      <a:endParaRPr lang="en-US" sz="1400" b="1" dirty="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90C8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C8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C8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671299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validate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проверяет корректность метаинформации о проекте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416742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compile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компилирует исходники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655706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test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>
                          <a:effectLst/>
                        </a:rPr>
                        <a:t>прогоняет тесты классов из предыдущего шага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614253"/>
                  </a:ext>
                </a:extLst>
              </a:tr>
              <a:tr h="70182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package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>
                          <a:effectLst/>
                        </a:rPr>
                        <a:t>упаковывает скомпилированные классы в новый артефакт: </a:t>
                      </a:r>
                      <a:r>
                        <a:rPr lang="ru-RU" sz="1400" dirty="0" err="1">
                          <a:effectLst/>
                        </a:rPr>
                        <a:t>jar</a:t>
                      </a:r>
                      <a:r>
                        <a:rPr lang="ru-RU" sz="1400" dirty="0">
                          <a:effectLst/>
                        </a:rPr>
                        <a:t>, </a:t>
                      </a:r>
                      <a:r>
                        <a:rPr lang="ru-RU" sz="1400" dirty="0" err="1">
                          <a:effectLst/>
                        </a:rPr>
                        <a:t>war</a:t>
                      </a:r>
                      <a:r>
                        <a:rPr lang="ru-RU" sz="1400" dirty="0">
                          <a:effectLst/>
                        </a:rPr>
                        <a:t>, </a:t>
                      </a:r>
                      <a:r>
                        <a:rPr lang="ru-RU" sz="1400" dirty="0" err="1">
                          <a:effectLst/>
                        </a:rPr>
                        <a:t>zip</a:t>
                      </a:r>
                      <a:r>
                        <a:rPr lang="ru-RU" sz="1400" dirty="0">
                          <a:effectLst/>
                        </a:rPr>
                        <a:t>, …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84854"/>
                  </a:ext>
                </a:extLst>
              </a:tr>
              <a:tr h="701829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verify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проверяет корректность артефакта и удовлетворение требованиям качества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60651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install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>
                          <a:effectLst/>
                        </a:rPr>
                        <a:t>кладет артефакт в локальный репозиторий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CA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446271"/>
                  </a:ext>
                </a:extLst>
              </a:tr>
              <a:tr h="491280">
                <a:tc>
                  <a:txBody>
                    <a:bodyPr/>
                    <a:lstStyle/>
                    <a:p>
                      <a:pPr fontAlgn="base"/>
                      <a:r>
                        <a:rPr lang="en-US" sz="1400">
                          <a:effectLst/>
                        </a:rPr>
                        <a:t>7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400" b="1">
                          <a:effectLst/>
                        </a:rPr>
                        <a:t>deploy</a:t>
                      </a:r>
                      <a:endParaRPr lang="en-US" sz="1400">
                        <a:effectLst/>
                      </a:endParaRP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400" dirty="0">
                          <a:effectLst/>
                        </a:rPr>
                        <a:t>заливает артефакт на </a:t>
                      </a:r>
                      <a:r>
                        <a:rPr lang="ru-RU" sz="1400" dirty="0" err="1">
                          <a:effectLst/>
                        </a:rPr>
                        <a:t>production</a:t>
                      </a:r>
                      <a:r>
                        <a:rPr lang="ru-RU" sz="1400" dirty="0">
                          <a:effectLst/>
                        </a:rPr>
                        <a:t>-сервер или удаленный репозиторий</a:t>
                      </a:r>
                    </a:p>
                  </a:txBody>
                  <a:tcPr marL="70183" marR="70183" marT="35091" marB="35091" anchor="ctr">
                    <a:lnL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CE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120745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1A1564F-8C57-4FF2-8407-E7E4D755D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743" y="1624305"/>
            <a:ext cx="3240257" cy="453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55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9045-9FC5-4567-9FB0-499EC59E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r>
              <a:rPr lang="ru-RU" dirty="0"/>
              <a:t>-плагины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B7C0-A2FD-486E-9DE6-B28566D6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Стандартные жизненные циклы можно дополнить функционалом с помощью </a:t>
            </a:r>
            <a:r>
              <a:rPr lang="ru-RU" dirty="0" err="1"/>
              <a:t>Maven</a:t>
            </a:r>
            <a:r>
              <a:rPr lang="ru-RU" dirty="0"/>
              <a:t>-плагинов. Плагины позволяют вставлять в стандартный цикл новые шаги или расширять существующие шаги.</a:t>
            </a:r>
          </a:p>
          <a:p>
            <a:pPr marL="0" indent="0">
              <a:buNone/>
            </a:pPr>
            <a:r>
              <a:rPr lang="ru-RU" dirty="0"/>
              <a:t>Плагины в </a:t>
            </a:r>
            <a:r>
              <a:rPr lang="ru-RU" dirty="0" err="1"/>
              <a:t>Maven</a:t>
            </a:r>
            <a:r>
              <a:rPr lang="ru-RU" dirty="0"/>
              <a:t> не являются чем-то экстраординарным, наоборот, это самая обычная и часто встречающаяся вещь. Ведь если вы хотите задать какие-нибудь нюансы сборки вашего проекта, то вам нужно указать нужную информацию в pom.xml. И единственный способ это сделать – написать “плагин”.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6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9045-9FC5-4567-9FB0-499EC59E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r>
              <a:rPr lang="ru-RU" dirty="0"/>
              <a:t>-плагины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6B7C0-A2FD-486E-9DE6-B28566D6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Так как плагины являются такими же артефактами, как и зависимости, то они описываются практически так же. Вместо раздела </a:t>
            </a:r>
            <a:r>
              <a:rPr lang="en-US" dirty="0"/>
              <a:t>dependencies – plugins, </a:t>
            </a:r>
            <a:r>
              <a:rPr lang="ru-RU" dirty="0"/>
              <a:t>вместо </a:t>
            </a:r>
            <a:r>
              <a:rPr lang="en-US" dirty="0"/>
              <a:t>dependency – plugin, </a:t>
            </a:r>
            <a:r>
              <a:rPr lang="ru-RU" dirty="0"/>
              <a:t>вместо </a:t>
            </a:r>
            <a:r>
              <a:rPr lang="en-US" dirty="0"/>
              <a:t>repositories – </a:t>
            </a:r>
            <a:r>
              <a:rPr lang="en-US" dirty="0" err="1"/>
              <a:t>pluginRepositories</a:t>
            </a:r>
            <a:r>
              <a:rPr lang="en-US" dirty="0"/>
              <a:t>, repository – </a:t>
            </a:r>
            <a:r>
              <a:rPr lang="en-US" dirty="0" err="1"/>
              <a:t>pluginRepository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Пример: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F09A9-6EEE-4826-B641-9239A4FCA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3576275"/>
            <a:ext cx="7020905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31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EEAF-9617-4155-ACD9-CC89AE0CE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</a:t>
            </a:r>
            <a:r>
              <a:rPr lang="ru-RU" dirty="0"/>
              <a:t>-плагины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0E43-6355-46A7-A1FA-0BFD9BE4C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Если мы хотим научить </a:t>
            </a:r>
            <a:r>
              <a:rPr lang="ru-RU" dirty="0" err="1"/>
              <a:t>Maven</a:t>
            </a:r>
            <a:r>
              <a:rPr lang="ru-RU" dirty="0"/>
              <a:t> особенным сборкам проекта, то необходимо добавить в pom.xml указание на запуск нужного плагина в нужную фазу и с нужными параметрами.</a:t>
            </a:r>
          </a:p>
          <a:p>
            <a:pPr marL="0" indent="0">
              <a:buNone/>
            </a:pPr>
            <a:r>
              <a:rPr lang="ru-RU" dirty="0"/>
              <a:t>Количество доступных плагинов очень велико, есть разнообразные плагины, позволяющие непосредственно из </a:t>
            </a:r>
            <a:r>
              <a:rPr lang="ru-RU" dirty="0" err="1"/>
              <a:t>maven</a:t>
            </a:r>
            <a:r>
              <a:rPr lang="ru-RU" dirty="0"/>
              <a:t> запускать </a:t>
            </a:r>
            <a:r>
              <a:rPr lang="ru-RU" dirty="0" err="1"/>
              <a:t>web</a:t>
            </a:r>
            <a:r>
              <a:rPr lang="ru-RU" dirty="0"/>
              <a:t>-приложение для тестирования его в браузере, генерировать ресурсы и тому подобное. Главной задачей разработчика в этой ситуации является найти и применить наиболее подходящий набор плагинов.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187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41E0-E6B0-49CE-A4B2-10D761F4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Предпосылки к появлению систем сборок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18CB-D215-4DDA-B67D-1922E4CE3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Дополнительным стимулом стало то, что язык Java получил большую популярность при написании серверных решений (работал на бэкенде). Во-первых, у серверного ПО более высокие требования к </a:t>
            </a:r>
            <a:r>
              <a:rPr lang="ru-RU" u="sng" dirty="0"/>
              <a:t>надежности</a:t>
            </a:r>
            <a:r>
              <a:rPr lang="ru-RU" dirty="0"/>
              <a:t>, и использование </a:t>
            </a:r>
            <a:r>
              <a:rPr lang="ru-RU" u="sng" dirty="0"/>
              <a:t>проверенных временем библиотек</a:t>
            </a:r>
            <a:r>
              <a:rPr lang="ru-RU" dirty="0"/>
              <a:t> всегда предпочтительнее, чем написание своего кода.</a:t>
            </a:r>
          </a:p>
          <a:p>
            <a:pPr marL="0" indent="0">
              <a:buNone/>
            </a:pPr>
            <a:r>
              <a:rPr lang="ru-RU" dirty="0"/>
              <a:t>Легко можно встретить бэкенд-проект из нескольких десятков модулей и с парой сотен библиотек. Вот только описывать </a:t>
            </a:r>
            <a:br>
              <a:rPr lang="ru-RU" dirty="0"/>
            </a:br>
            <a:r>
              <a:rPr lang="ru-RU" u="sng" dirty="0"/>
              <a:t>(и изменять!)</a:t>
            </a:r>
            <a:r>
              <a:rPr lang="ru-RU" dirty="0"/>
              <a:t> сценарии сборки таких проектов стало чрезвычайно трудно.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94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7325-5E38-450E-8A50-63D78D1C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плагинов для сборки в </a:t>
            </a:r>
            <a:r>
              <a:rPr lang="ru-RU" dirty="0" err="1"/>
              <a:t>Maven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A1B94-7B08-44AD-8475-6348EFF1C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5720"/>
              </p:ext>
            </p:extLst>
          </p:nvPr>
        </p:nvGraphicFramePr>
        <p:xfrm>
          <a:off x="949910" y="1626212"/>
          <a:ext cx="10662082" cy="4351339"/>
        </p:xfrm>
        <a:graphic>
          <a:graphicData uri="http://schemas.openxmlformats.org/drawingml/2006/table">
            <a:tbl>
              <a:tblPr/>
              <a:tblGrid>
                <a:gridCol w="905523">
                  <a:extLst>
                    <a:ext uri="{9D8B030D-6E8A-4147-A177-3AD203B41FA5}">
                      <a16:colId xmlns:a16="http://schemas.microsoft.com/office/drawing/2014/main" val="3428141821"/>
                    </a:ext>
                  </a:extLst>
                </a:gridCol>
                <a:gridCol w="2592280">
                  <a:extLst>
                    <a:ext uri="{9D8B030D-6E8A-4147-A177-3AD203B41FA5}">
                      <a16:colId xmlns:a16="http://schemas.microsoft.com/office/drawing/2014/main" val="2486302580"/>
                    </a:ext>
                  </a:extLst>
                </a:gridCol>
                <a:gridCol w="7164279">
                  <a:extLst>
                    <a:ext uri="{9D8B030D-6E8A-4147-A177-3AD203B41FA5}">
                      <a16:colId xmlns:a16="http://schemas.microsoft.com/office/drawing/2014/main" val="1458315920"/>
                    </a:ext>
                  </a:extLst>
                </a:gridCol>
              </a:tblGrid>
              <a:tr h="423047">
                <a:tc>
                  <a:txBody>
                    <a:bodyPr/>
                    <a:lstStyle/>
                    <a:p>
                      <a:pPr algn="l" fontAlgn="ctr"/>
                      <a:endParaRPr lang="ru-RU" sz="1200" b="1" dirty="0">
                        <a:effectLst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1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dirty="0">
                          <a:effectLst/>
                        </a:rPr>
                        <a:t>Плагин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1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200" b="1" dirty="0">
                          <a:effectLst/>
                        </a:rPr>
                        <a:t>Описание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1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073950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1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maven-compiler-plugin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effectLst/>
                        </a:rPr>
                        <a:t>Управляет </a:t>
                      </a:r>
                      <a:r>
                        <a:rPr lang="en-US" sz="1200">
                          <a:effectLst/>
                        </a:rPr>
                        <a:t>Java-</a:t>
                      </a:r>
                      <a:r>
                        <a:rPr lang="ru-RU" sz="1200">
                          <a:effectLst/>
                        </a:rPr>
                        <a:t>компиляцией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6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930763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2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maven-resources-plugin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effectLst/>
                        </a:rPr>
                        <a:t>Управляет включением ресурсов в сборку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585069"/>
                  </a:ext>
                </a:extLst>
              </a:tr>
              <a:tr h="604352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3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 dirty="0">
                          <a:effectLst/>
                        </a:rPr>
                        <a:t>maven-source-plugin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effectLst/>
                        </a:rPr>
                        <a:t>Управляет включением исходного кода в сборку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F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090004"/>
                  </a:ext>
                </a:extLst>
              </a:tr>
              <a:tr h="785658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4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maven-dependency-plugin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effectLst/>
                        </a:rPr>
                        <a:t>Управляет процессом копирования библиотек зависимостей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727490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5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maven-jar-plugin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effectLst/>
                        </a:rPr>
                        <a:t>Плагин для создания итогового jar-файла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65745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6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maven-war-plugin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effectLst/>
                        </a:rPr>
                        <a:t>Плагин для создания итогового war-файла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3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377292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7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maven-surefire-plugin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effectLst/>
                        </a:rPr>
                        <a:t>Управляет запуском тестов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F2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531079"/>
                  </a:ext>
                </a:extLst>
              </a:tr>
              <a:tr h="423047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8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effectLst/>
                        </a:rPr>
                        <a:t>buildnumber-maven-plugin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 dirty="0">
                          <a:effectLst/>
                        </a:rPr>
                        <a:t>Генерирует номер сборки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F7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95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880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D9DA-E78C-48EE-B034-6095DC34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3BF9-61C3-4148-B09C-237193E7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Gradle</a:t>
            </a:r>
            <a:r>
              <a:rPr lang="ru-RU" dirty="0"/>
              <a:t> был впервые выпущен в 2008 году. Основываясь на концепциях </a:t>
            </a:r>
            <a:r>
              <a:rPr lang="ru-RU" dirty="0" err="1"/>
              <a:t>Maven</a:t>
            </a:r>
            <a:r>
              <a:rPr lang="ru-RU" dirty="0"/>
              <a:t>, он был представлен как преемник </a:t>
            </a:r>
            <a:r>
              <a:rPr lang="ru-RU" dirty="0" err="1"/>
              <a:t>Maven</a:t>
            </a:r>
            <a:r>
              <a:rPr lang="ru-RU" dirty="0"/>
              <a:t>. Вместо того, чтобы использовать конфигурацию проекта </a:t>
            </a:r>
            <a:r>
              <a:rPr lang="ru-RU" dirty="0" err="1"/>
              <a:t>Maven</a:t>
            </a:r>
            <a:r>
              <a:rPr lang="ru-RU" dirty="0"/>
              <a:t> на основе XML, он представил предметно-ориентированный язык (DSL</a:t>
            </a:r>
            <a:r>
              <a:rPr lang="en-US" dirty="0"/>
              <a:t>*</a:t>
            </a:r>
            <a:r>
              <a:rPr lang="ru-RU" dirty="0"/>
              <a:t>) на основе языков программирования </a:t>
            </a:r>
            <a:r>
              <a:rPr lang="ru-RU" dirty="0" err="1"/>
              <a:t>Groovy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Domain Specific Language</a:t>
            </a:r>
          </a:p>
        </p:txBody>
      </p:sp>
      <p:pic>
        <p:nvPicPr>
          <p:cNvPr id="6146" name="Picture 2" descr="A beginners guide to Gradle. I have a love hate relationship with… | by  Andrew MacMurray | Medium">
            <a:extLst>
              <a:ext uri="{FF2B5EF4-FFF2-40B4-BE49-F238E27FC236}">
                <a16:creationId xmlns:a16="http://schemas.microsoft.com/office/drawing/2014/main" id="{C566DA1C-325F-4E50-9639-72E5AA45D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15" y="71669"/>
            <a:ext cx="33718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156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D9DA-E78C-48EE-B034-6095DC34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3BF9-61C3-4148-B09C-237193E7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Gradle</a:t>
            </a:r>
            <a:r>
              <a:rPr lang="ru-RU" dirty="0"/>
              <a:t> не использует XML. Вместо этого у него был собственный DSL на основе </a:t>
            </a:r>
            <a:r>
              <a:rPr lang="ru-RU" dirty="0" err="1"/>
              <a:t>Groovy</a:t>
            </a:r>
            <a:r>
              <a:rPr lang="ru-RU" dirty="0"/>
              <a:t> (один из языков JVM). В результате скрипты сборки </a:t>
            </a:r>
            <a:r>
              <a:rPr lang="ru-RU" dirty="0" err="1"/>
              <a:t>Gradle</a:t>
            </a:r>
            <a:r>
              <a:rPr lang="ru-RU" dirty="0"/>
              <a:t> имеют тенденцию быть намного короче и понятнее, чем написанные для </a:t>
            </a:r>
            <a:r>
              <a:rPr lang="ru-RU" dirty="0" err="1"/>
              <a:t>Ant</a:t>
            </a:r>
            <a:r>
              <a:rPr lang="ru-RU" dirty="0"/>
              <a:t> или </a:t>
            </a:r>
            <a:r>
              <a:rPr lang="ru-RU" dirty="0" err="1"/>
              <a:t>Maven</a:t>
            </a:r>
            <a:r>
              <a:rPr lang="ru-RU" dirty="0"/>
              <a:t>. Объем стандартного кода намного меньше с </a:t>
            </a:r>
            <a:r>
              <a:rPr lang="ru-RU" dirty="0" err="1"/>
              <a:t>Gradle</a:t>
            </a:r>
            <a:r>
              <a:rPr lang="ru-RU" dirty="0"/>
              <a:t>, поскольку его DSL предназначен для решения конкретной проблемы: продвижение программного обеспечения через его жизненный цикл, от компиляции до статического анализа и тестирования до упаковки и развертывания.</a:t>
            </a:r>
            <a:endParaRPr lang="en-US" dirty="0"/>
          </a:p>
        </p:txBody>
      </p:sp>
      <p:pic>
        <p:nvPicPr>
          <p:cNvPr id="6146" name="Picture 2" descr="A beginners guide to Gradle. I have a love hate relationship with… | by  Andrew MacMurray | Medium">
            <a:extLst>
              <a:ext uri="{FF2B5EF4-FFF2-40B4-BE49-F238E27FC236}">
                <a16:creationId xmlns:a16="http://schemas.microsoft.com/office/drawing/2014/main" id="{C566DA1C-325F-4E50-9639-72E5AA45D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415" y="71669"/>
            <a:ext cx="33718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696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D9DA-E78C-48EE-B034-6095DC34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Gradle </a:t>
            </a:r>
            <a:r>
              <a:rPr lang="ru-RU" dirty="0"/>
              <a:t>репозитории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3BF9-61C3-4148-B09C-237193E7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Gradle</a:t>
            </a:r>
            <a:r>
              <a:rPr lang="ru-RU" dirty="0"/>
              <a:t> не имеет собственных репозиториев и в качестве источника зависимостей использует </a:t>
            </a:r>
            <a:r>
              <a:rPr lang="ru-RU" dirty="0" err="1"/>
              <a:t>Maven</a:t>
            </a:r>
            <a:r>
              <a:rPr lang="ru-RU" dirty="0"/>
              <a:t> и </a:t>
            </a:r>
            <a:r>
              <a:rPr lang="ru-RU" dirty="0" err="1"/>
              <a:t>Ivy</a:t>
            </a:r>
            <a:r>
              <a:rPr lang="en-US" dirty="0"/>
              <a:t> </a:t>
            </a:r>
            <a:r>
              <a:rPr lang="ru-RU" dirty="0"/>
              <a:t>репозитории. При этом интерфейс для работы с репозиториями не отличается на базовом уровне, более развёрнуто об отличиях параметров вы можете узнать по ссылкам </a:t>
            </a:r>
            <a:r>
              <a:rPr lang="ru-RU" dirty="0" err="1"/>
              <a:t>IvyArtifactRepository</a:t>
            </a:r>
            <a:r>
              <a:rPr lang="ru-RU" dirty="0"/>
              <a:t> и </a:t>
            </a:r>
            <a:r>
              <a:rPr lang="ru-RU" dirty="0" err="1"/>
              <a:t>MavenArtifactRepository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24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16360A-5674-4365-911D-FFBE23AD1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94" y="321573"/>
            <a:ext cx="8762832" cy="621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841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7D8D-7FB5-475F-868E-9D2EE0EB6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D76EAC2-39E1-45AE-AA5D-D87529814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1211987"/>
            <a:ext cx="7353300" cy="535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Краткое знакомство с Gradle - 3">
            <a:extLst>
              <a:ext uri="{FF2B5EF4-FFF2-40B4-BE49-F238E27FC236}">
                <a16:creationId xmlns:a16="http://schemas.microsoft.com/office/drawing/2014/main" id="{2FF5F453-6023-4C16-92B0-8C3189BB8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03" y="2072751"/>
            <a:ext cx="3670401" cy="4150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31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16DE1-9444-404E-B4BA-989994CA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gradlew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251C8-8796-4E3A-96F8-19CA758EF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Два варианта работы с </a:t>
            </a:r>
            <a:r>
              <a:rPr lang="ru-RU" dirty="0" err="1"/>
              <a:t>Gradle</a:t>
            </a:r>
            <a:r>
              <a:rPr lang="ru-RU" dirty="0"/>
              <a:t> в проекте:</a:t>
            </a:r>
          </a:p>
          <a:p>
            <a:pPr marL="0" indent="0">
              <a:buNone/>
            </a:pPr>
            <a:r>
              <a:rPr lang="ru-RU" dirty="0"/>
              <a:t>через глобально доступный </a:t>
            </a:r>
            <a:r>
              <a:rPr lang="ru-RU" dirty="0" err="1"/>
              <a:t>gradle</a:t>
            </a:r>
            <a:r>
              <a:rPr lang="ru-RU" dirty="0"/>
              <a:t> установленный в системе.</a:t>
            </a:r>
          </a:p>
          <a:p>
            <a:pPr marL="0" indent="0">
              <a:buNone/>
            </a:pPr>
            <a:r>
              <a:rPr lang="ru-RU" dirty="0"/>
              <a:t>через файл </a:t>
            </a:r>
            <a:r>
              <a:rPr lang="ru-RU" dirty="0" err="1"/>
              <a:t>gradlew</a:t>
            </a:r>
            <a:r>
              <a:rPr lang="ru-RU" dirty="0"/>
              <a:t>, где w означает </a:t>
            </a:r>
            <a:r>
              <a:rPr lang="ru-RU" dirty="0" err="1"/>
              <a:t>wrapper</a:t>
            </a:r>
            <a:r>
              <a:rPr lang="ru-RU" dirty="0"/>
              <a:t> (обертка).</a:t>
            </a:r>
          </a:p>
          <a:p>
            <a:pPr marL="0" indent="0">
              <a:buNone/>
            </a:pPr>
            <a:r>
              <a:rPr lang="ru-RU" dirty="0"/>
              <a:t>В случае использования обертки </a:t>
            </a:r>
            <a:r>
              <a:rPr lang="ru-RU" dirty="0" err="1"/>
              <a:t>gradlew</a:t>
            </a:r>
            <a:r>
              <a:rPr lang="ru-RU" dirty="0"/>
              <a:t> версия </a:t>
            </a:r>
            <a:r>
              <a:rPr lang="ru-RU" dirty="0" err="1"/>
              <a:t>gradle</a:t>
            </a:r>
            <a:r>
              <a:rPr lang="ru-RU" dirty="0"/>
              <a:t> будет одинаковой у всей команды, каждому из коллег не придется вручную качать дистрибутив </a:t>
            </a:r>
            <a:r>
              <a:rPr lang="ru-RU" dirty="0" err="1"/>
              <a:t>gradle</a:t>
            </a:r>
            <a:r>
              <a:rPr lang="ru-RU" dirty="0"/>
              <a:t> с сайта и проделывать манипуляции с распаковкой. </a:t>
            </a:r>
            <a:r>
              <a:rPr lang="en-US" dirty="0"/>
              <a:t>Wrapper </a:t>
            </a:r>
            <a:r>
              <a:rPr lang="ru-RU" dirty="0"/>
              <a:t>установит нужную версию инструментов сборки локально для проекта.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9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2B09-2DB0-455F-9FB6-FCB2F58E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gradle-wrapper.properties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D84C41-0A9E-45D2-B845-A57C06A5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1419"/>
            <a:ext cx="12192000" cy="438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180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D9C97F-95CE-4739-8B94-2D42AB952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70" y="-56120"/>
            <a:ext cx="6904172" cy="69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974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1BEC58-8DD4-4C3A-B421-CE02FA5A3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359" y="-3836"/>
            <a:ext cx="7163234" cy="686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8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F32F5-24F9-4202-BB34-13CFC0AB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автоматизация сборки?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9A495-8E25-4686-9E5F-AC347BF4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Автоматизация сборки — это процесс автоматизации задач, необходимых для создания, выполнения и тестирования программ</a:t>
            </a:r>
          </a:p>
          <a:p>
            <a:pPr marL="0" indent="0">
              <a:buNone/>
            </a:pPr>
            <a:r>
              <a:rPr lang="ru-RU" dirty="0"/>
              <a:t>Эта автоматизация задач помогает сэкономить драгоценное время и ресурсы для разработчиков и групп разработчиков, которые когда-то выполняли эти задачи вручную.</a:t>
            </a:r>
          </a:p>
          <a:p>
            <a:pPr marL="0" indent="0">
              <a:buNone/>
            </a:pPr>
            <a:r>
              <a:rPr lang="ru-RU" dirty="0"/>
              <a:t>Исторически задачи автоматизации сборки решались с помощью </a:t>
            </a:r>
            <a:r>
              <a:rPr lang="ru-RU" dirty="0" err="1"/>
              <a:t>make</a:t>
            </a:r>
            <a:r>
              <a:rPr lang="ru-RU" dirty="0"/>
              <a:t>-файлов. Сегодня они выполняются с помощью средств автоматизации сборки или серверов автоматизации сборки. Термин «автоматизация сборки» может использоваться как синоним «системы сборки».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711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9A9B-F181-4681-B9F0-F025959C3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</a:t>
            </a:r>
            <a:r>
              <a:rPr lang="en-US" dirty="0"/>
              <a:t>DSL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79F2-DEE0-42CC-8265-3CCAEC61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https://www.youtube.com/watch?v=ErdH9mQySQQ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45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3E93-7785-40D8-AFCA-26AF2239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есть в арсенале?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F113D-5303-49E3-8EF6-51AC31930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В начале был Make как единственный доступный инструмент для сборки. Позже это было улучшено с </a:t>
            </a:r>
            <a:r>
              <a:rPr lang="ru-RU" dirty="0"/>
              <a:t>GNU Make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. Однако с тех пор наши потребности возросли, и, как следствие, эволюционировали инструменты для сборки.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В экосистеме JVM доминируют три инструмента сборки: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Муравей с плющом (</a:t>
            </a:r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Apache Ant + Ivy)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-apple-system"/>
              </a:rPr>
              <a:t>Знаток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Эксперт (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 Apache Maven 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Доктор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Гре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й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-apple-system"/>
              </a:rPr>
              <a:t>дл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( </a:t>
            </a:r>
            <a:r>
              <a:rPr lang="en-US" dirty="0">
                <a:solidFill>
                  <a:srgbClr val="000000"/>
                </a:solidFill>
                <a:latin typeface="-apple-system"/>
              </a:rPr>
              <a:t>Google Gradle )</a:t>
            </a: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38404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F05C-5374-4AB8-A41F-68FF86FB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Муравей с плющом</a:t>
            </a:r>
            <a:endParaRPr lang="en-US" dirty="0"/>
          </a:p>
        </p:txBody>
      </p:sp>
      <p:pic>
        <p:nvPicPr>
          <p:cNvPr id="1026" name="Picture 2" descr="муравей">
            <a:extLst>
              <a:ext uri="{FF2B5EF4-FFF2-40B4-BE49-F238E27FC236}">
                <a16:creationId xmlns:a16="http://schemas.microsoft.com/office/drawing/2014/main" id="{76B405E5-C94F-4E77-BF3D-7F2CDBCAEC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5332" y="146843"/>
            <a:ext cx="28575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| Apache Ivy ™">
            <a:extLst>
              <a:ext uri="{FF2B5EF4-FFF2-40B4-BE49-F238E27FC236}">
                <a16:creationId xmlns:a16="http://schemas.microsoft.com/office/drawing/2014/main" id="{3A5418D5-19C7-4707-83C0-7CCC2979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50" y="117035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72D3C7-A888-4895-8426-D1C220EC259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000000"/>
              </a:solidFill>
              <a:latin typeface="-apple-system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36DEF4-6B84-4679-BF88-35088C6FD9D0}"/>
              </a:ext>
            </a:extLst>
          </p:cNvPr>
          <p:cNvSpPr txBox="1">
            <a:spLocks/>
          </p:cNvSpPr>
          <p:nvPr/>
        </p:nvSpPr>
        <p:spPr>
          <a:xfrm>
            <a:off x="838200" y="19387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Ant был первым среди «современных» инструментов сборки. Во многих отношениях он похож на Make. Он был выпущен в 2000 году и за короткий промежуток времени стал самым популярным инструментом сборки для Java-проектов. Он имеет очень низкую кривую обучения, что позволяет любому начать использовать его без какой-либо специальной подготовки. Он основан на идее процедурного программирования.</a:t>
            </a:r>
            <a:endParaRPr lang="ru-RU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6759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F05C-5374-4AB8-A41F-68FF86FB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Муравей с плющом</a:t>
            </a:r>
            <a:endParaRPr lang="en-US" dirty="0"/>
          </a:p>
        </p:txBody>
      </p:sp>
      <p:pic>
        <p:nvPicPr>
          <p:cNvPr id="1026" name="Picture 2" descr="муравей">
            <a:extLst>
              <a:ext uri="{FF2B5EF4-FFF2-40B4-BE49-F238E27FC236}">
                <a16:creationId xmlns:a16="http://schemas.microsoft.com/office/drawing/2014/main" id="{76B405E5-C94F-4E77-BF3D-7F2CDBCAEC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5332" y="146843"/>
            <a:ext cx="28575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| Apache Ivy ™">
            <a:extLst>
              <a:ext uri="{FF2B5EF4-FFF2-40B4-BE49-F238E27FC236}">
                <a16:creationId xmlns:a16="http://schemas.microsoft.com/office/drawing/2014/main" id="{3A5418D5-19C7-4707-83C0-7CCC2979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50" y="117035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72D3C7-A888-4895-8426-D1C220EC259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000000"/>
              </a:solidFill>
              <a:latin typeface="-apple-system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36DEF4-6B84-4679-BF88-35088C6FD9D0}"/>
              </a:ext>
            </a:extLst>
          </p:cNvPr>
          <p:cNvSpPr txBox="1">
            <a:spLocks/>
          </p:cNvSpPr>
          <p:nvPr/>
        </p:nvSpPr>
        <p:spPr>
          <a:xfrm>
            <a:off x="838200" y="19387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Основным недостатком был XML как формат для написания скриптов сборки. XML, будучи по своей природе иерархическим, не очень подходит для процедурного подхода к программированию, который использует Ant. Другая проблема с Ant состоит в том, что его XML имеет тенденцию становиться неуправляемо большим при использовании со всеми проектами, кроме очень маленьких.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latin typeface="-apple-system"/>
              </a:rPr>
              <a:t>Позже, когда управление зависимостями по сети стало необходимостью, Ant принял </a:t>
            </a:r>
            <a:r>
              <a:rPr lang="ru-RU" u="sng" dirty="0">
                <a:solidFill>
                  <a:srgbClr val="000000"/>
                </a:solidFill>
                <a:latin typeface="-apple-system"/>
              </a:rPr>
              <a:t>Apache </a:t>
            </a:r>
            <a:r>
              <a:rPr lang="ru-RU" u="sng" dirty="0" err="1">
                <a:solidFill>
                  <a:srgbClr val="000000"/>
                </a:solidFill>
                <a:latin typeface="-apple-system"/>
              </a:rPr>
              <a:t>Ivy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11356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F05C-5374-4AB8-A41F-68FF86FB7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Ядовитый плющ</a:t>
            </a:r>
            <a:endParaRPr lang="en-US" dirty="0"/>
          </a:p>
        </p:txBody>
      </p:sp>
      <p:pic>
        <p:nvPicPr>
          <p:cNvPr id="1026" name="Picture 2" descr="муравей">
            <a:extLst>
              <a:ext uri="{FF2B5EF4-FFF2-40B4-BE49-F238E27FC236}">
                <a16:creationId xmlns:a16="http://schemas.microsoft.com/office/drawing/2014/main" id="{76B405E5-C94F-4E77-BF3D-7F2CDBCAEC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5332" y="146843"/>
            <a:ext cx="2857500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 | Apache Ivy ™">
            <a:extLst>
              <a:ext uri="{FF2B5EF4-FFF2-40B4-BE49-F238E27FC236}">
                <a16:creationId xmlns:a16="http://schemas.microsoft.com/office/drawing/2014/main" id="{3A5418D5-19C7-4707-83C0-7CCC2979A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550" y="117035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72D3C7-A888-4895-8426-D1C220EC259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000000"/>
              </a:solidFill>
              <a:latin typeface="-apple-system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E36DEF4-6B84-4679-BF88-35088C6FD9D0}"/>
              </a:ext>
            </a:extLst>
          </p:cNvPr>
          <p:cNvSpPr txBox="1">
            <a:spLocks/>
          </p:cNvSpPr>
          <p:nvPr/>
        </p:nvSpPr>
        <p:spPr>
          <a:xfrm>
            <a:off x="838200" y="193877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latin typeface="-apple-system"/>
              </a:rPr>
              <a:t>Apache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Ivy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— менеджер зависимостей для Java проектов, с поддержкой транзитивных зависимостей.</a:t>
            </a:r>
            <a:endParaRPr lang="en-US" dirty="0">
              <a:solidFill>
                <a:srgbClr val="000000"/>
              </a:solidFill>
              <a:latin typeface="-apple-system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000000"/>
                </a:solidFill>
                <a:latin typeface="-apple-system"/>
              </a:rPr>
              <a:t>Транзитивность – возможность использовать зависимости других зависимостей. Для решения таких задач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Ivy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необходимо обладать метаданными о ваших программных модулях, обычно их определяют в так называемых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Ivy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файлах. Чтобы найти ваши метаданные и/или артефакты ваших зависимостей (обычно это .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jar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файлы), </a:t>
            </a:r>
            <a:r>
              <a:rPr lang="ru-RU" dirty="0" err="1">
                <a:solidFill>
                  <a:srgbClr val="000000"/>
                </a:solidFill>
                <a:latin typeface="-apple-system"/>
              </a:rPr>
              <a:t>Ivy</a:t>
            </a:r>
            <a:r>
              <a:rPr lang="ru-RU" dirty="0">
                <a:solidFill>
                  <a:srgbClr val="000000"/>
                </a:solidFill>
                <a:latin typeface="-apple-system"/>
              </a:rPr>
              <a:t> может быть настроена на поиск в разных репозиториях.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07335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CD66-7E9D-43DD-9EA2-F276468E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Пример конфигурации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Ant </a:t>
            </a:r>
            <a:r>
              <a:rPr lang="ru-RU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 </a:t>
            </a:r>
            <a:r>
              <a:rPr lang="en-US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Ivy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A9F9-90B6-42E6-B827-1F7A42F2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&lt;ivy-module version="2.0"&gt;</a:t>
            </a:r>
          </a:p>
          <a:p>
            <a:pPr marL="0" indent="0">
              <a:buNone/>
            </a:pPr>
            <a:r>
              <a:rPr lang="en-US" sz="2400" dirty="0"/>
              <a:t>    &lt;info </a:t>
            </a:r>
            <a:r>
              <a:rPr lang="en-US" sz="2400" dirty="0" err="1"/>
              <a:t>organisation</a:t>
            </a:r>
            <a:r>
              <a:rPr lang="en-US" sz="2400" dirty="0"/>
              <a:t>="</a:t>
            </a:r>
            <a:r>
              <a:rPr lang="en-US" sz="2400" dirty="0" err="1"/>
              <a:t>org.apache</a:t>
            </a:r>
            <a:r>
              <a:rPr lang="en-US" sz="2400" dirty="0"/>
              <a:t>" module="hello-ivy"/&gt;</a:t>
            </a:r>
          </a:p>
          <a:p>
            <a:pPr marL="0" indent="0">
              <a:buNone/>
            </a:pPr>
            <a:r>
              <a:rPr lang="en-US" sz="2400" dirty="0"/>
              <a:t>    &lt;dependencies&gt;</a:t>
            </a:r>
          </a:p>
          <a:p>
            <a:pPr marL="0" indent="0">
              <a:buNone/>
            </a:pPr>
            <a:r>
              <a:rPr lang="en-US" sz="2400" dirty="0"/>
              <a:t>        &lt;dependency org="commons-lang" name="commons-lang" rev="2.0"/&gt;</a:t>
            </a:r>
          </a:p>
          <a:p>
            <a:pPr marL="0" indent="0">
              <a:buNone/>
            </a:pPr>
            <a:r>
              <a:rPr lang="en-US" sz="2400" dirty="0"/>
              <a:t>        &lt;dependency org="commons-cli" name="commons-cli" rev="1.0"/&gt;</a:t>
            </a:r>
          </a:p>
          <a:p>
            <a:pPr marL="0" indent="0">
              <a:buNone/>
            </a:pPr>
            <a:r>
              <a:rPr lang="en-US" sz="2400" dirty="0"/>
              <a:t>    &lt;/dependencies&gt;</a:t>
            </a:r>
          </a:p>
          <a:p>
            <a:pPr marL="0" indent="0">
              <a:buNone/>
            </a:pPr>
            <a:r>
              <a:rPr lang="en-US" sz="2400" dirty="0"/>
              <a:t>&lt;/ivy-module&gt;</a:t>
            </a:r>
          </a:p>
        </p:txBody>
      </p:sp>
    </p:spTree>
    <p:extLst>
      <p:ext uri="{BB962C8B-B14F-4D97-AF65-F5344CB8AC3E}">
        <p14:creationId xmlns:p14="http://schemas.microsoft.com/office/powerpoint/2010/main" val="2825922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2057</Words>
  <Application>Microsoft Office PowerPoint</Application>
  <PresentationFormat>Widescreen</PresentationFormat>
  <Paragraphs>177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-apple-system</vt:lpstr>
      <vt:lpstr>Arial</vt:lpstr>
      <vt:lpstr>Calibri</vt:lpstr>
      <vt:lpstr>Calibri Light</vt:lpstr>
      <vt:lpstr>Times New Roman</vt:lpstr>
      <vt:lpstr>Office Theme</vt:lpstr>
      <vt:lpstr>Системы сборки</vt:lpstr>
      <vt:lpstr>Предпосылки к появлению систем сборок</vt:lpstr>
      <vt:lpstr>Предпосылки к появлению систем сборок</vt:lpstr>
      <vt:lpstr>Что такое автоматизация сборки?</vt:lpstr>
      <vt:lpstr>Что есть в арсенале?</vt:lpstr>
      <vt:lpstr>Муравей с плющом</vt:lpstr>
      <vt:lpstr>Муравей с плющом</vt:lpstr>
      <vt:lpstr>Ядовитый плющ</vt:lpstr>
      <vt:lpstr>Пример конфигурации Ant с Ivy</vt:lpstr>
      <vt:lpstr>Вот пример build.xml файла для  простого проекта “Hello World”.</vt:lpstr>
      <vt:lpstr>Вот пример build.xml файла для  простого проекта “Hello World”.</vt:lpstr>
      <vt:lpstr>Ant build.xml</vt:lpstr>
      <vt:lpstr>Apache Maven</vt:lpstr>
      <vt:lpstr>Apache Maven</vt:lpstr>
      <vt:lpstr>В чем отличия от Ant ?</vt:lpstr>
      <vt:lpstr>Объектная модель описания проекта</vt:lpstr>
      <vt:lpstr>PowerPoint Presentation</vt:lpstr>
      <vt:lpstr>Устройство pom.xml</vt:lpstr>
      <vt:lpstr>Устройство pom.xml</vt:lpstr>
      <vt:lpstr>Зависимости в Maven</vt:lpstr>
      <vt:lpstr>PowerPoint Presentation</vt:lpstr>
      <vt:lpstr>Создание нового проекта</vt:lpstr>
      <vt:lpstr>Архетипы в Maven</vt:lpstr>
      <vt:lpstr>PowerPoint Presentation</vt:lpstr>
      <vt:lpstr>Жизненный цикл Maven</vt:lpstr>
      <vt:lpstr>Жизненный цикл Maven</vt:lpstr>
      <vt:lpstr>Maven-плагины</vt:lpstr>
      <vt:lpstr>Maven-плагины</vt:lpstr>
      <vt:lpstr>Maven-плагины</vt:lpstr>
      <vt:lpstr>Список плагинов для сборки в Maven</vt:lpstr>
      <vt:lpstr>Gradle</vt:lpstr>
      <vt:lpstr>Gradle</vt:lpstr>
      <vt:lpstr>Gradle репозитории</vt:lpstr>
      <vt:lpstr>PowerPoint Presentation</vt:lpstr>
      <vt:lpstr>Структура проекта</vt:lpstr>
      <vt:lpstr>Что такое gradlew ?</vt:lpstr>
      <vt:lpstr>gradle-wrapper.properties</vt:lpstr>
      <vt:lpstr>PowerPoint Presentation</vt:lpstr>
      <vt:lpstr>PowerPoint Presentation</vt:lpstr>
      <vt:lpstr>Сравнение DSL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Системы сборки</dc:title>
  <dc:creator>XMagicAdmin</dc:creator>
  <cp:lastModifiedBy>XMagicAdmin</cp:lastModifiedBy>
  <cp:revision>8</cp:revision>
  <dcterms:created xsi:type="dcterms:W3CDTF">2023-02-18T17:45:58Z</dcterms:created>
  <dcterms:modified xsi:type="dcterms:W3CDTF">2023-02-20T18:52:19Z</dcterms:modified>
</cp:coreProperties>
</file>