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04" r:id="rId4"/>
    <p:sldId id="274" r:id="rId5"/>
    <p:sldId id="275" r:id="rId6"/>
    <p:sldId id="276" r:id="rId7"/>
    <p:sldId id="277" r:id="rId8"/>
    <p:sldId id="279" r:id="rId9"/>
    <p:sldId id="285" r:id="rId10"/>
    <p:sldId id="280" r:id="rId11"/>
    <p:sldId id="281" r:id="rId12"/>
    <p:sldId id="286" r:id="rId13"/>
    <p:sldId id="287" r:id="rId14"/>
    <p:sldId id="284" r:id="rId15"/>
    <p:sldId id="282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9" r:id="rId27"/>
    <p:sldId id="300" r:id="rId28"/>
    <p:sldId id="301" r:id="rId29"/>
    <p:sldId id="302" r:id="rId30"/>
    <p:sldId id="303" r:id="rId31"/>
    <p:sldId id="305" r:id="rId32"/>
    <p:sldId id="3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CB6A-F176-4EB5-95D5-C46BC7567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ED02-E562-4DF9-8314-7D0642489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D9F6-787F-4E2B-9938-CCEEB67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F56D-0F27-4DBF-BF2A-F3D599E8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6704-AEE9-4AC1-AC1E-4E06464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BD-B3D9-405D-AA3B-A82DC549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13C51-A0C5-4918-AAB4-BE092F965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DE7B-C885-4996-8927-B6995653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4AB2-9EEE-462D-9C7E-37367E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26E0-22EA-4DA3-A455-6579DA6E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90C26-C80E-4682-9297-A44C74538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B83DB-4E0E-468A-A462-32D9AB40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3689-41E2-4553-AD10-51CD0BA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37DF-DA85-4F39-AF12-D9346C33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FBED-E5EE-427D-BACC-CF9784C2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5237-A8A5-4255-B0A9-10E2544B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1E19-26B5-4902-BEBF-36D8D7A6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9842-B0A8-46E5-8FB6-CB9C9348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46A8-75D0-4004-9559-71BBC21E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B29D-CFA2-45D8-ADE9-ABEB054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7A4C-15C7-40A8-9E8F-DB74929D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866F9-4190-42F8-8A0F-BB1953E8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15E8-AF02-4596-B980-30531438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EA6-E336-4C16-885D-1FED3BD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A035-50D3-4F34-86A3-0799AA0D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B515-6D6F-49A0-A6F1-690220F7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E32F-243A-4825-BC6F-AC111AF66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72E38-2184-4D6D-A11E-2CBDFA29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9310-7102-4430-A07B-46E33FB0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5E188-F8EB-48CA-80AE-A259217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45719-C3F4-4BB8-8B87-17E4D83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D439-E885-40A3-9275-DA7C47F9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B71D-A7F1-49B7-AC03-F3049BF8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74001-5ECA-4B26-8840-811C0ED4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31758-5896-4A93-BF08-9C7DE6A5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581EB-2F4F-4B6B-94F7-AE658CF8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CC18-9A35-4270-9276-4E885D26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F32A5-A044-4533-8F5F-8D247008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396B7-7B73-4225-9EFC-A1381B1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FC1D-F3B1-4C12-BFB9-AD09AD2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255C1-2DCF-400F-881B-F60E004B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DA52-07EB-44EF-9BF1-6827A78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DF1A3-9F62-4834-822A-8743CD3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D872-231B-4257-AAA2-406D1EB4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F6029-E22A-40A3-B21C-54E9207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45CC-69A9-46A4-A0F2-EC024C0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0641-3DB8-45A6-ACAA-F51572B5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886F-5EAA-4D91-8255-335620A7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F6419-F9FA-4C28-8689-F39956EB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6107-63B6-4445-9F76-8B08BC95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17E2B-8798-4545-B59D-28BD9CD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B85E-FA90-4A48-85B4-EB616AC3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6A03-176A-4DE1-8F9D-D36370F6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BFAEF-35EC-49CC-9A11-7D3B8BD89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8599-7BA4-472F-8E36-FDAF4D6D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49C8-064C-4A55-B667-9AB7648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CFBD-C7D8-40AC-B9FD-90AF51CE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37E9C-0679-4E83-9EBF-CFC226FB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B9297-4ED1-4A24-84D4-96C7B203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780B-BCC9-453B-9F65-A7963868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3F27-57E8-419A-83E2-BFBC5CFD3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663-F43A-4610-80B7-87FE109BAE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6159-E91F-46E5-9FF2-00D0AAEAD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D242-6D44-42C5-889D-8AC846845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EA71-FFE5-45B4-BE06-D04E74459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EA5ED-3424-4777-B3F3-1E927E8DD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Spring Framework-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5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зависимостей – конструктор</a:t>
            </a:r>
            <a:r>
              <a:rPr lang="en-US" dirty="0"/>
              <a:t> </a:t>
            </a:r>
            <a:r>
              <a:rPr lang="ru-RU" dirty="0"/>
              <a:t>(с</a:t>
            </a:r>
            <a:r>
              <a:rPr lang="en-US" dirty="0" err="1"/>
              <a:t>о</a:t>
            </a:r>
            <a:r>
              <a:rPr lang="en-US" dirty="0"/>
              <a:t> Spring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E7DD410-216E-2274-BC5E-38A576846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55800"/>
            <a:ext cx="6543261" cy="31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3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зависимостей – </a:t>
            </a:r>
            <a:r>
              <a:rPr lang="en-US" dirty="0"/>
              <a:t>set-</a:t>
            </a:r>
            <a:r>
              <a:rPr lang="en-US" dirty="0" err="1"/>
              <a:t>м</a:t>
            </a:r>
            <a:r>
              <a:rPr lang="ru-RU" dirty="0" err="1"/>
              <a:t>етод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837BA47-47C8-C94F-5DA4-2773C5B8B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1" y="1657350"/>
            <a:ext cx="6680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7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зависимостей – </a:t>
            </a:r>
            <a:r>
              <a:rPr lang="en-US" dirty="0"/>
              <a:t>set-</a:t>
            </a:r>
            <a:r>
              <a:rPr lang="en-US" dirty="0" err="1"/>
              <a:t>м</a:t>
            </a:r>
            <a:r>
              <a:rPr lang="ru-RU" dirty="0" err="1"/>
              <a:t>етод</a:t>
            </a:r>
            <a:r>
              <a:rPr lang="ru-RU" dirty="0"/>
              <a:t> (с</a:t>
            </a:r>
            <a:r>
              <a:rPr lang="en-US" dirty="0" err="1"/>
              <a:t>о</a:t>
            </a:r>
            <a:r>
              <a:rPr lang="en-US" dirty="0"/>
              <a:t> Spring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E27E26-699B-78A9-B832-910A86074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35149"/>
            <a:ext cx="6225209" cy="33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зависимостей – </a:t>
            </a:r>
            <a:r>
              <a:rPr lang="ru-RU" dirty="0" err="1"/>
              <a:t>cвойства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29C38B-B853-B550-ADDE-7E88E49AB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97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6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зависимостей – </a:t>
            </a:r>
            <a:r>
              <a:rPr lang="ru-RU" dirty="0" err="1"/>
              <a:t>cвойства</a:t>
            </a:r>
            <a:r>
              <a:rPr lang="ru-RU" dirty="0"/>
              <a:t>  (с</a:t>
            </a:r>
            <a:r>
              <a:rPr lang="en-US" dirty="0" err="1"/>
              <a:t>о</a:t>
            </a:r>
            <a:r>
              <a:rPr lang="en-US" dirty="0"/>
              <a:t> Spring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322666-2587-E603-705B-68662B81E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8050"/>
            <a:ext cx="5918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8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(</a:t>
            </a:r>
            <a:r>
              <a:rPr lang="ru-RU" dirty="0"/>
              <a:t>Инверсия управления</a:t>
            </a:r>
            <a:r>
              <a:rPr lang="en-US" dirty="0"/>
              <a:t>)</a:t>
            </a:r>
            <a:r>
              <a:rPr lang="ru-RU" dirty="0"/>
              <a:t> – Внедрение зависимостей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157" cy="43513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ru-RU" b="0" i="0" u="none" strike="noStrike" dirty="0">
              <a:solidFill>
                <a:srgbClr val="333333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4" name="Picture 4" descr="Что нужно знать о Spring: история появления, ключевые модули, сравнение с Java EE - 2">
            <a:extLst>
              <a:ext uri="{FF2B5EF4-FFF2-40B4-BE49-F238E27FC236}">
                <a16:creationId xmlns:a16="http://schemas.microsoft.com/office/drawing/2014/main" id="{0FFCB0EF-93BE-0688-A7A0-F77EC01CF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50" y="1825625"/>
            <a:ext cx="6262519" cy="35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91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u="none" strike="noStrike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Spring изнутри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51DA80-0105-96A1-0E3A-8DA271CF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44" y="0"/>
            <a:ext cx="5284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40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Парсирование</a:t>
            </a:r>
            <a:r>
              <a:rPr lang="ru-RU" dirty="0"/>
              <a:t> конфигурации и создание </a:t>
            </a:r>
            <a:r>
              <a:rPr lang="en-US" dirty="0" err="1"/>
              <a:t>BeanDefinition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157" cy="4351338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" b="0" i="0" u="none" strike="noStrike" dirty="0">
                <a:solidFill>
                  <a:srgbClr val="333333"/>
                </a:solidFill>
                <a:effectLst/>
              </a:rPr>
              <a:t>Xml </a:t>
            </a:r>
            <a:r>
              <a:rPr lang="ru-RU" b="0" i="0" u="none" strike="noStrike" dirty="0">
                <a:solidFill>
                  <a:srgbClr val="333333"/>
                </a:solidFill>
                <a:effectLst/>
              </a:rPr>
              <a:t>конфигурация — </a:t>
            </a:r>
            <a:r>
              <a:rPr lang="en" b="0" i="0" u="none" strike="noStrike" dirty="0" err="1">
                <a:solidFill>
                  <a:srgbClr val="333333"/>
                </a:solidFill>
                <a:effectLst/>
              </a:rPr>
              <a:t>ClassPathXmlApplicationContext</a:t>
            </a:r>
            <a:r>
              <a:rPr lang="en" b="0" i="0" u="none" strike="noStrike" dirty="0">
                <a:solidFill>
                  <a:srgbClr val="333333"/>
                </a:solidFill>
                <a:effectLst/>
              </a:rPr>
              <a:t>(“</a:t>
            </a:r>
            <a:r>
              <a:rPr lang="en" b="0" i="0" u="none" strike="noStrike" dirty="0" err="1">
                <a:solidFill>
                  <a:srgbClr val="333333"/>
                </a:solidFill>
                <a:effectLst/>
              </a:rPr>
              <a:t>context.xml</a:t>
            </a:r>
            <a:r>
              <a:rPr lang="en" b="0" i="0" u="none" strike="noStrike" dirty="0">
                <a:solidFill>
                  <a:srgbClr val="333333"/>
                </a:solidFill>
                <a:effectLst/>
              </a:rPr>
              <a:t>”)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333333"/>
                </a:solidFill>
                <a:effectLst/>
              </a:rPr>
              <a:t>Конфигурация через аннотации с указанием пакета для сканирования — </a:t>
            </a:r>
            <a:r>
              <a:rPr lang="en" b="0" i="0" u="none" strike="noStrike" dirty="0" err="1">
                <a:solidFill>
                  <a:srgbClr val="333333"/>
                </a:solidFill>
                <a:effectLst/>
              </a:rPr>
              <a:t>AnnotationConfigApplicationContext</a:t>
            </a:r>
            <a:r>
              <a:rPr lang="en" b="0" i="0" u="none" strike="noStrike" dirty="0">
                <a:solidFill>
                  <a:srgbClr val="333333"/>
                </a:solidFill>
                <a:effectLst/>
              </a:rPr>
              <a:t>(“</a:t>
            </a:r>
            <a:r>
              <a:rPr lang="en" b="0" i="0" u="none" strike="noStrike" dirty="0" err="1">
                <a:solidFill>
                  <a:srgbClr val="333333"/>
                </a:solidFill>
                <a:effectLst/>
              </a:rPr>
              <a:t>package.name</a:t>
            </a:r>
            <a:r>
              <a:rPr lang="en" b="0" i="0" u="none" strike="noStrike" dirty="0">
                <a:solidFill>
                  <a:srgbClr val="333333"/>
                </a:solidFill>
                <a:effectLst/>
              </a:rPr>
              <a:t>”)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333333"/>
                </a:solidFill>
                <a:effectLst/>
              </a:rPr>
              <a:t>Конфигурация через аннотации с указанием класса (или массива классов) помеченного аннотацией @</a:t>
            </a:r>
            <a:r>
              <a:rPr lang="en" b="0" i="0" u="none" strike="noStrike" dirty="0">
                <a:solidFill>
                  <a:srgbClr val="333333"/>
                </a:solidFill>
                <a:effectLst/>
              </a:rPr>
              <a:t>Configuration -</a:t>
            </a:r>
            <a:r>
              <a:rPr lang="en" b="0" i="0" u="none" strike="noStrike" dirty="0" err="1">
                <a:solidFill>
                  <a:srgbClr val="333333"/>
                </a:solidFill>
                <a:effectLst/>
              </a:rPr>
              <a:t>AnnotationConfigApplicationContext</a:t>
            </a:r>
            <a:r>
              <a:rPr lang="en" b="0" i="0" u="none" strike="noStrike" dirty="0">
                <a:solidFill>
                  <a:srgbClr val="333333"/>
                </a:solidFill>
                <a:effectLst/>
              </a:rPr>
              <a:t>(</a:t>
            </a:r>
            <a:r>
              <a:rPr lang="en" b="0" i="0" u="none" strike="noStrike" dirty="0" err="1">
                <a:solidFill>
                  <a:srgbClr val="333333"/>
                </a:solidFill>
                <a:effectLst/>
              </a:rPr>
              <a:t>JavaConfig.class</a:t>
            </a:r>
            <a:r>
              <a:rPr lang="en" b="0" i="0" u="none" strike="noStrike" dirty="0">
                <a:solidFill>
                  <a:srgbClr val="333333"/>
                </a:solidFill>
                <a:effectLst/>
              </a:rPr>
              <a:t>). </a:t>
            </a:r>
            <a:r>
              <a:rPr lang="ru-RU" b="0" i="0" u="none" strike="noStrike" dirty="0">
                <a:solidFill>
                  <a:srgbClr val="333333"/>
                </a:solidFill>
                <a:effectLst/>
              </a:rPr>
              <a:t>Этот способ конфигурации называется — </a:t>
            </a:r>
            <a:r>
              <a:rPr lang="en" b="0" i="0" u="none" strike="noStrike" dirty="0" err="1">
                <a:solidFill>
                  <a:srgbClr val="333333"/>
                </a:solidFill>
                <a:effectLst/>
              </a:rPr>
              <a:t>JavaConfig</a:t>
            </a:r>
            <a:r>
              <a:rPr lang="en" b="0" i="0" u="none" strike="noStrike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 algn="l" fontAlgn="base">
              <a:buNone/>
            </a:pPr>
            <a:endParaRPr lang="ru-RU" b="0" i="0" u="none" strike="noStrike" dirty="0">
              <a:solidFill>
                <a:srgbClr val="333333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b="0" i="0" u="none" strike="noStrike" dirty="0">
                <a:solidFill>
                  <a:srgbClr val="111111"/>
                </a:solidFill>
                <a:effectLst/>
              </a:rPr>
              <a:t>Xml 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конфигурация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157" cy="43513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Для 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Xml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конфигурации используется класс — </a:t>
            </a:r>
            <a:r>
              <a:rPr lang="en" b="0" i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XmlBeanDefinitionReader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который реализует интерфейс </a:t>
            </a:r>
            <a:r>
              <a:rPr lang="en" b="0" i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BeanDefinitionReader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Далее обрабатывается каждый элемент документа и если он является бином, то создается </a:t>
            </a:r>
            <a:r>
              <a:rPr lang="en" b="0" i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BeanDefinition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на основе заполненных данных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Каждый </a:t>
            </a:r>
            <a:r>
              <a:rPr lang="en" b="0" i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BeanDefinition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помещается в 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Map. Map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хранится в классе </a:t>
            </a:r>
            <a:r>
              <a:rPr lang="en" b="0" i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DefaultListableBeanFactory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b="0" i="0" u="none" strike="noStrike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Конфигурация через аннотации с указанием пакета для сканирования или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</a:rPr>
              <a:t>JavaConfig</a:t>
            </a:r>
            <a:br>
              <a:rPr lang="en" b="0" i="0" u="none" strike="noStrike" dirty="0">
                <a:solidFill>
                  <a:srgbClr val="111111"/>
                </a:solidFill>
                <a:effectLst/>
              </a:rPr>
            </a:b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157" cy="43513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Конфигурация через аннотации с указанием пакета для сканирования или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JavaConfig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корне отличается от конфигурации через 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xml.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обоих случаях используется класс </a:t>
            </a:r>
            <a:r>
              <a:rPr lang="en" b="0" i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AnnotationConfigApplicationContext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80B891-95CA-53D1-43AE-7FFB6011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361461"/>
            <a:ext cx="7772400" cy="6398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916962-5A54-30E1-E6B2-F82BAD7BA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00580"/>
            <a:ext cx="7772400" cy="65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Framework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10242" name="Picture 2" descr="Мем: &quot;Ну че Будем учить Java Spring&quot; - Все шаблоны - Meme-arsenal.com">
            <a:extLst>
              <a:ext uri="{FF2B5EF4-FFF2-40B4-BE49-F238E27FC236}">
                <a16:creationId xmlns:a16="http://schemas.microsoft.com/office/drawing/2014/main" id="{29B5034A-8B81-FB88-1B4C-339010CB0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" b="6603"/>
          <a:stretch/>
        </p:blipFill>
        <p:spPr bwMode="auto">
          <a:xfrm>
            <a:off x="924946" y="1415257"/>
            <a:ext cx="6642045" cy="425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23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Конфигурация через аннотации с указанием пакета для сканирования или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</a:rPr>
              <a:t>JavaConfig</a:t>
            </a:r>
            <a:br>
              <a:rPr lang="en" b="0" i="0" u="none" strike="noStrike" dirty="0">
                <a:solidFill>
                  <a:srgbClr val="111111"/>
                </a:solidFill>
                <a:effectLst/>
              </a:rPr>
            </a:b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604"/>
            <a:ext cx="11168271" cy="3766792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заглянуть во внутрь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AnnotationConfigApplicationContext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то можно увидеть два поля.</a:t>
            </a:r>
            <a:endParaRPr lang="en-US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0" indent="0" fontAlgn="base">
              <a:buNone/>
            </a:pPr>
            <a:r>
              <a:rPr lang="en" dirty="0" err="1"/>
              <a:t>ClassPathBeanDefinitionScanner</a:t>
            </a:r>
            <a:r>
              <a:rPr lang="en" dirty="0"/>
              <a:t> </a:t>
            </a:r>
            <a:r>
              <a:rPr lang="ru-RU" dirty="0"/>
              <a:t>сканирует указанный пакет на наличие классов помеченных аннотацией </a:t>
            </a:r>
            <a:r>
              <a:rPr lang="en" dirty="0"/>
              <a:t>Component </a:t>
            </a:r>
            <a:r>
              <a:rPr lang="ru-RU" dirty="0"/>
              <a:t>Найденные классы </a:t>
            </a:r>
            <a:r>
              <a:rPr lang="ru-RU" dirty="0" err="1"/>
              <a:t>парсируются</a:t>
            </a:r>
            <a:r>
              <a:rPr lang="ru-RU" dirty="0"/>
              <a:t> и для них создаются </a:t>
            </a:r>
            <a:r>
              <a:rPr lang="en" dirty="0" err="1"/>
              <a:t>BeanDefinition</a:t>
            </a:r>
            <a:r>
              <a:rPr lang="en" dirty="0"/>
              <a:t>.</a:t>
            </a:r>
            <a:br>
              <a:rPr lang="en" dirty="0"/>
            </a:br>
            <a:r>
              <a:rPr lang="ru-RU" dirty="0"/>
              <a:t>Чтобы сканирование было запущено, в конфигурации должен быть указан пакет для сканирования.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464542-1019-C142-BDD6-91CE420C7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336383"/>
            <a:ext cx="7772400" cy="8589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C3B3B0-5F93-2C6A-23EF-65F7BC60A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5239136"/>
            <a:ext cx="7236268" cy="5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3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Конфигурация через аннотации с указанием пакета для сканирования или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</a:rPr>
              <a:t>JavaConfig</a:t>
            </a:r>
            <a:br>
              <a:rPr lang="en" b="0" i="0" u="none" strike="noStrike" dirty="0">
                <a:solidFill>
                  <a:srgbClr val="111111"/>
                </a:solidFill>
                <a:effectLst/>
              </a:rPr>
            </a:b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1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AnnotatedBeanDefinitionReader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работает в несколько этапов.</a:t>
            </a:r>
            <a:endParaRPr lang="en-US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fontAlgn="base"/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Первый этап — это регистрация всех @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Configuration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для дальнейшего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парсирования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endParaRPr lang="en-US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fontAlgn="base"/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Второй этап — это регистрация специального 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BeanFactoryPostProcessor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а именно 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BeanDefinitionRegistryPostProcessor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который при помощи класса 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ConfigurationClassParser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парсирует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JavaConfig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создает 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BeanDefinition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65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u="none" strike="noStrike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</a:b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Настройка созданных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</a:rPr>
              <a:t>BeanDefinition</a:t>
            </a:r>
            <a:br>
              <a:rPr lang="en" b="0" i="0" u="none" strike="noStrike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</a:br>
            <a:br>
              <a:rPr lang="en" b="0" i="0" u="none" strike="noStrike" dirty="0">
                <a:solidFill>
                  <a:srgbClr val="111111"/>
                </a:solidFill>
                <a:effectLst/>
              </a:rPr>
            </a:b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7"/>
            <a:ext cx="108601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После первого этапа у нас имеется 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Map,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котором хранятся 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BeanDefinition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Архитектура спринга построена таким образом, что у нас есть возможность повлиять на то, какими будут наши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бины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еще до их фактического создания, иначе говоря мы имеем доступ к метаданным класса. Для этого существует специальный интерфейс 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BeanFactoryPostProcessor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реализовав который, мы получаем доступ к созданным 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BeanDefinition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можем их изменять. В этом интерфейсе всего один метод.</a:t>
            </a:r>
            <a:endParaRPr lang="en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46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u="none" strike="noStrike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</a:b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Настройка созданных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</a:rPr>
              <a:t>BeanDefinition</a:t>
            </a:r>
            <a:br>
              <a:rPr lang="en" b="0" i="0" u="none" strike="noStrike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</a:br>
            <a:br>
              <a:rPr lang="en" b="0" i="0" u="none" strike="noStrike" dirty="0">
                <a:solidFill>
                  <a:srgbClr val="111111"/>
                </a:solidFill>
                <a:effectLst/>
              </a:rPr>
            </a:b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7"/>
            <a:ext cx="108601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Метод 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postProcessBeanFactory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принимает параметром 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ConfigurableListableBeanFactory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Данная фабрика содержит много полезных методов, в том числе 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getBeanDefinitionNames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через который мы можем получить все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BeanDefinitionNames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а уже потом по конкретному имени получить 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BeanDefinition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для дальнейшей обработки метаданных.</a:t>
            </a:r>
            <a:endParaRPr lang="en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A90843-8750-5BB5-FF95-233869AC3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2608"/>
            <a:ext cx="7772400" cy="11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Создание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</a:rPr>
              <a:t>кастомных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</a:rPr>
              <a:t>FactoryBean</a:t>
            </a:r>
            <a:br>
              <a:rPr lang="en" b="0" i="0" u="none" strike="noStrike" dirty="0">
                <a:solidFill>
                  <a:srgbClr val="111111"/>
                </a:solidFill>
                <a:effectLst/>
              </a:rPr>
            </a:b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7"/>
            <a:ext cx="108601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FactoryBean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—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это 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generic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интерфейс, которому можно делегировать процесс создания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бинов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типа . В те времена, когда конфигурация была исключительно в 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xml,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разработчикам был необходим механизм с помощью которого они бы могли управлять процессом создания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бинов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Именно для этого и был сделан этот интерфейс. Для того что бы лучше понять проблему, приведу пример 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xml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конфигурации.</a:t>
            </a:r>
            <a:endParaRPr lang="en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54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Создание экземпляров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</a:rPr>
              <a:t>бинов</a:t>
            </a: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74C18591-1FE0-EDF4-1BE4-605806E5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1391478"/>
            <a:ext cx="4964597" cy="490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00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Настройка созданных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</a:rPr>
              <a:t>бинов</a:t>
            </a: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7"/>
            <a:ext cx="108601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Интерфейс </a:t>
            </a:r>
            <a:r>
              <a:rPr lang="en" b="0" i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BeanPostProcessor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позволяет вклиниться в процесс настройки ваших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бинов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до того, как они попадут в контейнер. Интерфейс несет в себе несколько методов.</a:t>
            </a:r>
            <a:endParaRPr lang="en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BF017F-DBF4-1A7A-58CC-7054A854A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2357"/>
            <a:ext cx="7772400" cy="12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Настройка созданных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</a:rPr>
              <a:t>бинов</a:t>
            </a: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7"/>
            <a:ext cx="10860157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Оба метода вызываются для каждого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бина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endParaRPr lang="en-US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У обоих методов параметры абсолютно одинаковые. Разница только в порядке их вызова. Первый вызывается до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init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-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метода, второй, после. Важно понимать, что на данном этапе экземпляр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бина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уже создан и идет его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донастройка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endParaRPr lang="en-US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вы хотите сделать прокси над вашим объектом, то имейте ввиду, что это принято делать после вызова </a:t>
            </a:r>
            <a:r>
              <a:rPr lang="en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init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метода, иначе говоря это нужно делать в методе </a:t>
            </a:r>
            <a:r>
              <a:rPr lang="en" b="1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postProcessAfterInitialization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04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Настройка созданных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</a:rPr>
              <a:t>бинов</a:t>
            </a: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4B28CE0B-A7B4-43F2-2E31-7BD19BA1D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58" y="1598650"/>
            <a:ext cx="7742281" cy="36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38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b="0" i="1" u="none" strike="noStrike" dirty="0">
                <a:solidFill>
                  <a:srgbClr val="111111"/>
                </a:solidFill>
                <a:effectLst/>
              </a:rPr>
              <a:t>Scope</a:t>
            </a:r>
            <a:r>
              <a:rPr lang="en" b="0" i="1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</a:rPr>
              <a:t>бинов</a:t>
            </a: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7"/>
            <a:ext cx="10860157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" b="0" i="1" u="none" strike="noStrike" dirty="0">
                <a:solidFill>
                  <a:srgbClr val="111111"/>
                </a:solidFill>
                <a:effectLst/>
                <a:latin typeface="-apple-system"/>
              </a:rPr>
              <a:t>SCOPE_SINGLETON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—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инициализация произойдет один раз на этапе поднятия контекста.</a:t>
            </a:r>
            <a:endParaRPr lang="en-US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" b="0" i="1" u="none" strike="noStrike" dirty="0">
                <a:solidFill>
                  <a:srgbClr val="111111"/>
                </a:solidFill>
                <a:effectLst/>
                <a:latin typeface="-apple-system"/>
              </a:rPr>
              <a:t>SCOPE_PROTOTYPE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—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инициализация будет выполняться каждый раз по запросу.</a:t>
            </a:r>
            <a:endParaRPr lang="en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Framework – </a:t>
            </a:r>
            <a:r>
              <a:rPr lang="ru-RU" dirty="0"/>
              <a:t>фреймворк (платформа) с открытом исходным кодом для языков семейства </a:t>
            </a:r>
            <a:r>
              <a:rPr lang="en-US" dirty="0"/>
              <a:t>JVM</a:t>
            </a:r>
          </a:p>
          <a:p>
            <a:r>
              <a:rPr lang="en-US" dirty="0"/>
              <a:t>Java</a:t>
            </a:r>
            <a:endParaRPr lang="ru-RU" dirty="0"/>
          </a:p>
          <a:p>
            <a:r>
              <a:rPr lang="en-US" dirty="0"/>
              <a:t>Kotlin</a:t>
            </a:r>
          </a:p>
          <a:p>
            <a:r>
              <a:rPr lang="en-US" dirty="0"/>
              <a:t>Groovy</a:t>
            </a:r>
          </a:p>
          <a:p>
            <a:r>
              <a:rPr lang="en-US" dirty="0"/>
              <a:t>Scala</a:t>
            </a:r>
            <a:endParaRPr lang="ru-RU" dirty="0"/>
          </a:p>
          <a:p>
            <a:r>
              <a:rPr lang="en-US" dirty="0"/>
              <a:t>C# (fork)</a:t>
            </a:r>
          </a:p>
          <a:p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8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b="0" i="1" u="none" strike="noStrike" dirty="0">
                <a:solidFill>
                  <a:srgbClr val="111111"/>
                </a:solidFill>
                <a:effectLst/>
              </a:rPr>
              <a:t>Scope</a:t>
            </a:r>
            <a:r>
              <a:rPr lang="en" b="0" i="1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</a:rPr>
              <a:t>бинов</a:t>
            </a: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9218" name="Picture 2" descr="Мем СПРИНГ ЕСТЬ СПРИНГ - создать бесплатно">
            <a:extLst>
              <a:ext uri="{FF2B5EF4-FFF2-40B4-BE49-F238E27FC236}">
                <a16:creationId xmlns:a16="http://schemas.microsoft.com/office/drawing/2014/main" id="{354378D5-2A89-2499-1A7D-6755926D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87" y="1520686"/>
            <a:ext cx="5571933" cy="417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66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11111"/>
                </a:solidFill>
              </a:rPr>
              <a:t>Проекты в </a:t>
            </a:r>
            <a:r>
              <a:rPr lang="en-US" dirty="0">
                <a:solidFill>
                  <a:srgbClr val="111111"/>
                </a:solidFill>
              </a:rPr>
              <a:t>Spring</a:t>
            </a:r>
            <a:endParaRPr lang="ru-RU" b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12290" name="Picture 2" descr="2. Introduction to the Spring Framework">
            <a:extLst>
              <a:ext uri="{FF2B5EF4-FFF2-40B4-BE49-F238E27FC236}">
                <a16:creationId xmlns:a16="http://schemas.microsoft.com/office/drawing/2014/main" id="{8003B77E-9992-B89C-A546-D64A976F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91" y="1378226"/>
            <a:ext cx="7142922" cy="53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23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11111"/>
                </a:solidFill>
              </a:rPr>
              <a:t>Проекты в </a:t>
            </a:r>
            <a:r>
              <a:rPr lang="en-US" dirty="0">
                <a:solidFill>
                  <a:srgbClr val="111111"/>
                </a:solidFill>
              </a:rPr>
              <a:t>Spring</a:t>
            </a:r>
            <a:endParaRPr lang="ru-RU" b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14338" name="Picture 2" descr="Из резюме джуна: Spring Framework — популярный фреймворк на Java">
            <a:extLst>
              <a:ext uri="{FF2B5EF4-FFF2-40B4-BE49-F238E27FC236}">
                <a16:creationId xmlns:a16="http://schemas.microsoft.com/office/drawing/2014/main" id="{9E37DD9B-A257-3811-227A-9E1518A3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081" y="1387431"/>
            <a:ext cx="7211837" cy="526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Framework – Java 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1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Spring </a:t>
            </a:r>
            <a:r>
              <a:rPr lang="ru-RU" dirty="0"/>
              <a:t>является альтернативой по отношению к </a:t>
            </a:r>
            <a:r>
              <a:rPr lang="en-US" dirty="0"/>
              <a:t>Java EE</a:t>
            </a:r>
            <a:r>
              <a:rPr lang="ru-RU" dirty="0"/>
              <a:t> (</a:t>
            </a:r>
            <a:r>
              <a:rPr lang="en-US" dirty="0"/>
              <a:t>Jakarta EE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по сути </a:t>
            </a:r>
            <a:r>
              <a:rPr lang="ru-RU" dirty="0" err="1"/>
              <a:t>явлется</a:t>
            </a:r>
            <a:r>
              <a:rPr lang="ru-RU" dirty="0"/>
              <a:t> его расширением по отношению </a:t>
            </a:r>
            <a:r>
              <a:rPr lang="en-US" dirty="0"/>
              <a:t>Java EE</a:t>
            </a:r>
            <a:r>
              <a:rPr lang="ru-RU" dirty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Spr</a:t>
            </a:r>
            <a:r>
              <a:rPr lang="ru-RU" dirty="0" err="1"/>
              <a:t>i</a:t>
            </a:r>
            <a:r>
              <a:rPr lang="en-US" dirty="0"/>
              <a:t>ng </a:t>
            </a:r>
            <a:r>
              <a:rPr lang="ru-RU" dirty="0"/>
              <a:t>совместим с </a:t>
            </a:r>
            <a:r>
              <a:rPr lang="en-US" dirty="0"/>
              <a:t>Java EE</a:t>
            </a:r>
            <a:r>
              <a:rPr lang="ru-RU" dirty="0"/>
              <a:t> (</a:t>
            </a:r>
            <a:r>
              <a:rPr lang="en-US" dirty="0" err="1"/>
              <a:t>н</a:t>
            </a:r>
            <a:r>
              <a:rPr lang="ru-RU" dirty="0"/>
              <a:t>о не обратное)</a:t>
            </a:r>
          </a:p>
          <a:p>
            <a:pPr>
              <a:lnSpc>
                <a:spcPct val="150000"/>
              </a:lnSpc>
            </a:pPr>
            <a:r>
              <a:rPr lang="ru-RU" dirty="0"/>
              <a:t>Имеет множество расширений (</a:t>
            </a:r>
            <a:r>
              <a:rPr lang="ru-RU" dirty="0" err="1"/>
              <a:t>M</a:t>
            </a:r>
            <a:r>
              <a:rPr lang="en-US" dirty="0"/>
              <a:t>VC, Data </a:t>
            </a:r>
            <a:r>
              <a:rPr lang="ru-RU" dirty="0"/>
              <a:t>и т.п.)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/>
              <a:t>Активно поддерживается сообществом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2050" name="Picture 2" descr="Картинки по запросу Java EE">
            <a:extLst>
              <a:ext uri="{FF2B5EF4-FFF2-40B4-BE49-F238E27FC236}">
                <a16:creationId xmlns:a16="http://schemas.microsoft.com/office/drawing/2014/main" id="{4703F254-03A5-C36E-D246-09821137E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3429000"/>
            <a:ext cx="25400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16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Framework – IoC (</a:t>
            </a:r>
            <a:r>
              <a:rPr lang="ru-RU" dirty="0"/>
              <a:t>Инверсия управления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1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Inversion of Control </a:t>
            </a:r>
            <a:r>
              <a:rPr lang="ru-RU" dirty="0"/>
              <a:t>контейнер – центральная часть фреймворка. Он предоставляет средства конфигурирования и управления объектами </a:t>
            </a:r>
            <a:r>
              <a:rPr lang="en" dirty="0"/>
              <a:t>Java </a:t>
            </a:r>
            <a:r>
              <a:rPr lang="ru-RU" dirty="0"/>
              <a:t>с помощью рефлексии. </a:t>
            </a:r>
            <a:r>
              <a:rPr lang="en-US" dirty="0"/>
              <a:t>IoC </a:t>
            </a:r>
            <a:r>
              <a:rPr lang="ru-RU" dirty="0"/>
              <a:t>контейнер отвечает за управление жизненным циклом объекта: создание объектов, вызов методов инициализации и конфигурирование объектов путём связывания их между собой. Объекты, создаваемые контейнером, также называются </a:t>
            </a:r>
            <a:r>
              <a:rPr lang="en-US" dirty="0"/>
              <a:t>Bean’</a:t>
            </a:r>
            <a:r>
              <a:rPr lang="ru-RU" dirty="0" err="1"/>
              <a:t>ами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Framework – IoC (</a:t>
            </a:r>
            <a:r>
              <a:rPr lang="ru-RU" dirty="0"/>
              <a:t>Инверсия управления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1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Есть два способа реализации механизма инверсии управления:</a:t>
            </a:r>
          </a:p>
          <a:p>
            <a:r>
              <a:rPr lang="ru-RU" dirty="0"/>
              <a:t>Поиск зависимостей – способ, в котором вызывающий объект запрашивает у объекта-контейнера экземпляр объекта с определённым именем или определённого типа</a:t>
            </a:r>
          </a:p>
          <a:p>
            <a:r>
              <a:rPr lang="ru-RU" dirty="0"/>
              <a:t>Внедрение зависимостей – способ, в котором контейнер передает экземпляры объектов по их имени другим объектам 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(</a:t>
            </a:r>
            <a:r>
              <a:rPr lang="ru-RU" dirty="0"/>
              <a:t>Инверсия управления</a:t>
            </a:r>
            <a:r>
              <a:rPr lang="en-US" dirty="0"/>
              <a:t>)</a:t>
            </a:r>
            <a:r>
              <a:rPr lang="ru-RU" dirty="0"/>
              <a:t> – Поиск зависимостей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856D0E2-2FA7-CE5A-E76D-7EC7B4CAB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2" y="1612900"/>
            <a:ext cx="7734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1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(</a:t>
            </a:r>
            <a:r>
              <a:rPr lang="ru-RU" dirty="0"/>
              <a:t>Инверсия управления</a:t>
            </a:r>
            <a:r>
              <a:rPr lang="en-US" dirty="0"/>
              <a:t>)</a:t>
            </a:r>
            <a:r>
              <a:rPr lang="ru-RU" dirty="0"/>
              <a:t> – Внедрение зависимостей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157" cy="43513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b="0" i="0" u="none" strike="noStrike" dirty="0">
                <a:solidFill>
                  <a:srgbClr val="333333"/>
                </a:solidFill>
                <a:effectLst/>
              </a:rPr>
              <a:t>Внедрение зависимостей реализуется несколькими способами, среди которых можно выделить: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333333"/>
                </a:solidFill>
                <a:effectLst/>
              </a:rPr>
              <a:t>Внедрение через конструктор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333333"/>
                </a:solidFill>
                <a:effectLst/>
              </a:rPr>
              <a:t>Внедрение через </a:t>
            </a:r>
            <a:r>
              <a:rPr lang="en" b="0" i="0" u="none" strike="noStrike" dirty="0">
                <a:solidFill>
                  <a:srgbClr val="333333"/>
                </a:solidFill>
                <a:effectLst/>
              </a:rPr>
              <a:t>set-</a:t>
            </a:r>
            <a:r>
              <a:rPr lang="ru-RU" b="0" i="0" u="none" strike="noStrike" dirty="0">
                <a:solidFill>
                  <a:srgbClr val="333333"/>
                </a:solidFill>
                <a:effectLst/>
              </a:rPr>
              <a:t>метод</a:t>
            </a:r>
          </a:p>
          <a:p>
            <a:pPr fontAlgn="base"/>
            <a:r>
              <a:rPr lang="ru-RU" b="0" i="0" u="none" strike="noStrike" dirty="0">
                <a:solidFill>
                  <a:srgbClr val="333333"/>
                </a:solidFill>
                <a:effectLst/>
              </a:rPr>
              <a:t>Внедрение через </a:t>
            </a:r>
            <a:r>
              <a:rPr lang="ru-RU" dirty="0">
                <a:solidFill>
                  <a:srgbClr val="333333"/>
                </a:solidFill>
              </a:rPr>
              <a:t>свойства</a:t>
            </a:r>
            <a:endParaRPr lang="ru-RU" b="0" i="0" u="none" strike="noStrike" dirty="0">
              <a:solidFill>
                <a:srgbClr val="333333"/>
              </a:solidFill>
              <a:effectLst/>
            </a:endParaRPr>
          </a:p>
          <a:p>
            <a:pPr marL="0" indent="0" algn="l" fontAlgn="base">
              <a:buNone/>
            </a:pPr>
            <a:endParaRPr lang="ru-RU" b="0" i="0" u="none" strike="noStrike" dirty="0">
              <a:solidFill>
                <a:srgbClr val="333333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 зависимостей – конструктор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20" y="4845050"/>
            <a:ext cx="4261180" cy="201295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9335E9-095D-4913-7498-C7ED3E923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6618209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892</Words>
  <Application>Microsoft Office PowerPoint</Application>
  <PresentationFormat>Widescreen</PresentationFormat>
  <Paragraphs>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Fira Sans</vt:lpstr>
      <vt:lpstr>Office Theme</vt:lpstr>
      <vt:lpstr>Технологии программирования</vt:lpstr>
      <vt:lpstr>Spring Framework</vt:lpstr>
      <vt:lpstr>Spring Framework</vt:lpstr>
      <vt:lpstr>Spring Framework – Java EE</vt:lpstr>
      <vt:lpstr>Spring Framework – IoC (Инверсия управления)</vt:lpstr>
      <vt:lpstr>Spring Framework – IoC (Инверсия управления)</vt:lpstr>
      <vt:lpstr>IoC (Инверсия управления) – Поиск зависимостей</vt:lpstr>
      <vt:lpstr>IoC (Инверсия управления) – Внедрение зависимостей</vt:lpstr>
      <vt:lpstr>Внедрение зависимостей – конструктор</vt:lpstr>
      <vt:lpstr>Внедрение зависимостей – конструктор (со Spring)</vt:lpstr>
      <vt:lpstr>Внедрение зависимостей – set-метод</vt:lpstr>
      <vt:lpstr>Внедрение зависимостей – set-метод (со Spring)</vt:lpstr>
      <vt:lpstr>Внедрение зависимостей – cвойства</vt:lpstr>
      <vt:lpstr>Внедрение зависимостей – cвойства  (со Spring)</vt:lpstr>
      <vt:lpstr>IoC (Инверсия управления) – Внедрение зависимостей</vt:lpstr>
      <vt:lpstr>Spring изнутри</vt:lpstr>
      <vt:lpstr>Парсирование конфигурации и создание BeanDefinition</vt:lpstr>
      <vt:lpstr>Xml конфигурация</vt:lpstr>
      <vt:lpstr>Конфигурация через аннотации с указанием пакета для сканирования или JavaConfig </vt:lpstr>
      <vt:lpstr>Конфигурация через аннотации с указанием пакета для сканирования или JavaConfig </vt:lpstr>
      <vt:lpstr>Конфигурация через аннотации с указанием пакета для сканирования или JavaConfig </vt:lpstr>
      <vt:lpstr> Настройка созданных BeanDefinition  </vt:lpstr>
      <vt:lpstr> Настройка созданных BeanDefinition  </vt:lpstr>
      <vt:lpstr>Создание кастомных FactoryBean </vt:lpstr>
      <vt:lpstr>Создание экземпляров бинов</vt:lpstr>
      <vt:lpstr>Настройка созданных бинов</vt:lpstr>
      <vt:lpstr>Настройка созданных бинов</vt:lpstr>
      <vt:lpstr>Настройка созданных бинов</vt:lpstr>
      <vt:lpstr>Scope бинов</vt:lpstr>
      <vt:lpstr>Scope бинов</vt:lpstr>
      <vt:lpstr>Проекты в Spring</vt:lpstr>
      <vt:lpstr>Проекты в 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XMagicAdmin</dc:creator>
  <cp:lastModifiedBy>XMagicAdmin</cp:lastModifiedBy>
  <cp:revision>4</cp:revision>
  <dcterms:created xsi:type="dcterms:W3CDTF">2023-03-11T19:20:44Z</dcterms:created>
  <dcterms:modified xsi:type="dcterms:W3CDTF">2023-03-20T18:25:06Z</dcterms:modified>
</cp:coreProperties>
</file>