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7" r:id="rId22"/>
    <p:sldId id="276"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237B-8853-4D26-979A-825F3A3E68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B06B51-B87F-4B3F-88E2-193B30FACC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5DBAFB-14FD-4A0A-9401-C7D63ED6C7A3}"/>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8680BB67-FE63-491C-BEF5-0E343D3D9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23B2C-FB6E-4478-B5AB-5FFBD339C05F}"/>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423108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612D-6A4F-4C7F-AF02-EA8F385C04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C64123-4120-46F2-B5F3-71911E6991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B029-2E54-4409-A7FD-DEB14162B047}"/>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57F29E0B-E2E7-4E8F-8A0F-C0DB8E679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B1E34-96DB-43A7-8EF8-BAFA5EE1EE3E}"/>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347766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A17C9-927F-42D8-8956-E667D9C4C4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CE0DCE-C7B3-440E-A1B8-DC2184ED72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FAC38-2096-445B-A09C-C041F6332E77}"/>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DC19AECB-550D-4843-AD81-ACB4C6FC85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99E7E-B116-4607-9B2A-37964A111691}"/>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279863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7B5D-B07B-4756-8E1C-4CF5D3295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1A254-657F-4AE7-AC74-876A58A3D4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0C9A0-85FD-4920-8F2E-12E0BBB029BD}"/>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9A4FDF55-E413-45E1-9907-4055FD61E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BF004-5949-4C5E-87A6-4AC0468EBFF6}"/>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2592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D7A4-E850-4358-A56B-7530153F8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96720-1208-4C0A-AA0C-ADBD09B04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97E636-8FB6-42FB-A82A-2D299FE12DA5}"/>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BAE049A4-307F-4A50-82F4-450F6C556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8942B-8A96-456E-996A-579DCB513AE4}"/>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297471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10BD-D7F8-4BA1-BC54-67303FF638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CF6F55-F3B6-44A0-8336-8857AD3201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2C9422-FBE0-4B39-BA8F-0EA4190CD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FD7B84-41A4-4027-99D3-5EB282BCE29D}"/>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6" name="Footer Placeholder 5">
            <a:extLst>
              <a:ext uri="{FF2B5EF4-FFF2-40B4-BE49-F238E27FC236}">
                <a16:creationId xmlns:a16="http://schemas.microsoft.com/office/drawing/2014/main" id="{BB464476-FBCA-4005-B329-8AFE458C1A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7188-098B-40D2-8C7F-785DFEA59304}"/>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372888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76CB-E43A-4D64-A16A-02B583A115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D0AE8F-A685-4FF0-9861-207A223A90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84501-C999-42F2-AF3A-B33A9E5F09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EFD637-3E1E-4832-8D0E-FB9D77ED8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EC810-ED0C-4B2C-A188-80BBDA368E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76DBA6-3519-4B2A-B5FC-F2D54374BA86}"/>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8" name="Footer Placeholder 7">
            <a:extLst>
              <a:ext uri="{FF2B5EF4-FFF2-40B4-BE49-F238E27FC236}">
                <a16:creationId xmlns:a16="http://schemas.microsoft.com/office/drawing/2014/main" id="{B41813AD-45BF-4224-A1AD-341C3F5B5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0A3211-B7F9-4969-BAB4-9AF9C94F4A1A}"/>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366423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EB72-CC46-458B-BE12-3C36A8E4D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D99FE9-087C-4DB1-B253-EE5631303EDE}"/>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4" name="Footer Placeholder 3">
            <a:extLst>
              <a:ext uri="{FF2B5EF4-FFF2-40B4-BE49-F238E27FC236}">
                <a16:creationId xmlns:a16="http://schemas.microsoft.com/office/drawing/2014/main" id="{1942C41A-145D-46D1-ACAF-87306586F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EA095-2F41-4928-A018-4B014B7BD872}"/>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233234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7AC032-BDA7-47F7-8DF9-EDD687CB6ADD}"/>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3" name="Footer Placeholder 2">
            <a:extLst>
              <a:ext uri="{FF2B5EF4-FFF2-40B4-BE49-F238E27FC236}">
                <a16:creationId xmlns:a16="http://schemas.microsoft.com/office/drawing/2014/main" id="{4B4C8B21-2164-46E1-8AAC-0D201D2D0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A05D4-F4D1-4A4E-9ECC-EAA7964DD448}"/>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1419106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3A87-4381-47A4-9FE4-C47A453B3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2EB250-6DA4-4269-BF49-ACAFF8C9DC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F066C4-89BE-4450-B1E4-E4D400FD0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37407-13B8-4762-BEC2-C444030B767A}"/>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6" name="Footer Placeholder 5">
            <a:extLst>
              <a:ext uri="{FF2B5EF4-FFF2-40B4-BE49-F238E27FC236}">
                <a16:creationId xmlns:a16="http://schemas.microsoft.com/office/drawing/2014/main" id="{C757FF0F-3126-4854-8670-C198742A8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7E3B1-9E22-42B7-A89B-0D518D61D628}"/>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1173060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8317-D78A-4B48-AC9A-F5F719A7F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D96510-B1A7-41D2-97D0-632E8C96F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AD2698-EF40-40C2-A927-9E7416794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3AB0C-0728-401E-A063-D3C39E8519FC}"/>
              </a:ext>
            </a:extLst>
          </p:cNvPr>
          <p:cNvSpPr>
            <a:spLocks noGrp="1"/>
          </p:cNvSpPr>
          <p:nvPr>
            <p:ph type="dt" sz="half" idx="10"/>
          </p:nvPr>
        </p:nvSpPr>
        <p:spPr/>
        <p:txBody>
          <a:bodyPr/>
          <a:lstStyle/>
          <a:p>
            <a:fld id="{D64216AD-2562-42B3-8776-456B4FF0236C}" type="datetimeFigureOut">
              <a:rPr lang="en-US" smtClean="0"/>
              <a:t>2/9/2023</a:t>
            </a:fld>
            <a:endParaRPr lang="en-US"/>
          </a:p>
        </p:txBody>
      </p:sp>
      <p:sp>
        <p:nvSpPr>
          <p:cNvPr id="6" name="Footer Placeholder 5">
            <a:extLst>
              <a:ext uri="{FF2B5EF4-FFF2-40B4-BE49-F238E27FC236}">
                <a16:creationId xmlns:a16="http://schemas.microsoft.com/office/drawing/2014/main" id="{2E62A994-9ED8-4362-9443-E6C405A82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0D690-22FB-4290-8476-A6E50217D029}"/>
              </a:ext>
            </a:extLst>
          </p:cNvPr>
          <p:cNvSpPr>
            <a:spLocks noGrp="1"/>
          </p:cNvSpPr>
          <p:nvPr>
            <p:ph type="sldNum" sz="quarter" idx="12"/>
          </p:nvPr>
        </p:nvSpPr>
        <p:spPr/>
        <p:txBody>
          <a:bodyPr/>
          <a:lstStyle/>
          <a:p>
            <a:fld id="{B2CBF498-CE1C-4A11-86CD-828538760608}" type="slidenum">
              <a:rPr lang="en-US" smtClean="0"/>
              <a:t>‹#›</a:t>
            </a:fld>
            <a:endParaRPr lang="en-US"/>
          </a:p>
        </p:txBody>
      </p:sp>
    </p:spTree>
    <p:extLst>
      <p:ext uri="{BB962C8B-B14F-4D97-AF65-F5344CB8AC3E}">
        <p14:creationId xmlns:p14="http://schemas.microsoft.com/office/powerpoint/2010/main" val="1619018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E37124-D4BB-42FF-9811-977006820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B6968E-7B3F-471F-9879-9F1C75614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D3DC76-98A9-4382-9CAF-1E7F5BA75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216AD-2562-42B3-8776-456B4FF0236C}" type="datetimeFigureOut">
              <a:rPr lang="en-US" smtClean="0"/>
              <a:t>2/9/2023</a:t>
            </a:fld>
            <a:endParaRPr lang="en-US"/>
          </a:p>
        </p:txBody>
      </p:sp>
      <p:sp>
        <p:nvSpPr>
          <p:cNvPr id="5" name="Footer Placeholder 4">
            <a:extLst>
              <a:ext uri="{FF2B5EF4-FFF2-40B4-BE49-F238E27FC236}">
                <a16:creationId xmlns:a16="http://schemas.microsoft.com/office/drawing/2014/main" id="{ABF6626A-1D32-4954-B422-CD683145C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E70BF7-ADBD-478F-945A-EFBD9E118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CBF498-CE1C-4A11-86CD-828538760608}" type="slidenum">
              <a:rPr lang="en-US" smtClean="0"/>
              <a:t>‹#›</a:t>
            </a:fld>
            <a:endParaRPr lang="en-US"/>
          </a:p>
        </p:txBody>
      </p:sp>
    </p:spTree>
    <p:extLst>
      <p:ext uri="{BB962C8B-B14F-4D97-AF65-F5344CB8AC3E}">
        <p14:creationId xmlns:p14="http://schemas.microsoft.com/office/powerpoint/2010/main" val="3970044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abr.com/ru/post/5684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abr.com/ru/post/56534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ektorium.tv/speaker/3397" TargetMode="External"/><Relationship Id="rId2" Type="http://schemas.openxmlformats.org/officeDocument/2006/relationships/hyperlink" Target="https://www.kgeorgiy.info/courses/java-advance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is-tech-y2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1FE8-7CEE-4CE5-8821-2C2F267A126E}"/>
              </a:ext>
            </a:extLst>
          </p:cNvPr>
          <p:cNvSpPr>
            <a:spLocks noGrp="1"/>
          </p:cNvSpPr>
          <p:nvPr>
            <p:ph type="ctrTitle"/>
          </p:nvPr>
        </p:nvSpPr>
        <p:spPr/>
        <p:txBody>
          <a:bodyPr/>
          <a:lstStyle/>
          <a:p>
            <a:r>
              <a:rPr lang="ru-RU" dirty="0"/>
              <a:t>Технологии программирования</a:t>
            </a:r>
            <a:endParaRPr lang="en-US" dirty="0"/>
          </a:p>
        </p:txBody>
      </p:sp>
      <p:sp>
        <p:nvSpPr>
          <p:cNvPr id="3" name="Subtitle 2">
            <a:extLst>
              <a:ext uri="{FF2B5EF4-FFF2-40B4-BE49-F238E27FC236}">
                <a16:creationId xmlns:a16="http://schemas.microsoft.com/office/drawing/2014/main" id="{63D763E6-FF02-4A9D-92E3-2BB8EE079E3C}"/>
              </a:ext>
            </a:extLst>
          </p:cNvPr>
          <p:cNvSpPr>
            <a:spLocks noGrp="1"/>
          </p:cNvSpPr>
          <p:nvPr>
            <p:ph type="subTitle" idx="1"/>
          </p:nvPr>
        </p:nvSpPr>
        <p:spPr/>
        <p:txBody>
          <a:bodyPr/>
          <a:lstStyle/>
          <a:p>
            <a:r>
              <a:rPr lang="ru-RU" dirty="0"/>
              <a:t>Вводная лекция</a:t>
            </a:r>
            <a:endParaRPr lang="en-US" dirty="0"/>
          </a:p>
        </p:txBody>
      </p:sp>
    </p:spTree>
    <p:extLst>
      <p:ext uri="{BB962C8B-B14F-4D97-AF65-F5344CB8AC3E}">
        <p14:creationId xmlns:p14="http://schemas.microsoft.com/office/powerpoint/2010/main" val="222434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0708-60BD-4497-8E99-E0B543D5089B}"/>
              </a:ext>
            </a:extLst>
          </p:cNvPr>
          <p:cNvSpPr>
            <a:spLocks noGrp="1"/>
          </p:cNvSpPr>
          <p:nvPr>
            <p:ph type="title"/>
          </p:nvPr>
        </p:nvSpPr>
        <p:spPr/>
        <p:txBody>
          <a:bodyPr/>
          <a:lstStyle/>
          <a:p>
            <a:r>
              <a:rPr lang="ru-RU" dirty="0"/>
              <a:t>Происхождение</a:t>
            </a:r>
            <a:endParaRPr lang="en-US" dirty="0"/>
          </a:p>
        </p:txBody>
      </p:sp>
      <p:sp>
        <p:nvSpPr>
          <p:cNvPr id="3" name="Content Placeholder 2">
            <a:extLst>
              <a:ext uri="{FF2B5EF4-FFF2-40B4-BE49-F238E27FC236}">
                <a16:creationId xmlns:a16="http://schemas.microsoft.com/office/drawing/2014/main" id="{648F9B9C-DA69-4474-B548-3881D600BF7F}"/>
              </a:ext>
            </a:extLst>
          </p:cNvPr>
          <p:cNvSpPr>
            <a:spLocks noGrp="1"/>
          </p:cNvSpPr>
          <p:nvPr>
            <p:ph idx="1"/>
          </p:nvPr>
        </p:nvSpPr>
        <p:spPr/>
        <p:txBody>
          <a:bodyPr/>
          <a:lstStyle/>
          <a:p>
            <a:r>
              <a:rPr lang="ru-RU" dirty="0"/>
              <a:t>В 80-е годы наступил период, который можно условно назвать временем консолидации. Язык C++ объединил в себе черты объектно-ориентированного и системного программирования</a:t>
            </a:r>
          </a:p>
          <a:p>
            <a:r>
              <a:rPr lang="ru-RU" dirty="0"/>
              <a:t>размер и сложность программ выросли настолько, что понимать код, написанный в структурной парадигме на структурном ЯП стало очень сложно. Здесь на сцену вышла объектно-ориентированная парадигма, которая решала вопрос размера программ, разбиением ее на классы, модули и т.д. А первым языком, получившим большое признание и широко использующимся в разработке ПО, стал С++</a:t>
            </a:r>
            <a:endParaRPr lang="en-US" dirty="0"/>
          </a:p>
        </p:txBody>
      </p:sp>
    </p:spTree>
    <p:extLst>
      <p:ext uri="{BB962C8B-B14F-4D97-AF65-F5344CB8AC3E}">
        <p14:creationId xmlns:p14="http://schemas.microsoft.com/office/powerpoint/2010/main" val="308220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5D788-5DE5-46DE-8259-04832EE118AE}"/>
              </a:ext>
            </a:extLst>
          </p:cNvPr>
          <p:cNvSpPr>
            <a:spLocks noGrp="1"/>
          </p:cNvSpPr>
          <p:nvPr>
            <p:ph type="title"/>
          </p:nvPr>
        </p:nvSpPr>
        <p:spPr/>
        <p:txBody>
          <a:bodyPr/>
          <a:lstStyle/>
          <a:p>
            <a:r>
              <a:rPr lang="ru-RU" dirty="0"/>
              <a:t>Происхождение</a:t>
            </a:r>
            <a:endParaRPr lang="en-US" dirty="0"/>
          </a:p>
        </p:txBody>
      </p:sp>
      <p:sp>
        <p:nvSpPr>
          <p:cNvPr id="3" name="Content Placeholder 2">
            <a:extLst>
              <a:ext uri="{FF2B5EF4-FFF2-40B4-BE49-F238E27FC236}">
                <a16:creationId xmlns:a16="http://schemas.microsoft.com/office/drawing/2014/main" id="{8C9CA387-0782-4BCC-831A-473A1BC47F7D}"/>
              </a:ext>
            </a:extLst>
          </p:cNvPr>
          <p:cNvSpPr>
            <a:spLocks noGrp="1"/>
          </p:cNvSpPr>
          <p:nvPr>
            <p:ph idx="1"/>
          </p:nvPr>
        </p:nvSpPr>
        <p:spPr/>
        <p:txBody>
          <a:bodyPr/>
          <a:lstStyle/>
          <a:p>
            <a:pPr marL="0" indent="0">
              <a:buNone/>
            </a:pPr>
            <a:r>
              <a:rPr lang="ru-RU" dirty="0"/>
              <a:t>К 90-ым годам уже происходила массовая домашняя компьютеризация и разработка программного обеспечения перестала быть чем то сугубо промышленным и начала становится как хобби.</a:t>
            </a:r>
          </a:p>
          <a:p>
            <a:pPr marL="0" indent="0">
              <a:buNone/>
            </a:pPr>
            <a:r>
              <a:rPr lang="ru-RU" dirty="0"/>
              <a:t>На рынке появлялось всё больше производителей компьютерных систем и стали появляться новые требования к ЯП, а именно возможности запуска на одного и того же кода на различных платформах.</a:t>
            </a:r>
          </a:p>
          <a:p>
            <a:pPr marL="0" indent="0">
              <a:buNone/>
            </a:pPr>
            <a:endParaRPr lang="en-US" dirty="0"/>
          </a:p>
        </p:txBody>
      </p:sp>
    </p:spTree>
    <p:extLst>
      <p:ext uri="{BB962C8B-B14F-4D97-AF65-F5344CB8AC3E}">
        <p14:creationId xmlns:p14="http://schemas.microsoft.com/office/powerpoint/2010/main" val="163790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310E-0AC1-44D9-AEB7-DD09E7E99E08}"/>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54E21350-DD38-4FF4-B765-8038AFB423FC}"/>
              </a:ext>
            </a:extLst>
          </p:cNvPr>
          <p:cNvSpPr>
            <a:spLocks noGrp="1"/>
          </p:cNvSpPr>
          <p:nvPr>
            <p:ph idx="1"/>
          </p:nvPr>
        </p:nvSpPr>
        <p:spPr/>
        <p:txBody>
          <a:bodyPr>
            <a:normAutofit fontScale="92500"/>
          </a:bodyPr>
          <a:lstStyle/>
          <a:p>
            <a:r>
              <a:rPr lang="ru-RU" dirty="0"/>
              <a:t>Исходя из этой «</a:t>
            </a:r>
            <a:r>
              <a:rPr lang="ru-RU" dirty="0" err="1"/>
              <a:t>хотелки</a:t>
            </a:r>
            <a:r>
              <a:rPr lang="ru-RU" dirty="0"/>
              <a:t>» начали работу на Java, который смог бы запуститься на любом холодильнике, микроволновке, мобильном телефоне и т.д.</a:t>
            </a:r>
          </a:p>
          <a:p>
            <a:r>
              <a:rPr lang="ru-RU" dirty="0"/>
              <a:t>А еще в этот же момент начала активно расширяться всемирная паутина (веб). И благодаря этому факту вопрос о программах, которые смогли бы работать под любым типом процессора и любой ОС стала еще острее.</a:t>
            </a:r>
          </a:p>
          <a:p>
            <a:r>
              <a:rPr lang="ru-RU" dirty="0"/>
              <a:t>Исходя из всех вводных, был создан ЯП, который позволял запускать единожды скомпилированную программу на любой системной архитектуре и соответствовал всем высоким стандартам С++ (хотя на самом деле в некоторых аспектах уступал ему).</a:t>
            </a:r>
          </a:p>
          <a:p>
            <a:endParaRPr lang="en-US" dirty="0"/>
          </a:p>
        </p:txBody>
      </p:sp>
    </p:spTree>
    <p:extLst>
      <p:ext uri="{BB962C8B-B14F-4D97-AF65-F5344CB8AC3E}">
        <p14:creationId xmlns:p14="http://schemas.microsoft.com/office/powerpoint/2010/main" val="665431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A9C0-D84B-4DEA-8DAA-BD5F0A76443A}"/>
              </a:ext>
            </a:extLst>
          </p:cNvPr>
          <p:cNvSpPr>
            <a:spLocks noGrp="1"/>
          </p:cNvSpPr>
          <p:nvPr>
            <p:ph type="title"/>
          </p:nvPr>
        </p:nvSpPr>
        <p:spPr/>
        <p:txBody>
          <a:bodyPr/>
          <a:lstStyle/>
          <a:p>
            <a:r>
              <a:rPr lang="en-US" dirty="0"/>
              <a:t>Managed / Unmanaged Code</a:t>
            </a:r>
          </a:p>
        </p:txBody>
      </p:sp>
      <p:sp>
        <p:nvSpPr>
          <p:cNvPr id="3" name="Content Placeholder 2">
            <a:extLst>
              <a:ext uri="{FF2B5EF4-FFF2-40B4-BE49-F238E27FC236}">
                <a16:creationId xmlns:a16="http://schemas.microsoft.com/office/drawing/2014/main" id="{28C9A34F-2B54-4F1A-B1F9-D9DBB135389B}"/>
              </a:ext>
            </a:extLst>
          </p:cNvPr>
          <p:cNvSpPr>
            <a:spLocks noGrp="1"/>
          </p:cNvSpPr>
          <p:nvPr>
            <p:ph idx="1"/>
          </p:nvPr>
        </p:nvSpPr>
        <p:spPr/>
        <p:txBody>
          <a:bodyPr/>
          <a:lstStyle/>
          <a:p>
            <a:pPr marL="0" indent="0">
              <a:buNone/>
            </a:pPr>
            <a:r>
              <a:rPr lang="ru-RU" dirty="0"/>
              <a:t>Высокоуровневые языки программирования обычно не создают объектный модуль или машинный код, а используют только промежуточный язык. Код, созданный на этом промежуточном языке, затем подается компилятору данного языка, который создает финальный объектный модуль или машинный код. Обычно это делается для облегчения процесса оптимизации или увеличения </a:t>
            </a:r>
            <a:r>
              <a:rPr lang="ru-RU" dirty="0" err="1"/>
              <a:t>портируемости</a:t>
            </a:r>
            <a:r>
              <a:rPr lang="ru-RU" dirty="0"/>
              <a:t>.</a:t>
            </a:r>
            <a:endParaRPr lang="en-US" dirty="0"/>
          </a:p>
        </p:txBody>
      </p:sp>
    </p:spTree>
    <p:extLst>
      <p:ext uri="{BB962C8B-B14F-4D97-AF65-F5344CB8AC3E}">
        <p14:creationId xmlns:p14="http://schemas.microsoft.com/office/powerpoint/2010/main" val="212178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4550-DF84-412F-8874-9558C9901E05}"/>
              </a:ext>
            </a:extLst>
          </p:cNvPr>
          <p:cNvSpPr>
            <a:spLocks noGrp="1"/>
          </p:cNvSpPr>
          <p:nvPr>
            <p:ph type="title"/>
          </p:nvPr>
        </p:nvSpPr>
        <p:spPr/>
        <p:txBody>
          <a:bodyPr/>
          <a:lstStyle/>
          <a:p>
            <a:r>
              <a:rPr lang="ru-RU" dirty="0"/>
              <a:t>Байт-код и </a:t>
            </a:r>
            <a:r>
              <a:rPr lang="en-US" dirty="0"/>
              <a:t>JVM</a:t>
            </a:r>
          </a:p>
        </p:txBody>
      </p:sp>
      <p:sp>
        <p:nvSpPr>
          <p:cNvPr id="3" name="Content Placeholder 2">
            <a:extLst>
              <a:ext uri="{FF2B5EF4-FFF2-40B4-BE49-F238E27FC236}">
                <a16:creationId xmlns:a16="http://schemas.microsoft.com/office/drawing/2014/main" id="{71835B42-9DFF-4993-AFB1-BC303ED757C7}"/>
              </a:ext>
            </a:extLst>
          </p:cNvPr>
          <p:cNvSpPr>
            <a:spLocks noGrp="1"/>
          </p:cNvSpPr>
          <p:nvPr>
            <p:ph idx="1"/>
          </p:nvPr>
        </p:nvSpPr>
        <p:spPr/>
        <p:txBody>
          <a:bodyPr>
            <a:normAutofit lnSpcReduction="10000"/>
          </a:bodyPr>
          <a:lstStyle/>
          <a:p>
            <a:pPr marL="0" indent="0">
              <a:buNone/>
            </a:pPr>
            <a:r>
              <a:rPr lang="ru-RU" dirty="0"/>
              <a:t>Байт-код Java — набор инструкций, исполняемых виртуальной машиной Java. Каждый код операции байт-кода — один байт; используются не все 256 возможных значений кодов операций, 51 из них зарезервирован для использования в будущем.</a:t>
            </a:r>
          </a:p>
          <a:p>
            <a:pPr marL="0" indent="0">
              <a:buNone/>
            </a:pPr>
            <a:r>
              <a:rPr lang="ru-RU" dirty="0"/>
              <a:t>Для программирования на языке Java или других JVM-совместимых языках знание особенностей байт-кода не обязательно, тем не менее, «понимание байт-кода и понимание механизмов его генерации компилятором Java помогает Java-программисту так же, как и знание языка ассемблера помогает программисту, пишущему на Си или C++»</a:t>
            </a:r>
          </a:p>
          <a:p>
            <a:pPr marL="0" indent="0">
              <a:buNone/>
            </a:pPr>
            <a:r>
              <a:rPr lang="en-US" dirty="0">
                <a:hlinkClick r:id="rId2"/>
              </a:rPr>
              <a:t>https://habr.com/ru/post/568402/</a:t>
            </a:r>
            <a:endParaRPr lang="ru-RU" dirty="0"/>
          </a:p>
          <a:p>
            <a:pPr marL="0" indent="0">
              <a:buNone/>
            </a:pPr>
            <a:endParaRPr lang="en-US" dirty="0"/>
          </a:p>
          <a:p>
            <a:endParaRPr lang="en-US" dirty="0"/>
          </a:p>
        </p:txBody>
      </p:sp>
    </p:spTree>
    <p:extLst>
      <p:ext uri="{BB962C8B-B14F-4D97-AF65-F5344CB8AC3E}">
        <p14:creationId xmlns:p14="http://schemas.microsoft.com/office/powerpoint/2010/main" val="166233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8CCD-A3EF-4B89-AA86-9B41D8EE0B71}"/>
              </a:ext>
            </a:extLst>
          </p:cNvPr>
          <p:cNvSpPr>
            <a:spLocks noGrp="1"/>
          </p:cNvSpPr>
          <p:nvPr>
            <p:ph type="title"/>
          </p:nvPr>
        </p:nvSpPr>
        <p:spPr/>
        <p:txBody>
          <a:bodyPr/>
          <a:lstStyle/>
          <a:p>
            <a:r>
              <a:rPr lang="en-US" dirty="0"/>
              <a:t>Java</a:t>
            </a:r>
          </a:p>
        </p:txBody>
      </p:sp>
      <p:sp>
        <p:nvSpPr>
          <p:cNvPr id="3" name="Content Placeholder 2">
            <a:extLst>
              <a:ext uri="{FF2B5EF4-FFF2-40B4-BE49-F238E27FC236}">
                <a16:creationId xmlns:a16="http://schemas.microsoft.com/office/drawing/2014/main" id="{0CD11DD9-6D81-45A2-A156-A1C7E2F1D0C0}"/>
              </a:ext>
            </a:extLst>
          </p:cNvPr>
          <p:cNvSpPr>
            <a:spLocks noGrp="1"/>
          </p:cNvSpPr>
          <p:nvPr>
            <p:ph idx="1"/>
          </p:nvPr>
        </p:nvSpPr>
        <p:spPr/>
        <p:txBody>
          <a:bodyPr/>
          <a:lstStyle/>
          <a:p>
            <a:r>
              <a:rPr lang="en-US" sz="2800" dirty="0">
                <a:solidFill>
                  <a:srgbClr val="003399"/>
                </a:solidFill>
              </a:rPr>
              <a:t>JVM – Java virtual machine, </a:t>
            </a:r>
            <a:r>
              <a:rPr lang="ru-RU" sz="2800" dirty="0">
                <a:solidFill>
                  <a:srgbClr val="003399"/>
                </a:solidFill>
              </a:rPr>
              <a:t>виртуальная машина, способная запускать и транслировать байт-код в машинные инструкции.</a:t>
            </a:r>
          </a:p>
          <a:p>
            <a:endParaRPr lang="en-US" sz="2800" dirty="0">
              <a:solidFill>
                <a:srgbClr val="003399"/>
              </a:solidFill>
            </a:endParaRPr>
          </a:p>
          <a:p>
            <a:r>
              <a:rPr lang="en-US" sz="2800" dirty="0">
                <a:solidFill>
                  <a:srgbClr val="003399"/>
                </a:solidFill>
              </a:rPr>
              <a:t>JRE – Java runtime environment</a:t>
            </a:r>
            <a:r>
              <a:rPr lang="ru-RU" sz="2800" dirty="0">
                <a:solidFill>
                  <a:srgbClr val="003399"/>
                </a:solidFill>
              </a:rPr>
              <a:t>, среда выполнения для </a:t>
            </a:r>
            <a:r>
              <a:rPr lang="en-US" sz="2800" dirty="0">
                <a:solidFill>
                  <a:srgbClr val="003399"/>
                </a:solidFill>
              </a:rPr>
              <a:t>Java, </a:t>
            </a:r>
            <a:r>
              <a:rPr lang="ru-RU" sz="2800" dirty="0">
                <a:solidFill>
                  <a:srgbClr val="003399"/>
                </a:solidFill>
              </a:rPr>
              <a:t>содержит библиотеки классов, загрузчик классов, </a:t>
            </a:r>
            <a:r>
              <a:rPr lang="en-US" sz="2800" dirty="0">
                <a:solidFill>
                  <a:srgbClr val="003399"/>
                </a:solidFill>
              </a:rPr>
              <a:t>JVM</a:t>
            </a:r>
            <a:r>
              <a:rPr lang="ru-RU" sz="2800" dirty="0">
                <a:solidFill>
                  <a:srgbClr val="003399"/>
                </a:solidFill>
              </a:rPr>
              <a:t>.</a:t>
            </a:r>
          </a:p>
          <a:p>
            <a:endParaRPr lang="en-US" sz="2800" dirty="0">
              <a:solidFill>
                <a:srgbClr val="003399"/>
              </a:solidFill>
            </a:endParaRPr>
          </a:p>
          <a:p>
            <a:r>
              <a:rPr lang="en-US" sz="2800" dirty="0">
                <a:solidFill>
                  <a:srgbClr val="003399"/>
                </a:solidFill>
              </a:rPr>
              <a:t>JDK – Java development kit, </a:t>
            </a:r>
            <a:r>
              <a:rPr lang="ru-RU" sz="2800" dirty="0">
                <a:solidFill>
                  <a:srgbClr val="003399"/>
                </a:solidFill>
              </a:rPr>
              <a:t>средства, позволяющие разрабатывать на </a:t>
            </a:r>
            <a:r>
              <a:rPr lang="en-US" sz="2800" dirty="0">
                <a:solidFill>
                  <a:srgbClr val="003399"/>
                </a:solidFill>
              </a:rPr>
              <a:t>Java. </a:t>
            </a:r>
            <a:r>
              <a:rPr lang="ru-RU" sz="2800" dirty="0">
                <a:solidFill>
                  <a:srgbClr val="003399"/>
                </a:solidFill>
              </a:rPr>
              <a:t>Основным на текущий момент является </a:t>
            </a:r>
            <a:r>
              <a:rPr lang="en-US" sz="2800" dirty="0">
                <a:solidFill>
                  <a:srgbClr val="003399"/>
                </a:solidFill>
              </a:rPr>
              <a:t>OpenJDK</a:t>
            </a:r>
            <a:endParaRPr lang="ru-RU" sz="2800" dirty="0">
              <a:solidFill>
                <a:srgbClr val="003399"/>
              </a:solidFill>
            </a:endParaRPr>
          </a:p>
        </p:txBody>
      </p:sp>
    </p:spTree>
    <p:extLst>
      <p:ext uri="{BB962C8B-B14F-4D97-AF65-F5344CB8AC3E}">
        <p14:creationId xmlns:p14="http://schemas.microsoft.com/office/powerpoint/2010/main" val="291726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D90CF-11EF-4AD9-B754-D61C9205D767}"/>
              </a:ext>
            </a:extLst>
          </p:cNvPr>
          <p:cNvSpPr>
            <a:spLocks noGrp="1"/>
          </p:cNvSpPr>
          <p:nvPr>
            <p:ph type="title"/>
          </p:nvPr>
        </p:nvSpPr>
        <p:spPr/>
        <p:txBody>
          <a:bodyPr/>
          <a:lstStyle/>
          <a:p>
            <a:r>
              <a:rPr lang="en-US" dirty="0"/>
              <a:t>JVM </a:t>
            </a:r>
            <a:r>
              <a:rPr lang="en-US" dirty="0" err="1"/>
              <a:t>tl;dr</a:t>
            </a:r>
            <a:endParaRPr lang="en-US" dirty="0"/>
          </a:p>
        </p:txBody>
      </p:sp>
      <p:sp>
        <p:nvSpPr>
          <p:cNvPr id="3" name="Content Placeholder 2">
            <a:extLst>
              <a:ext uri="{FF2B5EF4-FFF2-40B4-BE49-F238E27FC236}">
                <a16:creationId xmlns:a16="http://schemas.microsoft.com/office/drawing/2014/main" id="{2D74BE1B-2F58-48A2-9431-E05C18715079}"/>
              </a:ext>
            </a:extLst>
          </p:cNvPr>
          <p:cNvSpPr>
            <a:spLocks noGrp="1"/>
          </p:cNvSpPr>
          <p:nvPr>
            <p:ph idx="1"/>
          </p:nvPr>
        </p:nvSpPr>
        <p:spPr/>
        <p:txBody>
          <a:bodyPr>
            <a:normAutofit fontScale="92500" lnSpcReduction="20000"/>
          </a:bodyPr>
          <a:lstStyle/>
          <a:p>
            <a:r>
              <a:rPr lang="ru-RU" dirty="0"/>
              <a:t>Если говорить, очень поверхностно и глобально, то она состоит из трех частей:</a:t>
            </a:r>
          </a:p>
          <a:p>
            <a:r>
              <a:rPr lang="ru-RU" dirty="0"/>
              <a:t>спецификация – набор правил, диктующий, как должна быть реализована JVM. Веселит то, что сводится она примерно к: «JVM должна правильно запускать программы, написанные на Java»; </a:t>
            </a:r>
          </a:p>
          <a:p>
            <a:r>
              <a:rPr lang="ru-RU" dirty="0"/>
              <a:t>реализация – реальная программа, которая будет запускать и позволять разрабатывать программы, написанные на Java;</a:t>
            </a:r>
          </a:p>
          <a:p>
            <a:r>
              <a:rPr lang="ru-RU" dirty="0"/>
              <a:t>экземпляр – по факту, оболочка над вашим кодом, которая его исполняет и заботится о том, как она это делает. Например, </a:t>
            </a:r>
            <a:r>
              <a:rPr lang="ru-RU" dirty="0" err="1"/>
              <a:t>Minecraft</a:t>
            </a:r>
            <a:r>
              <a:rPr lang="ru-RU" dirty="0"/>
              <a:t> – это программа, которая написана на Java, но запускается она в экземпляре JVM со всеми вытекающими, (отдельно выделенными ресурсами железа и своими процессами по управлению этими ресурсами).</a:t>
            </a:r>
          </a:p>
          <a:p>
            <a:endParaRPr lang="en-US" dirty="0"/>
          </a:p>
        </p:txBody>
      </p:sp>
    </p:spTree>
    <p:extLst>
      <p:ext uri="{BB962C8B-B14F-4D97-AF65-F5344CB8AC3E}">
        <p14:creationId xmlns:p14="http://schemas.microsoft.com/office/powerpoint/2010/main" val="230300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1CE-4C93-4F21-B8F3-8FFA2E1FDF7F}"/>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32DF40BF-2E86-45C2-95CA-89D740853194}"/>
              </a:ext>
            </a:extLst>
          </p:cNvPr>
          <p:cNvSpPr>
            <a:spLocks noGrp="1"/>
          </p:cNvSpPr>
          <p:nvPr>
            <p:ph idx="1"/>
          </p:nvPr>
        </p:nvSpPr>
        <p:spPr/>
        <p:txBody>
          <a:bodyPr>
            <a:normAutofit fontScale="62500" lnSpcReduction="20000"/>
          </a:bodyPr>
          <a:lstStyle/>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package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ru.butenko.springdatatest</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p>
          <a:p>
            <a:pPr marL="0" indent="0">
              <a:buNone/>
            </a:pPr>
            <a:endPar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import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java.time.LocalDate</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p>
          <a:p>
            <a:pPr marL="0" indent="0">
              <a:buNone/>
            </a:pPr>
            <a:endPar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public class Dog {</a:t>
            </a:r>
          </a:p>
          <a:p>
            <a:pPr marL="0" indent="0">
              <a:buNone/>
            </a:pPr>
            <a:endPar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public String name;</a:t>
            </a: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private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birthdate;</a:t>
            </a:r>
          </a:p>
          <a:p>
            <a:pPr marL="0" indent="0">
              <a:buNone/>
            </a:pPr>
            <a:endPar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public int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calculateAge</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a:t>
            </a: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return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LocalDate.now</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getYear</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sz="28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this.birthdate.getYear</a:t>
            </a: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a:t>
            </a:r>
          </a:p>
          <a:p>
            <a:pPr marL="0" indent="0">
              <a:buNone/>
            </a:pPr>
            <a:r>
              <a:rPr lang="en-US" sz="28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en-US" dirty="0"/>
          </a:p>
        </p:txBody>
      </p:sp>
    </p:spTree>
    <p:extLst>
      <p:ext uri="{BB962C8B-B14F-4D97-AF65-F5344CB8AC3E}">
        <p14:creationId xmlns:p14="http://schemas.microsoft.com/office/powerpoint/2010/main" val="1807740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90E0-A9FD-439E-A0A3-AA943ABDD9E4}"/>
              </a:ext>
            </a:extLst>
          </p:cNvPr>
          <p:cNvSpPr>
            <a:spLocks noGrp="1"/>
          </p:cNvSpPr>
          <p:nvPr>
            <p:ph type="title"/>
          </p:nvPr>
        </p:nvSpPr>
        <p:spPr>
          <a:xfrm>
            <a:off x="838200" y="622578"/>
            <a:ext cx="10515600" cy="1325563"/>
          </a:xfrm>
        </p:spPr>
        <p:txBody>
          <a:bodyPr/>
          <a:lstStyle/>
          <a:p>
            <a:r>
              <a:rPr lang="en-US" dirty="0"/>
              <a:t>Byte-Code </a:t>
            </a:r>
            <a:br>
              <a:rPr lang="en-US" dirty="0"/>
            </a:br>
            <a:r>
              <a:rPr lang="en-US" dirty="0"/>
              <a:t>Example</a:t>
            </a:r>
          </a:p>
        </p:txBody>
      </p:sp>
      <p:sp>
        <p:nvSpPr>
          <p:cNvPr id="4" name="TextBox 3">
            <a:extLst>
              <a:ext uri="{FF2B5EF4-FFF2-40B4-BE49-F238E27FC236}">
                <a16:creationId xmlns:a16="http://schemas.microsoft.com/office/drawing/2014/main" id="{724594EE-6701-4188-A547-8015A7624C6D}"/>
              </a:ext>
            </a:extLst>
          </p:cNvPr>
          <p:cNvSpPr txBox="1"/>
          <p:nvPr/>
        </p:nvSpPr>
        <p:spPr>
          <a:xfrm>
            <a:off x="3883240" y="368121"/>
            <a:ext cx="7316216" cy="6124754"/>
          </a:xfrm>
          <a:prstGeom prst="rect">
            <a:avLst/>
          </a:prstGeom>
          <a:noFill/>
        </p:spPr>
        <p:txBody>
          <a:bodyPr wrap="square" rtlCol="0">
            <a:spAutoFit/>
          </a:bodyPr>
          <a:lstStyle/>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class version 62.0 (62)</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access flags 0x21</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public class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ru</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butenko</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springdatatest</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/Dog {</a:t>
            </a:r>
          </a:p>
          <a:p>
            <a:endPar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compiled from: Dog.java</a:t>
            </a:r>
          </a:p>
          <a:p>
            <a:endPar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access flags 0x1</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public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Ljava</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lang</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/String; name</a:t>
            </a:r>
          </a:p>
          <a:p>
            <a:endPar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access flags 0x2</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private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Ljava</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birthdate</a:t>
            </a:r>
          </a:p>
          <a:p>
            <a:endPar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access flags 0x1</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public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calculateAge</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()I</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L0</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LINENUMBER 11 L0</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INVOKESTATIC java/time/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LocalDate.now</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Ljava</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INVOKEVIRTUAL java/time/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LocalDate.getYear</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ALOAD 0</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GETFIELD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ru</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butenko</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springdatatest</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Dog.birthdate</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Ljava</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INVOKEVIRTUAL java/time/</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LocalDate.getYear</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ISUB</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IRETURN</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L1</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LOCALVARIABLE this </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Lru</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butenko</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r>
              <a:rPr lang="en-US" sz="1400" dirty="0" err="1">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springdatatest</a:t>
            </a:r>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/Dog; L0 L1 0</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MAXSTACK = 2</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    MAXLOCALS = 1</a:t>
            </a:r>
          </a:p>
          <a:p>
            <a:r>
              <a:rPr lang="en-US"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rPr>
              <a:t>}</a:t>
            </a:r>
            <a:endParaRPr lang="ru-RU" sz="1400" dirty="0">
              <a:solidFill>
                <a:srgbClr val="003399"/>
              </a:solidFill>
              <a:latin typeface="DejaVu Sans Mono" panose="020B0609030804020204" pitchFamily="49" charset="0"/>
              <a:ea typeface="DejaVu Sans Mono" panose="020B0609030804020204" pitchFamily="49" charset="0"/>
              <a:cs typeface="DejaVu Sans Mono" panose="020B0609030804020204" pitchFamily="49" charset="0"/>
            </a:endParaRPr>
          </a:p>
        </p:txBody>
      </p:sp>
    </p:spTree>
    <p:extLst>
      <p:ext uri="{BB962C8B-B14F-4D97-AF65-F5344CB8AC3E}">
        <p14:creationId xmlns:p14="http://schemas.microsoft.com/office/powerpoint/2010/main" val="841910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a:extLst>
              <a:ext uri="{FF2B5EF4-FFF2-40B4-BE49-F238E27FC236}">
                <a16:creationId xmlns:a16="http://schemas.microsoft.com/office/drawing/2014/main" id="{683C4D2A-0C7C-40AC-B5D5-56499E600A2A}"/>
              </a:ext>
            </a:extLst>
          </p:cNvPr>
          <p:cNvSpPr txBox="1">
            <a:spLocks/>
          </p:cNvSpPr>
          <p:nvPr/>
        </p:nvSpPr>
        <p:spPr>
          <a:xfrm>
            <a:off x="4793488" y="4901092"/>
            <a:ext cx="5217160" cy="13747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buChar char="‐"/>
            </a:pPr>
            <a:r>
              <a:rPr lang="en-US" sz="2400" dirty="0">
                <a:solidFill>
                  <a:srgbClr val="003399"/>
                </a:solidFill>
              </a:rPr>
              <a:t>If, switch</a:t>
            </a:r>
          </a:p>
          <a:p>
            <a:pPr>
              <a:buFont typeface="Calibri" panose="020F0502020204030204" pitchFamily="34" charset="0"/>
              <a:buChar char="‐"/>
            </a:pPr>
            <a:r>
              <a:rPr lang="en-US" sz="2400" dirty="0">
                <a:solidFill>
                  <a:srgbClr val="003399"/>
                </a:solidFill>
              </a:rPr>
              <a:t>while, do while, for</a:t>
            </a:r>
          </a:p>
        </p:txBody>
      </p:sp>
      <p:sp>
        <p:nvSpPr>
          <p:cNvPr id="5" name="Объект 2">
            <a:extLst>
              <a:ext uri="{FF2B5EF4-FFF2-40B4-BE49-F238E27FC236}">
                <a16:creationId xmlns:a16="http://schemas.microsoft.com/office/drawing/2014/main" id="{8FCE8787-D73B-4CF1-B06A-5E334D0D69BC}"/>
              </a:ext>
            </a:extLst>
          </p:cNvPr>
          <p:cNvSpPr txBox="1">
            <a:spLocks/>
          </p:cNvSpPr>
          <p:nvPr/>
        </p:nvSpPr>
        <p:spPr>
          <a:xfrm>
            <a:off x="4793488" y="2528232"/>
            <a:ext cx="6060440" cy="1588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alibri" panose="020F0502020204030204" pitchFamily="34" charset="0"/>
              <a:buChar char="‐"/>
            </a:pPr>
            <a:r>
              <a:rPr lang="ru-RU" sz="2400" dirty="0">
                <a:solidFill>
                  <a:srgbClr val="003399"/>
                </a:solidFill>
              </a:rPr>
              <a:t>арифметические операции</a:t>
            </a:r>
          </a:p>
          <a:p>
            <a:pPr>
              <a:buFont typeface="Calibri" panose="020F0502020204030204" pitchFamily="34" charset="0"/>
              <a:buChar char="‐"/>
            </a:pPr>
            <a:r>
              <a:rPr lang="ru-RU" sz="2400" dirty="0">
                <a:solidFill>
                  <a:srgbClr val="003399"/>
                </a:solidFill>
              </a:rPr>
              <a:t>операции отношения</a:t>
            </a:r>
          </a:p>
          <a:p>
            <a:pPr>
              <a:buFont typeface="Calibri" panose="020F0502020204030204" pitchFamily="34" charset="0"/>
              <a:buChar char="‐"/>
            </a:pPr>
            <a:r>
              <a:rPr lang="ru-RU" sz="2400" dirty="0">
                <a:solidFill>
                  <a:srgbClr val="003399"/>
                </a:solidFill>
              </a:rPr>
              <a:t>логические операции</a:t>
            </a:r>
          </a:p>
        </p:txBody>
      </p:sp>
      <p:sp>
        <p:nvSpPr>
          <p:cNvPr id="6" name="Объект 2">
            <a:extLst>
              <a:ext uri="{FF2B5EF4-FFF2-40B4-BE49-F238E27FC236}">
                <a16:creationId xmlns:a16="http://schemas.microsoft.com/office/drawing/2014/main" id="{4BD2255B-EAD3-4D23-BF4B-E5C236FF6D61}"/>
              </a:ext>
            </a:extLst>
          </p:cNvPr>
          <p:cNvSpPr txBox="1">
            <a:spLocks/>
          </p:cNvSpPr>
          <p:nvPr/>
        </p:nvSpPr>
        <p:spPr>
          <a:xfrm>
            <a:off x="838200" y="2528232"/>
            <a:ext cx="3496056" cy="3060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400" dirty="0">
                <a:solidFill>
                  <a:srgbClr val="003399"/>
                </a:solidFill>
              </a:rPr>
              <a:t>byte, short, </a:t>
            </a:r>
            <a:r>
              <a:rPr lang="en-US" sz="2400" dirty="0" err="1">
                <a:solidFill>
                  <a:srgbClr val="003399"/>
                </a:solidFill>
              </a:rPr>
              <a:t>int</a:t>
            </a:r>
            <a:r>
              <a:rPr lang="en-US" sz="2400" dirty="0">
                <a:solidFill>
                  <a:srgbClr val="003399"/>
                </a:solidFill>
              </a:rPr>
              <a:t>, long</a:t>
            </a:r>
          </a:p>
          <a:p>
            <a:pPr>
              <a:buFontTx/>
              <a:buChar char="-"/>
            </a:pPr>
            <a:r>
              <a:rPr lang="en-US" sz="2400" dirty="0">
                <a:solidFill>
                  <a:srgbClr val="003399"/>
                </a:solidFill>
              </a:rPr>
              <a:t>float, double</a:t>
            </a:r>
          </a:p>
          <a:p>
            <a:pPr>
              <a:buFontTx/>
              <a:buChar char="-"/>
            </a:pPr>
            <a:r>
              <a:rPr lang="en-US" sz="2400" dirty="0" err="1">
                <a:solidFill>
                  <a:srgbClr val="003399"/>
                </a:solidFill>
              </a:rPr>
              <a:t>boolean</a:t>
            </a:r>
            <a:endParaRPr lang="en-US" sz="2400" dirty="0">
              <a:solidFill>
                <a:srgbClr val="003399"/>
              </a:solidFill>
            </a:endParaRPr>
          </a:p>
          <a:p>
            <a:pPr>
              <a:buFontTx/>
              <a:buChar char="-"/>
            </a:pPr>
            <a:r>
              <a:rPr lang="en-US" sz="2400" dirty="0">
                <a:solidFill>
                  <a:srgbClr val="003399"/>
                </a:solidFill>
              </a:rPr>
              <a:t>char</a:t>
            </a:r>
          </a:p>
          <a:p>
            <a:pPr>
              <a:buFontTx/>
              <a:buChar char="-"/>
            </a:pPr>
            <a:r>
              <a:rPr lang="en-US" sz="2400" dirty="0">
                <a:solidFill>
                  <a:srgbClr val="003399"/>
                </a:solidFill>
              </a:rPr>
              <a:t>Object</a:t>
            </a:r>
          </a:p>
          <a:p>
            <a:pPr>
              <a:buFontTx/>
              <a:buChar char="-"/>
            </a:pPr>
            <a:r>
              <a:rPr lang="en-US" sz="2400" dirty="0" err="1">
                <a:solidFill>
                  <a:srgbClr val="003399"/>
                </a:solidFill>
              </a:rPr>
              <a:t>int</a:t>
            </a:r>
            <a:r>
              <a:rPr lang="en-US" sz="2400" dirty="0">
                <a:solidFill>
                  <a:srgbClr val="003399"/>
                </a:solidFill>
              </a:rPr>
              <a:t> x[]</a:t>
            </a:r>
            <a:endParaRPr lang="ru-RU" sz="2400" dirty="0">
              <a:solidFill>
                <a:srgbClr val="003399"/>
              </a:solidFill>
            </a:endParaRPr>
          </a:p>
        </p:txBody>
      </p:sp>
      <p:sp>
        <p:nvSpPr>
          <p:cNvPr id="7" name="Заголовок 1">
            <a:extLst>
              <a:ext uri="{FF2B5EF4-FFF2-40B4-BE49-F238E27FC236}">
                <a16:creationId xmlns:a16="http://schemas.microsoft.com/office/drawing/2014/main" id="{D0E38821-B987-45E2-8921-4CC70889D442}"/>
              </a:ext>
            </a:extLst>
          </p:cNvPr>
          <p:cNvSpPr>
            <a:spLocks noGrp="1"/>
          </p:cNvSpPr>
          <p:nvPr>
            <p:ph type="title"/>
          </p:nvPr>
        </p:nvSpPr>
        <p:spPr>
          <a:xfrm>
            <a:off x="838200" y="365125"/>
            <a:ext cx="10515600" cy="1325563"/>
          </a:xfrm>
        </p:spPr>
        <p:txBody>
          <a:bodyPr/>
          <a:lstStyle/>
          <a:p>
            <a:r>
              <a:rPr lang="ru-RU" dirty="0">
                <a:solidFill>
                  <a:srgbClr val="003399"/>
                </a:solidFill>
              </a:rPr>
              <a:t>Типы данных, переменные, массивы, операции, управляющие операторы</a:t>
            </a:r>
          </a:p>
        </p:txBody>
      </p:sp>
    </p:spTree>
    <p:extLst>
      <p:ext uri="{BB962C8B-B14F-4D97-AF65-F5344CB8AC3E}">
        <p14:creationId xmlns:p14="http://schemas.microsoft.com/office/powerpoint/2010/main" val="319156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51F9-0C47-48D1-B2CF-A4C2F4FD1A9F}"/>
              </a:ext>
            </a:extLst>
          </p:cNvPr>
          <p:cNvSpPr>
            <a:spLocks noGrp="1"/>
          </p:cNvSpPr>
          <p:nvPr>
            <p:ph type="title"/>
          </p:nvPr>
        </p:nvSpPr>
        <p:spPr/>
        <p:txBody>
          <a:bodyPr/>
          <a:lstStyle/>
          <a:p>
            <a:r>
              <a:rPr lang="ru-RU" dirty="0"/>
              <a:t>О чём курс? (Согласно учебной программе)</a:t>
            </a:r>
            <a:endParaRPr lang="en-US" dirty="0"/>
          </a:p>
        </p:txBody>
      </p:sp>
      <p:sp>
        <p:nvSpPr>
          <p:cNvPr id="3" name="Content Placeholder 2">
            <a:extLst>
              <a:ext uri="{FF2B5EF4-FFF2-40B4-BE49-F238E27FC236}">
                <a16:creationId xmlns:a16="http://schemas.microsoft.com/office/drawing/2014/main" id="{CB6B6C7F-5A5A-4256-AF2F-6FD8276EEF08}"/>
              </a:ext>
            </a:extLst>
          </p:cNvPr>
          <p:cNvSpPr>
            <a:spLocks noGrp="1"/>
          </p:cNvSpPr>
          <p:nvPr>
            <p:ph idx="1"/>
          </p:nvPr>
        </p:nvSpPr>
        <p:spPr/>
        <p:txBody>
          <a:bodyPr>
            <a:normAutofit fontScale="85000" lnSpcReduction="20000"/>
          </a:bodyPr>
          <a:lstStyle/>
          <a:p>
            <a:r>
              <a:rPr lang="ru-RU" dirty="0"/>
              <a:t>Устройство виртуальной машины Java</a:t>
            </a:r>
          </a:p>
          <a:p>
            <a:r>
              <a:rPr lang="ru-RU" dirty="0"/>
              <a:t>Типы данных</a:t>
            </a:r>
          </a:p>
          <a:p>
            <a:r>
              <a:rPr lang="ru-RU" dirty="0"/>
              <a:t>Объектно-ориентированное программирование на Java</a:t>
            </a:r>
          </a:p>
          <a:p>
            <a:r>
              <a:rPr lang="ru-RU" dirty="0"/>
              <a:t>Обработка ошибок</a:t>
            </a:r>
          </a:p>
          <a:p>
            <a:r>
              <a:rPr lang="ru-RU" dirty="0" err="1"/>
              <a:t>Generics</a:t>
            </a:r>
            <a:r>
              <a:rPr lang="ru-RU" dirty="0"/>
              <a:t> (Обобщения)</a:t>
            </a:r>
          </a:p>
          <a:p>
            <a:r>
              <a:rPr lang="ru-RU" dirty="0"/>
              <a:t>Java коллекции</a:t>
            </a:r>
          </a:p>
          <a:p>
            <a:r>
              <a:rPr lang="ru-RU" dirty="0"/>
              <a:t>Функциональное программирование на Java</a:t>
            </a:r>
          </a:p>
          <a:p>
            <a:r>
              <a:rPr lang="ru-RU" dirty="0"/>
              <a:t>Работа с базами данных</a:t>
            </a:r>
          </a:p>
          <a:p>
            <a:r>
              <a:rPr lang="ru-RU" dirty="0"/>
              <a:t>Средства сборки, тестирование</a:t>
            </a:r>
          </a:p>
          <a:p>
            <a:r>
              <a:rPr lang="ru-RU" dirty="0"/>
              <a:t>Spring</a:t>
            </a:r>
          </a:p>
          <a:p>
            <a:r>
              <a:rPr lang="ru-RU" dirty="0" err="1"/>
              <a:t>Микросервисы</a:t>
            </a:r>
            <a:endParaRPr lang="en-US" dirty="0"/>
          </a:p>
        </p:txBody>
      </p:sp>
    </p:spTree>
    <p:extLst>
      <p:ext uri="{BB962C8B-B14F-4D97-AF65-F5344CB8AC3E}">
        <p14:creationId xmlns:p14="http://schemas.microsoft.com/office/powerpoint/2010/main" val="4024656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5688-E806-4FEC-8716-EBD95DB69694}"/>
              </a:ext>
            </a:extLst>
          </p:cNvPr>
          <p:cNvSpPr>
            <a:spLocks noGrp="1"/>
          </p:cNvSpPr>
          <p:nvPr>
            <p:ph type="title"/>
          </p:nvPr>
        </p:nvSpPr>
        <p:spPr/>
        <p:txBody>
          <a:bodyPr/>
          <a:lstStyle/>
          <a:p>
            <a:r>
              <a:rPr lang="ru-RU" dirty="0"/>
              <a:t>Структура проекта</a:t>
            </a:r>
            <a:endParaRPr lang="en-US" dirty="0"/>
          </a:p>
        </p:txBody>
      </p:sp>
      <p:pic>
        <p:nvPicPr>
          <p:cNvPr id="4098" name="Picture 2" descr="Примеры проектов maven">
            <a:extLst>
              <a:ext uri="{FF2B5EF4-FFF2-40B4-BE49-F238E27FC236}">
                <a16:creationId xmlns:a16="http://schemas.microsoft.com/office/drawing/2014/main" id="{63959E69-272A-4EB0-937B-B3296E8052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983361"/>
            <a:ext cx="3753374" cy="414395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Внешняя структура корп. проекта Java EE - взгляд кодера">
            <a:extLst>
              <a:ext uri="{FF2B5EF4-FFF2-40B4-BE49-F238E27FC236}">
                <a16:creationId xmlns:a16="http://schemas.microsoft.com/office/drawing/2014/main" id="{99317661-8F59-4D4D-834E-06C9115F9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093" y="1755051"/>
            <a:ext cx="3638550" cy="460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5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EB4B-CBD5-41F9-9DE1-446717B414E8}"/>
              </a:ext>
            </a:extLst>
          </p:cNvPr>
          <p:cNvSpPr>
            <a:spLocks noGrp="1"/>
          </p:cNvSpPr>
          <p:nvPr>
            <p:ph type="title"/>
          </p:nvPr>
        </p:nvSpPr>
        <p:spPr/>
        <p:txBody>
          <a:bodyPr/>
          <a:lstStyle/>
          <a:p>
            <a:r>
              <a:rPr lang="en-US" dirty="0"/>
              <a:t>Class Syntax</a:t>
            </a:r>
          </a:p>
        </p:txBody>
      </p:sp>
      <p:sp>
        <p:nvSpPr>
          <p:cNvPr id="5" name="Content Placeholder 4">
            <a:extLst>
              <a:ext uri="{FF2B5EF4-FFF2-40B4-BE49-F238E27FC236}">
                <a16:creationId xmlns:a16="http://schemas.microsoft.com/office/drawing/2014/main" id="{4FAF92C7-5015-414F-B115-23813F1ECC2D}"/>
              </a:ext>
            </a:extLst>
          </p:cNvPr>
          <p:cNvSpPr txBox="1">
            <a:spLocks noGrp="1"/>
          </p:cNvSpPr>
          <p:nvPr>
            <p:ph idx="1"/>
          </p:nvPr>
        </p:nvSpPr>
        <p:spPr>
          <a:xfrm>
            <a:off x="838200" y="1825625"/>
            <a:ext cx="10515600" cy="4608441"/>
          </a:xfrm>
          <a:prstGeom prst="rect">
            <a:avLst/>
          </a:prstGeom>
          <a:noFill/>
        </p:spPr>
        <p:txBody>
          <a:bodyPr wrap="square" rtlCol="0">
            <a:spAutoFit/>
          </a:bodyPr>
          <a:lstStyle/>
          <a:p>
            <a:pPr marL="0" indent="0">
              <a:buNone/>
            </a:pPr>
            <a:r>
              <a:rPr lang="ru-RU" dirty="0">
                <a:solidFill>
                  <a:srgbClr val="003399"/>
                </a:solidFill>
              </a:rPr>
              <a:t>Наследование:</a:t>
            </a:r>
          </a:p>
          <a:p>
            <a:pPr marL="0" indent="0">
              <a:buNone/>
            </a:pPr>
            <a:r>
              <a:rPr lang="en-US" dirty="0">
                <a:solidFill>
                  <a:srgbClr val="003399"/>
                </a:solidFill>
              </a:rPr>
              <a:t>public class Dog extends Animal {</a:t>
            </a:r>
          </a:p>
          <a:p>
            <a:pPr marL="0" indent="0">
              <a:buNone/>
            </a:pPr>
            <a:r>
              <a:rPr lang="en-US" dirty="0">
                <a:solidFill>
                  <a:srgbClr val="003399"/>
                </a:solidFill>
              </a:rPr>
              <a:t>       // </a:t>
            </a:r>
            <a:r>
              <a:rPr lang="ru-RU" dirty="0">
                <a:solidFill>
                  <a:srgbClr val="003399"/>
                </a:solidFill>
              </a:rPr>
              <a:t>код класса</a:t>
            </a:r>
            <a:endParaRPr lang="en-US" dirty="0">
              <a:solidFill>
                <a:srgbClr val="003399"/>
              </a:solidFill>
            </a:endParaRPr>
          </a:p>
          <a:p>
            <a:pPr marL="0" indent="0">
              <a:buNone/>
            </a:pPr>
            <a:r>
              <a:rPr lang="en-US" dirty="0">
                <a:solidFill>
                  <a:srgbClr val="003399"/>
                </a:solidFill>
              </a:rPr>
              <a:t>}</a:t>
            </a:r>
            <a:endParaRPr lang="ru-RU" dirty="0">
              <a:solidFill>
                <a:srgbClr val="003399"/>
              </a:solidFill>
            </a:endParaRPr>
          </a:p>
          <a:p>
            <a:pPr marL="0" indent="0">
              <a:buNone/>
            </a:pPr>
            <a:endParaRPr lang="ru-RU" dirty="0">
              <a:solidFill>
                <a:srgbClr val="003399"/>
              </a:solidFill>
            </a:endParaRPr>
          </a:p>
          <a:p>
            <a:pPr marL="0" indent="0">
              <a:buNone/>
            </a:pPr>
            <a:r>
              <a:rPr lang="ru-RU" dirty="0">
                <a:solidFill>
                  <a:srgbClr val="003399"/>
                </a:solidFill>
              </a:rPr>
              <a:t>Имплементация:</a:t>
            </a:r>
            <a:endParaRPr lang="en-US" dirty="0">
              <a:solidFill>
                <a:srgbClr val="003399"/>
              </a:solidFill>
            </a:endParaRPr>
          </a:p>
          <a:p>
            <a:pPr marL="0" indent="0">
              <a:buNone/>
            </a:pPr>
            <a:r>
              <a:rPr lang="en-US" dirty="0">
                <a:solidFill>
                  <a:srgbClr val="003399"/>
                </a:solidFill>
              </a:rPr>
              <a:t>public class Cat implements Eatable {</a:t>
            </a:r>
          </a:p>
          <a:p>
            <a:pPr marL="0" indent="0">
              <a:buNone/>
            </a:pPr>
            <a:r>
              <a:rPr lang="en-US" dirty="0">
                <a:solidFill>
                  <a:srgbClr val="003399"/>
                </a:solidFill>
              </a:rPr>
              <a:t>       // </a:t>
            </a:r>
            <a:r>
              <a:rPr lang="ru-RU" dirty="0">
                <a:solidFill>
                  <a:srgbClr val="003399"/>
                </a:solidFill>
              </a:rPr>
              <a:t>код класса</a:t>
            </a:r>
            <a:endParaRPr lang="en-US" dirty="0">
              <a:solidFill>
                <a:srgbClr val="003399"/>
              </a:solidFill>
            </a:endParaRPr>
          </a:p>
          <a:p>
            <a:pPr marL="0" indent="0">
              <a:buNone/>
            </a:pPr>
            <a:r>
              <a:rPr lang="en-US" dirty="0">
                <a:solidFill>
                  <a:srgbClr val="003399"/>
                </a:solidFill>
              </a:rPr>
              <a:t>}</a:t>
            </a:r>
          </a:p>
        </p:txBody>
      </p:sp>
    </p:spTree>
    <p:extLst>
      <p:ext uri="{BB962C8B-B14F-4D97-AF65-F5344CB8AC3E}">
        <p14:creationId xmlns:p14="http://schemas.microsoft.com/office/powerpoint/2010/main" val="386079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23C6-E5C0-4D19-90C8-E4D14E52A4C4}"/>
              </a:ext>
            </a:extLst>
          </p:cNvPr>
          <p:cNvSpPr>
            <a:spLocks noGrp="1"/>
          </p:cNvSpPr>
          <p:nvPr>
            <p:ph type="title"/>
          </p:nvPr>
        </p:nvSpPr>
        <p:spPr>
          <a:xfrm>
            <a:off x="838200" y="791253"/>
            <a:ext cx="10515600" cy="1325563"/>
          </a:xfrm>
        </p:spPr>
        <p:txBody>
          <a:bodyPr/>
          <a:lstStyle/>
          <a:p>
            <a:r>
              <a:rPr lang="en-US" dirty="0"/>
              <a:t>Collections </a:t>
            </a:r>
            <a:br>
              <a:rPr lang="en-US" dirty="0"/>
            </a:br>
            <a:r>
              <a:rPr lang="en-US" dirty="0"/>
              <a:t>Framework</a:t>
            </a:r>
          </a:p>
        </p:txBody>
      </p:sp>
      <p:pic>
        <p:nvPicPr>
          <p:cNvPr id="4" name="Рисунок 1">
            <a:extLst>
              <a:ext uri="{FF2B5EF4-FFF2-40B4-BE49-F238E27FC236}">
                <a16:creationId xmlns:a16="http://schemas.microsoft.com/office/drawing/2014/main" id="{24235CA3-6DE6-447B-ABC9-9B48F51D7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8770" y="256663"/>
            <a:ext cx="7233323" cy="6579053"/>
          </a:xfrm>
          <a:prstGeom prst="rect">
            <a:avLst/>
          </a:prstGeom>
        </p:spPr>
      </p:pic>
    </p:spTree>
    <p:extLst>
      <p:ext uri="{BB962C8B-B14F-4D97-AF65-F5344CB8AC3E}">
        <p14:creationId xmlns:p14="http://schemas.microsoft.com/office/powerpoint/2010/main" val="73799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E762ED-5A37-4299-8FF0-1BAB23B66F44}"/>
              </a:ext>
            </a:extLst>
          </p:cNvPr>
          <p:cNvPicPr>
            <a:picLocks noGrp="1" noChangeAspect="1"/>
          </p:cNvPicPr>
          <p:nvPr>
            <p:ph idx="1"/>
          </p:nvPr>
        </p:nvPicPr>
        <p:blipFill>
          <a:blip r:embed="rId2"/>
          <a:stretch>
            <a:fillRect/>
          </a:stretch>
        </p:blipFill>
        <p:spPr>
          <a:xfrm>
            <a:off x="160750" y="221240"/>
            <a:ext cx="11664305" cy="6583954"/>
          </a:xfrm>
        </p:spPr>
      </p:pic>
      <p:sp>
        <p:nvSpPr>
          <p:cNvPr id="2" name="Title 1">
            <a:extLst>
              <a:ext uri="{FF2B5EF4-FFF2-40B4-BE49-F238E27FC236}">
                <a16:creationId xmlns:a16="http://schemas.microsoft.com/office/drawing/2014/main" id="{2F18C6C1-8E6D-4A28-8164-B4A94667583C}"/>
              </a:ext>
            </a:extLst>
          </p:cNvPr>
          <p:cNvSpPr>
            <a:spLocks noGrp="1"/>
          </p:cNvSpPr>
          <p:nvPr>
            <p:ph type="title"/>
          </p:nvPr>
        </p:nvSpPr>
        <p:spPr/>
        <p:txBody>
          <a:bodyPr/>
          <a:lstStyle/>
          <a:p>
            <a:r>
              <a:rPr lang="ru-RU" dirty="0"/>
              <a:t>Исключения</a:t>
            </a:r>
            <a:endParaRPr lang="en-US" dirty="0"/>
          </a:p>
        </p:txBody>
      </p:sp>
    </p:spTree>
    <p:extLst>
      <p:ext uri="{BB962C8B-B14F-4D97-AF65-F5344CB8AC3E}">
        <p14:creationId xmlns:p14="http://schemas.microsoft.com/office/powerpoint/2010/main" val="1879234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784D-9648-42D7-A3B6-4633CD0ED32A}"/>
              </a:ext>
            </a:extLst>
          </p:cNvPr>
          <p:cNvSpPr>
            <a:spLocks noGrp="1"/>
          </p:cNvSpPr>
          <p:nvPr>
            <p:ph type="title"/>
          </p:nvPr>
        </p:nvSpPr>
        <p:spPr/>
        <p:txBody>
          <a:bodyPr/>
          <a:lstStyle/>
          <a:p>
            <a:r>
              <a:rPr lang="ru-RU" dirty="0"/>
              <a:t>Исключения</a:t>
            </a:r>
            <a:endParaRPr lang="en-US" dirty="0"/>
          </a:p>
        </p:txBody>
      </p:sp>
      <p:sp>
        <p:nvSpPr>
          <p:cNvPr id="3" name="Content Placeholder 2">
            <a:extLst>
              <a:ext uri="{FF2B5EF4-FFF2-40B4-BE49-F238E27FC236}">
                <a16:creationId xmlns:a16="http://schemas.microsoft.com/office/drawing/2014/main" id="{07E5C14E-8A55-423A-9C78-7CE75A0C4D8C}"/>
              </a:ext>
            </a:extLst>
          </p:cNvPr>
          <p:cNvSpPr>
            <a:spLocks noGrp="1"/>
          </p:cNvSpPr>
          <p:nvPr>
            <p:ph idx="1"/>
          </p:nvPr>
        </p:nvSpPr>
        <p:spPr/>
        <p:txBody>
          <a:bodyPr>
            <a:normAutofit fontScale="92500" lnSpcReduction="10000"/>
          </a:bodyPr>
          <a:lstStyle/>
          <a:p>
            <a:pPr marL="0" indent="0">
              <a:buNone/>
            </a:pPr>
            <a:r>
              <a:rPr lang="ru-RU" b="1" i="0" dirty="0">
                <a:solidFill>
                  <a:srgbClr val="111111"/>
                </a:solidFill>
                <a:effectLst/>
                <a:latin typeface="-apple-system"/>
              </a:rPr>
              <a:t>Важно понимать, что проверка на </a:t>
            </a:r>
            <a:r>
              <a:rPr lang="en-US" b="1" i="0" dirty="0">
                <a:solidFill>
                  <a:srgbClr val="111111"/>
                </a:solidFill>
                <a:effectLst/>
                <a:latin typeface="-apple-system"/>
              </a:rPr>
              <a:t>checked</a:t>
            </a:r>
            <a:r>
              <a:rPr lang="ru-RU" b="1" i="0" dirty="0">
                <a:solidFill>
                  <a:srgbClr val="111111"/>
                </a:solidFill>
                <a:effectLst/>
                <a:latin typeface="-apple-system"/>
              </a:rPr>
              <a:t> исключения происходит в момент компиляции (</a:t>
            </a:r>
            <a:r>
              <a:rPr lang="ru-RU" b="1" i="0" dirty="0" err="1">
                <a:solidFill>
                  <a:srgbClr val="111111"/>
                </a:solidFill>
                <a:effectLst/>
                <a:latin typeface="-apple-system"/>
              </a:rPr>
              <a:t>compile-time</a:t>
            </a:r>
            <a:r>
              <a:rPr lang="ru-RU" b="1" i="0" dirty="0">
                <a:solidFill>
                  <a:srgbClr val="111111"/>
                </a:solidFill>
                <a:effectLst/>
                <a:latin typeface="-apple-system"/>
              </a:rPr>
              <a:t> </a:t>
            </a:r>
            <a:r>
              <a:rPr lang="ru-RU" b="1" i="0" dirty="0" err="1">
                <a:solidFill>
                  <a:srgbClr val="111111"/>
                </a:solidFill>
                <a:effectLst/>
                <a:latin typeface="-apple-system"/>
              </a:rPr>
              <a:t>checking</a:t>
            </a:r>
            <a:r>
              <a:rPr lang="ru-RU" b="1" i="0" dirty="0">
                <a:solidFill>
                  <a:srgbClr val="111111"/>
                </a:solidFill>
                <a:effectLst/>
                <a:latin typeface="-apple-system"/>
              </a:rPr>
              <a:t>)</a:t>
            </a:r>
          </a:p>
          <a:p>
            <a:pPr marL="0" indent="0">
              <a:buNone/>
            </a:pPr>
            <a:r>
              <a:rPr lang="ru-RU" b="1" i="0" dirty="0">
                <a:solidFill>
                  <a:srgbClr val="111111"/>
                </a:solidFill>
                <a:effectLst/>
                <a:latin typeface="-apple-system"/>
              </a:rPr>
              <a:t>перехват исключений (</a:t>
            </a:r>
            <a:r>
              <a:rPr lang="ru-RU" b="1" i="0" dirty="0" err="1">
                <a:solidFill>
                  <a:srgbClr val="111111"/>
                </a:solidFill>
                <a:effectLst/>
                <a:latin typeface="-apple-system"/>
              </a:rPr>
              <a:t>catch</a:t>
            </a:r>
            <a:r>
              <a:rPr lang="ru-RU" b="1" i="0" dirty="0">
                <a:solidFill>
                  <a:srgbClr val="111111"/>
                </a:solidFill>
                <a:effectLst/>
                <a:latin typeface="-apple-system"/>
              </a:rPr>
              <a:t>) происходит в момент выполнения (</a:t>
            </a:r>
            <a:r>
              <a:rPr lang="ru-RU" b="1" i="0" dirty="0" err="1">
                <a:solidFill>
                  <a:srgbClr val="111111"/>
                </a:solidFill>
                <a:effectLst/>
                <a:latin typeface="-apple-system"/>
              </a:rPr>
              <a:t>runtime</a:t>
            </a:r>
            <a:r>
              <a:rPr lang="ru-RU" b="1" i="0" dirty="0">
                <a:solidFill>
                  <a:srgbClr val="111111"/>
                </a:solidFill>
                <a:effectLst/>
                <a:latin typeface="-apple-system"/>
              </a:rPr>
              <a:t> </a:t>
            </a:r>
            <a:r>
              <a:rPr lang="ru-RU" b="1" i="0" dirty="0" err="1">
                <a:solidFill>
                  <a:srgbClr val="111111"/>
                </a:solidFill>
                <a:effectLst/>
                <a:latin typeface="-apple-system"/>
              </a:rPr>
              <a:t>checking</a:t>
            </a:r>
            <a:r>
              <a:rPr lang="ru-RU" b="1" i="0" dirty="0">
                <a:solidFill>
                  <a:srgbClr val="111111"/>
                </a:solidFill>
                <a:effectLst/>
                <a:latin typeface="-apple-system"/>
              </a:rPr>
              <a:t>)</a:t>
            </a:r>
          </a:p>
          <a:p>
            <a:pPr marL="0" indent="0">
              <a:buNone/>
            </a:pPr>
            <a:r>
              <a:rPr lang="en-US" dirty="0"/>
              <a:t>public class App {</a:t>
            </a:r>
          </a:p>
          <a:p>
            <a:pPr marL="0" indent="0">
              <a:buNone/>
            </a:pPr>
            <a:r>
              <a:rPr lang="en-US" dirty="0"/>
              <a:t>    // </a:t>
            </a:r>
            <a:r>
              <a:rPr lang="ru-RU" dirty="0"/>
              <a:t>пугаем тем что можем выбросить </a:t>
            </a:r>
            <a:r>
              <a:rPr lang="en-US" dirty="0"/>
              <a:t>Exception</a:t>
            </a:r>
          </a:p>
          <a:p>
            <a:pPr marL="0" indent="0">
              <a:buNone/>
            </a:pPr>
            <a:r>
              <a:rPr lang="en-US" dirty="0"/>
              <a:t>    public static void main(String[] </a:t>
            </a:r>
            <a:r>
              <a:rPr lang="en-US" dirty="0" err="1"/>
              <a:t>args</a:t>
            </a:r>
            <a:r>
              <a:rPr lang="en-US" dirty="0"/>
              <a:t>) throws Exception { </a:t>
            </a:r>
          </a:p>
          <a:p>
            <a:pPr marL="0" indent="0">
              <a:buNone/>
            </a:pPr>
            <a:r>
              <a:rPr lang="en-US" dirty="0"/>
              <a:t>        throw new Exception();</a:t>
            </a:r>
          </a:p>
          <a:p>
            <a:pPr marL="0" indent="0">
              <a:buNone/>
            </a:pPr>
            <a:r>
              <a:rPr lang="en-US" dirty="0"/>
              <a:t>    </a:t>
            </a:r>
            <a:r>
              <a:rPr lang="ru-RU" dirty="0"/>
              <a:t>}  </a:t>
            </a:r>
          </a:p>
          <a:p>
            <a:pPr marL="0" indent="0">
              <a:buNone/>
            </a:pPr>
            <a:r>
              <a:rPr lang="ru-RU" dirty="0"/>
              <a:t>}</a:t>
            </a:r>
          </a:p>
        </p:txBody>
      </p:sp>
    </p:spTree>
    <p:extLst>
      <p:ext uri="{BB962C8B-B14F-4D97-AF65-F5344CB8AC3E}">
        <p14:creationId xmlns:p14="http://schemas.microsoft.com/office/powerpoint/2010/main" val="616406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9731-D33E-4637-9E34-40270F1267DD}"/>
              </a:ext>
            </a:extLst>
          </p:cNvPr>
          <p:cNvSpPr>
            <a:spLocks noGrp="1"/>
          </p:cNvSpPr>
          <p:nvPr>
            <p:ph type="title"/>
          </p:nvPr>
        </p:nvSpPr>
        <p:spPr/>
        <p:txBody>
          <a:bodyPr/>
          <a:lstStyle/>
          <a:p>
            <a:r>
              <a:rPr lang="en-US" dirty="0" err="1"/>
              <a:t>JavaDoc</a:t>
            </a:r>
            <a:endParaRPr lang="en-US" dirty="0"/>
          </a:p>
        </p:txBody>
      </p:sp>
      <p:sp>
        <p:nvSpPr>
          <p:cNvPr id="5" name="Rectangle 2">
            <a:extLst>
              <a:ext uri="{FF2B5EF4-FFF2-40B4-BE49-F238E27FC236}">
                <a16:creationId xmlns:a16="http://schemas.microsoft.com/office/drawing/2014/main" id="{227BE980-7997-436D-84CD-6A75FBF278F9}"/>
              </a:ext>
            </a:extLst>
          </p:cNvPr>
          <p:cNvSpPr>
            <a:spLocks noChangeArrowheads="1"/>
          </p:cNvSpPr>
          <p:nvPr/>
        </p:nvSpPr>
        <p:spPr bwMode="auto">
          <a:xfrm>
            <a:off x="5264458" y="81930"/>
            <a:ext cx="6927541" cy="669414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import</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java.time.LocalDate</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endParaRPr kumimoji="0" lang="en-US"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Класс, описывающий объект "Собака".</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public</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class</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Dog</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public</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String</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name</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private</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LocalDate</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birthdate</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Метод, который вычисляет возраст собаки на основе ее даты рождения.</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a:t>
            </a:r>
            <a:r>
              <a:rPr kumimoji="0" lang="ru-RU" altLang="en-US" sz="1200" b="1"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@return </a:t>
            </a:r>
            <a:r>
              <a:rPr kumimoji="0" lang="ru-RU" altLang="en-US" sz="1200" b="0" i="1" u="none" strike="noStrike" cap="none" normalizeH="0" baseline="0" dirty="0" err="1">
                <a:ln>
                  <a:noFill/>
                </a:ln>
                <a:solidFill>
                  <a:srgbClr val="629755"/>
                </a:solidFill>
                <a:effectLst/>
                <a:latin typeface="Arial Unicode MS"/>
                <a:ea typeface="Times New Roman" panose="02020603050405020304" pitchFamily="18" charset="0"/>
                <a:cs typeface="Courier New" panose="02070309020205020404" pitchFamily="49" charset="0"/>
              </a:rPr>
              <a:t>int</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возраст собаки.</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public</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int</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FFC66D"/>
                </a:solidFill>
                <a:effectLst/>
                <a:latin typeface="Arial Unicode MS"/>
                <a:ea typeface="Times New Roman" panose="02020603050405020304" pitchFamily="18" charset="0"/>
                <a:cs typeface="Courier New" panose="02070309020205020404" pitchFamily="49" charset="0"/>
              </a:rPr>
              <a:t>calculateAge</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return</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LocalDate.</a:t>
            </a:r>
            <a:r>
              <a:rPr kumimoji="0" lang="ru-RU" altLang="en-US" sz="1200" b="0" i="1"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now</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getYear</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this</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err="1">
                <a:ln>
                  <a:noFill/>
                </a:ln>
                <a:solidFill>
                  <a:srgbClr val="9876AA"/>
                </a:solidFill>
                <a:effectLst/>
                <a:latin typeface="Arial Unicode MS"/>
                <a:ea typeface="Times New Roman" panose="02020603050405020304" pitchFamily="18" charset="0"/>
                <a:cs typeface="Courier New" panose="02070309020205020404" pitchFamily="49" charset="0"/>
              </a:rPr>
              <a:t>birthdate</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.getYear</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Метод, который задает кличку собаки.</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a:t>
            </a:r>
            <a:r>
              <a:rPr kumimoji="0" lang="ru-RU" altLang="en-US" sz="1200" b="1"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@param </a:t>
            </a:r>
            <a:r>
              <a:rPr kumimoji="0" lang="ru-RU" altLang="en-US" sz="1200" b="0" i="1" u="none" strike="noStrike" cap="none" normalizeH="0" baseline="0" dirty="0" err="1">
                <a:ln>
                  <a:noFill/>
                </a:ln>
                <a:solidFill>
                  <a:srgbClr val="8A653B"/>
                </a:solidFill>
                <a:effectLst/>
                <a:latin typeface="Arial Unicode MS"/>
                <a:ea typeface="Times New Roman" panose="02020603050405020304" pitchFamily="18" charset="0"/>
                <a:cs typeface="Courier New" panose="02070309020205020404" pitchFamily="49" charset="0"/>
              </a:rPr>
              <a:t>name</a:t>
            </a:r>
            <a:r>
              <a:rPr kumimoji="0" lang="ru-RU" altLang="en-US" sz="1200" b="0" i="1" u="none" strike="noStrike" cap="none" normalizeH="0" baseline="0" dirty="0">
                <a:ln>
                  <a:noFill/>
                </a:ln>
                <a:solidFill>
                  <a:srgbClr val="8A653B"/>
                </a:solidFill>
                <a:effectLst/>
                <a:latin typeface="Arial Unicode MS"/>
                <a:ea typeface="Times New Roman" panose="02020603050405020304" pitchFamily="18" charset="0"/>
                <a:cs typeface="Courier New" panose="02070309020205020404" pitchFamily="49" charset="0"/>
              </a:rPr>
              <a:t> </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кличка, которая будет дана собаке.</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public</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void</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FFC66D"/>
                </a:solidFill>
                <a:effectLst/>
                <a:latin typeface="Arial Unicode MS"/>
                <a:ea typeface="Times New Roman" panose="02020603050405020304" pitchFamily="18" charset="0"/>
                <a:cs typeface="Courier New" panose="02070309020205020404" pitchFamily="49" charset="0"/>
              </a:rPr>
              <a:t>setName</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String</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name</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this</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a:ln>
                  <a:noFill/>
                </a:ln>
                <a:solidFill>
                  <a:srgbClr val="9876AA"/>
                </a:solidFill>
                <a:effectLst/>
                <a:latin typeface="Arial Unicode MS"/>
                <a:ea typeface="Times New Roman" panose="02020603050405020304" pitchFamily="18" charset="0"/>
                <a:cs typeface="Courier New" panose="02070309020205020404" pitchFamily="49" charset="0"/>
              </a:rPr>
              <a:t>name </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name</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Метод, который выбрасывает исключение.</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a:t>
            </a:r>
            <a:r>
              <a:rPr kumimoji="0" lang="ru-RU" altLang="en-US" sz="1200" b="1"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@throws </a:t>
            </a:r>
            <a:r>
              <a:rPr kumimoji="0" lang="ru-RU" altLang="en-US" sz="1200" b="0" i="1" u="none" strike="noStrike" cap="none" normalizeH="0" baseline="0" dirty="0" err="1">
                <a:ln>
                  <a:noFill/>
                </a:ln>
                <a:solidFill>
                  <a:srgbClr val="629755"/>
                </a:solidFill>
                <a:effectLst/>
                <a:latin typeface="Arial Unicode MS"/>
                <a:ea typeface="Times New Roman" panose="02020603050405020304" pitchFamily="18" charset="0"/>
                <a:cs typeface="Courier New" panose="02070309020205020404" pitchFamily="49" charset="0"/>
              </a:rPr>
              <a:t>Exception</a:t>
            </a: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 базовое исключение, использованное для демонстрации тега</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b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br>
            <a:r>
              <a:rPr kumimoji="0" lang="ru-RU" altLang="en-US" sz="1200" b="0" i="1" u="none" strike="noStrike" cap="none" normalizeH="0" baseline="0" dirty="0">
                <a:ln>
                  <a:noFill/>
                </a:ln>
                <a:solidFill>
                  <a:srgbClr val="629755"/>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public</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void</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FFC66D"/>
                </a:solidFill>
                <a:effectLst/>
                <a:latin typeface="Arial Unicode MS"/>
                <a:ea typeface="Times New Roman" panose="02020603050405020304" pitchFamily="18" charset="0"/>
                <a:cs typeface="Courier New" panose="02070309020205020404" pitchFamily="49" charset="0"/>
              </a:rPr>
              <a:t>doException</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throws</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Exception</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throw</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CC7832"/>
                </a:solidFill>
                <a:effectLst/>
                <a:latin typeface="Arial Unicode MS"/>
                <a:ea typeface="Times New Roman" panose="02020603050405020304" pitchFamily="18" charset="0"/>
                <a:cs typeface="Courier New" panose="02070309020205020404" pitchFamily="49" charset="0"/>
              </a:rPr>
              <a:t>new</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Exception</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err="1">
                <a:ln>
                  <a:noFill/>
                </a:ln>
                <a:solidFill>
                  <a:srgbClr val="6A8759"/>
                </a:solidFill>
                <a:effectLst/>
                <a:latin typeface="Arial Unicode MS"/>
                <a:ea typeface="Times New Roman" panose="02020603050405020304" pitchFamily="18" charset="0"/>
                <a:cs typeface="Courier New" panose="02070309020205020404" pitchFamily="49" charset="0"/>
              </a:rPr>
              <a:t>Exception</a:t>
            </a:r>
            <a:r>
              <a:rPr kumimoji="0" lang="ru-RU" altLang="en-US" sz="1200" b="0" i="0" u="none" strike="noStrike" cap="none" normalizeH="0" baseline="0" dirty="0">
                <a:ln>
                  <a:noFill/>
                </a:ln>
                <a:solidFill>
                  <a:srgbClr val="6A8759"/>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ru-RU" altLang="en-US" sz="12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BC13468-4907-47A1-AF48-6141BF9A4D9B}"/>
              </a:ext>
            </a:extLst>
          </p:cNvPr>
          <p:cNvSpPr txBox="1"/>
          <p:nvPr/>
        </p:nvSpPr>
        <p:spPr>
          <a:xfrm>
            <a:off x="772357" y="3105834"/>
            <a:ext cx="4261281" cy="646331"/>
          </a:xfrm>
          <a:prstGeom prst="rect">
            <a:avLst/>
          </a:prstGeom>
          <a:noFill/>
        </p:spPr>
        <p:txBody>
          <a:bodyPr wrap="square">
            <a:spAutoFit/>
          </a:bodyPr>
          <a:lstStyle/>
          <a:p>
            <a:r>
              <a:rPr lang="en-US" dirty="0">
                <a:hlinkClick r:id="rId2"/>
              </a:rPr>
              <a:t>https://habr.com/ru/post/565342/</a:t>
            </a:r>
            <a:endParaRPr lang="en-US" dirty="0"/>
          </a:p>
          <a:p>
            <a:endParaRPr lang="en-US" dirty="0"/>
          </a:p>
        </p:txBody>
      </p:sp>
    </p:spTree>
    <p:extLst>
      <p:ext uri="{BB962C8B-B14F-4D97-AF65-F5344CB8AC3E}">
        <p14:creationId xmlns:p14="http://schemas.microsoft.com/office/powerpoint/2010/main" val="304071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7117-C9C0-46A0-A9A2-641A6D4D6F1B}"/>
              </a:ext>
            </a:extLst>
          </p:cNvPr>
          <p:cNvSpPr>
            <a:spLocks noGrp="1"/>
          </p:cNvSpPr>
          <p:nvPr>
            <p:ph type="title"/>
          </p:nvPr>
        </p:nvSpPr>
        <p:spPr/>
        <p:txBody>
          <a:bodyPr/>
          <a:lstStyle/>
          <a:p>
            <a:r>
              <a:rPr lang="ru-RU" dirty="0"/>
              <a:t>План лекций</a:t>
            </a:r>
            <a:endParaRPr lang="en-US" dirty="0"/>
          </a:p>
        </p:txBody>
      </p:sp>
      <p:sp>
        <p:nvSpPr>
          <p:cNvPr id="3" name="Content Placeholder 2">
            <a:extLst>
              <a:ext uri="{FF2B5EF4-FFF2-40B4-BE49-F238E27FC236}">
                <a16:creationId xmlns:a16="http://schemas.microsoft.com/office/drawing/2014/main" id="{6464F862-6DD2-40BA-8702-22ADD196AF31}"/>
              </a:ext>
            </a:extLst>
          </p:cNvPr>
          <p:cNvSpPr>
            <a:spLocks noGrp="1"/>
          </p:cNvSpPr>
          <p:nvPr>
            <p:ph idx="1"/>
          </p:nvPr>
        </p:nvSpPr>
        <p:spPr/>
        <p:txBody>
          <a:bodyPr>
            <a:normAutofit/>
          </a:bodyPr>
          <a:lstStyle/>
          <a:p>
            <a:pPr marL="0" indent="0">
              <a:buNone/>
            </a:pPr>
            <a:r>
              <a:rPr lang="ru-RU" dirty="0"/>
              <a:t>Первый модуль – Изучаем инструменты</a:t>
            </a:r>
          </a:p>
          <a:p>
            <a:pPr marL="0" indent="0">
              <a:buNone/>
            </a:pPr>
            <a:r>
              <a:rPr lang="ru-RU" dirty="0"/>
              <a:t> - </a:t>
            </a:r>
            <a:r>
              <a:rPr lang="en-US" dirty="0"/>
              <a:t>Java</a:t>
            </a:r>
            <a:r>
              <a:rPr lang="ru-RU" dirty="0"/>
              <a:t> (по Корнееву)</a:t>
            </a:r>
          </a:p>
          <a:p>
            <a:pPr marL="0" indent="0">
              <a:buNone/>
            </a:pPr>
            <a:r>
              <a:rPr lang="ru-RU" dirty="0"/>
              <a:t>  - </a:t>
            </a:r>
            <a:r>
              <a:rPr lang="en-US" dirty="0">
                <a:hlinkClick r:id="rId2"/>
              </a:rPr>
              <a:t>https://www.kgeorgiy.info/courses/java-advanced/</a:t>
            </a:r>
            <a:endParaRPr lang="ru-RU" dirty="0"/>
          </a:p>
          <a:p>
            <a:pPr marL="0" indent="0">
              <a:buNone/>
            </a:pPr>
            <a:r>
              <a:rPr lang="en-US" dirty="0"/>
              <a:t> - </a:t>
            </a:r>
            <a:r>
              <a:rPr lang="ru-RU" dirty="0"/>
              <a:t>Средства сборки</a:t>
            </a:r>
          </a:p>
          <a:p>
            <a:pPr marL="0" indent="0">
              <a:buNone/>
            </a:pPr>
            <a:r>
              <a:rPr lang="ru-RU" dirty="0"/>
              <a:t>Второй модуль – Изучаем технологии применяя ранее изученные инструменты</a:t>
            </a:r>
          </a:p>
          <a:p>
            <a:pPr marL="0" indent="0">
              <a:buNone/>
            </a:pPr>
            <a:r>
              <a:rPr lang="ru-RU" dirty="0"/>
              <a:t> - </a:t>
            </a:r>
            <a:r>
              <a:rPr lang="en-US" dirty="0"/>
              <a:t>Spring</a:t>
            </a:r>
            <a:r>
              <a:rPr lang="ru-RU" dirty="0"/>
              <a:t> (по Борисову)</a:t>
            </a:r>
          </a:p>
          <a:p>
            <a:pPr marL="0" indent="0">
              <a:buNone/>
            </a:pPr>
            <a:r>
              <a:rPr lang="ru-RU" dirty="0"/>
              <a:t>  - </a:t>
            </a:r>
            <a:r>
              <a:rPr lang="en-US" dirty="0">
                <a:hlinkClick r:id="rId3"/>
              </a:rPr>
              <a:t>https://www.lektorium.tv/speaker/3397</a:t>
            </a:r>
            <a:endParaRPr lang="ru-RU" dirty="0"/>
          </a:p>
          <a:p>
            <a:pPr marL="0" indent="0">
              <a:buNone/>
            </a:pPr>
            <a:endParaRPr lang="ru-RU" dirty="0"/>
          </a:p>
        </p:txBody>
      </p:sp>
    </p:spTree>
    <p:extLst>
      <p:ext uri="{BB962C8B-B14F-4D97-AF65-F5344CB8AC3E}">
        <p14:creationId xmlns:p14="http://schemas.microsoft.com/office/powerpoint/2010/main" val="301596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2495-A30B-4968-8BBD-EA3064C49944}"/>
              </a:ext>
            </a:extLst>
          </p:cNvPr>
          <p:cNvSpPr>
            <a:spLocks noGrp="1"/>
          </p:cNvSpPr>
          <p:nvPr>
            <p:ph type="title"/>
          </p:nvPr>
        </p:nvSpPr>
        <p:spPr/>
        <p:txBody>
          <a:bodyPr/>
          <a:lstStyle/>
          <a:p>
            <a:r>
              <a:rPr lang="ru-RU" dirty="0"/>
              <a:t>Что по баллам?</a:t>
            </a:r>
            <a:endParaRPr lang="en-US" dirty="0"/>
          </a:p>
        </p:txBody>
      </p:sp>
      <p:sp>
        <p:nvSpPr>
          <p:cNvPr id="3" name="Content Placeholder 2">
            <a:extLst>
              <a:ext uri="{FF2B5EF4-FFF2-40B4-BE49-F238E27FC236}">
                <a16:creationId xmlns:a16="http://schemas.microsoft.com/office/drawing/2014/main" id="{9261B31B-C6F8-42A6-9C76-D1EF65D59D31}"/>
              </a:ext>
            </a:extLst>
          </p:cNvPr>
          <p:cNvSpPr>
            <a:spLocks noGrp="1"/>
          </p:cNvSpPr>
          <p:nvPr>
            <p:ph idx="1"/>
          </p:nvPr>
        </p:nvSpPr>
        <p:spPr/>
        <p:txBody>
          <a:bodyPr/>
          <a:lstStyle/>
          <a:p>
            <a:pPr marL="0" indent="0">
              <a:buNone/>
            </a:pPr>
            <a:r>
              <a:rPr lang="ru-RU" dirty="0"/>
              <a:t> - Лабораторные работы в кол-ве 5 штук по 16 баллов</a:t>
            </a:r>
          </a:p>
          <a:p>
            <a:pPr marL="0" indent="0">
              <a:buNone/>
            </a:pPr>
            <a:r>
              <a:rPr lang="ru-RU" dirty="0"/>
              <a:t>   - Одна контрольная точка (Третья лабораторная работа)</a:t>
            </a:r>
          </a:p>
          <a:p>
            <a:pPr marL="0" indent="0">
              <a:buNone/>
            </a:pPr>
            <a:r>
              <a:rPr lang="ru-RU" dirty="0"/>
              <a:t> - Устный экзамен на 20 баллов</a:t>
            </a:r>
            <a:endParaRPr lang="en-US" dirty="0"/>
          </a:p>
          <a:p>
            <a:pPr marL="0" indent="0">
              <a:buNone/>
            </a:pPr>
            <a:endParaRPr lang="en-US" dirty="0"/>
          </a:p>
          <a:p>
            <a:pPr marL="0" indent="0">
              <a:buNone/>
            </a:pPr>
            <a:r>
              <a:rPr lang="en-US" dirty="0"/>
              <a:t>Workflow </a:t>
            </a:r>
            <a:r>
              <a:rPr lang="ru-RU" dirty="0"/>
              <a:t>сдачи работ такой же как и на ООП, только другая организация на </a:t>
            </a:r>
            <a:r>
              <a:rPr lang="en-US" dirty="0" err="1"/>
              <a:t>GitHub’e</a:t>
            </a:r>
            <a:r>
              <a:rPr lang="en-US" dirty="0"/>
              <a:t> </a:t>
            </a:r>
            <a:r>
              <a:rPr lang="en-US" dirty="0">
                <a:hlinkClick r:id="rId2"/>
              </a:rPr>
              <a:t>https://github.com/is-tech-y25</a:t>
            </a:r>
            <a:endParaRPr lang="en-US" dirty="0"/>
          </a:p>
          <a:p>
            <a:pPr marL="0" indent="0">
              <a:buNone/>
            </a:pPr>
            <a:r>
              <a:rPr lang="ru-RU" dirty="0"/>
              <a:t>Дедлайны определяются практиками индивидуально</a:t>
            </a:r>
            <a:endParaRPr lang="en-US" dirty="0"/>
          </a:p>
        </p:txBody>
      </p:sp>
    </p:spTree>
    <p:extLst>
      <p:ext uri="{BB962C8B-B14F-4D97-AF65-F5344CB8AC3E}">
        <p14:creationId xmlns:p14="http://schemas.microsoft.com/office/powerpoint/2010/main" val="25155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A0E2-ED6D-47E7-A7C8-B7B1828A96BB}"/>
              </a:ext>
            </a:extLst>
          </p:cNvPr>
          <p:cNvSpPr>
            <a:spLocks noGrp="1"/>
          </p:cNvSpPr>
          <p:nvPr>
            <p:ph type="title"/>
          </p:nvPr>
        </p:nvSpPr>
        <p:spPr/>
        <p:txBody>
          <a:bodyPr/>
          <a:lstStyle/>
          <a:p>
            <a:r>
              <a:rPr lang="ru-RU" dirty="0"/>
              <a:t>Предпосылки появления </a:t>
            </a:r>
            <a:r>
              <a:rPr lang="en-US" dirty="0"/>
              <a:t>Java</a:t>
            </a:r>
          </a:p>
        </p:txBody>
      </p:sp>
      <p:sp>
        <p:nvSpPr>
          <p:cNvPr id="3" name="Content Placeholder 2">
            <a:extLst>
              <a:ext uri="{FF2B5EF4-FFF2-40B4-BE49-F238E27FC236}">
                <a16:creationId xmlns:a16="http://schemas.microsoft.com/office/drawing/2014/main" id="{AEA03582-5B31-4C5F-84FD-7EBC2A684487}"/>
              </a:ext>
            </a:extLst>
          </p:cNvPr>
          <p:cNvSpPr>
            <a:spLocks noGrp="1"/>
          </p:cNvSpPr>
          <p:nvPr>
            <p:ph idx="1"/>
          </p:nvPr>
        </p:nvSpPr>
        <p:spPr/>
        <p:txBody>
          <a:bodyPr/>
          <a:lstStyle/>
          <a:p>
            <a:pPr marL="0" indent="0">
              <a:buNone/>
            </a:pPr>
            <a:r>
              <a:rPr lang="ru-RU" dirty="0"/>
              <a:t>Зачем создаются новые или совершенствуются существующие языки программирования?</a:t>
            </a:r>
          </a:p>
          <a:p>
            <a:pPr marL="0" indent="0">
              <a:buNone/>
            </a:pPr>
            <a:endParaRPr lang="en-US" dirty="0"/>
          </a:p>
        </p:txBody>
      </p:sp>
    </p:spTree>
    <p:extLst>
      <p:ext uri="{BB962C8B-B14F-4D97-AF65-F5344CB8AC3E}">
        <p14:creationId xmlns:p14="http://schemas.microsoft.com/office/powerpoint/2010/main" val="3843073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0AC79-134F-4F13-A84A-A6F97A24F036}"/>
              </a:ext>
            </a:extLst>
          </p:cNvPr>
          <p:cNvSpPr>
            <a:spLocks noGrp="1"/>
          </p:cNvSpPr>
          <p:nvPr>
            <p:ph type="title"/>
          </p:nvPr>
        </p:nvSpPr>
        <p:spPr/>
        <p:txBody>
          <a:bodyPr/>
          <a:lstStyle/>
          <a:p>
            <a:r>
              <a:rPr lang="ru-RU" dirty="0"/>
              <a:t>Происхождение</a:t>
            </a:r>
            <a:endParaRPr lang="en-US" dirty="0"/>
          </a:p>
        </p:txBody>
      </p:sp>
      <p:pic>
        <p:nvPicPr>
          <p:cNvPr id="1026" name="Picture 2">
            <a:extLst>
              <a:ext uri="{FF2B5EF4-FFF2-40B4-BE49-F238E27FC236}">
                <a16:creationId xmlns:a16="http://schemas.microsoft.com/office/drawing/2014/main" id="{50683C1C-EF07-4B33-A9ED-35C94DD9B4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143000" y="2115344"/>
            <a:ext cx="4572000" cy="37719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6B460A3A-603C-476B-995F-676000C985C5}"/>
              </a:ext>
            </a:extLst>
          </p:cNvPr>
          <p:cNvSpPr>
            <a:spLocks noGrp="1"/>
          </p:cNvSpPr>
          <p:nvPr>
            <p:ph sz="half" idx="2"/>
          </p:nvPr>
        </p:nvSpPr>
        <p:spPr/>
        <p:txBody>
          <a:bodyPr/>
          <a:lstStyle/>
          <a:p>
            <a:pPr marL="0" indent="0">
              <a:buNone/>
            </a:pPr>
            <a:r>
              <a:rPr lang="ru-RU" dirty="0">
                <a:solidFill>
                  <a:srgbClr val="000000"/>
                </a:solidFill>
                <a:latin typeface="Helvetica" panose="020B0604020202020204" pitchFamily="34" charset="0"/>
              </a:rPr>
              <a:t>Перфокарты</a:t>
            </a:r>
            <a:br>
              <a:rPr lang="en-US" b="0" i="0" dirty="0">
                <a:solidFill>
                  <a:srgbClr val="000000"/>
                </a:solidFill>
                <a:effectLst/>
                <a:latin typeface="Helvetica" panose="020B0604020202020204" pitchFamily="34" charset="0"/>
              </a:rPr>
            </a:br>
            <a:br>
              <a:rPr lang="en-US" b="0" i="0" dirty="0">
                <a:solidFill>
                  <a:srgbClr val="000000"/>
                </a:solidFill>
                <a:effectLst/>
                <a:latin typeface="Helvetica" panose="020B0604020202020204" pitchFamily="34" charset="0"/>
              </a:rPr>
            </a:br>
            <a:br>
              <a:rPr lang="ru-RU" dirty="0">
                <a:solidFill>
                  <a:srgbClr val="000000"/>
                </a:solidFill>
                <a:latin typeface="Helvetica" panose="020B0604020202020204" pitchFamily="34" charset="0"/>
              </a:rPr>
            </a:br>
            <a:r>
              <a:rPr lang="en-US" dirty="0" err="1">
                <a:solidFill>
                  <a:srgbClr val="000000"/>
                </a:solidFill>
                <a:latin typeface="Helvetica" panose="020B0604020202020204" pitchFamily="34" charset="0"/>
              </a:rPr>
              <a:t>n.b.</a:t>
            </a:r>
            <a:r>
              <a:rPr lang="en-US" dirty="0">
                <a:solidFill>
                  <a:srgbClr val="000000"/>
                </a:solidFill>
                <a:latin typeface="Helvetica" panose="020B0604020202020204" pitchFamily="34" charset="0"/>
              </a:rPr>
              <a:t> </a:t>
            </a:r>
            <a:r>
              <a:rPr lang="ru-RU" dirty="0">
                <a:solidFill>
                  <a:srgbClr val="000000"/>
                </a:solidFill>
                <a:latin typeface="Helvetica" panose="020B0604020202020204" pitchFamily="34" charset="0"/>
              </a:rPr>
              <a:t>Супер компьютер тех лет мог съедать</a:t>
            </a:r>
            <a:br>
              <a:rPr lang="ru-RU" dirty="0">
                <a:solidFill>
                  <a:srgbClr val="000000"/>
                </a:solidFill>
                <a:latin typeface="Helvetica" panose="020B0604020202020204" pitchFamily="34" charset="0"/>
              </a:rPr>
            </a:br>
            <a:r>
              <a:rPr lang="ru-RU" b="0" i="0" dirty="0">
                <a:solidFill>
                  <a:srgbClr val="000000"/>
                </a:solidFill>
                <a:effectLst/>
                <a:latin typeface="Helvetica" panose="020B0604020202020204" pitchFamily="34" charset="0"/>
              </a:rPr>
              <a:t> 125 карт/</a:t>
            </a:r>
            <a:r>
              <a:rPr lang="ru-RU" b="0" i="0" u="none" strike="noStrike" dirty="0">
                <a:solidFill>
                  <a:srgbClr val="000000"/>
                </a:solidFill>
                <a:effectLst/>
                <a:latin typeface="Helvetica" panose="020B0604020202020204" pitchFamily="34" charset="0"/>
              </a:rPr>
              <a:t>минуту</a:t>
            </a:r>
            <a:r>
              <a:rPr lang="ru-RU" b="0" i="0" dirty="0">
                <a:solidFill>
                  <a:srgbClr val="000000"/>
                </a:solidFill>
                <a:effectLst/>
                <a:latin typeface="Helvetica" panose="020B0604020202020204" pitchFamily="34" charset="0"/>
              </a:rPr>
              <a:t> на ввод,</a:t>
            </a:r>
          </a:p>
          <a:p>
            <a:pPr marL="0" indent="0">
              <a:buNone/>
            </a:pPr>
            <a:r>
              <a:rPr lang="ru-RU" dirty="0">
                <a:solidFill>
                  <a:srgbClr val="000000"/>
                </a:solidFill>
                <a:latin typeface="Helvetica" panose="020B0604020202020204" pitchFamily="34" charset="0"/>
              </a:rPr>
              <a:t>и отдавать</a:t>
            </a:r>
            <a:br>
              <a:rPr lang="ru-RU" b="0" i="0" dirty="0">
                <a:solidFill>
                  <a:srgbClr val="000000"/>
                </a:solidFill>
                <a:effectLst/>
                <a:latin typeface="Helvetica" panose="020B0604020202020204" pitchFamily="34" charset="0"/>
              </a:rPr>
            </a:br>
            <a:r>
              <a:rPr lang="ru-RU" b="0" i="0" dirty="0">
                <a:solidFill>
                  <a:srgbClr val="000000"/>
                </a:solidFill>
                <a:effectLst/>
                <a:latin typeface="Helvetica" panose="020B0604020202020204" pitchFamily="34" charset="0"/>
              </a:rPr>
              <a:t> 100 карт/минуту на вывод</a:t>
            </a:r>
          </a:p>
          <a:p>
            <a:pPr marL="0" indent="0">
              <a:buNone/>
            </a:pPr>
            <a:endParaRPr lang="ru-RU" dirty="0">
              <a:solidFill>
                <a:srgbClr val="000000"/>
              </a:solidFill>
              <a:latin typeface="Helvetica" panose="020B0604020202020204" pitchFamily="34" charset="0"/>
            </a:endParaRPr>
          </a:p>
          <a:p>
            <a:pPr marL="0" indent="0">
              <a:buNone/>
            </a:pPr>
            <a:r>
              <a:rPr lang="ru-RU" dirty="0">
                <a:solidFill>
                  <a:srgbClr val="000000"/>
                </a:solidFill>
                <a:latin typeface="Helvetica" panose="020B0604020202020204" pitchFamily="34" charset="0"/>
              </a:rPr>
              <a:t>40х</a:t>
            </a:r>
            <a:endParaRPr lang="en-US" dirty="0"/>
          </a:p>
        </p:txBody>
      </p:sp>
    </p:spTree>
    <p:extLst>
      <p:ext uri="{BB962C8B-B14F-4D97-AF65-F5344CB8AC3E}">
        <p14:creationId xmlns:p14="http://schemas.microsoft.com/office/powerpoint/2010/main" val="215774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AA3E-DB49-47C5-9BD9-DF01EAA4DA36}"/>
              </a:ext>
            </a:extLst>
          </p:cNvPr>
          <p:cNvSpPr>
            <a:spLocks noGrp="1"/>
          </p:cNvSpPr>
          <p:nvPr>
            <p:ph type="title"/>
          </p:nvPr>
        </p:nvSpPr>
        <p:spPr/>
        <p:txBody>
          <a:bodyPr/>
          <a:lstStyle/>
          <a:p>
            <a:r>
              <a:rPr lang="ru-RU" dirty="0"/>
              <a:t>Происхождение</a:t>
            </a:r>
            <a:endParaRPr lang="en-US" dirty="0"/>
          </a:p>
        </p:txBody>
      </p:sp>
      <p:sp>
        <p:nvSpPr>
          <p:cNvPr id="4" name="Content Placeholder 3">
            <a:extLst>
              <a:ext uri="{FF2B5EF4-FFF2-40B4-BE49-F238E27FC236}">
                <a16:creationId xmlns:a16="http://schemas.microsoft.com/office/drawing/2014/main" id="{39564EAD-A979-4EA6-B973-8EFC62F97C02}"/>
              </a:ext>
            </a:extLst>
          </p:cNvPr>
          <p:cNvSpPr>
            <a:spLocks noGrp="1"/>
          </p:cNvSpPr>
          <p:nvPr>
            <p:ph sz="half" idx="2"/>
          </p:nvPr>
        </p:nvSpPr>
        <p:spPr/>
        <p:txBody>
          <a:bodyPr/>
          <a:lstStyle/>
          <a:p>
            <a:pPr marL="0" indent="0">
              <a:buNone/>
            </a:pPr>
            <a:r>
              <a:rPr lang="en-US" dirty="0"/>
              <a:t>FORTRAN, BASIC, COBOL, Pascal, </a:t>
            </a:r>
            <a:r>
              <a:rPr lang="ru-RU" dirty="0"/>
              <a:t>Ассемблер и т.д.</a:t>
            </a:r>
          </a:p>
          <a:p>
            <a:pPr marL="0" indent="0">
              <a:buNone/>
            </a:pPr>
            <a:endParaRPr lang="ru-RU" dirty="0"/>
          </a:p>
          <a:p>
            <a:pPr marL="0" indent="0">
              <a:buNone/>
            </a:pPr>
            <a:r>
              <a:rPr lang="ru-RU" dirty="0"/>
              <a:t>Зарождение основных парадигм программирования, множество новых идей и спорных аспектов в различных концепциях</a:t>
            </a:r>
          </a:p>
          <a:p>
            <a:pPr marL="0" indent="0">
              <a:buNone/>
            </a:pPr>
            <a:endParaRPr lang="ru-RU" dirty="0"/>
          </a:p>
          <a:p>
            <a:pPr marL="0" indent="0">
              <a:buNone/>
            </a:pPr>
            <a:r>
              <a:rPr lang="ru-RU" dirty="0"/>
              <a:t>60х</a:t>
            </a:r>
            <a:endParaRPr lang="en-US" dirty="0"/>
          </a:p>
        </p:txBody>
      </p:sp>
      <p:pic>
        <p:nvPicPr>
          <p:cNvPr id="2050" name="Picture 2" descr="COVID-19: Developers with skills in old programming languages see a huge  demand | TechGig">
            <a:extLst>
              <a:ext uri="{FF2B5EF4-FFF2-40B4-BE49-F238E27FC236}">
                <a16:creationId xmlns:a16="http://schemas.microsoft.com/office/drawing/2014/main" id="{4EC288CE-6DA1-4F19-B4EA-F31357CD95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552254"/>
            <a:ext cx="5181600" cy="289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01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34332D-3C55-47B5-8D34-081F8199A067}"/>
              </a:ext>
            </a:extLst>
          </p:cNvPr>
          <p:cNvSpPr>
            <a:spLocks noGrp="1"/>
          </p:cNvSpPr>
          <p:nvPr>
            <p:ph type="title"/>
          </p:nvPr>
        </p:nvSpPr>
        <p:spPr/>
        <p:txBody>
          <a:bodyPr/>
          <a:lstStyle/>
          <a:p>
            <a:r>
              <a:rPr lang="ru-RU" dirty="0"/>
              <a:t>Происхождение</a:t>
            </a:r>
            <a:endParaRPr lang="en-US" dirty="0"/>
          </a:p>
        </p:txBody>
      </p:sp>
      <p:sp>
        <p:nvSpPr>
          <p:cNvPr id="6" name="Content Placeholder 5">
            <a:extLst>
              <a:ext uri="{FF2B5EF4-FFF2-40B4-BE49-F238E27FC236}">
                <a16:creationId xmlns:a16="http://schemas.microsoft.com/office/drawing/2014/main" id="{BBD351CD-9152-4DB3-A87C-80F6F44C508C}"/>
              </a:ext>
            </a:extLst>
          </p:cNvPr>
          <p:cNvSpPr>
            <a:spLocks noGrp="1"/>
          </p:cNvSpPr>
          <p:nvPr>
            <p:ph idx="1"/>
          </p:nvPr>
        </p:nvSpPr>
        <p:spPr/>
        <p:txBody>
          <a:bodyPr>
            <a:normAutofit fontScale="92500" lnSpcReduction="10000"/>
          </a:bodyPr>
          <a:lstStyle/>
          <a:p>
            <a:pPr marL="0" indent="0">
              <a:buNone/>
            </a:pPr>
            <a:r>
              <a:rPr lang="ru-RU" dirty="0"/>
              <a:t>Разбиение на множество разных концепций в зависимости от типов задач которые нужно решать (ПП, СП, ООП, ФП и т.д.)</a:t>
            </a:r>
          </a:p>
          <a:p>
            <a:pPr marL="0" indent="0">
              <a:buNone/>
            </a:pPr>
            <a:r>
              <a:rPr lang="ru-RU" dirty="0"/>
              <a:t>Основной недостаток: ни один из представленных в те времена ЯП не мог удовлетворить одновременно всем следующим критериям:</a:t>
            </a:r>
          </a:p>
          <a:p>
            <a:pPr marL="0" indent="0">
              <a:buNone/>
            </a:pPr>
            <a:r>
              <a:rPr lang="ru-RU" dirty="0"/>
              <a:t>•	простота использования;</a:t>
            </a:r>
          </a:p>
          <a:p>
            <a:pPr marL="0" indent="0">
              <a:buNone/>
            </a:pPr>
            <a:r>
              <a:rPr lang="ru-RU" dirty="0"/>
              <a:t>•	предоставляемые возможности;</a:t>
            </a:r>
          </a:p>
          <a:p>
            <a:pPr marL="0" indent="0">
              <a:buNone/>
            </a:pPr>
            <a:r>
              <a:rPr lang="ru-RU" dirty="0"/>
              <a:t>•	безопасность;</a:t>
            </a:r>
          </a:p>
          <a:p>
            <a:pPr marL="0" indent="0">
              <a:buNone/>
            </a:pPr>
            <a:r>
              <a:rPr lang="ru-RU" dirty="0"/>
              <a:t>•	эффективность;</a:t>
            </a:r>
          </a:p>
          <a:p>
            <a:pPr marL="0" indent="0">
              <a:buNone/>
            </a:pPr>
            <a:r>
              <a:rPr lang="ru-RU" dirty="0"/>
              <a:t>•	устойчивость;</a:t>
            </a:r>
          </a:p>
          <a:p>
            <a:pPr marL="0" indent="0">
              <a:buNone/>
            </a:pPr>
            <a:r>
              <a:rPr lang="ru-RU" dirty="0"/>
              <a:t>•	расширяемость.</a:t>
            </a:r>
          </a:p>
          <a:p>
            <a:pPr marL="0" indent="0">
              <a:buNone/>
            </a:pPr>
            <a:endParaRPr lang="en-US" dirty="0"/>
          </a:p>
        </p:txBody>
      </p:sp>
    </p:spTree>
    <p:extLst>
      <p:ext uri="{BB962C8B-B14F-4D97-AF65-F5344CB8AC3E}">
        <p14:creationId xmlns:p14="http://schemas.microsoft.com/office/powerpoint/2010/main" val="351447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0CAE-21B8-442C-9048-E41B89556BCE}"/>
              </a:ext>
            </a:extLst>
          </p:cNvPr>
          <p:cNvSpPr>
            <a:spLocks noGrp="1"/>
          </p:cNvSpPr>
          <p:nvPr>
            <p:ph type="title"/>
          </p:nvPr>
        </p:nvSpPr>
        <p:spPr/>
        <p:txBody>
          <a:bodyPr/>
          <a:lstStyle/>
          <a:p>
            <a:r>
              <a:rPr lang="ru-RU" dirty="0"/>
              <a:t>Происхождение</a:t>
            </a:r>
            <a:endParaRPr lang="en-US" dirty="0"/>
          </a:p>
        </p:txBody>
      </p:sp>
      <p:sp>
        <p:nvSpPr>
          <p:cNvPr id="3" name="Content Placeholder 2">
            <a:extLst>
              <a:ext uri="{FF2B5EF4-FFF2-40B4-BE49-F238E27FC236}">
                <a16:creationId xmlns:a16="http://schemas.microsoft.com/office/drawing/2014/main" id="{084DB46E-7492-4C31-92F6-4E76BF27D426}"/>
              </a:ext>
            </a:extLst>
          </p:cNvPr>
          <p:cNvSpPr>
            <a:spLocks noGrp="1"/>
          </p:cNvSpPr>
          <p:nvPr>
            <p:ph idx="1"/>
          </p:nvPr>
        </p:nvSpPr>
        <p:spPr/>
        <p:txBody>
          <a:bodyPr/>
          <a:lstStyle/>
          <a:p>
            <a:pPr marL="0" indent="0">
              <a:buNone/>
            </a:pPr>
            <a:r>
              <a:rPr lang="ru-RU" dirty="0"/>
              <a:t>Си – современный этап развития языков программирования. В целом, удовлетворял всем вышесказанным критериям и обладал очень важной особенностью: был создан программистами для программистов. Предыдущие ЯП создавались в академических целях или бюрократическими организациями.</a:t>
            </a:r>
          </a:p>
          <a:p>
            <a:pPr marL="0" indent="0">
              <a:buNone/>
            </a:pPr>
            <a:endParaRPr lang="ru-RU" dirty="0"/>
          </a:p>
          <a:p>
            <a:pPr marL="0" indent="0">
              <a:buNone/>
            </a:pPr>
            <a:r>
              <a:rPr lang="ru-RU" dirty="0"/>
              <a:t>70х</a:t>
            </a:r>
          </a:p>
        </p:txBody>
      </p:sp>
    </p:spTree>
    <p:extLst>
      <p:ext uri="{BB962C8B-B14F-4D97-AF65-F5344CB8AC3E}">
        <p14:creationId xmlns:p14="http://schemas.microsoft.com/office/powerpoint/2010/main" val="4194430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1518</Words>
  <Application>Microsoft Office PowerPoint</Application>
  <PresentationFormat>Widescreen</PresentationFormat>
  <Paragraphs>163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Arial Unicode MS</vt:lpstr>
      <vt:lpstr>Calibri</vt:lpstr>
      <vt:lpstr>Calibri Light</vt:lpstr>
      <vt:lpstr>DejaVu Sans Mono</vt:lpstr>
      <vt:lpstr>Helvetica</vt:lpstr>
      <vt:lpstr>Office Theme</vt:lpstr>
      <vt:lpstr>Технологии программирования</vt:lpstr>
      <vt:lpstr>О чём курс? (Согласно учебной программе)</vt:lpstr>
      <vt:lpstr>План лекций</vt:lpstr>
      <vt:lpstr>Что по баллам?</vt:lpstr>
      <vt:lpstr>Предпосылки появления Java</vt:lpstr>
      <vt:lpstr>Происхождение</vt:lpstr>
      <vt:lpstr>Происхождение</vt:lpstr>
      <vt:lpstr>Происхождение</vt:lpstr>
      <vt:lpstr>Происхождение</vt:lpstr>
      <vt:lpstr>Происхождение</vt:lpstr>
      <vt:lpstr>Происхождение</vt:lpstr>
      <vt:lpstr>Java</vt:lpstr>
      <vt:lpstr>Managed / Unmanaged Code</vt:lpstr>
      <vt:lpstr>Байт-код и JVM</vt:lpstr>
      <vt:lpstr>Java</vt:lpstr>
      <vt:lpstr>JVM tl;dr</vt:lpstr>
      <vt:lpstr>Code example</vt:lpstr>
      <vt:lpstr>Byte-Code  Example</vt:lpstr>
      <vt:lpstr>Типы данных, переменные, массивы, операции, управляющие операторы</vt:lpstr>
      <vt:lpstr>Структура проекта</vt:lpstr>
      <vt:lpstr>Class Syntax</vt:lpstr>
      <vt:lpstr>Collections  Framework</vt:lpstr>
      <vt:lpstr>Исключения</vt:lpstr>
      <vt:lpstr>Исключения</vt:lpstr>
      <vt:lpstr>JavaDoc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dc:title>
  <dc:creator>XMagicAdmin</dc:creator>
  <cp:lastModifiedBy>XMagicAdmin</cp:lastModifiedBy>
  <cp:revision>2</cp:revision>
  <dcterms:created xsi:type="dcterms:W3CDTF">2023-02-08T22:45:59Z</dcterms:created>
  <dcterms:modified xsi:type="dcterms:W3CDTF">2023-02-08T23:45:09Z</dcterms:modified>
</cp:coreProperties>
</file>