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90" r:id="rId4"/>
    <p:sldId id="291" r:id="rId5"/>
    <p:sldId id="292" r:id="rId6"/>
    <p:sldId id="289" r:id="rId7"/>
    <p:sldId id="287" r:id="rId8"/>
    <p:sldId id="293" r:id="rId9"/>
    <p:sldId id="257" r:id="rId10"/>
    <p:sldId id="294" r:id="rId11"/>
    <p:sldId id="295" r:id="rId12"/>
    <p:sldId id="258" r:id="rId13"/>
    <p:sldId id="259" r:id="rId14"/>
    <p:sldId id="260" r:id="rId15"/>
    <p:sldId id="261" r:id="rId16"/>
    <p:sldId id="263" r:id="rId17"/>
    <p:sldId id="264" r:id="rId18"/>
    <p:sldId id="265" r:id="rId19"/>
    <p:sldId id="266" r:id="rId20"/>
    <p:sldId id="262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BAF8-E6C9-4C19-A95D-939287FAE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F4230-6A38-4AEB-A0A7-58332C76D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09B66-FC53-4BC3-980A-DD3EE0C0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D102-D09D-40A8-8962-1FBD91CBA23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0714F-5EA8-42D9-A2C8-0597F07E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76C42-38CC-4343-A756-B80697A47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1691-8108-4541-8609-D9C5D2A77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5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6AFD6-0801-4927-A3CE-5A9425948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095A4-1357-403D-8660-B41C274BA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A5703-9421-4160-8713-B8FBD776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D102-D09D-40A8-8962-1FBD91CBA23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393A6-10D9-4652-8FCF-D1BEDE742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3FEDD-A659-4353-AAD9-8E23E304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1691-8108-4541-8609-D9C5D2A77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E97F60-A5FF-4AE6-8ED8-2081A6813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36B4-D7AB-42A0-BC81-B472E2A31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05DFB-4558-41E7-B06E-EA6A94D64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D102-D09D-40A8-8962-1FBD91CBA23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85E8D-38CE-4BAE-B265-05A75A21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CC0A2-81B7-4756-9D7D-B90597D3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1691-8108-4541-8609-D9C5D2A77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0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5B2A-E1E9-4B9F-8FC6-81F8F0A49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8B0E-7D8C-43A7-AF0A-CF4D2C65B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4E496-D673-4929-B3E2-D33F7C07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D102-D09D-40A8-8962-1FBD91CBA23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38017-8DF7-495F-BC9D-AEAE2F5DF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28990-E92C-4AB0-9316-C1111992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1691-8108-4541-8609-D9C5D2A77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9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0BDB-088E-4725-A1BA-7F44C7CA8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868E2-2F85-4FDE-9A14-730373688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83C54-6F79-4F56-A120-CA7AC4F56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D102-D09D-40A8-8962-1FBD91CBA23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4B3B4-A28E-4BC3-AB06-E34B16C5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279B4-9A85-4823-823B-450552AE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1691-8108-4541-8609-D9C5D2A77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4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8C354-F686-4C27-8F93-CDE37A001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B0E6E-52C0-4391-8B10-EBE9E7649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22F08-9C31-40A4-8373-24403D9DE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46F5A-D9F3-4DF2-821D-BE095961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D102-D09D-40A8-8962-1FBD91CBA23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17FDA-6967-49B5-B7CF-8828A33E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2EC00-2A4F-48F9-A1F6-9A497C6F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1691-8108-4541-8609-D9C5D2A77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94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28C99-B021-45A8-9C50-37ACD1E8A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80C0A-D4CE-4BFD-BDE8-01635DAC3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FD4A1-0720-41C1-82F8-625C4268F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591BA7-6E95-4312-83FF-FCFC24704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65E725-91A1-4591-9D70-C8B7C22F5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23602A-57CB-4CAB-8CB8-64DC5F316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D102-D09D-40A8-8962-1FBD91CBA23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95D86B-115E-49E4-BE0D-FD497C69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29B28F-C891-4DEA-8A69-E6A36B75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1691-8108-4541-8609-D9C5D2A77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5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D22FB-72BD-43BA-9C22-1ED0DB342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2FAC40-4155-4B61-BF1B-AB21A5B3F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D102-D09D-40A8-8962-1FBD91CBA23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A2416-6749-4E3C-B01C-9BDC0D23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2309B-3AF5-48B0-8EAC-5E6E24862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1691-8108-4541-8609-D9C5D2A77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7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24FFE0-B575-4991-9646-B462118DD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D102-D09D-40A8-8962-1FBD91CBA23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2DC76C-F378-4439-B1CC-80E6EDDE1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7B916-B944-4489-B586-A8F482821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1691-8108-4541-8609-D9C5D2A77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9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9943A-A4B3-4CD5-B929-4A79C7400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8B828-2245-4C97-A4DF-CD595F99E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458DF-1CA6-414B-8E37-7CA9E01CE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27970-28C4-4DE2-8A00-BCA5D915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D102-D09D-40A8-8962-1FBD91CBA23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F54DF-8D1E-48C6-890E-125624B84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89507-8E7B-43FD-BF26-1EE1877A6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1691-8108-4541-8609-D9C5D2A77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85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3A9A4-AC47-469F-9345-85BC745B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EFC768-C039-4E6C-AF6E-9654BB9E6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B20D7-ED91-42F3-A21B-16BBF1C80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83977-CDC7-45C6-8EB1-93223F74E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4D102-D09D-40A8-8962-1FBD91CBA23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13DD3-F3EC-4DEB-B0C2-BA0B115E6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DD87B-26C2-4469-B968-7E5AF910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1691-8108-4541-8609-D9C5D2A77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1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32CDA5-10A4-4781-A46D-E8553E4EC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81400-D654-4119-8E33-25BB333A3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35F7B-7255-4A89-9229-9D3A7896E7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4D102-D09D-40A8-8962-1FBD91CBA236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85045-2B77-4B73-B55D-19931A2CE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0F320-4887-4B30-BBC9-1E07FB2C1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D1691-8108-4541-8609-D9C5D2A77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0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Collection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company/otus/blog/658999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Java_virtual_machin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DED7E-B989-4269-9859-822D394F67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JVM &amp; Packages &amp; Collections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2E9EB-9FCC-492B-BDAB-DC03CD5229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639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58CB7-DFDA-443B-B169-D0E387CE2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7DA51-DED2-4B53-87C7-35E5629F0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Как правило, в Java классы объединяются в пакеты. Пакеты позволяют организовать классы логически в наборы. По умолчанию </a:t>
            </a:r>
            <a:r>
              <a:rPr lang="ru-RU" dirty="0" err="1"/>
              <a:t>java</a:t>
            </a:r>
            <a:r>
              <a:rPr lang="ru-RU" dirty="0"/>
              <a:t> уже имеет ряд встроенных пакетов, например, </a:t>
            </a:r>
            <a:r>
              <a:rPr lang="ru-RU" b="1" dirty="0" err="1"/>
              <a:t>java.lang</a:t>
            </a:r>
            <a:r>
              <a:rPr lang="ru-RU" dirty="0"/>
              <a:t>, </a:t>
            </a:r>
            <a:r>
              <a:rPr lang="ru-RU" b="1" dirty="0" err="1"/>
              <a:t>java.util</a:t>
            </a:r>
            <a:r>
              <a:rPr lang="ru-RU" dirty="0"/>
              <a:t>, </a:t>
            </a:r>
            <a:r>
              <a:rPr lang="ru-RU" b="1" dirty="0"/>
              <a:t>java.io</a:t>
            </a:r>
            <a:r>
              <a:rPr lang="ru-RU" dirty="0"/>
              <a:t> и т.д. Кроме того, пакеты могут иметь вложенные пакеты.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Организация классов в виде пакетов позволяет избежать конфликта имен между классами. Ведь нередки ситуации, когда разработчики называют свои классы одинаковыми именами. Принадлежность к пакету позволяет гарантировать однозначность имен.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461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3D824-F005-4E31-BE6A-0C00F928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A5060-B9A4-432D-BCD5-CFCDE8EC2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Классы необязательно определять в пакеты. Если для класса пакет не определен, то считается, что данный класс находится в пакете по умолчанию, который не имеет имени.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Если нам надо использовать классы из других пакетов, то нам надо подключить эти пакеты и классы. Исключение составляют классы из пакета </a:t>
            </a:r>
            <a:r>
              <a:rPr lang="ru-RU" b="1" dirty="0" err="1"/>
              <a:t>java.lang</a:t>
            </a:r>
            <a:r>
              <a:rPr lang="ru-RU" dirty="0"/>
              <a:t> (например, </a:t>
            </a:r>
            <a:r>
              <a:rPr lang="ru-RU" dirty="0" err="1"/>
              <a:t>String</a:t>
            </a:r>
            <a:r>
              <a:rPr lang="ru-RU" dirty="0"/>
              <a:t>), которые подключаются в программу автоматически.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800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579E9-6498-456C-9833-E03CB960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Collection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B1D30-1A07-403E-ABD5-D1EA9285F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Collection Framework — иерархия интерфейсов и их реализаций, которая является частью JDK и позволяет разработчику пользоваться большим количеством структур данных с которыми вы привыкли работать сразу из «коробки».</a:t>
            </a:r>
            <a:endParaRPr lang="en-US" dirty="0"/>
          </a:p>
          <a:p>
            <a:r>
              <a:rPr lang="ru-RU" dirty="0"/>
              <a:t>Соответственно, для описание такого общего поведения для всех коллекций написали разработчики Java интерфейс </a:t>
            </a:r>
            <a:r>
              <a:rPr lang="ru-RU" b="1" dirty="0" err="1"/>
              <a:t>java.util.Collection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>
                <a:hlinkClick r:id="rId2"/>
              </a:rPr>
              <a:t>https://docs.oracle.com/javase/8/docs/api/java/util/Collection.html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15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26174-1190-4B65-9F17-84E8F5A4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Collection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32AB7-8324-454E-9A13-88D79F977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ru-RU" b="1" dirty="0"/>
              <a:t>Collection</a:t>
            </a:r>
            <a:r>
              <a:rPr lang="ru-RU" dirty="0"/>
              <a:t> — это то место, откуда берут начало все коллекции. </a:t>
            </a:r>
            <a:r>
              <a:rPr lang="ru-RU" b="1" dirty="0"/>
              <a:t>Collection</a:t>
            </a:r>
            <a:r>
              <a:rPr lang="ru-RU" dirty="0"/>
              <a:t> — это идея, это представление о том, как должны себя вести все коллекции. Поэтому, термин "Коллекция" выражена в виде интерфейса. Естественно, интерфейсу нужны реализации.</a:t>
            </a:r>
          </a:p>
          <a:p>
            <a:r>
              <a:rPr lang="ru-RU" dirty="0"/>
              <a:t>Интерфейс </a:t>
            </a:r>
            <a:r>
              <a:rPr lang="ru-RU" b="1" dirty="0" err="1"/>
              <a:t>java.util.Collection</a:t>
            </a:r>
            <a:r>
              <a:rPr lang="ru-RU" dirty="0"/>
              <a:t> имеет абстрактный класс </a:t>
            </a:r>
            <a:r>
              <a:rPr lang="ru-RU" b="1" dirty="0" err="1"/>
              <a:t>AbstractCollection</a:t>
            </a:r>
            <a:r>
              <a:rPr lang="ru-RU" dirty="0"/>
              <a:t>, то есть некоторая "абстрактная коллекция", которая представляет собой скелет для остальных реализаций (о чём написано в </a:t>
            </a:r>
            <a:r>
              <a:rPr lang="ru-RU" dirty="0" err="1"/>
              <a:t>JavaDoc</a:t>
            </a:r>
            <a:r>
              <a:rPr lang="ru-RU" dirty="0"/>
              <a:t> над классом </a:t>
            </a:r>
            <a:r>
              <a:rPr lang="ru-RU" b="1" dirty="0" err="1"/>
              <a:t>java.util.AbstractCollection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19998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97A27-B125-4D11-B8BC-19B39C20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Collection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2306D-5920-44C6-A31A-4844B81BA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Вспомним, что в </a:t>
            </a:r>
            <a:r>
              <a:rPr lang="ru-RU" dirty="0" err="1"/>
              <a:t>шарпах</a:t>
            </a:r>
            <a:r>
              <a:rPr lang="ru-RU" dirty="0"/>
              <a:t>, если мы хотим итерироваться по коллекциям, то нам нужен был любой объект который может предоставить метод для получения итератора. Это очень важная концепция соблюдается и в Java. Поэтому, интерфейс </a:t>
            </a:r>
            <a:r>
              <a:rPr lang="ru-RU" b="1" dirty="0"/>
              <a:t>Collection</a:t>
            </a:r>
            <a:r>
              <a:rPr lang="ru-RU" dirty="0"/>
              <a:t> наследуется от </a:t>
            </a:r>
            <a:r>
              <a:rPr lang="ru-RU" b="1" dirty="0" err="1"/>
              <a:t>Iterable</a:t>
            </a:r>
            <a:r>
              <a:rPr lang="ru-RU" dirty="0"/>
              <a:t>, т.к. во-первых, всё что </a:t>
            </a:r>
            <a:r>
              <a:rPr lang="ru-RU" b="1" dirty="0" err="1"/>
              <a:t>Iterable</a:t>
            </a:r>
            <a:r>
              <a:rPr lang="ru-RU" dirty="0"/>
              <a:t> должно уметь возвращать </a:t>
            </a:r>
            <a:r>
              <a:rPr lang="ru-RU" b="1" dirty="0" err="1"/>
              <a:t>Iterator</a:t>
            </a:r>
            <a:r>
              <a:rPr lang="ru-RU" dirty="0"/>
              <a:t> по своему содержимому. А во-вторых, всё что </a:t>
            </a:r>
            <a:r>
              <a:rPr lang="ru-RU" b="1" dirty="0" err="1"/>
              <a:t>Iterable</a:t>
            </a:r>
            <a:r>
              <a:rPr lang="ru-RU" dirty="0"/>
              <a:t> может использоваться в циклах </a:t>
            </a:r>
            <a:r>
              <a:rPr lang="ru-RU" dirty="0" err="1"/>
              <a:t>for-each-loop</a:t>
            </a:r>
            <a:r>
              <a:rPr lang="ru-RU" dirty="0"/>
              <a:t>. И именно при помощи итератора в </a:t>
            </a:r>
            <a:r>
              <a:rPr lang="ru-RU" b="1" dirty="0" err="1"/>
              <a:t>AbstractCollection</a:t>
            </a:r>
            <a:r>
              <a:rPr lang="ru-RU" dirty="0"/>
              <a:t> реализованы такие методы, как </a:t>
            </a:r>
            <a:r>
              <a:rPr lang="ru-RU" u="sng" dirty="0" err="1"/>
              <a:t>contains</a:t>
            </a:r>
            <a:r>
              <a:rPr lang="ru-RU" dirty="0"/>
              <a:t>, </a:t>
            </a:r>
            <a:r>
              <a:rPr lang="ru-RU" u="sng" dirty="0" err="1"/>
              <a:t>toArray</a:t>
            </a:r>
            <a:r>
              <a:rPr lang="ru-RU" dirty="0"/>
              <a:t>, </a:t>
            </a:r>
            <a:r>
              <a:rPr lang="ru-RU" u="sng" dirty="0" err="1"/>
              <a:t>remove</a:t>
            </a:r>
            <a:r>
              <a:rPr lang="ru-RU" dirty="0"/>
              <a:t>. И путь к познанию коллекций начинается с одной из самых распространённых структур данных — списка, т.е. </a:t>
            </a:r>
            <a:r>
              <a:rPr lang="ru-RU" b="1" dirty="0"/>
              <a:t>List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96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1">
            <a:extLst>
              <a:ext uri="{FF2B5EF4-FFF2-40B4-BE49-F238E27FC236}">
                <a16:creationId xmlns:a16="http://schemas.microsoft.com/office/drawing/2014/main" id="{1E7168B1-60F3-4577-A4BA-38738BE314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6531" y="665825"/>
            <a:ext cx="11869790" cy="555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75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927E-C6C1-4E3B-8B66-3CF9EBD2B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java.util.List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0DEEA-A366-41E5-AFA3-4DE863B0F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Среди всех реализаций можно выделить две самые часто используемые: </a:t>
            </a:r>
            <a:r>
              <a:rPr lang="ru-RU" dirty="0" err="1"/>
              <a:t>ArrayList</a:t>
            </a:r>
            <a:r>
              <a:rPr lang="ru-RU" dirty="0"/>
              <a:t> и </a:t>
            </a:r>
            <a:r>
              <a:rPr lang="ru-RU" dirty="0" err="1"/>
              <a:t>LinkedList</a:t>
            </a:r>
            <a:r>
              <a:rPr lang="ru-RU" dirty="0"/>
              <a:t>. Во-первых, </a:t>
            </a:r>
            <a:r>
              <a:rPr lang="ru-RU" dirty="0" err="1"/>
              <a:t>ArrayList</a:t>
            </a:r>
            <a:r>
              <a:rPr lang="ru-RU" dirty="0"/>
              <a:t> — это список (List) на основе массива (</a:t>
            </a:r>
            <a:r>
              <a:rPr lang="ru-RU" dirty="0" err="1"/>
              <a:t>Array</a:t>
            </a:r>
            <a:r>
              <a:rPr lang="ru-RU" dirty="0"/>
              <a:t>). Это позволяет добиться "Произвольного доступа" (</a:t>
            </a:r>
            <a:r>
              <a:rPr lang="ru-RU" dirty="0" err="1"/>
              <a:t>Random</a:t>
            </a:r>
            <a:r>
              <a:rPr lang="ru-RU" dirty="0"/>
              <a:t> Access) к элементам. Произвольный доступ — это возможность сразу достать элемент по индексу, а не перебирать все элементы, пока не найдём элемент с нужным индексом. Именно массив как основа позволяет этого достичь.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33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927E-C6C1-4E3B-8B66-3CF9EBD2B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java.util.List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0DEEA-A366-41E5-AFA3-4DE863B0F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Напротив, </a:t>
            </a:r>
            <a:r>
              <a:rPr lang="ru-RU" dirty="0" err="1"/>
              <a:t>LinkedList</a:t>
            </a:r>
            <a:r>
              <a:rPr lang="ru-RU" dirty="0"/>
              <a:t> — это связанный (</a:t>
            </a:r>
            <a:r>
              <a:rPr lang="ru-RU" dirty="0" err="1"/>
              <a:t>Linked</a:t>
            </a:r>
            <a:r>
              <a:rPr lang="ru-RU" dirty="0"/>
              <a:t>) список (List). Каждая запись в связанном списке представлена в виде </a:t>
            </a:r>
            <a:r>
              <a:rPr lang="ru-RU" dirty="0" err="1"/>
              <a:t>Entry</a:t>
            </a:r>
            <a:r>
              <a:rPr lang="ru-RU" dirty="0"/>
              <a:t>, которая хранит сами данные, а так же ссылку на следующую (</a:t>
            </a:r>
            <a:r>
              <a:rPr lang="ru-RU" dirty="0" err="1"/>
              <a:t>next</a:t>
            </a:r>
            <a:r>
              <a:rPr lang="ru-RU" dirty="0"/>
              <a:t>) и предыдущую (</a:t>
            </a:r>
            <a:r>
              <a:rPr lang="ru-RU" dirty="0" err="1"/>
              <a:t>previous</a:t>
            </a:r>
            <a:r>
              <a:rPr lang="ru-RU" dirty="0"/>
              <a:t>) </a:t>
            </a:r>
            <a:r>
              <a:rPr lang="ru-RU" dirty="0" err="1"/>
              <a:t>Entry</a:t>
            </a:r>
            <a:r>
              <a:rPr lang="ru-RU" dirty="0"/>
              <a:t>. Таким образом </a:t>
            </a:r>
            <a:r>
              <a:rPr lang="ru-RU" dirty="0" err="1"/>
              <a:t>LinkedList</a:t>
            </a:r>
            <a:r>
              <a:rPr lang="ru-RU" dirty="0"/>
              <a:t> реализует "Последовательный доступ" (</a:t>
            </a:r>
            <a:r>
              <a:rPr lang="ru-RU" dirty="0" err="1"/>
              <a:t>Sequential</a:t>
            </a:r>
            <a:r>
              <a:rPr lang="ru-RU" dirty="0"/>
              <a:t> Access).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628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6CB75-B0BE-451B-9A78-FA7E6FCF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java.util.List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81B7D-351A-4C99-BDEC-41923465D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Массив, как мы знаем, не может изменять свой размер. Как же работает тогда </a:t>
            </a:r>
            <a:r>
              <a:rPr lang="ru-RU" dirty="0" err="1"/>
              <a:t>ArrayList</a:t>
            </a:r>
            <a:r>
              <a:rPr lang="ru-RU" dirty="0"/>
              <a:t>?</a:t>
            </a:r>
          </a:p>
          <a:p>
            <a:pPr marL="0" indent="0">
              <a:buNone/>
            </a:pPr>
            <a:r>
              <a:rPr lang="ru-RU" dirty="0"/>
              <a:t>А работает он очень просто. Когда заканчивается место в массиве, то он увеличивается в 1.5 раза (примерно так же как и в </a:t>
            </a:r>
            <a:r>
              <a:rPr lang="ru-RU" dirty="0" err="1"/>
              <a:t>шарпах</a:t>
            </a:r>
            <a:r>
              <a:rPr lang="ru-RU" dirty="0"/>
              <a:t> </a:t>
            </a:r>
            <a:r>
              <a:rPr lang="ru-RU" dirty="0" err="1"/>
              <a:t>аллокатор</a:t>
            </a:r>
            <a:r>
              <a:rPr lang="ru-RU" dirty="0"/>
              <a:t> получает дополнительное место в куче).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715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8B400-13C2-4BCF-86D3-DC2C0C7F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java.util.Vector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318E8-448A-4F72-9821-3813D96A1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Рассмотрев </a:t>
            </a:r>
            <a:r>
              <a:rPr lang="ru-RU" dirty="0" err="1"/>
              <a:t>ArrayList</a:t>
            </a:r>
            <a:r>
              <a:rPr lang="ru-RU" dirty="0"/>
              <a:t> нельзя не вспомнить про его "предшественника", про класс </a:t>
            </a:r>
            <a:r>
              <a:rPr lang="ru-RU" b="1" dirty="0" err="1"/>
              <a:t>java.util.Vector</a:t>
            </a:r>
            <a:r>
              <a:rPr lang="ru-RU" dirty="0"/>
              <a:t>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Отличается </a:t>
            </a:r>
            <a:r>
              <a:rPr lang="ru-RU" dirty="0" err="1"/>
              <a:t>Vector</a:t>
            </a:r>
            <a:r>
              <a:rPr lang="ru-RU" dirty="0"/>
              <a:t> от </a:t>
            </a:r>
            <a:r>
              <a:rPr lang="ru-RU" dirty="0" err="1"/>
              <a:t>ArrayList</a:t>
            </a:r>
            <a:r>
              <a:rPr lang="ru-RU" dirty="0"/>
              <a:t> тем, что методы для работы с коллекцией (добавление, удаление и т.д.) </a:t>
            </a:r>
            <a:r>
              <a:rPr lang="ru-RU" b="1" dirty="0"/>
              <a:t>синхронизированы</a:t>
            </a:r>
            <a:r>
              <a:rPr lang="ru-RU" dirty="0"/>
              <a:t>. То есть если один поток (</a:t>
            </a:r>
            <a:r>
              <a:rPr lang="ru-RU" dirty="0" err="1"/>
              <a:t>Thread</a:t>
            </a:r>
            <a:r>
              <a:rPr lang="ru-RU" dirty="0"/>
              <a:t>) будет добавлять элементы, то другие потоки будут ждать, пока первый поток не закончит свою работу. Так как </a:t>
            </a:r>
            <a:r>
              <a:rPr lang="ru-RU" dirty="0" err="1"/>
              <a:t>потокобезопасность</a:t>
            </a:r>
            <a:r>
              <a:rPr lang="ru-RU" dirty="0"/>
              <a:t> зачастую не требуется, рекомендуется использовать в таких случаях класс </a:t>
            </a:r>
            <a:r>
              <a:rPr lang="ru-RU" dirty="0" err="1"/>
              <a:t>ArrayList</a:t>
            </a:r>
            <a:r>
              <a:rPr lang="ru-RU" dirty="0"/>
              <a:t>, о чём прямым текстом сказано в </a:t>
            </a:r>
            <a:r>
              <a:rPr lang="ru-RU" dirty="0" err="1"/>
              <a:t>JavaDoc</a:t>
            </a:r>
            <a:r>
              <a:rPr lang="ru-RU" dirty="0"/>
              <a:t> для класса </a:t>
            </a:r>
            <a:r>
              <a:rPr lang="ru-RU" dirty="0" err="1"/>
              <a:t>Vector</a:t>
            </a:r>
            <a:r>
              <a:rPr lang="ru-RU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522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8EC3BB-940E-4C5D-9159-6759D390FFCF}"/>
              </a:ext>
            </a:extLst>
          </p:cNvPr>
          <p:cNvSpPr txBox="1"/>
          <p:nvPr/>
        </p:nvSpPr>
        <p:spPr>
          <a:xfrm>
            <a:off x="701040" y="1620000"/>
            <a:ext cx="107563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3399"/>
                </a:solidFill>
              </a:rPr>
              <a:t>JVM – Java virtual machine, </a:t>
            </a:r>
            <a:r>
              <a:rPr lang="ru-RU" sz="2400" dirty="0">
                <a:solidFill>
                  <a:srgbClr val="003399"/>
                </a:solidFill>
              </a:rPr>
              <a:t>виртуальная машина, в которой запускаются программы, написанные на </a:t>
            </a:r>
            <a:r>
              <a:rPr lang="en-US" sz="2400" dirty="0">
                <a:solidFill>
                  <a:srgbClr val="003399"/>
                </a:solidFill>
              </a:rPr>
              <a:t>Java</a:t>
            </a:r>
            <a:endParaRPr lang="ru-RU" sz="2400" dirty="0">
              <a:solidFill>
                <a:srgbClr val="003399"/>
              </a:solidFill>
            </a:endParaRPr>
          </a:p>
          <a:p>
            <a:endParaRPr lang="en-US" sz="2400" dirty="0">
              <a:solidFill>
                <a:srgbClr val="003399"/>
              </a:solidFill>
            </a:endParaRPr>
          </a:p>
          <a:p>
            <a:r>
              <a:rPr lang="en-US" sz="2400" dirty="0">
                <a:solidFill>
                  <a:srgbClr val="003399"/>
                </a:solidFill>
              </a:rPr>
              <a:t>JRE – Java runtime environment</a:t>
            </a:r>
            <a:r>
              <a:rPr lang="ru-RU" sz="2400" dirty="0">
                <a:solidFill>
                  <a:srgbClr val="003399"/>
                </a:solidFill>
              </a:rPr>
              <a:t>, среда выполнения для </a:t>
            </a:r>
            <a:r>
              <a:rPr lang="en-US" sz="2400" dirty="0">
                <a:solidFill>
                  <a:srgbClr val="003399"/>
                </a:solidFill>
              </a:rPr>
              <a:t>Java, </a:t>
            </a:r>
            <a:r>
              <a:rPr lang="ru-RU" sz="2400" dirty="0">
                <a:solidFill>
                  <a:srgbClr val="003399"/>
                </a:solidFill>
              </a:rPr>
              <a:t>содержит библиотеки классов, загрузчик классов, </a:t>
            </a:r>
            <a:r>
              <a:rPr lang="en-US" sz="2400" dirty="0">
                <a:solidFill>
                  <a:srgbClr val="003399"/>
                </a:solidFill>
              </a:rPr>
              <a:t>JVM</a:t>
            </a:r>
            <a:endParaRPr lang="ru-RU" sz="2400" dirty="0">
              <a:solidFill>
                <a:srgbClr val="003399"/>
              </a:solidFill>
            </a:endParaRPr>
          </a:p>
          <a:p>
            <a:endParaRPr lang="en-US" sz="2400" dirty="0">
              <a:solidFill>
                <a:srgbClr val="003399"/>
              </a:solidFill>
            </a:endParaRPr>
          </a:p>
          <a:p>
            <a:r>
              <a:rPr lang="en-US" sz="2400" dirty="0">
                <a:solidFill>
                  <a:srgbClr val="003399"/>
                </a:solidFill>
              </a:rPr>
              <a:t>JDK – Java development kit, </a:t>
            </a:r>
            <a:r>
              <a:rPr lang="ru-RU" sz="2400" dirty="0">
                <a:solidFill>
                  <a:srgbClr val="003399"/>
                </a:solidFill>
              </a:rPr>
              <a:t>средства, позволяющие разрабатывать на </a:t>
            </a:r>
            <a:r>
              <a:rPr lang="en-US" sz="2400" dirty="0">
                <a:solidFill>
                  <a:srgbClr val="003399"/>
                </a:solidFill>
              </a:rPr>
              <a:t>Java. </a:t>
            </a:r>
            <a:r>
              <a:rPr lang="ru-RU" sz="2400" dirty="0">
                <a:solidFill>
                  <a:srgbClr val="003399"/>
                </a:solidFill>
              </a:rPr>
              <a:t>Основным на текущий момент является </a:t>
            </a:r>
            <a:r>
              <a:rPr lang="en-US" sz="2400" dirty="0" err="1">
                <a:solidFill>
                  <a:srgbClr val="003399"/>
                </a:solidFill>
              </a:rPr>
              <a:t>OpenJDK</a:t>
            </a:r>
            <a:endParaRPr lang="ru-RU" sz="2400" dirty="0">
              <a:solidFill>
                <a:srgbClr val="00339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42BDE6-ABCF-4E51-A3C7-CF8E0D1E5370}"/>
              </a:ext>
            </a:extLst>
          </p:cNvPr>
          <p:cNvSpPr txBox="1"/>
          <p:nvPr/>
        </p:nvSpPr>
        <p:spPr>
          <a:xfrm>
            <a:off x="126452" y="250634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3399"/>
                </a:solidFill>
                <a:latin typeface="+mj-lt"/>
              </a:rPr>
              <a:t>JDK, JRE, JVM</a:t>
            </a:r>
            <a:endParaRPr lang="ru-RU" sz="3200" dirty="0">
              <a:solidFill>
                <a:srgbClr val="00339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5090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D0BF8-9E65-453B-A5F0-E0B9894C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Потокобезопасность</a:t>
            </a:r>
            <a:r>
              <a:rPr lang="ru-RU" dirty="0"/>
              <a:t> коллекций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0BE93-6F12-4A2E-B1D3-1E0CAAA97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Synchronized</a:t>
            </a:r>
            <a:r>
              <a:rPr lang="ru-RU" b="1" dirty="0"/>
              <a:t> </a:t>
            </a:r>
            <a:r>
              <a:rPr lang="ru-RU" dirty="0"/>
              <a:t>коллекции</a:t>
            </a:r>
            <a:r>
              <a:rPr lang="en-US" dirty="0"/>
              <a:t> </a:t>
            </a:r>
            <a:r>
              <a:rPr lang="ru-RU" dirty="0"/>
              <a:t>обычно означают </a:t>
            </a:r>
            <a:r>
              <a:rPr lang="ru-RU" dirty="0" err="1"/>
              <a:t>потокобезопасный</a:t>
            </a:r>
            <a:r>
              <a:rPr lang="ru-RU" dirty="0"/>
              <a:t> вариант, т.е. только один поток параллельно может работать с коллекцией</a:t>
            </a:r>
            <a:r>
              <a:rPr lang="en-US" dirty="0"/>
              <a:t>.</a:t>
            </a:r>
            <a:r>
              <a:rPr lang="ru-RU" dirty="0"/>
              <a:t> Синхронизированные коллекции обеспечивают согласованность/целостность данных в многопоточных средах. Однако они могут привести к снижению производительности, так как только один поток может одновременно получить доступ к коллекции</a:t>
            </a:r>
            <a:endParaRPr lang="en-US" dirty="0"/>
          </a:p>
          <a:p>
            <a:r>
              <a:rPr lang="en-US" b="1" dirty="0"/>
              <a:t>Non-Synchronized</a:t>
            </a:r>
            <a:r>
              <a:rPr lang="ru-RU" b="1" dirty="0"/>
              <a:t> </a:t>
            </a:r>
            <a:r>
              <a:rPr lang="ru-RU" dirty="0"/>
              <a:t>коллекции</a:t>
            </a:r>
            <a:r>
              <a:rPr lang="en-US" dirty="0"/>
              <a:t> </a:t>
            </a:r>
            <a:r>
              <a:rPr lang="ru-RU" dirty="0"/>
              <a:t>наоборот, не </a:t>
            </a:r>
            <a:r>
              <a:rPr lang="ru-RU" dirty="0" err="1"/>
              <a:t>потокобезопасны</a:t>
            </a:r>
            <a:r>
              <a:rPr lang="ru-RU" dirty="0"/>
              <a:t>, т.е. множество различных потоков может работать с коллекцией.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289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0ECB2-F761-4561-9BDE-BC43A4B3D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java.util.Vector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97E21-1357-4B18-B000-F889E728B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Кроме того, </a:t>
            </a:r>
            <a:r>
              <a:rPr lang="ru-RU" dirty="0" err="1"/>
              <a:t>Vector</a:t>
            </a:r>
            <a:r>
              <a:rPr lang="ru-RU" dirty="0"/>
              <a:t> увеличивает свой размер не в 1.5 раза, как </a:t>
            </a:r>
            <a:r>
              <a:rPr lang="ru-RU" dirty="0" err="1"/>
              <a:t>ArrayList</a:t>
            </a:r>
            <a:r>
              <a:rPr lang="ru-RU" dirty="0"/>
              <a:t>, а в 2 раза. В остальном поведение такое же — за </a:t>
            </a:r>
            <a:r>
              <a:rPr lang="ru-RU" dirty="0" err="1"/>
              <a:t>Vector</a:t>
            </a:r>
            <a:r>
              <a:rPr lang="ru-RU" dirty="0"/>
              <a:t> скрывается хранилище элементов в виде массива и добавление/удаление элементов имеют те же последствия, что и в </a:t>
            </a:r>
            <a:r>
              <a:rPr lang="ru-RU" dirty="0" err="1"/>
              <a:t>ArrayList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На самом деле, про </a:t>
            </a:r>
            <a:r>
              <a:rPr lang="ru-RU" dirty="0" err="1"/>
              <a:t>Vector</a:t>
            </a:r>
            <a:r>
              <a:rPr lang="ru-RU" dirty="0"/>
              <a:t> мы вспомнили не просто так. Если посмотреть в </a:t>
            </a:r>
            <a:r>
              <a:rPr lang="ru-RU" dirty="0" err="1"/>
              <a:t>Javadoc</a:t>
            </a:r>
            <a:r>
              <a:rPr lang="ru-RU" dirty="0"/>
              <a:t>, то мы увидим в "Direct </a:t>
            </a:r>
            <a:r>
              <a:rPr lang="ru-RU" dirty="0" err="1"/>
              <a:t>Known</a:t>
            </a:r>
            <a:r>
              <a:rPr lang="ru-RU" dirty="0"/>
              <a:t> </a:t>
            </a:r>
            <a:r>
              <a:rPr lang="ru-RU" dirty="0" err="1"/>
              <a:t>Subclasses</a:t>
            </a:r>
            <a:r>
              <a:rPr lang="ru-RU" dirty="0"/>
              <a:t>" такую структуру, как </a:t>
            </a:r>
            <a:r>
              <a:rPr lang="ru-RU" dirty="0" err="1"/>
              <a:t>java.util.Stack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 err="1"/>
              <a:t>Стэк</a:t>
            </a:r>
            <a:r>
              <a:rPr lang="ru-RU" dirty="0"/>
              <a:t> —LIFO структура </a:t>
            </a:r>
            <a:r>
              <a:rPr lang="ru-RU" dirty="0" err="1"/>
              <a:t>last-in-first-out</a:t>
            </a:r>
            <a:r>
              <a:rPr lang="ru-RU" dirty="0"/>
              <a:t> (последним пришёл, первым ушёл), реализует дополнительные методы: </a:t>
            </a:r>
            <a:r>
              <a:rPr lang="ru-RU" dirty="0" err="1"/>
              <a:t>peek</a:t>
            </a:r>
            <a:r>
              <a:rPr lang="ru-RU" dirty="0"/>
              <a:t>, </a:t>
            </a:r>
            <a:r>
              <a:rPr lang="ru-RU" dirty="0" err="1"/>
              <a:t>pop</a:t>
            </a:r>
            <a:r>
              <a:rPr lang="ru-RU" dirty="0"/>
              <a:t>, </a:t>
            </a:r>
            <a:r>
              <a:rPr lang="ru-RU" dirty="0" err="1"/>
              <a:t>push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741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9">
            <a:extLst>
              <a:ext uri="{FF2B5EF4-FFF2-40B4-BE49-F238E27FC236}">
                <a16:creationId xmlns:a16="http://schemas.microsoft.com/office/drawing/2014/main" id="{F7734CE4-1630-4ADC-80D5-A91790B997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021" y="340192"/>
            <a:ext cx="12012206" cy="615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102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2A21-2AFF-46A7-BB09-14EE13CF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java.util.Queue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9F23C-CE65-46C3-9939-7DB53E0DB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Очередь (</a:t>
            </a:r>
            <a:r>
              <a:rPr lang="ru-RU" dirty="0" err="1"/>
              <a:t>Queue</a:t>
            </a:r>
            <a:r>
              <a:rPr lang="ru-RU" dirty="0"/>
              <a:t>) — это структура, знакомая нам из жизни. Очереди в магазины, к врачам. Кто первее пришёл (First In), тот первее и выйдет из очереди (First Out). В Java очередь представлена интерфейсом </a:t>
            </a:r>
            <a:r>
              <a:rPr lang="ru-RU" dirty="0" err="1"/>
              <a:t>java.util.Queue</a:t>
            </a:r>
            <a:r>
              <a:rPr lang="ru-RU" dirty="0"/>
              <a:t>.</a:t>
            </a:r>
          </a:p>
          <a:p>
            <a:r>
              <a:rPr lang="ru-RU" dirty="0"/>
              <a:t>Согласно </a:t>
            </a:r>
            <a:r>
              <a:rPr lang="ru-RU" dirty="0" err="1"/>
              <a:t>Javadoc</a:t>
            </a:r>
            <a:r>
              <a:rPr lang="ru-RU" dirty="0"/>
              <a:t> очереди, очередь добавляет следующие методы:</a:t>
            </a:r>
          </a:p>
          <a:p>
            <a:endParaRPr lang="en-US" dirty="0"/>
          </a:p>
        </p:txBody>
      </p:sp>
      <p:pic>
        <p:nvPicPr>
          <p:cNvPr id="4" name="Рисунок 7">
            <a:extLst>
              <a:ext uri="{FF2B5EF4-FFF2-40B4-BE49-F238E27FC236}">
                <a16:creationId xmlns:a16="http://schemas.microsoft.com/office/drawing/2014/main" id="{25A6EB1F-44AB-4D61-91E5-560084D01B0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292" y="4001294"/>
            <a:ext cx="6568483" cy="249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51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10EAC-E34F-4F1A-B04E-A260291A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java.util.Deque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AEB5F-31FE-4653-B8DB-581B3A7DC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У интерфейса очереди есть так же полезный наследник — </a:t>
            </a:r>
            <a:r>
              <a:rPr lang="ru-RU" dirty="0" err="1"/>
              <a:t>Deque</a:t>
            </a:r>
            <a:r>
              <a:rPr lang="ru-RU" dirty="0"/>
              <a:t>. Это так называемая "двусторонняя очередь". То есть такая очередь позволяет использовать эту структуру как с начала, так и с конца.</a:t>
            </a:r>
          </a:p>
          <a:p>
            <a:pPr marL="0" indent="0">
              <a:buNone/>
            </a:pPr>
            <a:r>
              <a:rPr lang="ru-RU" dirty="0"/>
              <a:t>В качестве реализации </a:t>
            </a:r>
            <a:r>
              <a:rPr lang="ru-RU" dirty="0" err="1"/>
              <a:t>java.util.Deque</a:t>
            </a:r>
            <a:r>
              <a:rPr lang="ru-RU" dirty="0"/>
              <a:t> можно привести класс </a:t>
            </a:r>
            <a:r>
              <a:rPr lang="ru-RU" dirty="0" err="1"/>
              <a:t>java.util.ArrayDeque</a:t>
            </a:r>
            <a:r>
              <a:rPr lang="ru-RU" dirty="0"/>
              <a:t>. То есть списки можно реализовать при помощи связанного списка и массива и очереди тоже можно реализовать при помощи массива или при помощи связанного списка.</a:t>
            </a:r>
          </a:p>
          <a:p>
            <a:pPr marL="0" indent="0">
              <a:buNone/>
            </a:pPr>
            <a:r>
              <a:rPr lang="ru-RU" dirty="0"/>
              <a:t>Интерфейсы </a:t>
            </a:r>
            <a:r>
              <a:rPr lang="ru-RU" dirty="0" err="1"/>
              <a:t>Queue</a:t>
            </a:r>
            <a:r>
              <a:rPr lang="ru-RU" dirty="0"/>
              <a:t> и </a:t>
            </a:r>
            <a:r>
              <a:rPr lang="ru-RU" dirty="0" err="1"/>
              <a:t>Deque</a:t>
            </a:r>
            <a:r>
              <a:rPr lang="ru-RU" dirty="0"/>
              <a:t> имеют наследников, представляющих "блокирующую очередь": </a:t>
            </a:r>
            <a:r>
              <a:rPr lang="ru-RU" dirty="0" err="1"/>
              <a:t>BlockingQueue</a:t>
            </a:r>
            <a:r>
              <a:rPr lang="ru-RU" dirty="0"/>
              <a:t> и </a:t>
            </a:r>
            <a:r>
              <a:rPr lang="ru-RU" dirty="0" err="1"/>
              <a:t>BlockingDeque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775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379FE-0AFF-439A-909A-003D0F08F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java.util.Deque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32B9F-E5F3-40F0-8477-AE086AD43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Давайте посмотрим на какие-нибудь примеры блокирующих очередей.</a:t>
            </a:r>
          </a:p>
          <a:p>
            <a:pPr marL="0" indent="0">
              <a:buNone/>
            </a:pPr>
            <a:r>
              <a:rPr lang="ru-RU" dirty="0" err="1"/>
              <a:t>BlockingQueue</a:t>
            </a:r>
            <a:r>
              <a:rPr lang="ru-RU" dirty="0"/>
              <a:t> реализуют: </a:t>
            </a:r>
            <a:r>
              <a:rPr lang="ru-RU" dirty="0" err="1"/>
              <a:t>PriorityBlockingQueue</a:t>
            </a:r>
            <a:r>
              <a:rPr lang="ru-RU" dirty="0"/>
              <a:t>, </a:t>
            </a:r>
            <a:r>
              <a:rPr lang="ru-RU" dirty="0" err="1"/>
              <a:t>SynchronousQueue</a:t>
            </a:r>
            <a:r>
              <a:rPr lang="ru-RU" dirty="0"/>
              <a:t>, </a:t>
            </a:r>
            <a:r>
              <a:rPr lang="ru-RU" dirty="0" err="1"/>
              <a:t>ArrayBlockingQueue</a:t>
            </a:r>
            <a:r>
              <a:rPr lang="ru-RU" dirty="0"/>
              <a:t>, </a:t>
            </a:r>
            <a:r>
              <a:rPr lang="ru-RU" dirty="0" err="1"/>
              <a:t>DelayQueue</a:t>
            </a:r>
            <a:r>
              <a:rPr lang="ru-RU" dirty="0"/>
              <a:t>, </a:t>
            </a:r>
            <a:r>
              <a:rPr lang="ru-RU" dirty="0" err="1"/>
              <a:t>LinkedBlockingQueue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А вот </a:t>
            </a:r>
            <a:r>
              <a:rPr lang="ru-RU" dirty="0" err="1"/>
              <a:t>BlockingDeque</a:t>
            </a:r>
            <a:r>
              <a:rPr lang="ru-RU" dirty="0"/>
              <a:t> реализуют из стандартного Collection </a:t>
            </a:r>
            <a:r>
              <a:rPr lang="ru-RU" dirty="0" err="1"/>
              <a:t>Frameworks</a:t>
            </a:r>
            <a:r>
              <a:rPr lang="ru-RU" dirty="0"/>
              <a:t> всего </a:t>
            </a:r>
            <a:r>
              <a:rPr lang="ru-RU" dirty="0" err="1"/>
              <a:t>LinkedBlockingDeque</a:t>
            </a:r>
            <a:r>
              <a:rPr lang="ru-RU" dirty="0"/>
              <a:t>. Каждая очередь может быть использована для решения различного рода задач многопоточного программирования, но сегодня это не входит в рамки нашей лекции.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047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7B4C2-089D-442E-80AC-16468296D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java.util.Set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D4FD8-852D-48B8-ADE6-E14649714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Лучше давайте добавим ещё одну ветвь иерархии Collection </a:t>
            </a:r>
            <a:r>
              <a:rPr lang="ru-RU" dirty="0" err="1"/>
              <a:t>Framework’a</a:t>
            </a:r>
            <a:r>
              <a:rPr lang="ru-RU" dirty="0"/>
              <a:t> — </a:t>
            </a:r>
            <a:r>
              <a:rPr lang="ru-RU" dirty="0" err="1"/>
              <a:t>Set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От очереди и списка </a:t>
            </a:r>
            <a:r>
              <a:rPr lang="ru-RU" dirty="0" err="1"/>
              <a:t>Set</a:t>
            </a:r>
            <a:r>
              <a:rPr lang="ru-RU" dirty="0"/>
              <a:t> отличается большей абстракцией над хранением элементов. </a:t>
            </a:r>
            <a:r>
              <a:rPr lang="ru-RU" dirty="0" err="1"/>
              <a:t>Set</a:t>
            </a:r>
            <a:r>
              <a:rPr lang="ru-RU" dirty="0"/>
              <a:t> — как мешок с предметами, где неизвестно, как лежат предметы и в каком порядке они легли.</a:t>
            </a:r>
          </a:p>
          <a:p>
            <a:pPr marL="0" indent="0">
              <a:buNone/>
            </a:pPr>
            <a:r>
              <a:rPr lang="ru-RU" dirty="0"/>
              <a:t>В Java такой набор представлен интерфейсом </a:t>
            </a:r>
            <a:r>
              <a:rPr lang="ru-RU" dirty="0" err="1"/>
              <a:t>java.util.Set</a:t>
            </a:r>
            <a:r>
              <a:rPr lang="ru-RU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635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69A8-0FBA-4161-AB38-230C1BC1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java.util.Set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41762-0524-408C-A31B-8650185DF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Интересно, что сам интерфейс </a:t>
            </a:r>
            <a:r>
              <a:rPr lang="ru-RU" dirty="0" err="1"/>
              <a:t>Set</a:t>
            </a:r>
            <a:r>
              <a:rPr lang="ru-RU" dirty="0"/>
              <a:t> не добавляет новых методов к интерфейсу Collection, а лишь уточняет требования (про то, что не должно содержать дубликатов). Кроме того, из прошлого описания следует, что просто так из </a:t>
            </a:r>
            <a:r>
              <a:rPr lang="ru-RU" dirty="0" err="1"/>
              <a:t>Set</a:t>
            </a:r>
            <a:r>
              <a:rPr lang="ru-RU" dirty="0"/>
              <a:t> нельзя получить элемент. Для получения элементов используется </a:t>
            </a:r>
            <a:r>
              <a:rPr lang="ru-RU" dirty="0" err="1"/>
              <a:t>Iterator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Во-первых, самая известная реализация — на основе хэш-кода — </a:t>
            </a:r>
            <a:r>
              <a:rPr lang="ru-RU" dirty="0" err="1"/>
              <a:t>HashSet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Другая не менее известная реализация — на основе дерева — </a:t>
            </a:r>
            <a:r>
              <a:rPr lang="ru-RU" dirty="0" err="1"/>
              <a:t>TreeSet</a:t>
            </a:r>
            <a:r>
              <a:rPr lang="ru-RU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621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10">
            <a:extLst>
              <a:ext uri="{FF2B5EF4-FFF2-40B4-BE49-F238E27FC236}">
                <a16:creationId xmlns:a16="http://schemas.microsoft.com/office/drawing/2014/main" id="{25B0BFE3-2E76-4D00-BFA3-0EAB9312CB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9898" y="1278383"/>
            <a:ext cx="12008880" cy="434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66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FED79-24BA-4F50-A6DA-A4C1FED6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java.util.Map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E8CA0-CADB-4908-ADDD-EF6674CF0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рамках коллекций осталось разобрать последнюю иерархию, которая на первый взгляд стоит в стороне — </a:t>
            </a:r>
            <a:r>
              <a:rPr lang="ru-RU" dirty="0" err="1"/>
              <a:t>java.util.Map</a:t>
            </a:r>
            <a:r>
              <a:rPr lang="ru-RU" dirty="0"/>
              <a:t>.</a:t>
            </a:r>
          </a:p>
          <a:p>
            <a:r>
              <a:rPr lang="ru-RU" dirty="0"/>
              <a:t>Карты — это такая структура данных, в которой данные хранятся по ключу. Например, ключом может служить ID или код города. Аналог из мира C# это словари.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00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47CCB-6BD1-44E4-A482-7DDD19795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i="0" dirty="0">
                <a:solidFill>
                  <a:srgbClr val="212529"/>
                </a:solidFill>
                <a:effectLst/>
                <a:latin typeface="Onest"/>
              </a:rPr>
              <a:t>Спецификация </a:t>
            </a:r>
            <a:r>
              <a:rPr lang="en-US" b="1" i="0" dirty="0">
                <a:solidFill>
                  <a:srgbClr val="212529"/>
                </a:solidFill>
                <a:effectLst/>
                <a:latin typeface="Onest"/>
              </a:rPr>
              <a:t>JVM</a:t>
            </a:r>
            <a:endParaRPr lang="en-US" b="0" i="0" dirty="0">
              <a:solidFill>
                <a:srgbClr val="212529"/>
              </a:solidFill>
              <a:effectLst/>
              <a:latin typeface="Ones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433BB-1C85-4CC3-92B5-41790E0F8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Первая часть JVM — </a:t>
            </a:r>
            <a:r>
              <a:rPr lang="ru-RU" b="1" dirty="0"/>
              <a:t>спецификация</a:t>
            </a:r>
            <a:r>
              <a:rPr lang="ru-RU" dirty="0"/>
              <a:t>, которая до конца не определяет все детали реализации виртуальной машины. Это значит, что остается максимальная свобода творчества для разработчика, который работает с ней. Чтобы правильно реализовать виртуальную машину Java, вам нужно всего лишь уметь читать </a:t>
            </a:r>
            <a:r>
              <a:rPr lang="ru-RU" dirty="0" err="1"/>
              <a:t>class</a:t>
            </a:r>
            <a:r>
              <a:rPr lang="ru-RU" dirty="0"/>
              <a:t>-файлы и правильно выполнять указанные в них операции.</a:t>
            </a:r>
          </a:p>
          <a:p>
            <a:pPr marL="0" indent="0">
              <a:buNone/>
            </a:pPr>
            <a:r>
              <a:rPr lang="ru-RU" dirty="0"/>
              <a:t>Итак, все, что должна делать JVM — правильно запускать Java-программы. Это может показаться достаточно простым процессом, однако это очень масштабная задача, учитывая мощность и гибкость языка Java.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069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FED79-24BA-4F50-A6DA-A4C1FED6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java.util.Map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E8CA0-CADB-4908-ADDD-EF6674CF0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 помощи </a:t>
            </a:r>
            <a:r>
              <a:rPr lang="ru-RU" dirty="0" err="1"/>
              <a:t>keySet</a:t>
            </a:r>
            <a:r>
              <a:rPr lang="ru-RU" dirty="0"/>
              <a:t> позволяет получить набор ключей</a:t>
            </a:r>
            <a:br>
              <a:rPr lang="ru-RU" dirty="0"/>
            </a:br>
            <a:r>
              <a:rPr lang="ru-RU" dirty="0"/>
              <a:t>А при помощи метода </a:t>
            </a:r>
            <a:r>
              <a:rPr lang="ru-RU" dirty="0" err="1"/>
              <a:t>values</a:t>
            </a:r>
            <a:r>
              <a:rPr lang="ru-RU" dirty="0"/>
              <a:t> можем получить коллекцию значений в карте. Ключи в карте уникальны, что подчёркивается структурой данных </a:t>
            </a:r>
            <a:r>
              <a:rPr lang="ru-RU" dirty="0" err="1"/>
              <a:t>Set</a:t>
            </a:r>
            <a:r>
              <a:rPr lang="ru-RU" dirty="0"/>
              <a:t>. Значения же могут повторяться, что подчёркивает </a:t>
            </a:r>
            <a:r>
              <a:rPr lang="ru-RU" dirty="0" err="1"/>
              <a:t>стуктура</a:t>
            </a:r>
            <a:r>
              <a:rPr lang="ru-RU" dirty="0"/>
              <a:t> данных Collection.</a:t>
            </a:r>
          </a:p>
          <a:p>
            <a:pPr marL="0" indent="0">
              <a:buNone/>
            </a:pPr>
            <a:r>
              <a:rPr lang="ru-RU" dirty="0"/>
              <a:t>Кроме того, при помощи метода </a:t>
            </a:r>
            <a:r>
              <a:rPr lang="ru-RU" dirty="0" err="1"/>
              <a:t>entrySet</a:t>
            </a:r>
            <a:r>
              <a:rPr lang="ru-RU" dirty="0"/>
              <a:t> можем получить набор пар "ключ - значение".</a:t>
            </a:r>
          </a:p>
        </p:txBody>
      </p:sp>
    </p:spTree>
    <p:extLst>
      <p:ext uri="{BB962C8B-B14F-4D97-AF65-F5344CB8AC3E}">
        <p14:creationId xmlns:p14="http://schemas.microsoft.com/office/powerpoint/2010/main" val="27708031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11">
            <a:extLst>
              <a:ext uri="{FF2B5EF4-FFF2-40B4-BE49-F238E27FC236}">
                <a16:creationId xmlns:a16="http://schemas.microsoft.com/office/drawing/2014/main" id="{55C0B19C-02A1-4265-90DA-73FC4673B6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66831" y="463858"/>
            <a:ext cx="12325662" cy="59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070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75150-BF0D-46DC-8E1D-549445CC5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имплементации коллекций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AC6A5-B99C-43E4-A84E-B9296DA82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 необходимости, разработчик может создать собственную реализацию, расширив или переопределив существующую логику, либо создав свою собственную реализацию подходящего интерфейса с нуля. Также существует некоторое количество готовых решений, которые являются альтернативой или дополнением к Java </a:t>
            </a:r>
            <a:r>
              <a:rPr lang="ru-RU" dirty="0" err="1"/>
              <a:t>Collections</a:t>
            </a:r>
            <a:r>
              <a:rPr lang="ru-RU" dirty="0"/>
              <a:t> Framework. Наиболее популярными являются </a:t>
            </a:r>
            <a:r>
              <a:rPr lang="ru-RU" b="1" dirty="0"/>
              <a:t>Google </a:t>
            </a:r>
            <a:r>
              <a:rPr lang="ru-RU" b="1" dirty="0" err="1"/>
              <a:t>Guava</a:t>
            </a:r>
            <a:r>
              <a:rPr lang="ru-RU" dirty="0"/>
              <a:t> и </a:t>
            </a:r>
            <a:r>
              <a:rPr lang="ru-RU" b="1" dirty="0"/>
              <a:t>Apache </a:t>
            </a:r>
            <a:r>
              <a:rPr lang="ru-RU" b="1" dirty="0" err="1"/>
              <a:t>Commons</a:t>
            </a:r>
            <a:r>
              <a:rPr lang="ru-RU" b="1" dirty="0"/>
              <a:t> </a:t>
            </a:r>
            <a:r>
              <a:rPr lang="ru-RU" b="1" dirty="0" err="1"/>
              <a:t>Collections</a:t>
            </a:r>
            <a:r>
              <a:rPr lang="ru-RU" dirty="0"/>
              <a:t>. (Эти пакеты выступают как </a:t>
            </a:r>
            <a:r>
              <a:rPr lang="ru-RU" b="1" dirty="0" err="1"/>
              <a:t>boost</a:t>
            </a:r>
            <a:r>
              <a:rPr lang="ru-RU" dirty="0"/>
              <a:t> для С++)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64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4C38E-87ED-4A57-9CFF-060B2BE83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как работать с коллекциями?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22633-0B1C-48F2-A6BE-BEE6EDB40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Также хочется отметить, что существуют </a:t>
            </a:r>
            <a:r>
              <a:rPr lang="ru-RU" dirty="0" err="1"/>
              <a:t>потокобезопасные</a:t>
            </a:r>
            <a:r>
              <a:rPr lang="ru-RU" dirty="0"/>
              <a:t> версии коллекций, прямо как в C#, лежат они в отдельном пакете </a:t>
            </a:r>
            <a:r>
              <a:rPr lang="ru-RU" dirty="0" err="1"/>
              <a:t>java.util.concurrent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Остаётся лишь научится работать с коллекциями так же как мы это с вами делали на ООП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93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DA937-DBCF-4F4C-BBA1-B4A2EA284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API (</a:t>
            </a:r>
            <a:r>
              <a:rPr lang="ru-RU" dirty="0"/>
              <a:t>или </a:t>
            </a:r>
            <a:r>
              <a:rPr lang="en-US" dirty="0"/>
              <a:t>LINQ </a:t>
            </a:r>
            <a:r>
              <a:rPr lang="ru-RU" dirty="0"/>
              <a:t>в </a:t>
            </a:r>
            <a:r>
              <a:rPr lang="en-US" dirty="0"/>
              <a:t>Java)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DFC3A-AA73-4D5A-8D17-85E8774CC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Стримы и коллекции чем-то похожи друг на друга, но у них разное назначение. Коллекции обеспечивают эффективный доступ к одиночным объектам, а стримы, наоборот, для прямого доступа и обработки отдельных элементов не используются. Стримы предназначены для параллельных и последовательных агрегаций, выполняемых через цепочку методов, прямо как LINQ.</a:t>
            </a:r>
          </a:p>
          <a:p>
            <a:pPr marL="0" indent="0">
              <a:buNone/>
            </a:pPr>
            <a:r>
              <a:rPr lang="ru-RU" dirty="0"/>
              <a:t>Для того чтобы начать строить свою цепочку преобразований, первым делом необходимо получить поток, для этого, над любой коллекцией достаточно вызвать метод </a:t>
            </a:r>
            <a:r>
              <a:rPr lang="ru-RU" b="1" dirty="0"/>
              <a:t>.</a:t>
            </a:r>
            <a:r>
              <a:rPr lang="ru-RU" b="1" dirty="0" err="1"/>
              <a:t>stream</a:t>
            </a:r>
            <a:r>
              <a:rPr lang="ru-RU" b="1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0567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9207-294D-4891-B104-E6D27EEC4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1DBEF-C3AC-434E-A0B4-05EB5FDD4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Так же можно создать Stream и не имея коллекции:</a:t>
            </a:r>
          </a:p>
          <a:p>
            <a:r>
              <a:rPr lang="ru-RU" dirty="0"/>
              <a:t>Например, Пустой стрим: </a:t>
            </a:r>
            <a:r>
              <a:rPr lang="ru-RU" dirty="0" err="1"/>
              <a:t>Stream.empty</a:t>
            </a:r>
            <a:r>
              <a:rPr lang="ru-RU" dirty="0"/>
              <a:t>()</a:t>
            </a:r>
          </a:p>
          <a:p>
            <a:r>
              <a:rPr lang="ru-RU" dirty="0"/>
              <a:t>Или из указанных элементов: </a:t>
            </a:r>
            <a:r>
              <a:rPr lang="ru-RU" dirty="0" err="1"/>
              <a:t>Stream.of</a:t>
            </a:r>
            <a:r>
              <a:rPr lang="ru-RU" dirty="0"/>
              <a:t>("1", "2", "3")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23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761BB-9610-4C7C-8D18-DB27D6B16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CF224-97E3-4B81-8902-585082E1B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Далее, есть такое понятие как операторы (по сути методы класса Stream)</a:t>
            </a:r>
          </a:p>
          <a:p>
            <a:pPr marL="0" indent="0">
              <a:buNone/>
            </a:pPr>
            <a:r>
              <a:rPr lang="ru-RU" dirty="0"/>
              <a:t>Промежуточные (“</a:t>
            </a:r>
            <a:r>
              <a:rPr lang="ru-RU" dirty="0" err="1"/>
              <a:t>intermediate</a:t>
            </a:r>
            <a:r>
              <a:rPr lang="ru-RU" dirty="0"/>
              <a:t>”, ещё называют “</a:t>
            </a:r>
            <a:r>
              <a:rPr lang="ru-RU" dirty="0" err="1"/>
              <a:t>lazy</a:t>
            </a:r>
            <a:r>
              <a:rPr lang="ru-RU" dirty="0"/>
              <a:t>”) — обрабатывают поступающие элементы и возвращают стрим. Промежуточных операторов в цепочке обработки элементов может быть много. (Например .</a:t>
            </a:r>
            <a:r>
              <a:rPr lang="ru-RU" dirty="0" err="1"/>
              <a:t>Where</a:t>
            </a:r>
            <a:r>
              <a:rPr lang="ru-RU" dirty="0"/>
              <a:t>(…) из LINQ)</a:t>
            </a:r>
          </a:p>
          <a:p>
            <a:pPr marL="0" indent="0">
              <a:buNone/>
            </a:pPr>
            <a:r>
              <a:rPr lang="ru-RU" dirty="0"/>
              <a:t>Терминальные (“</a:t>
            </a:r>
            <a:r>
              <a:rPr lang="ru-RU" dirty="0" err="1"/>
              <a:t>terminal</a:t>
            </a:r>
            <a:r>
              <a:rPr lang="ru-RU" dirty="0"/>
              <a:t>”, ещё называют “</a:t>
            </a:r>
            <a:r>
              <a:rPr lang="ru-RU" dirty="0" err="1"/>
              <a:t>eager</a:t>
            </a:r>
            <a:r>
              <a:rPr lang="ru-RU" dirty="0"/>
              <a:t>”) — обрабатывают элементы и завершают работу стрима, так что терминальный оператор в цепочке может быть только один. </a:t>
            </a:r>
            <a:br>
              <a:rPr lang="en-US" dirty="0"/>
            </a:br>
            <a:r>
              <a:rPr lang="ru-RU" dirty="0"/>
              <a:t>(Например .</a:t>
            </a:r>
            <a:r>
              <a:rPr lang="ru-RU" dirty="0" err="1"/>
              <a:t>ToList</a:t>
            </a:r>
            <a:r>
              <a:rPr lang="ru-RU" dirty="0"/>
              <a:t>() из LINQ)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Рисунок 13">
            <a:extLst>
              <a:ext uri="{FF2B5EF4-FFF2-40B4-BE49-F238E27FC236}">
                <a16:creationId xmlns:a16="http://schemas.microsoft.com/office/drawing/2014/main" id="{A13EC626-4577-48C8-8433-95E1DDB63E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53155" y="15081"/>
            <a:ext cx="4913888" cy="167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4697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1272A-8A5B-45E9-B2C4-BC9D65EA4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FE816-DE22-4C69-9314-47CCEA0A5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Важные моменты:</a:t>
            </a:r>
          </a:p>
          <a:p>
            <a:r>
              <a:rPr lang="ru-RU" dirty="0"/>
              <a:t>Обработка не начнётся до тех пор, пока не будет вызван терминальный оператор. </a:t>
            </a:r>
          </a:p>
          <a:p>
            <a:r>
              <a:rPr lang="ru-RU" dirty="0"/>
              <a:t>Экземпляр, стрима нельзя использовать более одного раза (В отличии от </a:t>
            </a:r>
            <a:r>
              <a:rPr lang="ru-RU" dirty="0" err="1"/>
              <a:t>IEnumerable</a:t>
            </a:r>
            <a:r>
              <a:rPr lang="ru-RU" dirty="0"/>
              <a:t> из C#)</a:t>
            </a:r>
          </a:p>
          <a:p>
            <a:pPr marL="0" indent="0">
              <a:buNone/>
            </a:pPr>
            <a:r>
              <a:rPr lang="ru-RU" dirty="0"/>
              <a:t>Поэтому, вам необходимо будет открывать новый поток каждый раз если планируется работать с одной коллекцией по разному</a:t>
            </a:r>
          </a:p>
        </p:txBody>
      </p:sp>
    </p:spTree>
    <p:extLst>
      <p:ext uri="{BB962C8B-B14F-4D97-AF65-F5344CB8AC3E}">
        <p14:creationId xmlns:p14="http://schemas.microsoft.com/office/powerpoint/2010/main" val="39191580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1272A-8A5B-45E9-B2C4-BC9D65EA4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FE816-DE22-4C69-9314-47CCEA0A5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098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b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.</a:t>
            </a:r>
            <a:r>
              <a:rPr lang="en-US" sz="2800" dirty="0">
                <a:solidFill>
                  <a:srgbClr val="90060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.</a:t>
            </a:r>
            <a:r>
              <a:rPr lang="en-US" sz="2800" dirty="0">
                <a:solidFill>
                  <a:srgbClr val="90060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(x-&gt; 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x.</a:t>
            </a:r>
            <a:r>
              <a:rPr lang="en-US" sz="2800" dirty="0" err="1">
                <a:solidFill>
                  <a:srgbClr val="90060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2800" dirty="0">
                <a:solidFill>
                  <a:srgbClr val="90060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</a:t>
            </a:r>
            <a:r>
              <a:rPr lang="en-US" sz="2800" dirty="0">
                <a:solidFill>
                  <a:srgbClr val="0026B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.</a:t>
            </a:r>
            <a:r>
              <a:rPr lang="en-US" sz="2800" dirty="0" err="1">
                <a:solidFill>
                  <a:srgbClr val="90060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800" dirty="0" err="1">
                <a:solidFill>
                  <a:srgbClr val="90060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098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</a:t>
            </a:r>
            <a:r>
              <a:rPr lang="en-US" sz="2800" dirty="0" err="1">
                <a:solidFill>
                  <a:srgbClr val="90060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2800" dirty="0" err="1">
                <a:solidFill>
                  <a:srgbClr val="90060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 -&gt; 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</a:t>
            </a:r>
            <a:r>
              <a:rPr lang="en-US" sz="2800" dirty="0" err="1">
                <a:solidFill>
                  <a:srgbClr val="90060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(x));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26412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959136-8AB0-43E3-8390-C1B7BCC6E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513770"/>
              </p:ext>
            </p:extLst>
          </p:nvPr>
        </p:nvGraphicFramePr>
        <p:xfrm>
          <a:off x="763480" y="106532"/>
          <a:ext cx="9854214" cy="6507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26580">
                  <a:extLst>
                    <a:ext uri="{9D8B030D-6E8A-4147-A177-3AD203B41FA5}">
                      <a16:colId xmlns:a16="http://schemas.microsoft.com/office/drawing/2014/main" val="1783503944"/>
                    </a:ext>
                  </a:extLst>
                </a:gridCol>
                <a:gridCol w="4927634">
                  <a:extLst>
                    <a:ext uri="{9D8B030D-6E8A-4147-A177-3AD203B41FA5}">
                      <a16:colId xmlns:a16="http://schemas.microsoft.com/office/drawing/2014/main" val="301848185"/>
                    </a:ext>
                  </a:extLst>
                </a:gridCol>
              </a:tblGrid>
              <a:tr h="325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C#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Java Stream API Method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extLst>
                  <a:ext uri="{0D108BD9-81ED-4DB2-BD59-A6C34878D82A}">
                    <a16:rowId xmlns:a16="http://schemas.microsoft.com/office/drawing/2014/main" val="763202178"/>
                  </a:ext>
                </a:extLst>
              </a:tr>
              <a:tr h="325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.Where( predicate 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.filter( predicate 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extLst>
                  <a:ext uri="{0D108BD9-81ED-4DB2-BD59-A6C34878D82A}">
                    <a16:rowId xmlns:a16="http://schemas.microsoft.com/office/drawing/2014/main" val="514557972"/>
                  </a:ext>
                </a:extLst>
              </a:tr>
              <a:tr h="325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.Select( Func&lt;TSource, TResult&gt; 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.map( Function&lt;T,R&gt; ) / .map( mapper 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extLst>
                  <a:ext uri="{0D108BD9-81ED-4DB2-BD59-A6C34878D82A}">
                    <a16:rowId xmlns:a16="http://schemas.microsoft.com/office/drawing/2014/main" val="1242768589"/>
                  </a:ext>
                </a:extLst>
              </a:tr>
              <a:tr h="325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.SelectMany(…)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.flatMap(…)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extLst>
                  <a:ext uri="{0D108BD9-81ED-4DB2-BD59-A6C34878D82A}">
                    <a16:rowId xmlns:a16="http://schemas.microsoft.com/office/drawing/2014/main" val="534975399"/>
                  </a:ext>
                </a:extLst>
              </a:tr>
              <a:tr h="325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Enumerable.Range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IntStream.range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extLst>
                  <a:ext uri="{0D108BD9-81ED-4DB2-BD59-A6C34878D82A}">
                    <a16:rowId xmlns:a16="http://schemas.microsoft.com/office/drawing/2014/main" val="2489784885"/>
                  </a:ext>
                </a:extLst>
              </a:tr>
              <a:tr h="325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.Take()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.limit()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extLst>
                  <a:ext uri="{0D108BD9-81ED-4DB2-BD59-A6C34878D82A}">
                    <a16:rowId xmlns:a16="http://schemas.microsoft.com/office/drawing/2014/main" val="2091122992"/>
                  </a:ext>
                </a:extLst>
              </a:tr>
              <a:tr h="325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.Skip()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.skip()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extLst>
                  <a:ext uri="{0D108BD9-81ED-4DB2-BD59-A6C34878D82A}">
                    <a16:rowId xmlns:a16="http://schemas.microsoft.com/office/drawing/2014/main" val="1906774155"/>
                  </a:ext>
                </a:extLst>
              </a:tr>
              <a:tr h="325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.Distinct()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.distinct()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extLst>
                  <a:ext uri="{0D108BD9-81ED-4DB2-BD59-A6C34878D82A}">
                    <a16:rowId xmlns:a16="http://schemas.microsoft.com/office/drawing/2014/main" val="3696599040"/>
                  </a:ext>
                </a:extLst>
              </a:tr>
              <a:tr h="325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.OrderBy(…)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.sorted( comparator 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extLst>
                  <a:ext uri="{0D108BD9-81ED-4DB2-BD59-A6C34878D82A}">
                    <a16:rowId xmlns:a16="http://schemas.microsoft.com/office/drawing/2014/main" val="3256047638"/>
                  </a:ext>
                </a:extLst>
              </a:tr>
              <a:tr h="325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List.ForEach(…)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.forEach(Consumer action)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extLst>
                  <a:ext uri="{0D108BD9-81ED-4DB2-BD59-A6C34878D82A}">
                    <a16:rowId xmlns:a16="http://schemas.microsoft.com/office/drawing/2014/main" val="1840106880"/>
                  </a:ext>
                </a:extLst>
              </a:tr>
              <a:tr h="325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.Count()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.count()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extLst>
                  <a:ext uri="{0D108BD9-81ED-4DB2-BD59-A6C34878D82A}">
                    <a16:rowId xmlns:a16="http://schemas.microsoft.com/office/drawing/2014/main" val="4224178066"/>
                  </a:ext>
                </a:extLst>
              </a:tr>
              <a:tr h="325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.Aggregate()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.reduce()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extLst>
                  <a:ext uri="{0D108BD9-81ED-4DB2-BD59-A6C34878D82A}">
                    <a16:rowId xmlns:a16="http://schemas.microsoft.com/office/drawing/2014/main" val="953899425"/>
                  </a:ext>
                </a:extLst>
              </a:tr>
              <a:tr h="325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.First()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.findFirst()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extLst>
                  <a:ext uri="{0D108BD9-81ED-4DB2-BD59-A6C34878D82A}">
                    <a16:rowId xmlns:a16="http://schemas.microsoft.com/office/drawing/2014/main" val="2127293575"/>
                  </a:ext>
                </a:extLst>
              </a:tr>
              <a:tr h="325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.Any()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.anyMatch()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extLst>
                  <a:ext uri="{0D108BD9-81ED-4DB2-BD59-A6C34878D82A}">
                    <a16:rowId xmlns:a16="http://schemas.microsoft.com/office/drawing/2014/main" val="1499179974"/>
                  </a:ext>
                </a:extLst>
              </a:tr>
              <a:tr h="325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.Any() с отрицанием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2000">
                          <a:effectLst/>
                        </a:rPr>
                        <a:t>.none</a:t>
                      </a:r>
                      <a:r>
                        <a:rPr lang="en-US" sz="2000">
                          <a:effectLst/>
                        </a:rPr>
                        <a:t>Match()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extLst>
                  <a:ext uri="{0D108BD9-81ED-4DB2-BD59-A6C34878D82A}">
                    <a16:rowId xmlns:a16="http://schemas.microsoft.com/office/drawing/2014/main" val="1813961190"/>
                  </a:ext>
                </a:extLst>
              </a:tr>
              <a:tr h="325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.ToList()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.toList()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extLst>
                  <a:ext uri="{0D108BD9-81ED-4DB2-BD59-A6C34878D82A}">
                    <a16:rowId xmlns:a16="http://schemas.microsoft.com/office/drawing/2014/main" val="4094674582"/>
                  </a:ext>
                </a:extLst>
              </a:tr>
              <a:tr h="325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.Distinct().ToArray()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.toSet()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extLst>
                  <a:ext uri="{0D108BD9-81ED-4DB2-BD59-A6C34878D82A}">
                    <a16:rowId xmlns:a16="http://schemas.microsoft.com/office/drawing/2014/main" val="998405465"/>
                  </a:ext>
                </a:extLst>
              </a:tr>
              <a:tr h="325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String.Join()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.joining( delimiter, prefix, suffix 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extLst>
                  <a:ext uri="{0D108BD9-81ED-4DB2-BD59-A6C34878D82A}">
                    <a16:rowId xmlns:a16="http://schemas.microsoft.com/office/drawing/2014/main" val="3306151351"/>
                  </a:ext>
                </a:extLst>
              </a:tr>
              <a:tr h="325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.FirstOrDefault(…, 5)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.map(…).orElse(5)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extLst>
                  <a:ext uri="{0D108BD9-81ED-4DB2-BD59-A6C34878D82A}">
                    <a16:rowId xmlns:a16="http://schemas.microsoft.com/office/drawing/2014/main" val="2209673972"/>
                  </a:ext>
                </a:extLst>
              </a:tr>
              <a:tr h="3253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</a:rPr>
                        <a:t>.Single(…)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.filter(…).</a:t>
                      </a:r>
                      <a:r>
                        <a:rPr lang="en-US" sz="2000" dirty="0" err="1">
                          <a:effectLst/>
                        </a:rPr>
                        <a:t>orElseThrow</a:t>
                      </a:r>
                      <a:r>
                        <a:rPr lang="en-US" sz="2000" dirty="0">
                          <a:effectLst/>
                        </a:rPr>
                        <a:t>()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746" marR="107746" marT="0" marB="0"/>
                </a:tc>
                <a:extLst>
                  <a:ext uri="{0D108BD9-81ED-4DB2-BD59-A6C34878D82A}">
                    <a16:rowId xmlns:a16="http://schemas.microsoft.com/office/drawing/2014/main" val="246434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193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C6628-308C-4A89-AF6A-556C99F11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212529"/>
                </a:solidFill>
                <a:effectLst/>
                <a:latin typeface="Onest"/>
              </a:rPr>
              <a:t>Реализация </a:t>
            </a:r>
            <a:r>
              <a:rPr lang="en-US" b="1" i="0" dirty="0">
                <a:solidFill>
                  <a:srgbClr val="212529"/>
                </a:solidFill>
                <a:effectLst/>
                <a:latin typeface="Onest"/>
              </a:rPr>
              <a:t>JVM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6B2AA-659D-4600-9657-B24845D29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Onest"/>
              </a:rPr>
              <a:t>Реализация спецификации JVM приводит к созданию реальной программы, которая и является реализацией JVM. По сути, существует огромное количество реализаций спецификации JVM — как коммерческих, так и с открытым кодом.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681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3782-B984-4197-81AC-51266F8D2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0244B-C593-4254-A1F1-E62F99227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https://habr.com/ru/company/otus/blog/658999/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6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4C606-0337-474A-AF8E-98D0CA030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212529"/>
                </a:solidFill>
                <a:effectLst/>
                <a:latin typeface="Onest"/>
              </a:rPr>
              <a:t>Экземпляр </a:t>
            </a:r>
            <a:r>
              <a:rPr lang="en-US" b="1" i="0" dirty="0">
                <a:solidFill>
                  <a:srgbClr val="212529"/>
                </a:solidFill>
                <a:effectLst/>
                <a:latin typeface="Onest"/>
              </a:rPr>
              <a:t>JVM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BDD69-B54D-4AB1-B898-51EB86ECD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Onest"/>
              </a:rPr>
              <a:t>После того, как спецификация JVM реализована и выпущена в качестве самостоятельной программы, вы можете загрузить ее как приложение. Эта загруженная программа является экземпляром виртуальной машины.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Onest"/>
              </a:rPr>
              <a:t>Чаще всего, когда разработчики говорят о JVM, они имеют ввиду экземпляр JVM, который работает в среде разработки. </a:t>
            </a:r>
          </a:p>
        </p:txBody>
      </p:sp>
    </p:spTree>
    <p:extLst>
      <p:ext uri="{BB962C8B-B14F-4D97-AF65-F5344CB8AC3E}">
        <p14:creationId xmlns:p14="http://schemas.microsoft.com/office/powerpoint/2010/main" val="615268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CB8EF-48B6-4894-B142-1BFA3EC1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C9395-7256-4279-9B45-59F56546D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«</a:t>
            </a:r>
            <a:r>
              <a:rPr lang="ru-RU" dirty="0" err="1"/>
              <a:t>HotSpot</a:t>
            </a:r>
            <a:r>
              <a:rPr lang="ru-RU" dirty="0"/>
              <a:t>» — это основная виртуальная машина Java (JVM) как для клиентских, так и для серверных компьютеров, выпускаемая корпорацией «Oracle».</a:t>
            </a:r>
            <a:endParaRPr lang="en-US" dirty="0"/>
          </a:p>
          <a:p>
            <a:pPr marL="0" indent="0">
              <a:buNone/>
            </a:pPr>
            <a:endParaRPr lang="ru-RU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https://en.wikipedia.org/wiki/List_of_Java_virtual_machines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931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8E220F-EC12-4901-BBBE-BBBB2D38F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947" y="0"/>
            <a:ext cx="83901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52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0078-DDDE-4812-8E97-DA8764169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157" y="320735"/>
            <a:ext cx="10515600" cy="1325563"/>
          </a:xfrm>
        </p:spPr>
        <p:txBody>
          <a:bodyPr/>
          <a:lstStyle/>
          <a:p>
            <a:r>
              <a:rPr lang="en-US" dirty="0"/>
              <a:t>Java Editions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F6682-11EF-4F5E-ABD7-D96AE20CA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157" y="1781235"/>
            <a:ext cx="10515600" cy="4351338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2F3748"/>
                </a:solidFill>
                <a:effectLst/>
                <a:latin typeface="proxima"/>
              </a:rPr>
              <a:t>Java SE (Java Platform Standard Edition)</a:t>
            </a:r>
            <a:r>
              <a:rPr lang="en-US" b="0" i="0" dirty="0">
                <a:solidFill>
                  <a:srgbClr val="2F3748"/>
                </a:solidFill>
                <a:effectLst/>
                <a:latin typeface="proxima"/>
              </a:rPr>
              <a:t>  - </a:t>
            </a:r>
            <a:r>
              <a:rPr lang="ru-RU" b="0" i="0" dirty="0">
                <a:solidFill>
                  <a:srgbClr val="2F3748"/>
                </a:solidFill>
                <a:effectLst/>
                <a:latin typeface="proxima"/>
              </a:rPr>
              <a:t>это стандартная редакция </a:t>
            </a:r>
            <a:r>
              <a:rPr lang="en-US" b="0" i="0" dirty="0">
                <a:solidFill>
                  <a:srgbClr val="2F3748"/>
                </a:solidFill>
                <a:effectLst/>
                <a:latin typeface="proxima"/>
              </a:rPr>
              <a:t>Java, </a:t>
            </a:r>
            <a:r>
              <a:rPr lang="ru-RU" b="0" i="0" dirty="0">
                <a:solidFill>
                  <a:srgbClr val="2F3748"/>
                </a:solidFill>
                <a:effectLst/>
                <a:latin typeface="proxima"/>
              </a:rPr>
              <a:t>которая используется для разработки простых </a:t>
            </a:r>
            <a:r>
              <a:rPr lang="en-US" b="0" i="0" dirty="0">
                <a:solidFill>
                  <a:srgbClr val="2F3748"/>
                </a:solidFill>
                <a:effectLst/>
                <a:latin typeface="proxima"/>
              </a:rPr>
              <a:t>Java </a:t>
            </a:r>
            <a:r>
              <a:rPr lang="ru-RU" b="0" i="0" dirty="0">
                <a:solidFill>
                  <a:srgbClr val="2F3748"/>
                </a:solidFill>
                <a:effectLst/>
                <a:latin typeface="proxima"/>
              </a:rPr>
              <a:t>приложений. Например, можно создавать консольные приложения, апплеты, приложения с графическим интерфейсом. </a:t>
            </a:r>
            <a:endParaRPr lang="en-US" b="0" i="0" dirty="0">
              <a:solidFill>
                <a:srgbClr val="2F3748"/>
              </a:solidFill>
              <a:effectLst/>
              <a:latin typeface="proxima"/>
            </a:endParaRPr>
          </a:p>
          <a:p>
            <a:pPr algn="l"/>
            <a:r>
              <a:rPr lang="en-US" b="1" i="0" dirty="0">
                <a:solidFill>
                  <a:srgbClr val="2F3748"/>
                </a:solidFill>
                <a:effectLst/>
                <a:latin typeface="proxima"/>
              </a:rPr>
              <a:t>Java EE (Java Platform Enterprise Edition)</a:t>
            </a:r>
            <a:r>
              <a:rPr lang="en-US" b="0" i="0" dirty="0">
                <a:solidFill>
                  <a:srgbClr val="2F3748"/>
                </a:solidFill>
                <a:effectLst/>
                <a:latin typeface="proxima"/>
              </a:rPr>
              <a:t>  - </a:t>
            </a:r>
            <a:r>
              <a:rPr lang="ru-RU" b="0" i="0" dirty="0">
                <a:solidFill>
                  <a:srgbClr val="2F3748"/>
                </a:solidFill>
                <a:effectLst/>
                <a:latin typeface="proxima"/>
              </a:rPr>
              <a:t>это редакция </a:t>
            </a:r>
            <a:r>
              <a:rPr lang="en-US" b="0" i="0" dirty="0">
                <a:solidFill>
                  <a:srgbClr val="2F3748"/>
                </a:solidFill>
                <a:effectLst/>
                <a:latin typeface="proxima"/>
              </a:rPr>
              <a:t>Java </a:t>
            </a:r>
            <a:r>
              <a:rPr lang="ru-RU" b="0" i="0" dirty="0">
                <a:solidFill>
                  <a:srgbClr val="2F3748"/>
                </a:solidFill>
                <a:effectLst/>
                <a:latin typeface="proxima"/>
              </a:rPr>
              <a:t>для разработки распределенных приложений масштаба предприятий. Включает в себя технологии </a:t>
            </a:r>
            <a:r>
              <a:rPr lang="en-US" b="0" i="0" dirty="0">
                <a:solidFill>
                  <a:srgbClr val="2F3748"/>
                </a:solidFill>
                <a:effectLst/>
                <a:latin typeface="proxima"/>
              </a:rPr>
              <a:t>EJB, JPA, Servlets, JMS </a:t>
            </a:r>
            <a:r>
              <a:rPr lang="ru-RU" b="0" i="0" dirty="0">
                <a:solidFill>
                  <a:srgbClr val="2F3748"/>
                </a:solidFill>
                <a:effectLst/>
                <a:latin typeface="proxima"/>
              </a:rPr>
              <a:t>и др.</a:t>
            </a:r>
            <a:endParaRPr lang="en-US" b="0" i="0" dirty="0">
              <a:solidFill>
                <a:srgbClr val="2F3748"/>
              </a:solidFill>
              <a:effectLst/>
              <a:latin typeface="proxima"/>
            </a:endParaRPr>
          </a:p>
          <a:p>
            <a:pPr algn="l"/>
            <a:r>
              <a:rPr lang="en-US" b="1" i="0" dirty="0">
                <a:solidFill>
                  <a:srgbClr val="2F3748"/>
                </a:solidFill>
                <a:effectLst/>
                <a:latin typeface="proxima"/>
              </a:rPr>
              <a:t>Java ME (Java Platform Micro Edition)</a:t>
            </a:r>
            <a:r>
              <a:rPr lang="en-US" b="0" i="0" dirty="0">
                <a:solidFill>
                  <a:srgbClr val="2F3748"/>
                </a:solidFill>
                <a:effectLst/>
                <a:latin typeface="proxima"/>
              </a:rPr>
              <a:t>  - </a:t>
            </a:r>
            <a:r>
              <a:rPr lang="ru-RU" b="0" i="0" dirty="0">
                <a:solidFill>
                  <a:srgbClr val="2F3748"/>
                </a:solidFill>
                <a:effectLst/>
                <a:latin typeface="proxima"/>
              </a:rPr>
              <a:t>это редакция </a:t>
            </a:r>
            <a:br>
              <a:rPr lang="en-US" b="0" i="0" dirty="0">
                <a:solidFill>
                  <a:srgbClr val="2F3748"/>
                </a:solidFill>
                <a:effectLst/>
                <a:latin typeface="proxima"/>
              </a:rPr>
            </a:br>
            <a:r>
              <a:rPr lang="en-US" b="0" i="0" dirty="0">
                <a:solidFill>
                  <a:srgbClr val="2F3748"/>
                </a:solidFill>
                <a:effectLst/>
                <a:latin typeface="proxima"/>
              </a:rPr>
              <a:t>Java </a:t>
            </a:r>
            <a:r>
              <a:rPr lang="ru-RU" b="0" i="0" dirty="0">
                <a:solidFill>
                  <a:srgbClr val="2F3748"/>
                </a:solidFill>
                <a:effectLst/>
                <a:latin typeface="proxima"/>
              </a:rPr>
              <a:t>для разработки приложений </a:t>
            </a:r>
            <a:br>
              <a:rPr lang="en-US" b="0" i="0" dirty="0">
                <a:solidFill>
                  <a:srgbClr val="2F3748"/>
                </a:solidFill>
                <a:effectLst/>
                <a:latin typeface="proxima"/>
              </a:rPr>
            </a:br>
            <a:r>
              <a:rPr lang="ru-RU" b="0" i="0" dirty="0">
                <a:solidFill>
                  <a:srgbClr val="2F3748"/>
                </a:solidFill>
                <a:effectLst/>
                <a:latin typeface="proxima"/>
              </a:rPr>
              <a:t>для микрокомпьютеров</a:t>
            </a:r>
            <a:r>
              <a:rPr lang="en-US" dirty="0">
                <a:solidFill>
                  <a:srgbClr val="2F3748"/>
                </a:solidFill>
                <a:latin typeface="proxima"/>
              </a:rPr>
              <a:t>, </a:t>
            </a:r>
            <a:r>
              <a:rPr lang="ru-RU" dirty="0">
                <a:solidFill>
                  <a:srgbClr val="2F3748"/>
                </a:solidFill>
                <a:latin typeface="proxima"/>
              </a:rPr>
              <a:t>мобильных платформ и т</a:t>
            </a:r>
            <a:r>
              <a:rPr lang="ru-RU" b="0" i="0" dirty="0">
                <a:solidFill>
                  <a:srgbClr val="2F3748"/>
                </a:solidFill>
                <a:effectLst/>
                <a:latin typeface="proxima"/>
              </a:rPr>
              <a:t>.д. </a:t>
            </a:r>
            <a:endParaRPr lang="en-US" b="0" i="0" dirty="0">
              <a:solidFill>
                <a:srgbClr val="2F3748"/>
              </a:solidFill>
              <a:effectLst/>
              <a:latin typeface="proxima"/>
            </a:endParaRPr>
          </a:p>
        </p:txBody>
      </p:sp>
      <p:pic>
        <p:nvPicPr>
          <p:cNvPr id="2052" name="Picture 4" descr="Java игра Gravity Defied: PRO (Мод) на телефон, Gravity Defied: PRO (Мод)  скачать бесплатно на мобильный">
            <a:extLst>
              <a:ext uri="{FF2B5EF4-FFF2-40B4-BE49-F238E27FC236}">
                <a16:creationId xmlns:a16="http://schemas.microsoft.com/office/drawing/2014/main" id="{ED4AED3B-6AB2-4D84-ACE3-6B9E9897B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794" y="4337657"/>
            <a:ext cx="1867270" cy="249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97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FF55C7-2F5B-4472-86FC-E1D926B79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447" y="0"/>
            <a:ext cx="98791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9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2406</Words>
  <Application>Microsoft Office PowerPoint</Application>
  <PresentationFormat>Widescreen</PresentationFormat>
  <Paragraphs>150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Onest</vt:lpstr>
      <vt:lpstr>proxima</vt:lpstr>
      <vt:lpstr>Office Theme</vt:lpstr>
      <vt:lpstr>JVM &amp; Packages &amp; Collections</vt:lpstr>
      <vt:lpstr>PowerPoint Presentation</vt:lpstr>
      <vt:lpstr>Спецификация JVM</vt:lpstr>
      <vt:lpstr>Реализация JVM</vt:lpstr>
      <vt:lpstr>Экземпляр JVM</vt:lpstr>
      <vt:lpstr>JVMs</vt:lpstr>
      <vt:lpstr>PowerPoint Presentation</vt:lpstr>
      <vt:lpstr>Java Editions</vt:lpstr>
      <vt:lpstr>PowerPoint Presentation</vt:lpstr>
      <vt:lpstr>Packages</vt:lpstr>
      <vt:lpstr>Packages</vt:lpstr>
      <vt:lpstr>Java Collection Framework</vt:lpstr>
      <vt:lpstr>Java Collection Framework</vt:lpstr>
      <vt:lpstr>Java Collection Framework</vt:lpstr>
      <vt:lpstr>PowerPoint Presentation</vt:lpstr>
      <vt:lpstr>java.util.List</vt:lpstr>
      <vt:lpstr>java.util.List</vt:lpstr>
      <vt:lpstr>java.util.List</vt:lpstr>
      <vt:lpstr>java.util.Vector</vt:lpstr>
      <vt:lpstr>Потокобезопасность коллекций</vt:lpstr>
      <vt:lpstr>java.util.Vector</vt:lpstr>
      <vt:lpstr>PowerPoint Presentation</vt:lpstr>
      <vt:lpstr>java.util.Queue</vt:lpstr>
      <vt:lpstr>java.util.Deque</vt:lpstr>
      <vt:lpstr>java.util.Deque</vt:lpstr>
      <vt:lpstr>java.util.Set</vt:lpstr>
      <vt:lpstr>java.util.Set</vt:lpstr>
      <vt:lpstr>PowerPoint Presentation</vt:lpstr>
      <vt:lpstr>java.util.Map</vt:lpstr>
      <vt:lpstr>java.util.Map</vt:lpstr>
      <vt:lpstr>PowerPoint Presentation</vt:lpstr>
      <vt:lpstr>Другие имплементации коллекций</vt:lpstr>
      <vt:lpstr>А как работать с коллекциями?</vt:lpstr>
      <vt:lpstr>Stream API (или LINQ в Java)</vt:lpstr>
      <vt:lpstr>Stream API</vt:lpstr>
      <vt:lpstr>Stream API</vt:lpstr>
      <vt:lpstr>Stream API</vt:lpstr>
      <vt:lpstr>Stream API</vt:lpstr>
      <vt:lpstr>PowerPoint Presentation</vt:lpstr>
      <vt:lpstr>Example?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 framework &amp; Stream API</dc:title>
  <dc:creator>XMagicAdmin</dc:creator>
  <cp:lastModifiedBy>XMagicAdmin</cp:lastModifiedBy>
  <cp:revision>7</cp:revision>
  <dcterms:created xsi:type="dcterms:W3CDTF">2023-02-15T16:55:12Z</dcterms:created>
  <dcterms:modified xsi:type="dcterms:W3CDTF">2023-02-15T21:41:16Z</dcterms:modified>
</cp:coreProperties>
</file>