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Java Enterprise Edition -</a:t>
            </a:r>
            <a:br>
              <a:rPr lang="en-US" dirty="0"/>
            </a:br>
            <a:r>
              <a:rPr lang="en-US" dirty="0"/>
              <a:t>Database Connectivity API</a:t>
            </a:r>
            <a:br>
              <a:rPr lang="en-US" dirty="0"/>
            </a:br>
            <a:r>
              <a:rPr lang="en-US" dirty="0"/>
              <a:t>Persistence API</a:t>
            </a:r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30DE0-AC4A-45C7-AA18-3DB37EA9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66285"/>
            <a:ext cx="762106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F7AB-0ED8-4F06-928A-7760FB4C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D2FB-742E-49FA-BCC1-77DF0A13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подключения протокола работы с </a:t>
            </a:r>
            <a:r>
              <a:rPr lang="en-US" dirty="0"/>
              <a:t>JDBC API, </a:t>
            </a:r>
            <a:r>
              <a:rPr lang="ru-RU" dirty="0"/>
              <a:t>необходимо использовать следующую </a:t>
            </a:r>
            <a:r>
              <a:rPr lang="en-US" dirty="0"/>
              <a:t>Connection String:</a:t>
            </a:r>
          </a:p>
          <a:p>
            <a:pPr marL="0" indent="0" algn="ctr">
              <a:buNone/>
            </a:pPr>
            <a:r>
              <a:rPr lang="en-US" sz="3200" b="0" i="0" dirty="0" err="1">
                <a:solidFill>
                  <a:srgbClr val="FF0000"/>
                </a:solidFill>
                <a:effectLst/>
                <a:latin typeface="Menlo"/>
              </a:rPr>
              <a:t>jdbc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Menlo"/>
              </a:rPr>
              <a:t>mysql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://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localhost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3200" b="0" i="0" dirty="0">
                <a:solidFill>
                  <a:srgbClr val="0878AF"/>
                </a:solidFill>
                <a:effectLst/>
                <a:latin typeface="Menlo"/>
              </a:rPr>
              <a:t>3306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/</a:t>
            </a:r>
            <a:r>
              <a:rPr lang="en-US" sz="3200" b="0" i="0" dirty="0" err="1">
                <a:solidFill>
                  <a:srgbClr val="871DC1"/>
                </a:solidFill>
                <a:effectLst/>
                <a:latin typeface="Menlo"/>
              </a:rPr>
              <a:t>db_scheme</a:t>
            </a:r>
            <a:endParaRPr lang="ru-RU" dirty="0"/>
          </a:p>
          <a:p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– это протокол работы с сервером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– имя хоста в сети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878AF"/>
                </a:solidFill>
                <a:effectLst/>
                <a:latin typeface="Arial" panose="020B0604020202020204" pitchFamily="34" charset="0"/>
              </a:rPr>
              <a:t>3306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– порт, по которому идут запросы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db_scheme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– имя схемы (имя базы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38058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0E5E-DF5F-4AE6-B464-B56F779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97F3-C586-4373-A11F-1DB369B2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Самая важная деталь – сам</a:t>
            </a:r>
            <a:r>
              <a:rPr lang="en-US" dirty="0"/>
              <a:t> </a:t>
            </a:r>
            <a:r>
              <a:rPr lang="ru-RU" dirty="0"/>
              <a:t>JDBC Driver для вашей базы данных. Просто так он не появится на компьютере, поэтому нужно определить зависимость чтобы система сборки её установила.</a:t>
            </a:r>
          </a:p>
          <a:p>
            <a:pPr marL="0" indent="0">
              <a:buNone/>
            </a:pPr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   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-connector-java&lt;/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	&lt;version&gt;8.0.29&lt;/version&gt;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85372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164B-D52A-4DED-A519-0E52324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базе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C03C-B2D8-46FC-962D-23AA2C5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того как зависимости подключены, необходимо создать подключение к базе.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Логин и пароль, разумеется, подставляется к вашей локальной базе данных.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1A8DC-4927-4CB1-B147-EC2B0C5C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805025"/>
            <a:ext cx="711616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71703-1B3F-4D2F-ADDE-3D72D26E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13" y="0"/>
            <a:ext cx="7688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9BC-6F69-4476-861E-E7B329D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333-5FEC-4BFD-B05B-D1D1132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SQL-запросы можно условно разделить на две группы:</a:t>
            </a:r>
          </a:p>
          <a:p>
            <a:endParaRPr lang="ru-RU" dirty="0"/>
          </a:p>
          <a:p>
            <a:r>
              <a:rPr lang="ru-RU" dirty="0"/>
              <a:t>Получение данных — к ним относится оператор SELECT.</a:t>
            </a:r>
          </a:p>
          <a:p>
            <a:r>
              <a:rPr lang="ru-RU" dirty="0"/>
              <a:t>Изменение данных — к ним относятся операторы </a:t>
            </a:r>
            <a:br>
              <a:rPr lang="en-US" dirty="0"/>
            </a:br>
            <a:r>
              <a:rPr lang="ru-RU" dirty="0"/>
              <a:t>INSERT, UPDATE и DELETE.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8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первой группы используется уже знакомый нам метод интерфейса </a:t>
            </a:r>
            <a:r>
              <a:rPr lang="ru-RU" b="1" dirty="0" err="1"/>
              <a:t>Statement</a:t>
            </a:r>
            <a:r>
              <a:rPr lang="ru-RU" dirty="0"/>
              <a:t> — </a:t>
            </a:r>
            <a:r>
              <a:rPr lang="ru-RU" u="sng" dirty="0" err="1"/>
              <a:t>executeQuery</a:t>
            </a:r>
            <a:r>
              <a:rPr lang="ru-RU" dirty="0"/>
              <a:t>(). В принципе для начала этого метода вполне достаточно. Он покрывает очень большой процент запросов, которые вам придется использовать на реальной работе.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6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второй группы запросов нужно использовать другой метод интерфейса </a:t>
            </a:r>
            <a:r>
              <a:rPr lang="ru-RU" b="1" dirty="0" err="1"/>
              <a:t>Statement</a:t>
            </a:r>
            <a:r>
              <a:rPr lang="ru-RU" dirty="0"/>
              <a:t> — </a:t>
            </a:r>
            <a:r>
              <a:rPr lang="ru-RU" u="sng" dirty="0" err="1"/>
              <a:t>executeUpdate</a:t>
            </a:r>
            <a:r>
              <a:rPr lang="ru-RU" dirty="0"/>
              <a:t>(). В отличии от метода </a:t>
            </a:r>
            <a:r>
              <a:rPr lang="ru-RU" u="sng" dirty="0" err="1"/>
              <a:t>executeQuery</a:t>
            </a:r>
            <a:r>
              <a:rPr lang="ru-RU" dirty="0"/>
              <a:t>(), который возвращает </a:t>
            </a:r>
            <a:r>
              <a:rPr lang="ru-RU" b="1" dirty="0" err="1"/>
              <a:t>ResultSet</a:t>
            </a:r>
            <a:r>
              <a:rPr lang="ru-RU" dirty="0"/>
              <a:t>, этот метод возвращает целое число, которое говорит сколько строк в таблице было изменено при исполнении вашего запроса.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3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" dirty="0" err="1"/>
              <a:t>CallableStatement</a:t>
            </a:r>
            <a:r>
              <a:rPr lang="en" dirty="0"/>
              <a:t> </a:t>
            </a:r>
            <a:r>
              <a:rPr lang="ru-RU" dirty="0"/>
              <a:t>используется для вызова хранимых процедур в базе данных.</a:t>
            </a:r>
          </a:p>
          <a:p>
            <a:r>
              <a:rPr lang="ru-RU" dirty="0"/>
              <a:t>Хранимая процедура похожа на функцию или метод в классе, за исключением того, что она находится в базе данных. Некоторые тяжелые операции с базой данных могут выиграть в производительности от выполнения в том же пространстве памяти, что и сервер базы данных, в качестве хранимой процедуры.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654497-9DA3-DE80-69CA-E94F0AE8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1" y="1584670"/>
            <a:ext cx="8085278" cy="14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2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0000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0000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0000"/>
                </a:solidFill>
                <a:effectLst/>
              </a:rPr>
              <a:t>ConnectionPoolDataSource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Оба интерфейса входят в пакет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javax.sql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и должны быть реализованы поставщиками 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JDBC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классов (драйверов). Основное назначение интерфейсов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и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ConnectionPoolDataSource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состои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 в предоставлении возможности получения соединения с базой данных абстрагируясь от местоположения сервера СУБД и типа драйвера конкретного производителя. Интерфейсы определяют ряд обязательных для реализации методов, в том числе и метод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getConnection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().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Объекты, получаемые от реализации данных интерфейсов используются для задания параметров соединения с базой данных и установки соединения в виде объекта типа 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413795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B9DC9-A624-4B18-B70D-5B83177C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0"/>
            <a:ext cx="987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0000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0000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0000"/>
                </a:solidFill>
                <a:effectLst/>
              </a:rPr>
              <a:t>ConnectionPoolDataSource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JDBC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объекты используются для получения физического соединения с базой данных и являются альтернативой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DriverManager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При этом нет необходимости регистрировать драйвер. Необходимо только установить соответствующие параметры для установки соединения и выполнить метод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getConnection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().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При создании объекта типа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локально параметры соединения задаются соответствующими методами, предусмотренными поставщиком драйвера. Эти методы не определены интерфейсом </a:t>
            </a:r>
            <a:r>
              <a:rPr lang="en" sz="2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ru-RU" sz="2600" b="0" i="0" u="none" strike="noStrike" dirty="0">
                <a:solidFill>
                  <a:srgbClr val="000000"/>
                </a:solidFill>
                <a:effectLst/>
                <a:latin typeface="+mj-lt"/>
              </a:rPr>
              <a:t>т.к. параметры для соединения с СУБД разных производителей могут отличаться как по типу, так и по количеству. </a:t>
            </a: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15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0000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0000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0000"/>
                </a:solidFill>
                <a:effectLst/>
              </a:rPr>
              <a:t>ConnectionPoolDataSource</a:t>
            </a:r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F4E75C-4CF4-39F1-F961-A5A7C48E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29" y="1463502"/>
            <a:ext cx="5761727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JPA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 (Java Persistence API)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это спецификация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Java EE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Java SE,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описывающая систему управления сохранением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объектов в таблицы реляционных баз данных в удобном виде. Сама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не содержит реализации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однако есть существует много реализаций данной спецификации от разных компаний (открытых и нет). Это не единственный способ сохранения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объектов в базы данных (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ORM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систем), но один из самых популярных в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мире.</a:t>
            </a: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1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JDO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JDO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более общая спецификация которая описывает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ORM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для любых возможных баз и хранилищ. В принципе можно рассматривать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как специализированную на релятивистских баз часть спецификации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JDO,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даже при том что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этих двух спецификаций не полностью совпадает. Также отличаются «разработчики» спецификаций — если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разрабатывается как 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JSR,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то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JDO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сначала разрабатывался как 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JSR,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теперь разрабатывается как проект 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Apache JDO. </a:t>
            </a: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840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Hibernate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Hibernate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одна из самых популярных открытых реализаций последней версии спецификации (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 2.1).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Даже скорее самая популярная, почти стандарт де-факто. То есть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только описывает правила 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API,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а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Hibernate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реализует эти описания, впрочем у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Hibernate (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как и у многих других реализаций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JPA)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есть дополнительные возможности, не описанные в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 (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и не переносимые на другие реализации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JPA).</a:t>
            </a: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357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JPA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это легковесный хранимый объект бизнес логики (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persistent domain object).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Основная программная сущность это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класс, который так же может использовать дополнительные классы, который могут использоваться как вспомогательные классы или для сохранения состояния е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ntity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13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JPA Entity</a:t>
            </a:r>
            <a:endParaRPr lang="en-US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A2BA43-7B91-27D9-E6E6-BBC29A20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50709"/>
            <a:ext cx="7370417" cy="4620685"/>
          </a:xfrm>
        </p:spPr>
      </p:pic>
    </p:spTree>
    <p:extLst>
      <p:ext uri="{BB962C8B-B14F-4D97-AF65-F5344CB8AC3E}">
        <p14:creationId xmlns:p14="http://schemas.microsoft.com/office/powerpoint/2010/main" val="234659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JPA </a:t>
            </a:r>
            <a:r>
              <a:rPr lang="en-US" u="none" strike="noStrike" dirty="0" err="1">
                <a:solidFill>
                  <a:srgbClr val="000000"/>
                </a:solidFill>
                <a:effectLst/>
              </a:rPr>
              <a:t>EntityManager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EntityManager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это интерфейс, который описывает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для всех основных операций над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Enitity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получение данных и других сущностей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JPA.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По сути главный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для работы с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JPA.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Основные операции:</a:t>
            </a:r>
            <a:b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1) Для операций над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Entity: persist, merge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remove, refresh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),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detach, lock</a:t>
            </a:r>
            <a:b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2)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Получение данных: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find,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createQuery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createNamedQuery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createNativeQuery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contains,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createNamedStoredProcedureQuery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createStoredProcedureQuery</a:t>
            </a:r>
            <a:b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3)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Получение других сущностей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JPA: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getTransaction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getEntityManagerFactory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getCriteriaBuilder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getMetamodel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getDelegate</a:t>
            </a:r>
            <a:b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4)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Работа с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EntityGraph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: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createEntityGraph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getEntityGraph</a:t>
            </a:r>
            <a:b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4)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Общие операции над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EntityManager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или всеми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Entities: close,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isOpen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getProperties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setProperty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, clear</a:t>
            </a: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294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0000"/>
                </a:solidFill>
                <a:effectLst/>
              </a:rPr>
              <a:t>JPA </a:t>
            </a:r>
            <a:r>
              <a:rPr lang="en-US" u="none" strike="noStrike" dirty="0" err="1">
                <a:solidFill>
                  <a:srgbClr val="000000"/>
                </a:solidFill>
                <a:effectLst/>
              </a:rPr>
              <a:t>EntityManager</a:t>
            </a:r>
            <a:endParaRPr lang="en-US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0A4C40-7A03-9678-0770-A96B2157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" y="1825625"/>
            <a:ext cx="10165413" cy="4351338"/>
          </a:xfrm>
        </p:spPr>
      </p:pic>
    </p:spTree>
    <p:extLst>
      <p:ext uri="{BB962C8B-B14F-4D97-AF65-F5344CB8AC3E}">
        <p14:creationId xmlns:p14="http://schemas.microsoft.com/office/powerpoint/2010/main" val="2748905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0000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PA Entity life-cycle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У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объекта существует четыре статуса жизненного цикла: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new, managed, detached,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или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removed.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Их описание</a:t>
            </a:r>
            <a:r>
              <a:rPr lang="en-US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:</a:t>
            </a:r>
            <a:b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1)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new —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 создан, но при этом ещё не имеет сгенерированных первичных ключей и пока ещё не сохранен в базе данных,</a:t>
            </a:r>
            <a:b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2)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managed —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 создан, управляется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имеет сгенерированные первичные ключи,</a:t>
            </a:r>
            <a:b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3)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detached —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 был создан, но не управляется (или больше не управляется)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JPA,</a:t>
            </a:r>
            <a:b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4) removed —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объект создан, управляется 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но будет удален после </a:t>
            </a:r>
            <a:r>
              <a:rPr lang="en" sz="2600" b="0" i="0" u="none" strike="noStrike" dirty="0" err="1">
                <a:solidFill>
                  <a:srgbClr val="111111"/>
                </a:solidFill>
                <a:effectLst/>
                <a:latin typeface="+mj-lt"/>
              </a:rPr>
              <a:t>commit'a</a:t>
            </a:r>
            <a:r>
              <a:rPr lang="en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111111"/>
                </a:solidFill>
                <a:effectLst/>
                <a:latin typeface="+mj-lt"/>
              </a:rPr>
              <a:t>транзакции.</a:t>
            </a:r>
            <a:endParaRPr lang="en" sz="26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55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811D2B-8D2D-4FAF-8928-F0CB455823B5}"/>
              </a:ext>
            </a:extLst>
          </p:cNvPr>
          <p:cNvGrpSpPr/>
          <p:nvPr/>
        </p:nvGrpSpPr>
        <p:grpSpPr>
          <a:xfrm>
            <a:off x="0" y="257452"/>
            <a:ext cx="12184399" cy="6249880"/>
            <a:chOff x="0" y="0"/>
            <a:chExt cx="12024449" cy="6167835"/>
          </a:xfrm>
        </p:grpSpPr>
        <p:pic>
          <p:nvPicPr>
            <p:cNvPr id="1028" name="Picture 4" descr="A diagram of the Java EE Full Platform and Web Profile specifications. |  Download Scientific Diagram">
              <a:extLst>
                <a:ext uri="{FF2B5EF4-FFF2-40B4-BE49-F238E27FC236}">
                  <a16:creationId xmlns:a16="http://schemas.microsoft.com/office/drawing/2014/main" id="{5A9561CE-DEE3-433D-9D00-2693AA5A8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024449" cy="6167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Краткий экскурс в внедрение зависимостей или ">
              <a:extLst>
                <a:ext uri="{FF2B5EF4-FFF2-40B4-BE49-F238E27FC236}">
                  <a16:creationId xmlns:a16="http://schemas.microsoft.com/office/drawing/2014/main" id="{CD19C7B4-FBB6-420B-A93E-314AA5329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1" y="3104607"/>
              <a:ext cx="1649627" cy="134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7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CD19-D769-4F80-B43B-BC30D8C3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Java EE </a:t>
            </a:r>
            <a:r>
              <a:rPr lang="ru-RU" dirty="0"/>
              <a:t>приложений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463F-DFF7-4773-B01B-51887D4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приложения, которые разделены по функциональному принципу на изолированные модули </a:t>
            </a:r>
          </a:p>
          <a:p>
            <a:pPr marL="0" indent="0">
              <a:buNone/>
            </a:pPr>
            <a:r>
              <a:rPr lang="ru-RU" dirty="0"/>
              <a:t>Обычно делятся на три уровня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примерно так же это было по </a:t>
            </a:r>
            <a:r>
              <a:rPr lang="ru-RU" dirty="0" err="1"/>
              <a:t>Фаулеру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- клиентский;</a:t>
            </a:r>
          </a:p>
          <a:p>
            <a:pPr marL="0" indent="0">
              <a:buNone/>
            </a:pPr>
            <a:r>
              <a:rPr lang="ru-RU" dirty="0"/>
              <a:t>- промежуточный</a:t>
            </a:r>
            <a:r>
              <a:rPr lang="en-US" dirty="0"/>
              <a:t> (BLL)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- уровень доступа к данным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CAF8D-C0AC-4E70-8D35-8A45446F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01" y="2845043"/>
            <a:ext cx="4956699" cy="40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Java EE </a:t>
            </a:r>
            <a:r>
              <a:rPr lang="ru-RU" dirty="0"/>
              <a:t>приложений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Уровень доступа к данным</a:t>
            </a:r>
            <a:br>
              <a:rPr lang="en-US" dirty="0"/>
            </a:br>
            <a:r>
              <a:rPr lang="ru-RU" dirty="0"/>
              <a:t>Здесь можно встретить такие технологии, как:</a:t>
            </a:r>
          </a:p>
          <a:p>
            <a:endParaRPr lang="ru-RU" dirty="0"/>
          </a:p>
          <a:p>
            <a:r>
              <a:rPr lang="en-US" dirty="0"/>
              <a:t>Java Database Connectivity API (JDBC);</a:t>
            </a:r>
          </a:p>
          <a:p>
            <a:r>
              <a:rPr lang="en-US" dirty="0"/>
              <a:t>Java Persistence API;</a:t>
            </a:r>
          </a:p>
          <a:p>
            <a:r>
              <a:rPr lang="en-US" dirty="0">
                <a:solidFill>
                  <a:schemeClr val="bg2"/>
                </a:solidFill>
              </a:rPr>
              <a:t>Java EE Connector Architecture;</a:t>
            </a:r>
          </a:p>
          <a:p>
            <a:r>
              <a:rPr lang="en-US" dirty="0"/>
              <a:t>Java Transaction API (JTA).</a:t>
            </a:r>
          </a:p>
        </p:txBody>
      </p:sp>
    </p:spTree>
    <p:extLst>
      <p:ext uri="{BB962C8B-B14F-4D97-AF65-F5344CB8AC3E}">
        <p14:creationId xmlns:p14="http://schemas.microsoft.com/office/powerpoint/2010/main" val="29173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8982-3D29-4D22-ACB8-12765CE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JDBC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DEFE-BD39-436E-9F0B-FE2EB26A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The Java Database Connectivity API</a:t>
            </a:r>
          </a:p>
          <a:p>
            <a:pPr marL="457200" lvl="1" indent="0">
              <a:buNone/>
            </a:pPr>
            <a:endParaRPr lang="en-US" dirty="0">
              <a:solidFill>
                <a:srgbClr val="172B53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Низкоуровневое API для доступа и получения данных из хранилищ данных. Типичное использование JDBC — написание SQL запросов к конкретной базе данных.</a:t>
            </a:r>
            <a:endParaRPr lang="en-US" dirty="0">
              <a:solidFill>
                <a:srgbClr val="172B5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2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5D0C-2FED-4FBC-BEC6-DAD2A882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Java Persistence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D349-3ADB-4340-A23A-4F2C8C4E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API для доступа к данным в хранилищах данных и преобразования этих данных в объекты языка программирования Java и наоборот. Гораздо более высокоуровневое API по сравнению с JDBC. Скрывает всю сложность JDBC от разработчика под капотом.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1D9-6A3D-47D0-86D0-F9202D3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JTA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983E-F9E8-4567-AD21-7BEF4D34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The Java Transaction API</a:t>
            </a:r>
          </a:p>
          <a:p>
            <a:endParaRPr lang="en-US" dirty="0">
              <a:solidFill>
                <a:srgbClr val="172B53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API для определения и управления транзакциями, включая распределенные транзакции, а также транзакции, затрагивающие множество хранилищ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7539-CC8B-48B0-98EC-843884EA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201A-3DA7-4147-891E-9F0CD0C2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Java-приложение и база данных общаются друг с другом посредством библиотеки, которая называется JDBC Driver. Это набор классов, которые реализуют JDBC API для конкретной СУБД.</a:t>
            </a:r>
          </a:p>
          <a:p>
            <a:pPr marL="0" indent="0">
              <a:buNone/>
            </a:pPr>
            <a:r>
              <a:rPr lang="ru-RU" dirty="0"/>
              <a:t>Правильные JDBC драйвер же выбирается с помощью класса под названием </a:t>
            </a:r>
            <a:r>
              <a:rPr lang="ru-RU" dirty="0" err="1"/>
              <a:t>DriverManager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Можно использовать In-Memory-DB, No-SQL-DB или даже базу данных, встроенную в </a:t>
            </a:r>
            <a:r>
              <a:rPr lang="ru-RU" dirty="0" err="1"/>
              <a:t>Android</a:t>
            </a:r>
            <a:r>
              <a:rPr lang="ru-RU" dirty="0"/>
              <a:t>-приложение. Java-разработчика, эти нюансы вообще не касаются. Driver Manager выберет вам правильный JDBC драйвер и все будет работать как часы.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1256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Menlo</vt:lpstr>
      <vt:lpstr>Office Theme</vt:lpstr>
      <vt:lpstr>Технологии программирования</vt:lpstr>
      <vt:lpstr>PowerPoint Presentation</vt:lpstr>
      <vt:lpstr>PowerPoint Presentation</vt:lpstr>
      <vt:lpstr>Архитектура Java EE приложений</vt:lpstr>
      <vt:lpstr>Архитектура Java EE приложений</vt:lpstr>
      <vt:lpstr>JDBC</vt:lpstr>
      <vt:lpstr>Java Persistence API</vt:lpstr>
      <vt:lpstr>JTA</vt:lpstr>
      <vt:lpstr>JDBC Driver Manager</vt:lpstr>
      <vt:lpstr>PowerPoint Presentation</vt:lpstr>
      <vt:lpstr>Connection string</vt:lpstr>
      <vt:lpstr>JDBC</vt:lpstr>
      <vt:lpstr>Доступ к базе данных</vt:lpstr>
      <vt:lpstr>PowerPoint Presentation</vt:lpstr>
      <vt:lpstr>Statements</vt:lpstr>
      <vt:lpstr>Statements</vt:lpstr>
      <vt:lpstr>Statements</vt:lpstr>
      <vt:lpstr>Callable Statements</vt:lpstr>
      <vt:lpstr>DataSource и ConnectionPoolDataSource</vt:lpstr>
      <vt:lpstr>DataSource и ConnectionPoolDataSource</vt:lpstr>
      <vt:lpstr>DataSource и ConnectionPoolDataSource</vt:lpstr>
      <vt:lpstr>JPA</vt:lpstr>
      <vt:lpstr>JDO</vt:lpstr>
      <vt:lpstr>Hibernate</vt:lpstr>
      <vt:lpstr>JPA Entity</vt:lpstr>
      <vt:lpstr>JPA Entity</vt:lpstr>
      <vt:lpstr>JPA EntityManager</vt:lpstr>
      <vt:lpstr>JPA EntityManager</vt:lpstr>
      <vt:lpstr>JPA Entity life-cycle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XMagicAdmin</cp:lastModifiedBy>
  <cp:revision>5</cp:revision>
  <dcterms:created xsi:type="dcterms:W3CDTF">2023-03-11T19:20:44Z</dcterms:created>
  <dcterms:modified xsi:type="dcterms:W3CDTF">2023-03-15T19:51:52Z</dcterms:modified>
</cp:coreProperties>
</file>