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7" r:id="rId15"/>
    <p:sldId id="272" r:id="rId16"/>
    <p:sldId id="273" r:id="rId17"/>
    <p:sldId id="274" r:id="rId18"/>
    <p:sldId id="275" r:id="rId19"/>
    <p:sldId id="276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7DC6-A7B5-4025-9ADB-FE03E789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B00-0DF8-4C00-8DCD-1A936BAB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9AEB-020F-4325-9D63-45EBFE8C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CFAF-D0B9-4C73-91E3-E6AE9A2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C91F-9125-438A-AD66-44B9BCD8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B4D-F001-4192-8B54-03A0479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55CB3-3886-4EF6-AD74-72D3C8CE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C1AD-1C92-41BF-8E2C-6382943F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8BA3-557F-45E3-9D24-BF191F7C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6E9F-5D4E-4C45-8F02-FCBFB89E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8DD1F-6994-4DDF-8E1F-ED458D07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59C1-C919-490A-95D2-97FD4085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8845-6F79-4C1D-A320-E331089E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45CF-44A2-4009-8B6C-D2AC6CC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AC9D-4533-471E-967A-B38B976C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0DE9-FC8D-4780-808B-735011E1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1F2D-2D07-4D1C-B300-FF33361A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313F-D2C4-469F-BF3E-D62B306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1F84-A817-4D81-8FE1-CF4F726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5ED6-EBA0-4749-8700-A757050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5E6-A7C5-4C1F-A45E-541034A4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999-FEEE-4095-A92F-C12D348E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6DE-013C-4EEC-9156-9F14B286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BD60-38B7-42C0-8A82-C17D0CEC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E6F1-C9C3-4234-A4B5-EC7D0918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FEDD-1E65-4402-9860-A28DFE98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8FCF-41EF-42BB-A188-9D51ACCD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9E9F6-A688-4159-BCC7-2C42E108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2D6F-A87D-4EF6-A8BD-1DB7B31C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D597-F320-4AEE-B291-25BB7D02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5CB1-5866-439F-9AC3-E8227E6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D231-722A-4749-87AC-7D768F87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56AD-6B46-4AA9-B9BE-4ACB7954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D24A-6398-4CA7-AC8A-575459AF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64588-A113-4E54-A154-E4167E40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5D814-3FFC-45CA-A890-E3652D6D5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4071-3EF1-42FB-9F04-4414450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2ADCF-9125-4412-88E6-7B3F19B4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DC463-EF18-4704-BC0E-750AC1B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32A-852A-4597-85B9-A41F7A98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83AA-94CE-4670-99C4-98A538FB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978AB-D3CB-46A5-9889-E86183E6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E21BE-6BA5-40CD-8656-0DD57A3B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E5AD-93C0-4B2B-991E-1D0703B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36CFC-78F1-4340-AEE8-455D641D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B9E35-EC98-4825-B4FB-6BAA1C37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D8B6-6BA6-4CFC-9715-0E44C888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B322-8862-4DC9-9CE3-59992CF8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F8E4-5535-4E91-9743-C1319422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9E81-EBE1-47FF-94AC-CDBF72DE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ABE2-EA94-4012-B4F1-E529149F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CC5D-4363-4B05-9C8D-E4432C75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D97C-5A29-47B0-8898-8D0E4024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BDDD1-E721-46BF-941D-0101D4D2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102B-AD27-40DD-9866-34EFF5E1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CB37-3013-4961-81DC-A2012984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10A4-75DF-4FBC-893E-EBB0FC99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FDE6-170A-4A3A-B234-2CC987AA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848E4-00AB-4A87-8DF8-B18B52D4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3902-183F-4341-9F65-272CC5CA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747C-D961-49BD-A30D-8B15447C1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2642-292B-4444-9B9F-F35242CD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8A1A-2124-4BD6-B0F0-269D711D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dH9mQySQQ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laleksseev/conferenceAbstracts/blob/main/%2B%2B%202013%20Gradle%20%7C%20%D0%95%D0%B2%D0%B3%D0%B5%D0%BD%D0%B8%D0%B8%CC%86%20%D0%91%D0%BE%D1%80%D0%B8%D1%81%D0%BE%D0%B2%20%E2%80%94%20Power%20of%20Grad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0BC7-8F1E-4ECA-A5DF-BCBC503FE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сборки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7F3AC-AE93-444C-AB13-38D9BDA6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4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E26-3E35-40E0-9538-02692DB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пример build.xml файла для </a:t>
            </a:r>
            <a:br>
              <a:rPr lang="ru-RU" dirty="0"/>
            </a:br>
            <a:r>
              <a:rPr lang="ru-RU" dirty="0"/>
              <a:t>простого проекта “</a:t>
            </a:r>
            <a:r>
              <a:rPr lang="ru-RU" dirty="0" err="1"/>
              <a:t>Hello</a:t>
            </a:r>
            <a:r>
              <a:rPr lang="ru-RU" dirty="0"/>
              <a:t> World”.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E26-3E35-40E0-9538-02692DB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пример build.xml файла для </a:t>
            </a:r>
            <a:br>
              <a:rPr lang="ru-RU" dirty="0"/>
            </a:br>
            <a:r>
              <a:rPr lang="ru-RU" dirty="0"/>
              <a:t>простого проекта “</a:t>
            </a:r>
            <a:r>
              <a:rPr lang="ru-RU" dirty="0" err="1"/>
              <a:t>Hello</a:t>
            </a:r>
            <a:r>
              <a:rPr lang="ru-RU" dirty="0"/>
              <a:t> World”.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6F0DD-3AE7-487A-9E3B-DB3CE821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0" y="128195"/>
            <a:ext cx="11071343" cy="66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5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B951-BBAD-4814-929E-39AB422C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build.xml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0BD5-A2A7-4C6D-B46A-7671F371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Фазы сборки называются целями (&lt;</a:t>
            </a:r>
            <a:r>
              <a:rPr lang="ru-RU" dirty="0" err="1"/>
              <a:t>target</a:t>
            </a:r>
            <a:r>
              <a:rPr lang="ru-RU" dirty="0"/>
              <a:t>&gt;). В этом файле их 4: </a:t>
            </a:r>
            <a:r>
              <a:rPr lang="ru-RU" dirty="0" err="1"/>
              <a:t>clean</a:t>
            </a:r>
            <a:r>
              <a:rPr lang="ru-RU" dirty="0"/>
              <a:t>, </a:t>
            </a:r>
            <a:r>
              <a:rPr lang="ru-RU" dirty="0" err="1"/>
              <a:t>compile</a:t>
            </a:r>
            <a:r>
              <a:rPr lang="ru-RU" dirty="0"/>
              <a:t>, </a:t>
            </a:r>
            <a:r>
              <a:rPr lang="ru-RU" dirty="0" err="1"/>
              <a:t>jar</a:t>
            </a:r>
            <a:r>
              <a:rPr lang="ru-RU" dirty="0"/>
              <a:t> и </a:t>
            </a:r>
            <a:r>
              <a:rPr lang="ru-RU" dirty="0" err="1"/>
              <a:t>run</a:t>
            </a:r>
            <a:endParaRPr lang="en-US" dirty="0"/>
          </a:p>
          <a:p>
            <a:r>
              <a:rPr lang="ru-RU" dirty="0"/>
              <a:t>Отчистка артефактов предыдущей сборки</a:t>
            </a:r>
          </a:p>
          <a:p>
            <a:r>
              <a:rPr lang="ru-RU" dirty="0"/>
              <a:t>Непосредственно запуск </a:t>
            </a:r>
            <a:r>
              <a:rPr lang="en-US" dirty="0" err="1"/>
              <a:t>javac</a:t>
            </a:r>
            <a:endParaRPr lang="en-US" dirty="0"/>
          </a:p>
          <a:p>
            <a:r>
              <a:rPr lang="ru-RU" dirty="0"/>
              <a:t>Упаковка полученных </a:t>
            </a:r>
            <a:r>
              <a:rPr lang="en-US" dirty="0"/>
              <a:t>class </a:t>
            </a:r>
            <a:r>
              <a:rPr lang="ru-RU" dirty="0"/>
              <a:t>файлов в </a:t>
            </a:r>
            <a:r>
              <a:rPr lang="en-US" dirty="0"/>
              <a:t>Java Archive (jar)</a:t>
            </a:r>
          </a:p>
          <a:p>
            <a:r>
              <a:rPr lang="ru-RU" dirty="0"/>
              <a:t>И запуск архива в </a:t>
            </a:r>
            <a:r>
              <a:rPr lang="en-US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2329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193B-0A42-4936-9D49-E0FB882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08F-F8D3-4D7B-98F4-568F2E27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, или Apache </a:t>
            </a:r>
            <a:r>
              <a:rPr lang="ru-RU" dirty="0" err="1"/>
              <a:t>Maven</a:t>
            </a:r>
            <a:r>
              <a:rPr lang="ru-RU" dirty="0"/>
              <a:t>, был выпущен в 2004 году как усовершенствование Apache Ant. Это инструмент сборки и менеджер проектов на основе XML.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Во-первых, самое важное отличие состоит в том, что эти два продукта не являются одинаковыми инструментами. Apache </a:t>
            </a:r>
            <a:r>
              <a:rPr lang="ru-RU" dirty="0" err="1"/>
              <a:t>Maven</a:t>
            </a:r>
            <a:r>
              <a:rPr lang="ru-RU" dirty="0"/>
              <a:t> – это не только менеджер зависимостей, он также осуществляет управление всем проектом и его сборку, тогда как Apache </a:t>
            </a:r>
            <a:r>
              <a:rPr lang="ru-RU" dirty="0" err="1"/>
              <a:t>Ivy</a:t>
            </a:r>
            <a:r>
              <a:rPr lang="ru-RU" dirty="0"/>
              <a:t> - только инструмент управления зависимостями</a:t>
            </a:r>
            <a:endParaRPr lang="en-US" dirty="0"/>
          </a:p>
        </p:txBody>
      </p:sp>
      <p:pic>
        <p:nvPicPr>
          <p:cNvPr id="3076" name="Picture 4" descr="upload.wikimedia.org/wikipedia/commons/thumb/5/...">
            <a:extLst>
              <a:ext uri="{FF2B5EF4-FFF2-40B4-BE49-F238E27FC236}">
                <a16:creationId xmlns:a16="http://schemas.microsoft.com/office/drawing/2014/main" id="{8454BAC0-D38B-44AE-9D22-C8442FE1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469112"/>
            <a:ext cx="4415160" cy="11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193B-0A42-4936-9D49-E0FB882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08F-F8D3-4D7B-98F4-568F2E27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Репозиторий по умолчанию — это центральный репозиторий </a:t>
            </a:r>
            <a:r>
              <a:rPr lang="ru-RU" dirty="0" err="1"/>
              <a:t>Maven</a:t>
            </a:r>
            <a:r>
              <a:rPr lang="en-US" dirty="0"/>
              <a:t> (Maven Central)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Де-факто репозиторий для всех библиотек используемых </a:t>
            </a:r>
            <a:r>
              <a:rPr lang="en-US" dirty="0"/>
              <a:t>Java </a:t>
            </a:r>
            <a:r>
              <a:rPr lang="ru-RU" dirty="0"/>
              <a:t>разработчиками </a:t>
            </a:r>
            <a:r>
              <a:rPr lang="en-US" dirty="0"/>
              <a:t>(</a:t>
            </a:r>
            <a:r>
              <a:rPr lang="ru-RU" dirty="0"/>
              <a:t>аналог </a:t>
            </a:r>
            <a:r>
              <a:rPr lang="en-US" dirty="0"/>
              <a:t>nuget.org </a:t>
            </a:r>
            <a:r>
              <a:rPr lang="ru-RU" dirty="0"/>
              <a:t>из мира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Проекты </a:t>
            </a:r>
            <a:r>
              <a:rPr lang="ru-RU" dirty="0" err="1"/>
              <a:t>Maven</a:t>
            </a:r>
            <a:r>
              <a:rPr lang="ru-RU" dirty="0"/>
              <a:t> в первую очередь определяются файлами объектной модели проекта (POM), написанными в XML. Эти файлы POM.xml содержат зависимости проекта, плагины, свойства и данные конфигурации. </a:t>
            </a:r>
            <a:r>
              <a:rPr lang="ru-RU" dirty="0" err="1"/>
              <a:t>Maven</a:t>
            </a:r>
            <a:r>
              <a:rPr lang="ru-RU" dirty="0"/>
              <a:t> использует декларативный подход и имеет предопределенный жизненный цикл.</a:t>
            </a:r>
            <a:endParaRPr lang="en-US" dirty="0"/>
          </a:p>
        </p:txBody>
      </p:sp>
      <p:pic>
        <p:nvPicPr>
          <p:cNvPr id="3076" name="Picture 4" descr="upload.wikimedia.org/wikipedia/commons/thumb/5/...">
            <a:extLst>
              <a:ext uri="{FF2B5EF4-FFF2-40B4-BE49-F238E27FC236}">
                <a16:creationId xmlns:a16="http://schemas.microsoft.com/office/drawing/2014/main" id="{8454BAC0-D38B-44AE-9D22-C8442FE1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469112"/>
            <a:ext cx="4415160" cy="11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0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7E4E-CC70-4529-A799-0DA85AEA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отличия от </a:t>
            </a:r>
            <a:r>
              <a:rPr lang="en-US" dirty="0"/>
              <a:t>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ED7C-CB0A-4370-A3FA-B508E8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есть </a:t>
            </a:r>
            <a:r>
              <a:rPr lang="ru-RU" b="1" dirty="0"/>
              <a:t>четкая структура</a:t>
            </a:r>
            <a:r>
              <a:rPr lang="ru-RU" dirty="0"/>
              <a:t> </a:t>
            </a:r>
            <a:r>
              <a:rPr lang="ru-RU" b="1" dirty="0"/>
              <a:t>каталогов</a:t>
            </a:r>
            <a:r>
              <a:rPr lang="ru-RU" dirty="0"/>
              <a:t>, и вы </a:t>
            </a:r>
            <a:r>
              <a:rPr lang="ru-RU" b="1" dirty="0"/>
              <a:t>обязательно должны ей следовать</a:t>
            </a:r>
            <a:r>
              <a:rPr lang="ru-RU" dirty="0"/>
              <a:t>. (При использовании плагинов IDE,  она создается автоматически).Она выглядит вот так: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2A4B8-9D5E-470C-BF3D-15A8BA64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49" y="3113428"/>
            <a:ext cx="4375341" cy="3269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917B9-FC41-4DB8-B6C2-8FB7DC2A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35" y="2421220"/>
            <a:ext cx="3454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17DA-9150-4FE7-BB19-FE31E5A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описания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2A1E-DE69-4D91-9C8E-C53F5473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Одна из вещей, которую </a:t>
            </a:r>
            <a:r>
              <a:rPr lang="ru-RU" dirty="0" err="1"/>
              <a:t>Maven</a:t>
            </a:r>
            <a:r>
              <a:rPr lang="ru-RU" dirty="0"/>
              <a:t> стандартизировал в первую очередь, — это описание проекта. До </a:t>
            </a:r>
            <a:r>
              <a:rPr lang="ru-RU" dirty="0" err="1"/>
              <a:t>Maven</a:t>
            </a:r>
            <a:r>
              <a:rPr lang="ru-RU" dirty="0"/>
              <a:t> у каждой IDE был свой </a:t>
            </a:r>
            <a:r>
              <a:rPr lang="ru-RU" dirty="0" err="1"/>
              <a:t>project</a:t>
            </a:r>
            <a:r>
              <a:rPr lang="ru-RU" dirty="0"/>
              <a:t>-файл, который хранил информацию о проекте и его сборке (и зачастую в бинарном виде).</a:t>
            </a:r>
          </a:p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 предложил универсальный открытый стандарт на основе XML, в котором с помощью различных тегов описывается, что это за проект, как его нужно собирать и какие у него зависимости. Описание проекта заключено в одном файле, обычно с именем pom.xml.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файла pom.xml</a:t>
            </a:r>
            <a:r>
              <a:rPr lang="en-US" dirty="0"/>
              <a:t> </a:t>
            </a:r>
            <a:r>
              <a:rPr lang="ru-RU" dirty="0"/>
              <a:t>на следующем слайде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06BDC-C153-4C64-B9CE-12F15EC2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65" y="0"/>
            <a:ext cx="56457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7B187-92FF-42E5-92AE-143CD4C5FFA6}"/>
              </a:ext>
            </a:extLst>
          </p:cNvPr>
          <p:cNvSpPr txBox="1"/>
          <p:nvPr/>
        </p:nvSpPr>
        <p:spPr>
          <a:xfrm>
            <a:off x="463858" y="1882897"/>
            <a:ext cx="54131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 этом примере записано три вещи:</a:t>
            </a:r>
          </a:p>
          <a:p>
            <a:pPr algn="l"/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Информация о версии стандарта </a:t>
            </a:r>
            <a:r>
              <a:rPr lang="ru-RU" b="0" i="0" dirty="0" err="1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ru-RU" b="0" i="0" dirty="0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-проекта — синим.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Информация о самом проекте — красным.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Информация об используемых библиотеках — зеленым.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Давай разберем устройство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pom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-файла подробнее.</a:t>
            </a:r>
          </a:p>
        </p:txBody>
      </p:sp>
    </p:spTree>
    <p:extLst>
      <p:ext uri="{BB962C8B-B14F-4D97-AF65-F5344CB8AC3E}">
        <p14:creationId xmlns:p14="http://schemas.microsoft.com/office/powerpoint/2010/main" val="82052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BB6-E654-4EDB-BB96-C76C5F0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Устройство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pom.xml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866D-DC08-478D-ACB0-077A3980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Начнем с того, что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pom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-файл — это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поэтому он содержит стандартные заголовки и информацию 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namespaces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Это все касается чисто XML-стандарта, так что подробно об этом говорить не будем. Имеется в виду это: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&lt;?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="1.0"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="UTF-8"?&gt;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xmlns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="http://maven.apache.org/POM/4.0.0"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xmlns:xsi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="http://www.w3.org/2001/XMLSchema-instance"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xsi:schemaLocation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="http://maven.apache.org/POM/4.0.0 http://maven.apache.org/xsd/maven-4.0.0.xsd"&gt;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…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&lt;/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&gt;</a:t>
            </a: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9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42D-4E6B-4F9E-B615-AC24DBD8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Устройство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pom.xml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8804-92FB-441C-926E-0968CED0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не разбираться лишний раз, что мы описываем (программу, проект, модуль, библиотеку и тому подобное) в стандарте </a:t>
            </a:r>
            <a:r>
              <a:rPr lang="ru-RU" dirty="0" err="1"/>
              <a:t>Maven</a:t>
            </a:r>
            <a:r>
              <a:rPr lang="ru-RU" dirty="0"/>
              <a:t> это все называется словом артефакт. </a:t>
            </a:r>
          </a:p>
          <a:p>
            <a:r>
              <a:rPr lang="ru-RU" dirty="0" err="1"/>
              <a:t>groupId</a:t>
            </a:r>
            <a:r>
              <a:rPr lang="ru-RU" dirty="0"/>
              <a:t> – пакет, к которому принадлежит приложение, с добавлением имени домена;</a:t>
            </a:r>
          </a:p>
          <a:p>
            <a:r>
              <a:rPr lang="ru-RU" dirty="0" err="1"/>
              <a:t>artifactId</a:t>
            </a:r>
            <a:r>
              <a:rPr lang="ru-RU" dirty="0"/>
              <a:t> – уникальный строковый ключ (</a:t>
            </a:r>
            <a:r>
              <a:rPr lang="ru-RU" dirty="0" err="1"/>
              <a:t>id</a:t>
            </a:r>
            <a:r>
              <a:rPr lang="ru-RU" dirty="0"/>
              <a:t> проекта);</a:t>
            </a:r>
          </a:p>
          <a:p>
            <a:r>
              <a:rPr lang="ru-RU" dirty="0" err="1"/>
              <a:t>version</a:t>
            </a:r>
            <a:r>
              <a:rPr lang="ru-RU" dirty="0"/>
              <a:t> – версия проекта.</a:t>
            </a:r>
          </a:p>
          <a:p>
            <a:pPr marL="0" indent="0">
              <a:buNone/>
            </a:pPr>
            <a:r>
              <a:rPr lang="ru-RU" dirty="0"/>
              <a:t>Трех указанных параметров достаточно, чтобы однозначно описать любой артефакт.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1E0-E6B0-49CE-A4B2-10D761F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к появлению систем сборок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18CB-D215-4DDA-B67D-1922E4C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Технический подход заключался в том, что программы и библиотеки разбивали на части: пакеты и модули. Каждый такой модуль был небольшим кирпичиком из которых потом выстраивались большие проекты. Библиотеки же – это такие универсальные компоненты, которые могут использоваться в разных программах.</a:t>
            </a:r>
          </a:p>
          <a:p>
            <a:pPr marL="0" indent="0">
              <a:buNone/>
            </a:pPr>
            <a:r>
              <a:rPr lang="ru-RU" dirty="0"/>
              <a:t>В сообществе Java-разработчиков популярным стало написание библиотек на все случаи жизни и выкладывание их в общий доступ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2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9554-F8BB-4382-A89A-20296FD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в </a:t>
            </a:r>
            <a:r>
              <a:rPr lang="en-US" dirty="0"/>
              <a:t>Maven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F76F8C2-9686-4632-874E-A4D77FFA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sz="2200" dirty="0">
                <a:latin typeface="+mj-lt"/>
              </a:rPr>
              <a:t>Зависимость в терминологии </a:t>
            </a:r>
            <a:r>
              <a:rPr lang="en-US" sz="2200" dirty="0">
                <a:latin typeface="+mj-lt"/>
              </a:rPr>
              <a:t>Maven </a:t>
            </a:r>
            <a:r>
              <a:rPr lang="ru-RU" sz="2200" dirty="0">
                <a:latin typeface="+mj-lt"/>
              </a:rPr>
              <a:t>– это какой-либо артефакт, который необходим данному проекту для корректной работы. Артефакт может представляет из себя обычный </a:t>
            </a:r>
            <a:r>
              <a:rPr lang="en-US" sz="2200" dirty="0">
                <a:latin typeface="+mj-lt"/>
              </a:rPr>
              <a:t>Java-</a:t>
            </a:r>
            <a:r>
              <a:rPr lang="ru-RU" sz="2200" dirty="0">
                <a:latin typeface="+mj-lt"/>
              </a:rPr>
              <a:t>проект, который собрали и распространили с помощью </a:t>
            </a:r>
            <a:r>
              <a:rPr lang="en-US" sz="2200" dirty="0">
                <a:latin typeface="+mj-lt"/>
              </a:rPr>
              <a:t>Maven</a:t>
            </a:r>
          </a:p>
          <a:p>
            <a:pPr marL="0" indent="0">
              <a:buNone/>
            </a:pPr>
            <a:r>
              <a:rPr lang="ru-RU" sz="2200" dirty="0">
                <a:latin typeface="+mj-lt"/>
              </a:rPr>
              <a:t>	Разберём на примере зависимости которую </a:t>
            </a:r>
            <a:r>
              <a:rPr lang="en-US" sz="2200" dirty="0">
                <a:latin typeface="+mj-lt"/>
              </a:rPr>
              <a:t>IDEA </a:t>
            </a:r>
            <a:r>
              <a:rPr lang="ru-RU" sz="2200" dirty="0">
                <a:latin typeface="+mj-lt"/>
              </a:rPr>
              <a:t>автоматически подставляется в любой проект – это </a:t>
            </a:r>
            <a:r>
              <a:rPr lang="en-US" sz="2200" dirty="0">
                <a:latin typeface="+mj-lt"/>
              </a:rPr>
              <a:t>Junit </a:t>
            </a:r>
            <a:r>
              <a:rPr lang="ru-RU" sz="2200" dirty="0">
                <a:latin typeface="+mj-lt"/>
              </a:rPr>
              <a:t>5, фреймворк для написания </a:t>
            </a:r>
            <a:r>
              <a:rPr lang="en-US" sz="2200" dirty="0">
                <a:latin typeface="+mj-lt"/>
              </a:rPr>
              <a:t>Unit Test’</a:t>
            </a:r>
            <a:r>
              <a:rPr lang="ru-RU" sz="2200" dirty="0" err="1">
                <a:latin typeface="+mj-lt"/>
              </a:rPr>
              <a:t>ов</a:t>
            </a:r>
            <a:endParaRPr lang="ru-RU" sz="2200" dirty="0">
              <a:latin typeface="+mj-lt"/>
            </a:endParaRPr>
          </a:p>
          <a:p>
            <a:pPr marL="0" indent="0">
              <a:buNone/>
            </a:pPr>
            <a:r>
              <a:rPr lang="ru-RU" sz="2200" dirty="0">
                <a:latin typeface="+mj-lt"/>
              </a:rPr>
              <a:t>	Обратите внимание что каждый параметр отделён двоеточием.</a:t>
            </a:r>
          </a:p>
          <a:p>
            <a:pPr marL="0" indent="0">
              <a:buNone/>
            </a:pPr>
            <a:endParaRPr lang="ru-RU" sz="2200" b="1" dirty="0">
              <a:latin typeface="+mj-lt"/>
            </a:endParaRPr>
          </a:p>
          <a:p>
            <a:pPr marL="0" indent="0">
              <a:buNone/>
            </a:pPr>
            <a:endParaRPr lang="ru-RU" sz="2200" b="1" dirty="0">
              <a:latin typeface="+mj-lt"/>
            </a:endParaRPr>
          </a:p>
          <a:p>
            <a:pPr marL="0" indent="0">
              <a:buNone/>
            </a:pPr>
            <a:r>
              <a:rPr lang="ru-RU" sz="2200" b="1" dirty="0">
                <a:latin typeface="+mj-lt"/>
              </a:rPr>
              <a:t>	</a:t>
            </a:r>
            <a:r>
              <a:rPr lang="en-US" sz="2200" b="1" dirty="0" err="1">
                <a:latin typeface="+mj-lt"/>
              </a:rPr>
              <a:t>org.junit.jupiter</a:t>
            </a:r>
            <a:r>
              <a:rPr lang="ru-RU" sz="2200" b="1" dirty="0">
                <a:latin typeface="+mj-lt"/>
              </a:rPr>
              <a:t>:</a:t>
            </a:r>
            <a:r>
              <a:rPr lang="en-US" sz="2200" b="1" dirty="0" err="1">
                <a:latin typeface="+mj-lt"/>
              </a:rPr>
              <a:t>junit-jupiter-api</a:t>
            </a:r>
            <a:r>
              <a:rPr lang="ru-RU" sz="2200" b="1" dirty="0">
                <a:latin typeface="+mj-lt"/>
              </a:rPr>
              <a:t>:5</a:t>
            </a:r>
            <a:r>
              <a:rPr lang="en-US" sz="2200" b="1" dirty="0">
                <a:latin typeface="+mj-lt"/>
              </a:rPr>
              <a:t>.9.2</a:t>
            </a:r>
            <a:endParaRPr lang="ru-RU" sz="2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EB487-40E8-422F-8C15-4CD70F03F723}"/>
              </a:ext>
            </a:extLst>
          </p:cNvPr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83839-74BC-49EF-AE58-1F7EF8A56896}"/>
              </a:ext>
            </a:extLst>
          </p:cNvPr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D7461-FBA8-48DE-A957-460676E2C31B}"/>
              </a:ext>
            </a:extLst>
          </p:cNvPr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8">
            <a:extLst>
              <a:ext uri="{FF2B5EF4-FFF2-40B4-BE49-F238E27FC236}">
                <a16:creationId xmlns:a16="http://schemas.microsoft.com/office/drawing/2014/main" id="{69C57089-595A-41CE-9001-7FFF6AA980A9}"/>
              </a:ext>
            </a:extLst>
          </p:cNvPr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9">
            <a:extLst>
              <a:ext uri="{FF2B5EF4-FFF2-40B4-BE49-F238E27FC236}">
                <a16:creationId xmlns:a16="http://schemas.microsoft.com/office/drawing/2014/main" id="{F15FADA7-81A6-429D-B231-4B49BD2AC197}"/>
              </a:ext>
            </a:extLst>
          </p:cNvPr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10">
            <a:extLst>
              <a:ext uri="{FF2B5EF4-FFF2-40B4-BE49-F238E27FC236}">
                <a16:creationId xmlns:a16="http://schemas.microsoft.com/office/drawing/2014/main" id="{856FE22C-9A46-4AEF-854E-5CD15943FC7F}"/>
              </a:ext>
            </a:extLst>
          </p:cNvPr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8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F642-02EB-4B36-96B1-30C64A69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41" y="0"/>
            <a:ext cx="8516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7DBF-E020-4C16-B6DD-C9FF8C80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0CE6-49DE-46B8-BA02-34DF3149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на раздел Advanced </a:t>
            </a:r>
            <a:r>
              <a:rPr lang="ru-RU" dirty="0" err="1"/>
              <a:t>Settings</a:t>
            </a:r>
            <a:r>
              <a:rPr lang="ru-RU" dirty="0"/>
              <a:t> внизу диалогового окна. IDEA предложит указать </a:t>
            </a:r>
            <a:r>
              <a:rPr lang="en-US" dirty="0"/>
              <a:t>Gr</a:t>
            </a:r>
            <a:r>
              <a:rPr lang="ru-RU" dirty="0" err="1"/>
              <a:t>oupID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ru-RU" dirty="0" err="1"/>
              <a:t>rtifactID</a:t>
            </a:r>
            <a:r>
              <a:rPr lang="ru-RU" dirty="0"/>
              <a:t> вашего нового проекта. Эти данные всегда легко можно сменить позже. Но, удобнее всего это сделать в самом начале.</a:t>
            </a:r>
          </a:p>
          <a:p>
            <a:pPr marL="0" indent="0">
              <a:buNone/>
            </a:pPr>
            <a:r>
              <a:rPr lang="en-US" dirty="0" err="1"/>
              <a:t>GroupId</a:t>
            </a:r>
            <a:r>
              <a:rPr lang="en-US" dirty="0"/>
              <a:t> – </a:t>
            </a:r>
            <a:r>
              <a:rPr lang="ru-RU" dirty="0"/>
              <a:t>Это что-то вроде идентификатора издателя. Например </a:t>
            </a:r>
            <a:r>
              <a:rPr lang="en-US" dirty="0"/>
              <a:t>com.</a:t>
            </a:r>
            <a:r>
              <a:rPr lang="ru-RU" dirty="0" err="1"/>
              <a:t>вашафамилия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ArtifactId</a:t>
            </a:r>
            <a:r>
              <a:rPr lang="ru-RU" dirty="0"/>
              <a:t> – Название продукта,</a:t>
            </a:r>
          </a:p>
          <a:p>
            <a:pPr marL="0" indent="0">
              <a:buNone/>
            </a:pPr>
            <a:r>
              <a:rPr lang="ru-RU" dirty="0"/>
              <a:t>Например </a:t>
            </a:r>
            <a:r>
              <a:rPr lang="en-US" dirty="0"/>
              <a:t>banks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36C6F-398F-4F2A-A52B-9C4044D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56" y="4339925"/>
            <a:ext cx="5306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7D8-1689-4D72-9AE5-D64463F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Архетипы в </a:t>
            </a:r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EA44-8B4F-49B1-8587-9BCC411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 стандартизировал шаблоны проектов — такие шаблоны называются архетипами. Помните стартовую структуру проекта — папки </a:t>
            </a:r>
            <a:r>
              <a:rPr lang="ru-RU" dirty="0" err="1"/>
              <a:t>src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test</a:t>
            </a:r>
            <a:r>
              <a:rPr lang="ru-RU" dirty="0"/>
              <a:t> и так далее? Так вот эта структура папок задана с помощью архетипа.</a:t>
            </a:r>
          </a:p>
          <a:p>
            <a:pPr marL="0" indent="0">
              <a:buNone/>
            </a:pPr>
            <a:r>
              <a:rPr lang="ru-RU" dirty="0"/>
              <a:t>Образцы шаблонов есть на официальном сайте </a:t>
            </a:r>
            <a:r>
              <a:rPr lang="ru-RU" dirty="0" err="1"/>
              <a:t>Maven</a:t>
            </a:r>
            <a:r>
              <a:rPr lang="ru-RU" dirty="0"/>
              <a:t>. С их помощью можно сгенерировать разные стартовые проекты — простое приложение, плагин, сайт.</a:t>
            </a:r>
          </a:p>
          <a:p>
            <a:pPr marL="0" indent="0">
              <a:buNone/>
            </a:pPr>
            <a:r>
              <a:rPr lang="ru-RU" dirty="0"/>
              <a:t>Список доступных архетипов можно получить, выполнив в консоли команду: </a:t>
            </a:r>
            <a:r>
              <a:rPr lang="ru-RU" dirty="0" err="1"/>
              <a:t>mvn</a:t>
            </a:r>
            <a:r>
              <a:rPr lang="ru-RU" dirty="0"/>
              <a:t> </a:t>
            </a:r>
            <a:r>
              <a:rPr lang="ru-RU" dirty="0" err="1"/>
              <a:t>archetype:generate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0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ABC87-81B3-482D-8CC8-120AC579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1" y="573194"/>
            <a:ext cx="10391516" cy="57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0572-0995-42EA-89EF-F92D841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D4B-156F-493F-BE56-932FEAFA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Конфигурация </a:t>
            </a:r>
            <a:r>
              <a:rPr lang="ru-RU" dirty="0" err="1"/>
              <a:t>Maven</a:t>
            </a:r>
            <a:r>
              <a:rPr lang="ru-RU" dirty="0"/>
              <a:t>, написанная на непрерывном XML, является большой и громоздкой. В больших проектах он может содержать сотни строк кода, не делая ничего «экстраординарного».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Основным преимуществом </a:t>
            </a:r>
            <a:r>
              <a:rPr lang="ru-RU" dirty="0" err="1"/>
              <a:t>Maven</a:t>
            </a:r>
            <a:r>
              <a:rPr lang="ru-RU" dirty="0"/>
              <a:t> является его жизненный цикл. Пока проект основан на определенных стандартах, с </a:t>
            </a:r>
            <a:r>
              <a:rPr lang="ru-RU" dirty="0" err="1"/>
              <a:t>Maven</a:t>
            </a:r>
            <a:r>
              <a:rPr lang="ru-RU" dirty="0"/>
              <a:t> можно относительно легко пройти весь жизненный цикл. Это происходит за счет гибкости.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05C5-8945-45B1-97F6-45BDAB0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Maven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FC61F-DD0F-4214-8126-766B8C235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509"/>
              </p:ext>
            </p:extLst>
          </p:nvPr>
        </p:nvGraphicFramePr>
        <p:xfrm>
          <a:off x="772358" y="1800326"/>
          <a:ext cx="8016535" cy="4354149"/>
        </p:xfrm>
        <a:graphic>
          <a:graphicData uri="http://schemas.openxmlformats.org/drawingml/2006/table">
            <a:tbl>
              <a:tblPr/>
              <a:tblGrid>
                <a:gridCol w="630314">
                  <a:extLst>
                    <a:ext uri="{9D8B030D-6E8A-4147-A177-3AD203B41FA5}">
                      <a16:colId xmlns:a16="http://schemas.microsoft.com/office/drawing/2014/main" val="3462500378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1893272967"/>
                    </a:ext>
                  </a:extLst>
                </a:gridCol>
                <a:gridCol w="5956917">
                  <a:extLst>
                    <a:ext uri="{9D8B030D-6E8A-4147-A177-3AD203B41FA5}">
                      <a16:colId xmlns:a16="http://schemas.microsoft.com/office/drawing/2014/main" val="2347881822"/>
                    </a:ext>
                  </a:extLst>
                </a:gridCol>
              </a:tblGrid>
              <a:tr h="701829"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dirty="0">
                          <a:effectLst/>
                        </a:rPr>
                        <a:t>Фаза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dirty="0">
                          <a:effectLst/>
                        </a:rPr>
                        <a:t>Описание фазы</a:t>
                      </a:r>
                      <a:endParaRPr lang="en-US" sz="1400" b="1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671299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validate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проверяет корректность метаинформации о проекте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1674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compile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компилирует исходники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55706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test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прогоняет тесты классов из предыдущего шага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14253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package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упаковывает скомпилированные классы в новый артефакт: </a:t>
                      </a:r>
                      <a:r>
                        <a:rPr lang="ru-RU" sz="1400" dirty="0" err="1">
                          <a:effectLst/>
                        </a:rPr>
                        <a:t>jar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war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zip</a:t>
                      </a:r>
                      <a:r>
                        <a:rPr lang="ru-RU" sz="1400" dirty="0">
                          <a:effectLst/>
                        </a:rPr>
                        <a:t>, …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84854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verify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проверяет корректность артефакта и удовлетворение требованиям качества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6065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install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кладет артефакт в локальный репозиторий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4627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deploy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заливает артефакт на </a:t>
                      </a:r>
                      <a:r>
                        <a:rPr lang="ru-RU" sz="1400" dirty="0" err="1">
                          <a:effectLst/>
                        </a:rPr>
                        <a:t>production</a:t>
                      </a:r>
                      <a:r>
                        <a:rPr lang="ru-RU" sz="1400" dirty="0">
                          <a:effectLst/>
                        </a:rPr>
                        <a:t>-сервер или удаленный репозиторий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0745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A1564F-8C57-4FF2-8407-E7E4D755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43" y="1624305"/>
            <a:ext cx="3240257" cy="4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045-9FC5-4567-9FB0-499EC59E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B7C0-A2FD-486E-9DE6-B28566D6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Стандартные жизненные циклы можно дополнить функционалом с помощью </a:t>
            </a:r>
            <a:r>
              <a:rPr lang="ru-RU" dirty="0" err="1"/>
              <a:t>Maven</a:t>
            </a:r>
            <a:r>
              <a:rPr lang="ru-RU" dirty="0"/>
              <a:t>-плагинов. Плагины позволяют вставлять в стандартный цикл новые шаги или расширять существующие шаги.</a:t>
            </a:r>
          </a:p>
          <a:p>
            <a:pPr marL="0" indent="0">
              <a:buNone/>
            </a:pPr>
            <a:r>
              <a:rPr lang="ru-RU" dirty="0"/>
              <a:t>Плагины в </a:t>
            </a:r>
            <a:r>
              <a:rPr lang="ru-RU" dirty="0" err="1"/>
              <a:t>Maven</a:t>
            </a:r>
            <a:r>
              <a:rPr lang="ru-RU" dirty="0"/>
              <a:t> не являются чем-то экстраординарным, наоборот, это самая обычная и часто встречающаяся вещь. Ведь если вы хотите задать какие-нибудь нюансы сборки вашего проекта, то вам нужно указать нужную информацию в pom.xml. И единственный способ это сделать – написать “плагин”.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045-9FC5-4567-9FB0-499EC59E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B7C0-A2FD-486E-9DE6-B28566D6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плагины являются такими же артефактами, как и зависимости, то они описываются практически так же. Вместо раздела </a:t>
            </a:r>
            <a:r>
              <a:rPr lang="en-US" dirty="0"/>
              <a:t>dependencies – plugins, </a:t>
            </a:r>
            <a:r>
              <a:rPr lang="ru-RU" dirty="0"/>
              <a:t>вместо </a:t>
            </a:r>
            <a:r>
              <a:rPr lang="en-US" dirty="0"/>
              <a:t>dependency – plugin, </a:t>
            </a:r>
            <a:r>
              <a:rPr lang="ru-RU" dirty="0"/>
              <a:t>вместо </a:t>
            </a:r>
            <a:r>
              <a:rPr lang="en-US" dirty="0"/>
              <a:t>repositories – </a:t>
            </a:r>
            <a:r>
              <a:rPr lang="en-US" dirty="0" err="1"/>
              <a:t>pluginRepositories</a:t>
            </a:r>
            <a:r>
              <a:rPr lang="en-US" dirty="0"/>
              <a:t>, repository – </a:t>
            </a:r>
            <a:r>
              <a:rPr lang="en-US" dirty="0" err="1"/>
              <a:t>pluginRepository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Пример: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F09A9-6EEE-4826-B641-9239A4FC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3576275"/>
            <a:ext cx="702090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EEAF-9617-4155-ACD9-CC89AE0C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E43-6355-46A7-A1FA-0BFD9BE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мы хотим научить </a:t>
            </a:r>
            <a:r>
              <a:rPr lang="ru-RU" dirty="0" err="1"/>
              <a:t>Maven</a:t>
            </a:r>
            <a:r>
              <a:rPr lang="ru-RU" dirty="0"/>
              <a:t> особенным сборкам проекта, то необходимо добавить в pom.xml указание на запуск нужного плагина в нужную фазу и с нужными параметрами.</a:t>
            </a:r>
          </a:p>
          <a:p>
            <a:pPr marL="0" indent="0">
              <a:buNone/>
            </a:pPr>
            <a:r>
              <a:rPr lang="ru-RU" dirty="0"/>
              <a:t>Количество доступных плагинов очень велико, есть разнообразные плагины, позволяющие непосредственно из </a:t>
            </a:r>
            <a:r>
              <a:rPr lang="ru-RU" dirty="0" err="1"/>
              <a:t>maven</a:t>
            </a:r>
            <a:r>
              <a:rPr lang="ru-RU" dirty="0"/>
              <a:t> запускать </a:t>
            </a:r>
            <a:r>
              <a:rPr lang="ru-RU" dirty="0" err="1"/>
              <a:t>web</a:t>
            </a:r>
            <a:r>
              <a:rPr lang="ru-RU" dirty="0"/>
              <a:t>-приложение для тестирования его в браузере, генерировать ресурсы и тому подобное. Главной задачей разработчика в этой ситуации является найти и применить наиболее подходящий набор плагинов.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1E0-E6B0-49CE-A4B2-10D761F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к появлению систем сборок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18CB-D215-4DDA-B67D-1922E4C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Дополнительным стимулом стало то, что язык Java получил большую популярность при написании серверных решений (работал на бэкенде). Во-первых, у серверного ПО более высокие требования к </a:t>
            </a:r>
            <a:r>
              <a:rPr lang="ru-RU" u="sng" dirty="0"/>
              <a:t>надежности</a:t>
            </a:r>
            <a:r>
              <a:rPr lang="ru-RU" dirty="0"/>
              <a:t>, и использование </a:t>
            </a:r>
            <a:r>
              <a:rPr lang="ru-RU" u="sng" dirty="0"/>
              <a:t>проверенных временем библиотек</a:t>
            </a:r>
            <a:r>
              <a:rPr lang="ru-RU" dirty="0"/>
              <a:t> всегда предпочтительнее, чем написание своего кода.</a:t>
            </a:r>
          </a:p>
          <a:p>
            <a:pPr marL="0" indent="0">
              <a:buNone/>
            </a:pPr>
            <a:r>
              <a:rPr lang="ru-RU" dirty="0"/>
              <a:t>Легко можно встретить бэкенд-проект из нескольких десятков модулей и с парой сотен библиотек. Вот только описывать </a:t>
            </a:r>
            <a:br>
              <a:rPr lang="ru-RU" dirty="0"/>
            </a:br>
            <a:r>
              <a:rPr lang="ru-RU" u="sng" dirty="0"/>
              <a:t>(и изменять!)</a:t>
            </a:r>
            <a:r>
              <a:rPr lang="ru-RU" dirty="0"/>
              <a:t> сценарии сборки таких проектов стало чрезвычайно трудно.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4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7325-5E38-450E-8A50-63D78D1C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плагинов для сборки в </a:t>
            </a:r>
            <a:r>
              <a:rPr lang="ru-RU" dirty="0" err="1"/>
              <a:t>Maven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A1B94-7B08-44AD-8475-6348EFF1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5720"/>
              </p:ext>
            </p:extLst>
          </p:nvPr>
        </p:nvGraphicFramePr>
        <p:xfrm>
          <a:off x="949910" y="1626212"/>
          <a:ext cx="10662082" cy="4351339"/>
        </p:xfrm>
        <a:graphic>
          <a:graphicData uri="http://schemas.openxmlformats.org/drawingml/2006/table">
            <a:tbl>
              <a:tblPr/>
              <a:tblGrid>
                <a:gridCol w="905523">
                  <a:extLst>
                    <a:ext uri="{9D8B030D-6E8A-4147-A177-3AD203B41FA5}">
                      <a16:colId xmlns:a16="http://schemas.microsoft.com/office/drawing/2014/main" val="3428141821"/>
                    </a:ext>
                  </a:extLst>
                </a:gridCol>
                <a:gridCol w="2592280">
                  <a:extLst>
                    <a:ext uri="{9D8B030D-6E8A-4147-A177-3AD203B41FA5}">
                      <a16:colId xmlns:a16="http://schemas.microsoft.com/office/drawing/2014/main" val="2486302580"/>
                    </a:ext>
                  </a:extLst>
                </a:gridCol>
                <a:gridCol w="7164279">
                  <a:extLst>
                    <a:ext uri="{9D8B030D-6E8A-4147-A177-3AD203B41FA5}">
                      <a16:colId xmlns:a16="http://schemas.microsoft.com/office/drawing/2014/main" val="1458315920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l" fontAlgn="ctr"/>
                      <a:endParaRPr lang="ru-RU" sz="1200" b="1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Плагин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Описание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95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maven-compiler-plugin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</a:t>
                      </a:r>
                      <a:r>
                        <a:rPr lang="en-US" sz="1200">
                          <a:effectLst/>
                        </a:rPr>
                        <a:t>Java-</a:t>
                      </a:r>
                      <a:r>
                        <a:rPr lang="ru-RU" sz="1200">
                          <a:effectLst/>
                        </a:rPr>
                        <a:t>компиляцией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3076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maven-resources-plugin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включением ресурсов в сборку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85069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maven-source-plugin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включением исходного кода в сборку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90004"/>
                  </a:ext>
                </a:extLst>
              </a:tr>
              <a:tr h="78565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maven-dependency-plugin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процессом копирования библиотек зависимостей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2749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maven-jar-plugin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Плагин для создания итогового jar-файла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574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maven-war-plugin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Плагин для создания итогового war-файла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729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maven-surefire-plugin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запуском тестов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31079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buildnumber-maven-plugin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Генерирует номер сборки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9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88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был впервые выпущен в 2008 году. Основываясь на концепциях </a:t>
            </a:r>
            <a:r>
              <a:rPr lang="ru-RU" dirty="0" err="1"/>
              <a:t>Maven</a:t>
            </a:r>
            <a:r>
              <a:rPr lang="ru-RU" dirty="0"/>
              <a:t>, он был представлен как преемник </a:t>
            </a:r>
            <a:r>
              <a:rPr lang="ru-RU" dirty="0" err="1"/>
              <a:t>Maven</a:t>
            </a:r>
            <a:r>
              <a:rPr lang="ru-RU" dirty="0"/>
              <a:t>. Вместо того, чтобы использовать конфигурацию проекта </a:t>
            </a:r>
            <a:r>
              <a:rPr lang="ru-RU" dirty="0" err="1"/>
              <a:t>Maven</a:t>
            </a:r>
            <a:r>
              <a:rPr lang="ru-RU" dirty="0"/>
              <a:t> на основе XML, он представил предметно-ориентированный язык (DSL</a:t>
            </a:r>
            <a:r>
              <a:rPr lang="en-US" dirty="0"/>
              <a:t>*</a:t>
            </a:r>
            <a:r>
              <a:rPr lang="ru-RU" dirty="0"/>
              <a:t>) на основе языков программирования </a:t>
            </a:r>
            <a:r>
              <a:rPr lang="ru-RU" dirty="0" err="1"/>
              <a:t>Groovy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Domain Specific Language</a:t>
            </a:r>
          </a:p>
        </p:txBody>
      </p:sp>
      <p:pic>
        <p:nvPicPr>
          <p:cNvPr id="6146" name="Picture 2" descr="A beginners guide to Gradle. I have a love hate relationship with… | by  Andrew MacMurray | Medium">
            <a:extLst>
              <a:ext uri="{FF2B5EF4-FFF2-40B4-BE49-F238E27FC236}">
                <a16:creationId xmlns:a16="http://schemas.microsoft.com/office/drawing/2014/main" id="{C566DA1C-325F-4E50-9639-72E5AA45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15" y="71669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5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не использует XML. Вместо этого у него был собственный DSL на основе </a:t>
            </a:r>
            <a:r>
              <a:rPr lang="ru-RU" dirty="0" err="1"/>
              <a:t>Groovy</a:t>
            </a:r>
            <a:r>
              <a:rPr lang="ru-RU" dirty="0"/>
              <a:t> (один из языков JVM). В результате скрипты сборки </a:t>
            </a:r>
            <a:r>
              <a:rPr lang="ru-RU" dirty="0" err="1"/>
              <a:t>Gradle</a:t>
            </a:r>
            <a:r>
              <a:rPr lang="ru-RU" dirty="0"/>
              <a:t> имеют тенденцию быть намного короче и понятнее, чем написанные для </a:t>
            </a:r>
            <a:r>
              <a:rPr lang="ru-RU" dirty="0" err="1"/>
              <a:t>Ant</a:t>
            </a:r>
            <a:r>
              <a:rPr lang="ru-RU" dirty="0"/>
              <a:t> или </a:t>
            </a:r>
            <a:r>
              <a:rPr lang="ru-RU" dirty="0" err="1"/>
              <a:t>Maven</a:t>
            </a:r>
            <a:r>
              <a:rPr lang="ru-RU" dirty="0"/>
              <a:t>. Объем стандартного кода намного меньше с </a:t>
            </a:r>
            <a:r>
              <a:rPr lang="ru-RU" dirty="0" err="1"/>
              <a:t>Gradle</a:t>
            </a:r>
            <a:r>
              <a:rPr lang="ru-RU" dirty="0"/>
              <a:t>, поскольку его DSL предназначен для решения конкретной проблемы: продвижение программного обеспечения через его жизненный цикл, от компиляции до статического анализа и тестирования до упаковки и развертывания.</a:t>
            </a:r>
            <a:endParaRPr lang="en-US" dirty="0"/>
          </a:p>
        </p:txBody>
      </p:sp>
      <p:pic>
        <p:nvPicPr>
          <p:cNvPr id="6146" name="Picture 2" descr="A beginners guide to Gradle. I have a love hate relationship with… | by  Andrew MacMurray | Medium">
            <a:extLst>
              <a:ext uri="{FF2B5EF4-FFF2-40B4-BE49-F238E27FC236}">
                <a16:creationId xmlns:a16="http://schemas.microsoft.com/office/drawing/2014/main" id="{C566DA1C-325F-4E50-9639-72E5AA45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15" y="71669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96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</a:t>
            </a:r>
            <a:r>
              <a:rPr lang="ru-RU" dirty="0"/>
              <a:t>репозитории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не имеет собственных репозиториев и в качестве источника зависимостей использует </a:t>
            </a:r>
            <a:r>
              <a:rPr lang="ru-RU" dirty="0" err="1"/>
              <a:t>Maven</a:t>
            </a:r>
            <a:r>
              <a:rPr lang="ru-RU" dirty="0"/>
              <a:t> и </a:t>
            </a:r>
            <a:r>
              <a:rPr lang="ru-RU" dirty="0" err="1"/>
              <a:t>Ivy</a:t>
            </a:r>
            <a:r>
              <a:rPr lang="en-US" dirty="0"/>
              <a:t> </a:t>
            </a:r>
            <a:r>
              <a:rPr lang="ru-RU" dirty="0"/>
              <a:t>репозитории. При этом интерфейс для работы с репозиториями не отличается на базовом уровне, более развёрнуто об отличиях параметров вы можете узнать по ссылкам </a:t>
            </a:r>
            <a:r>
              <a:rPr lang="ru-RU" dirty="0" err="1"/>
              <a:t>IvyArtifactRepository</a:t>
            </a:r>
            <a:r>
              <a:rPr lang="ru-RU" dirty="0"/>
              <a:t> и </a:t>
            </a:r>
            <a:r>
              <a:rPr lang="ru-RU" dirty="0" err="1"/>
              <a:t>MavenArtifactRepository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24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6360A-5674-4365-911D-FFBE23AD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4" y="321573"/>
            <a:ext cx="8762832" cy="62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8D-7FB5-475F-868E-9D2EE0E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76EAC2-39E1-45AE-AA5D-D8752981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211987"/>
            <a:ext cx="73533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раткое знакомство с Gradle - 3">
            <a:extLst>
              <a:ext uri="{FF2B5EF4-FFF2-40B4-BE49-F238E27FC236}">
                <a16:creationId xmlns:a16="http://schemas.microsoft.com/office/drawing/2014/main" id="{2FF5F453-6023-4C16-92B0-8C3189BB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3" y="2072751"/>
            <a:ext cx="3670401" cy="41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3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DE1-9444-404E-B4BA-989994C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gradlew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51C8-8796-4E3A-96F8-19CA758E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Два варианта работы с </a:t>
            </a:r>
            <a:r>
              <a:rPr lang="ru-RU" dirty="0" err="1"/>
              <a:t>Gradle</a:t>
            </a:r>
            <a:r>
              <a:rPr lang="ru-RU" dirty="0"/>
              <a:t> в проекте:</a:t>
            </a:r>
          </a:p>
          <a:p>
            <a:pPr marL="0" indent="0">
              <a:buNone/>
            </a:pPr>
            <a:r>
              <a:rPr lang="ru-RU" dirty="0"/>
              <a:t>через глобально доступный </a:t>
            </a:r>
            <a:r>
              <a:rPr lang="ru-RU" dirty="0" err="1"/>
              <a:t>gradle</a:t>
            </a:r>
            <a:r>
              <a:rPr lang="ru-RU" dirty="0"/>
              <a:t> установленный в системе.</a:t>
            </a:r>
          </a:p>
          <a:p>
            <a:pPr marL="0" indent="0">
              <a:buNone/>
            </a:pPr>
            <a:r>
              <a:rPr lang="ru-RU" dirty="0"/>
              <a:t>через файл </a:t>
            </a:r>
            <a:r>
              <a:rPr lang="ru-RU" dirty="0" err="1"/>
              <a:t>gradlew</a:t>
            </a:r>
            <a:r>
              <a:rPr lang="ru-RU" dirty="0"/>
              <a:t>, где w означает </a:t>
            </a:r>
            <a:r>
              <a:rPr lang="ru-RU" dirty="0" err="1"/>
              <a:t>wrapper</a:t>
            </a:r>
            <a:r>
              <a:rPr lang="ru-RU" dirty="0"/>
              <a:t> (обертка).</a:t>
            </a:r>
          </a:p>
          <a:p>
            <a:pPr marL="0" indent="0">
              <a:buNone/>
            </a:pPr>
            <a:r>
              <a:rPr lang="ru-RU" dirty="0"/>
              <a:t>В случае использования обертки </a:t>
            </a:r>
            <a:r>
              <a:rPr lang="ru-RU" dirty="0" err="1"/>
              <a:t>gradlew</a:t>
            </a:r>
            <a:r>
              <a:rPr lang="ru-RU" dirty="0"/>
              <a:t> версия </a:t>
            </a:r>
            <a:r>
              <a:rPr lang="ru-RU" dirty="0" err="1"/>
              <a:t>gradle</a:t>
            </a:r>
            <a:r>
              <a:rPr lang="ru-RU" dirty="0"/>
              <a:t> будет одинаковой у всей команды, каждому из коллег не придется вручную качать дистрибутив </a:t>
            </a:r>
            <a:r>
              <a:rPr lang="ru-RU" dirty="0" err="1"/>
              <a:t>gradle</a:t>
            </a:r>
            <a:r>
              <a:rPr lang="ru-RU" dirty="0"/>
              <a:t> с сайта и проделывать манипуляции с распаковкой. </a:t>
            </a:r>
            <a:r>
              <a:rPr lang="en-US" dirty="0"/>
              <a:t>Wrapper </a:t>
            </a:r>
            <a:r>
              <a:rPr lang="ru-RU" dirty="0"/>
              <a:t>установит нужную версию инструментов сборки локально для проекта.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B09-2DB0-455F-9FB6-FCB2F58E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gradle-wrapper.properties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84C41-0A9E-45D2-B845-A57C06A5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419"/>
            <a:ext cx="12192000" cy="43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9C97F-95CE-4739-8B94-2D42AB95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0" y="-56120"/>
            <a:ext cx="6904172" cy="6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BEC58-8DD4-4C3A-B421-CE02FA5A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-3836"/>
            <a:ext cx="7163234" cy="6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32F5-24F9-4202-BB34-13CFC0AB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автоматизация сборки?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A495-8E25-4686-9E5F-AC347BF4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Автоматизация сборки — это процесс автоматизации задач, необходимых для создания, выполнения и тестирования программ</a:t>
            </a:r>
          </a:p>
          <a:p>
            <a:pPr marL="0" indent="0">
              <a:buNone/>
            </a:pPr>
            <a:r>
              <a:rPr lang="ru-RU" dirty="0"/>
              <a:t>Эта автоматизация задач помогает сэкономить драгоценное время и ресурсы для разработчиков и групп разработчиков, которые когда-то выполняли эти задачи вручную.</a:t>
            </a:r>
          </a:p>
          <a:p>
            <a:pPr marL="0" indent="0">
              <a:buNone/>
            </a:pPr>
            <a:r>
              <a:rPr lang="ru-RU" dirty="0"/>
              <a:t>Исторически задачи автоматизации сборки решались с помощью </a:t>
            </a:r>
            <a:r>
              <a:rPr lang="ru-RU" dirty="0" err="1"/>
              <a:t>make</a:t>
            </a:r>
            <a:r>
              <a:rPr lang="ru-RU" dirty="0"/>
              <a:t>-файлов. Сегодня они выполняются с помощью средств автоматизации сборки или серверов автоматизации сборки. Термин «автоматизация сборки» может использоваться как синоним «системы сборки».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11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9A9B-F181-4681-B9F0-F025959C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79F2-DEE0-42CC-8265-3CCAEC61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https://www.youtube.com/watch?v=ErdH9mQySQQ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7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D63F-9715-4A1C-ADD2-572E014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AEB6-84A5-47E4-811B-0C25D0C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Доклад Евгения Борисова – </a:t>
            </a:r>
            <a:r>
              <a:rPr lang="en-US" dirty="0"/>
              <a:t>Power of Gradle</a:t>
            </a:r>
            <a:r>
              <a:rPr lang="ru-RU" dirty="0"/>
              <a:t> (2013-ый год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https://github.com/mihailaleksseev/conferenceAbstracts/blob/main/%2B%2B%202013%20Gradle%20%7C%20%D0%95%D0%B2%D0%B3%D0%B5%D0%BD%D0%B8%D0%B8%CC%86%20%D0%91%D0%BE%D1%80%D0%B8%D1%81%D0%BE%D0%B2%20%E2%80%94%20Power%20of%20Gradle.pdf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E93-7785-40D8-AFCA-26AF223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есть в арсенале?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13D-5303-49E3-8EF6-51AC3193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начале был Make как единственный доступный инструмент для сборки. Позже это было улучшено с </a:t>
            </a:r>
            <a:r>
              <a:rPr lang="ru-RU" dirty="0"/>
              <a:t>GNU Make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. Однако с тех пор наши потребности возросли, и, как следствие, эволюционировали инструменты для сборки.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экосистеме JVM доминируют три инструмента сборки: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Муравей с плющом (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Apache Ant + Ivy)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Знаток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Эксперт (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Apache Maven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Доктор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Гре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й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дл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(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Google Gradle )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840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с плющом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Ant был первым среди «современных» инструментов сборки. Во многих отношениях он похож на Make. Он был выпущен в 2000 году и за короткий промежуток времени стал самым популярным инструментом сборки для Java-проектов. Он имеет очень низкую кривую обучения, что позволяет любому начать использовать его без какой-либо специальной подготовки. Он основан на идее процедурного программирования.</a:t>
            </a: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75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с плющом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Основным недостатком был XML как формат для написания скриптов сборки. XML, будучи по своей природе иерархическим, не очень подходит для процедурного подхода к программированию, который использует Ant. Другая проблема с Ant состоит в том, что его XML имеет тенденцию становиться неуправляемо большим при использовании со всеми проектами, кроме очень маленьких.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Позже, когда управление зависимостями по сети стало необходимостью, Ant принял </a:t>
            </a:r>
            <a:r>
              <a:rPr lang="ru-RU" u="sng" dirty="0">
                <a:solidFill>
                  <a:srgbClr val="000000"/>
                </a:solidFill>
                <a:latin typeface="-apple-system"/>
              </a:rPr>
              <a:t>Apache </a:t>
            </a:r>
            <a:r>
              <a:rPr lang="ru-RU" u="sng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13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Ядовитый плющ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Apache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— менеджер зависимостей для Java проектов, с поддержкой транзитивных зависимостей.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Транзитивность – возможность использовать зависимости других зависимостей. Для решения таких задач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необходимо обладать метаданными о ваших программных модулях, обычно их определяют в так называемых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файлах. Чтобы найти ваши метаданные и/или артефакты ваших зависимостей (обычно это .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jar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файлы),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может быть настроена на поиск в разных репозиториях.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73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D66-7E9D-43DD-9EA2-F276468E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Пример конфигурации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 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A9F9-90B6-42E6-B827-1F7A42F2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&lt;ivy-module version="2.0"&gt;</a:t>
            </a:r>
          </a:p>
          <a:p>
            <a:pPr marL="0" indent="0">
              <a:buNone/>
            </a:pPr>
            <a:r>
              <a:rPr lang="en-US" sz="2400" dirty="0"/>
              <a:t>    &lt;info </a:t>
            </a:r>
            <a:r>
              <a:rPr lang="en-US" sz="2400" dirty="0" err="1"/>
              <a:t>organisation</a:t>
            </a:r>
            <a:r>
              <a:rPr lang="en-US" sz="2400" dirty="0"/>
              <a:t>="</a:t>
            </a:r>
            <a:r>
              <a:rPr lang="en-US" sz="2400" dirty="0" err="1"/>
              <a:t>org.apache</a:t>
            </a:r>
            <a:r>
              <a:rPr lang="en-US" sz="2400" dirty="0"/>
              <a:t>" module="hello-ivy"/&gt;</a:t>
            </a:r>
          </a:p>
          <a:p>
            <a:pPr marL="0" indent="0">
              <a:buNone/>
            </a:pPr>
            <a:r>
              <a:rPr lang="en-US" sz="2400" dirty="0"/>
              <a:t>    &lt;dependencies&gt;</a:t>
            </a:r>
          </a:p>
          <a:p>
            <a:pPr marL="0" indent="0">
              <a:buNone/>
            </a:pPr>
            <a:r>
              <a:rPr lang="en-US" sz="2400" dirty="0"/>
              <a:t>        &lt;dependency org="commons-lang" name="commons-lang" rev="2.0"/&gt;</a:t>
            </a:r>
          </a:p>
          <a:p>
            <a:pPr marL="0" indent="0">
              <a:buNone/>
            </a:pPr>
            <a:r>
              <a:rPr lang="en-US" sz="2400" dirty="0"/>
              <a:t>        &lt;dependency org="commons-cli" name="commons-cli" rev="1.0"/&gt;</a:t>
            </a:r>
          </a:p>
          <a:p>
            <a:pPr marL="0" indent="0">
              <a:buNone/>
            </a:pPr>
            <a:r>
              <a:rPr lang="en-US" sz="2400" dirty="0"/>
              <a:t>    &lt;/dependencies&gt;</a:t>
            </a:r>
          </a:p>
          <a:p>
            <a:pPr marL="0" indent="0">
              <a:buNone/>
            </a:pPr>
            <a:r>
              <a:rPr lang="en-US" sz="2400" dirty="0"/>
              <a:t>&lt;/ivy-module&gt;</a:t>
            </a:r>
          </a:p>
        </p:txBody>
      </p:sp>
    </p:spTree>
    <p:extLst>
      <p:ext uri="{BB962C8B-B14F-4D97-AF65-F5344CB8AC3E}">
        <p14:creationId xmlns:p14="http://schemas.microsoft.com/office/powerpoint/2010/main" val="28259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2154</Words>
  <Application>Microsoft Office PowerPoint</Application>
  <PresentationFormat>Widescreen</PresentationFormat>
  <Paragraphs>180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Times New Roman</vt:lpstr>
      <vt:lpstr>Office Theme</vt:lpstr>
      <vt:lpstr>Системы сборки</vt:lpstr>
      <vt:lpstr>Предпосылки к появлению систем сборок</vt:lpstr>
      <vt:lpstr>Предпосылки к появлению систем сборок</vt:lpstr>
      <vt:lpstr>Что такое автоматизация сборки?</vt:lpstr>
      <vt:lpstr>Что есть в арсенале?</vt:lpstr>
      <vt:lpstr>Муравей с плющом</vt:lpstr>
      <vt:lpstr>Муравей с плющом</vt:lpstr>
      <vt:lpstr>Ядовитый плющ</vt:lpstr>
      <vt:lpstr>Пример конфигурации Ant с Ivy</vt:lpstr>
      <vt:lpstr>Вот пример build.xml файла для  простого проекта “Hello World”.</vt:lpstr>
      <vt:lpstr>Вот пример build.xml файла для  простого проекта “Hello World”.</vt:lpstr>
      <vt:lpstr>Ant build.xml</vt:lpstr>
      <vt:lpstr>Apache Maven</vt:lpstr>
      <vt:lpstr>Apache Maven</vt:lpstr>
      <vt:lpstr>В чем отличия от Ant ?</vt:lpstr>
      <vt:lpstr>Объектная модель описания проекта</vt:lpstr>
      <vt:lpstr>PowerPoint Presentation</vt:lpstr>
      <vt:lpstr>Устройство pom.xml</vt:lpstr>
      <vt:lpstr>Устройство pom.xml</vt:lpstr>
      <vt:lpstr>Зависимости в Maven</vt:lpstr>
      <vt:lpstr>PowerPoint Presentation</vt:lpstr>
      <vt:lpstr>Создание нового проекта</vt:lpstr>
      <vt:lpstr>Архетипы в Maven</vt:lpstr>
      <vt:lpstr>PowerPoint Presentation</vt:lpstr>
      <vt:lpstr>Жизненный цикл Maven</vt:lpstr>
      <vt:lpstr>Жизненный цикл Maven</vt:lpstr>
      <vt:lpstr>Maven-плагины</vt:lpstr>
      <vt:lpstr>Maven-плагины</vt:lpstr>
      <vt:lpstr>Maven-плагины</vt:lpstr>
      <vt:lpstr>Список плагинов для сборки в Maven</vt:lpstr>
      <vt:lpstr>Gradle</vt:lpstr>
      <vt:lpstr>Gradle</vt:lpstr>
      <vt:lpstr>Gradle репозитории</vt:lpstr>
      <vt:lpstr>PowerPoint Presentation</vt:lpstr>
      <vt:lpstr>Структура проекта</vt:lpstr>
      <vt:lpstr>Что такое gradlew ?</vt:lpstr>
      <vt:lpstr>gradle-wrapper.properties</vt:lpstr>
      <vt:lpstr>PowerPoint Presentation</vt:lpstr>
      <vt:lpstr>PowerPoint Presentation</vt:lpstr>
      <vt:lpstr>Сравнение DSL</vt:lpstr>
      <vt:lpstr>See also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сборки</dc:title>
  <dc:creator>XMagicAdmin</dc:creator>
  <cp:lastModifiedBy>XMagicAdmin</cp:lastModifiedBy>
  <cp:revision>9</cp:revision>
  <dcterms:created xsi:type="dcterms:W3CDTF">2023-02-18T17:45:58Z</dcterms:created>
  <dcterms:modified xsi:type="dcterms:W3CDTF">2023-02-20T19:08:44Z</dcterms:modified>
</cp:coreProperties>
</file>