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A803-E765-4779-B3DB-4FD4E731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9E2ED-8AC4-444D-A039-8275FB1D1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9EFA-D686-4400-954B-16ECC9E4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D6DC-5AFB-41DE-BDD0-6270A42B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B3EF-A92A-445F-BEFA-A8094901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C2BF-75A3-45F1-B2D8-1F3A4BB9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F4C78-0F30-4EE9-A666-A833B3B8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C892-C91F-4DA7-A9FE-EB14FC8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A570-D147-4286-8665-A0CD368F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B13E-EF88-4AFF-ABA5-9B97EFFE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A69C8-5AC9-4AB9-B8F7-9D10471D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3807C-6A9F-4EAE-830C-B81ECEBF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A4A7-98A8-409D-9382-0FF106DD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9394-D194-49F3-B91A-8F86745B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1C2A-6767-476E-B056-FD6F6200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C5C9-0BDE-47D1-9A23-CC964E91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B6F4-27BC-425B-A2F9-AC8AC996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1B5D-AA1E-4155-80A5-D2BB116C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2101-C86D-4E20-9D4A-0CEEFD1F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50F3-9BDF-4F71-B063-A5A07A87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BF31-4B5B-4A39-9B3D-D2E9CDA6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A6CB7-8CC2-4663-88AA-A87B1F21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D56-CB45-4FB2-BAE8-7B9C0A73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1649-BEA6-4D0F-B010-3B69C6FD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0439-0FB9-48AA-BAB5-C3A07ED7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79C9-C52B-4130-89D7-974712CD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99E-C634-4F0B-ABA9-B262C2A48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A16D3-570E-4F8D-BFF0-AFD58914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8D19-2CFC-4868-B8A2-AC10550A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C751-EE35-4CE7-A78A-A214BB2C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AE55B-96F3-4BD7-ACED-0F90F7D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77D7-7DB4-4C12-B8C6-43B007CD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DD93-8F5B-4416-BBFA-41DAE056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0C256-01BB-41C5-A9C9-85B01348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9CF30-AE92-49D7-A6D2-6A8AAE586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DA84D-2758-4D2A-BD1E-B56B5D0BC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E26B5-3027-446F-A027-A163645D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4AAD2-8F85-47ED-A26A-5F584B94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D083A-960D-4316-B1C5-A80C4FF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8BE0-D29B-48D6-A74B-BD029D17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323B9-E942-4AA7-946F-D2B2D03A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074F-55EB-4F29-826E-69F9F6ED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C9ABE-7791-4B57-A273-5AD8B5C6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CD16-4474-40E9-891D-E79ED04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200AE-AF3C-475B-8ADB-F9AF0BAD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F90B-3A19-4785-A5ED-9C30F03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1467-9E74-4512-8971-74E91E77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860F-98C0-4E5D-8932-78C05E60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3E43C-6364-4F3F-B3C7-84061DA2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30F8-3405-442A-A595-2CBCAB6B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5A396-C1CB-4EE5-A94E-B64AA5C2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0C66E-D64A-4AE8-9F71-79150E9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2438-B781-4353-B4E3-CED50EF1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DC7AE-AB7C-4E82-8AE8-1E6D92959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64A8-1ADF-483D-B4AD-806298D93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873D-3E82-4297-84EC-DBD8257A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DDF4-23AA-4385-80AE-410AF3D2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42E3-947F-4C20-B8AB-FC4CB58B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964C7-40A1-466F-90AB-2F3C914F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15E-188B-4E23-9ABE-74C455E5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54EF-9689-45A9-AD1B-F7B952AA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3390-B983-4B51-8E90-E3839FADC12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FB96-EF07-427D-AE1C-3B9C3C355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5E76-CFB1-410D-BAD2-755C2C0C9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8FC2-2E11-423B-9899-9430D8DD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nwM7A4TwU3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spring.io/spring-data/jpa/reference/jpa/query-methods.html#jpa.query-methods.query-cre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reference/jpa/query-methods.html#jpa.query-methods.at-quer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persistence-with-spring-series" TargetMode="External"/><Relationship Id="rId2" Type="http://schemas.openxmlformats.org/officeDocument/2006/relationships/hyperlink" Target="https://www.baeldung.com/spring-dat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reksoft/articles/657379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08DB-47DF-466D-9EFA-2C6A4443C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pic>
        <p:nvPicPr>
          <p:cNvPr id="4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3EBD826-D1C4-4100-B0F1-8A7AE78E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73120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5835-DF53-4397-A0B8-EE46AAED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Repository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4A97-1489-4B2B-BD73-DD7C472A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trike="sngStrike" dirty="0"/>
              <a:t>А как</a:t>
            </a:r>
          </a:p>
          <a:p>
            <a:pPr marL="0" indent="0">
              <a:buNone/>
            </a:pPr>
            <a:r>
              <a:rPr lang="ru-RU" strike="sngStrike" dirty="0"/>
              <a:t>собственно</a:t>
            </a:r>
          </a:p>
          <a:p>
            <a:pPr marL="0" indent="0">
              <a:buNone/>
            </a:pPr>
            <a:r>
              <a:rPr lang="ru-RU" strike="sngStrike" dirty="0"/>
              <a:t>квакать?</a:t>
            </a:r>
          </a:p>
          <a:p>
            <a:pPr marL="0" indent="0">
              <a:buNone/>
            </a:pPr>
            <a:endParaRPr lang="ru-RU" strike="sngStrike" dirty="0"/>
          </a:p>
          <a:p>
            <a:pPr marL="0" indent="0">
              <a:buNone/>
            </a:pPr>
            <a:r>
              <a:rPr lang="ru-RU" dirty="0"/>
              <a:t>А как подключить</a:t>
            </a:r>
          </a:p>
          <a:p>
            <a:pPr marL="0" indent="0">
              <a:buNone/>
            </a:pPr>
            <a:r>
              <a:rPr lang="en-US" dirty="0"/>
              <a:t>Spring Data JPA?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6DE83-BF86-46C4-BE9E-EE9134F2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19" y="1748075"/>
            <a:ext cx="6767289" cy="47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5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9476AE-0CEE-4D7D-8534-CD17CBF1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18" y="646091"/>
            <a:ext cx="4764065" cy="5369969"/>
          </a:xfrm>
          <a:prstGeom prst="rect">
            <a:avLst/>
          </a:prstGeom>
        </p:spPr>
      </p:pic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1958D6D-0060-4D98-B230-B3742A92F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064C3-5426-4E59-8FC6-12579189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2257261"/>
            <a:ext cx="11422069" cy="2343477"/>
          </a:xfrm>
          <a:prstGeom prst="rect">
            <a:avLst/>
          </a:prstGeom>
        </p:spPr>
      </p:pic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7EC6142-9C01-45B7-BA8C-D137ED19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64601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866CF-8DDC-461B-95AC-920023FF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0" y="566796"/>
            <a:ext cx="10974332" cy="5391902"/>
          </a:xfrm>
          <a:prstGeom prst="rect">
            <a:avLst/>
          </a:prstGeom>
        </p:spPr>
      </p:pic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1C7FB1D0-1C26-4A6B-864B-1DAD30C1F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866CF-8DDC-461B-95AC-920023FF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2" y="595745"/>
            <a:ext cx="10974332" cy="53919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16F713-FD20-480C-B3B2-8045D6FA9365}"/>
              </a:ext>
            </a:extLst>
          </p:cNvPr>
          <p:cNvCxnSpPr/>
          <p:nvPr/>
        </p:nvCxnSpPr>
        <p:spPr>
          <a:xfrm flipV="1">
            <a:off x="6437745" y="5052291"/>
            <a:ext cx="2540000" cy="14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6216B4-53CE-49E1-A891-61D852338942}"/>
              </a:ext>
            </a:extLst>
          </p:cNvPr>
          <p:cNvSpPr/>
          <p:nvPr/>
        </p:nvSpPr>
        <p:spPr>
          <a:xfrm>
            <a:off x="2724727" y="6262255"/>
            <a:ext cx="3371273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 сработает ли это?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749C388-3F4B-49DB-A040-9BA14EB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4250D-2050-4FD3-A087-BE19043A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1" y="0"/>
            <a:ext cx="11644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573A-A547-4B9A-8181-CEF5C518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816E-5890-4F7E-A255-4650FC20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- Create</a:t>
            </a:r>
          </a:p>
          <a:p>
            <a:pPr marL="0" indent="0">
              <a:buNone/>
            </a:pPr>
            <a:r>
              <a:rPr lang="en-US" dirty="0"/>
              <a:t>R - Read</a:t>
            </a:r>
          </a:p>
          <a:p>
            <a:pPr marL="0" indent="0">
              <a:buNone/>
            </a:pPr>
            <a:r>
              <a:rPr lang="en-US" dirty="0"/>
              <a:t>U - Update</a:t>
            </a:r>
          </a:p>
          <a:p>
            <a:pPr marL="0" indent="0">
              <a:buNone/>
            </a:pPr>
            <a:r>
              <a:rPr lang="en-US" dirty="0"/>
              <a:t>D - Delete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 том как это работает под капотом, естественно, по Борисову: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https://www.youtube.com/watch?v=nwM7A4TwU3M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1C9E8550-4EAF-4AA3-8E79-C04813CFF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CF6C85-70A8-461B-A098-E2E5FC23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216"/>
            <a:ext cx="12192000" cy="4005568"/>
          </a:xfrm>
          <a:prstGeom prst="rect">
            <a:avLst/>
          </a:prstGeom>
        </p:spPr>
      </p:pic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0283B37-B86B-4BD0-8FA8-B476E9BE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81A3-97C1-49E5-866E-C7C37A36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какие </a:t>
            </a:r>
            <a:r>
              <a:rPr lang="ru-RU" dirty="0" err="1"/>
              <a:t>нейминг</a:t>
            </a:r>
            <a:r>
              <a:rPr lang="ru-RU" dirty="0"/>
              <a:t> конвенции существуют?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3871-045E-4C89-9E5B-AB665521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https://docs.spring.io/spring-data/jpa/reference/jpa/query-methods.html#jpa.query-methods.query-creation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98330-29CE-4DE7-9CD6-279B7AEE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2" y="3109485"/>
            <a:ext cx="11622122" cy="3067478"/>
          </a:xfrm>
          <a:prstGeom prst="rect">
            <a:avLst/>
          </a:prstGeom>
        </p:spPr>
      </p:pic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EB1BFD5-E93A-493A-BE0C-64C6FBCE1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8B92-2DCE-42A6-BDA8-A8B38BC3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9EE2-F2E7-4B10-9B5B-038F5481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746A3-5885-4F58-95A1-9008B64F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580627"/>
            <a:ext cx="10821910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DACDA1-5911-489E-83F3-4474F31A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0" y="160112"/>
            <a:ext cx="9861074" cy="66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0F4A-BF7E-4481-95CD-38C9CADA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D23D-F94D-40AD-ADB6-5CEC9FE4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C292C-DFF4-4057-980C-40803118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494890"/>
            <a:ext cx="11946017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422F-95F2-47A0-851D-886EA8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можно как то людски? =)</a:t>
            </a:r>
            <a:endParaRPr lang="en-US" dirty="0"/>
          </a:p>
        </p:txBody>
      </p:sp>
      <p:pic>
        <p:nvPicPr>
          <p:cNvPr id="8194" name="Picture 2" descr="Боромир :: можно :: Мемы (Мемосы, мемасы, мемосики, мемесы ...">
            <a:extLst>
              <a:ext uri="{FF2B5EF4-FFF2-40B4-BE49-F238E27FC236}">
                <a16:creationId xmlns:a16="http://schemas.microsoft.com/office/drawing/2014/main" id="{8320570E-68FC-44F7-B51C-B2919EA4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8" y="1879113"/>
            <a:ext cx="7570066" cy="442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1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F8A73-1160-4B4A-89CE-6C4531D55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6" y="514104"/>
            <a:ext cx="9146742" cy="5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1BA96-903F-4D36-8B9D-9FD71BBA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556811"/>
            <a:ext cx="11841227" cy="5744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1AB9F-1934-4870-9D21-027C370CBC27}"/>
              </a:ext>
            </a:extLst>
          </p:cNvPr>
          <p:cNvSpPr txBox="1"/>
          <p:nvPr/>
        </p:nvSpPr>
        <p:spPr>
          <a:xfrm>
            <a:off x="175386" y="150534"/>
            <a:ext cx="988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https://docs.spring.io/spring-data/jpa/reference/jpa/query-methods.html#jpa.query-methods.at-query</a:t>
            </a:r>
            <a:endParaRPr lang="ru-RU" dirty="0"/>
          </a:p>
          <a:p>
            <a:endParaRPr lang="en-US" dirty="0"/>
          </a:p>
        </p:txBody>
      </p:sp>
      <p:pic>
        <p:nvPicPr>
          <p:cNvPr id="8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AD0D1F0-B717-478D-B8E0-E4E5FA343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25F1-4D49-446C-890C-D41F87D7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Хочу явно реализовывать репозитории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0DEE-30A6-4CD9-BD28-0C5BD02C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Тоже можно.</a:t>
            </a:r>
          </a:p>
          <a:p>
            <a:pPr marL="0" indent="0">
              <a:buNone/>
            </a:pPr>
            <a:r>
              <a:rPr lang="ru-RU" dirty="0"/>
              <a:t>По умолчанию, </a:t>
            </a:r>
            <a:r>
              <a:rPr lang="en-US" dirty="0"/>
              <a:t>Spring Data </a:t>
            </a:r>
            <a:r>
              <a:rPr lang="ru-RU" dirty="0"/>
              <a:t>будет «генерировать» реализацию только тех методов которые не переопределены в классах с постфиксом </a:t>
            </a:r>
            <a:r>
              <a:rPr lang="en-US" b="1" dirty="0" err="1"/>
              <a:t>Impl</a:t>
            </a:r>
            <a:r>
              <a:rPr lang="en-US" dirty="0"/>
              <a:t> (</a:t>
            </a:r>
            <a:r>
              <a:rPr lang="ru-RU" dirty="0"/>
              <a:t>!)</a:t>
            </a:r>
            <a:endParaRPr lang="en-US" dirty="0"/>
          </a:p>
        </p:txBody>
      </p:sp>
      <p:pic>
        <p:nvPicPr>
          <p:cNvPr id="9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B7495A-B47D-416E-BDD3-820CC73CB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B509-FE90-44A7-8708-8111E563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@Overring Repository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EF920-6E2F-4173-AF6B-ED05950B9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804"/>
            <a:ext cx="10515600" cy="4082980"/>
          </a:xfrm>
        </p:spPr>
      </p:pic>
      <p:pic>
        <p:nvPicPr>
          <p:cNvPr id="8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B848D12-2A35-4D79-9B60-DB471A78C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5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4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943A-071F-4F7A-87F3-B4F05C63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есть ещё готовые гайды?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8FBB-E408-4C4D-8ADD-C59D4F07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Конечно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https://www.baeldung.com/spring-data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https://www.baeldung.com/persistence-with-spring-series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0C61-A5EC-4157-A6D4-CBAE47B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everything 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EAD5-0394-491C-883A-AE1C0A82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Т.к. мы уже можем в </a:t>
            </a:r>
            <a:r>
              <a:rPr lang="en-US" dirty="0"/>
              <a:t>Spring Boot, </a:t>
            </a:r>
            <a:r>
              <a:rPr lang="ru-RU" dirty="0"/>
              <a:t>мы не будем мучаться и пытаться все связать в ручную. Добавим </a:t>
            </a:r>
            <a:r>
              <a:rPr lang="en-US" dirty="0"/>
              <a:t>Starter pack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393A34"/>
              </a:solidFill>
              <a:effectLst/>
              <a:latin typeface="Monaco"/>
            </a:endParaRPr>
          </a:p>
          <a:p>
            <a:pPr marL="0" indent="0">
              <a:buNone/>
            </a:pPr>
            <a:endParaRPr lang="en-US" b="1" dirty="0">
              <a:solidFill>
                <a:srgbClr val="393A34"/>
              </a:solidFill>
              <a:latin typeface="Monaco"/>
            </a:endParaRPr>
          </a:p>
          <a:p>
            <a:pPr marL="0" indent="0">
              <a:buNone/>
            </a:pPr>
            <a:endParaRPr lang="en-US" b="1" i="0" dirty="0">
              <a:solidFill>
                <a:srgbClr val="393A34"/>
              </a:solidFill>
              <a:effectLst/>
              <a:latin typeface="Monaco"/>
            </a:endParaRPr>
          </a:p>
          <a:p>
            <a:pPr marL="0" indent="0">
              <a:buNone/>
            </a:pPr>
            <a:endParaRPr lang="en-US" b="1" dirty="0">
              <a:solidFill>
                <a:srgbClr val="393A34"/>
              </a:solidFill>
              <a:latin typeface="Monaco"/>
            </a:endParaRPr>
          </a:p>
          <a:p>
            <a:pPr marL="0" indent="0">
              <a:buNone/>
            </a:pPr>
            <a:endParaRPr lang="en-US" b="1" i="0" dirty="0">
              <a:solidFill>
                <a:srgbClr val="393A34"/>
              </a:solidFill>
              <a:effectLst/>
              <a:latin typeface="Monaco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93A34"/>
                </a:solidFill>
                <a:effectLst/>
                <a:latin typeface="Monaco"/>
              </a:rPr>
              <a:t>implementation</a:t>
            </a:r>
            <a:r>
              <a:rPr lang="en-US" b="0" i="0" dirty="0">
                <a:solidFill>
                  <a:srgbClr val="393A34"/>
                </a:solidFill>
                <a:effectLst/>
                <a:latin typeface="Monaco"/>
              </a:rPr>
              <a:t> </a:t>
            </a:r>
            <a:br>
              <a:rPr lang="en-US" b="0" i="0" dirty="0">
                <a:solidFill>
                  <a:srgbClr val="393A34"/>
                </a:solidFill>
                <a:effectLst/>
                <a:latin typeface="Monaco"/>
              </a:rPr>
            </a:br>
            <a:r>
              <a:rPr lang="en-US" b="0" i="0" dirty="0">
                <a:solidFill>
                  <a:srgbClr val="E3116C"/>
                </a:solidFill>
                <a:effectLst/>
                <a:latin typeface="Monaco"/>
              </a:rPr>
              <a:t>'</a:t>
            </a:r>
            <a:r>
              <a:rPr lang="en-US" b="0" i="0" dirty="0" err="1">
                <a:solidFill>
                  <a:srgbClr val="E3116C"/>
                </a:solidFill>
                <a:effectLst/>
                <a:latin typeface="Monaco"/>
              </a:rPr>
              <a:t>org.springframework.boot:spring-boot-starter-data-jpa</a:t>
            </a:r>
            <a:r>
              <a:rPr lang="en-US" b="0" i="0" dirty="0">
                <a:solidFill>
                  <a:srgbClr val="E3116C"/>
                </a:solidFill>
                <a:effectLst/>
                <a:latin typeface="Monaco"/>
              </a:rPr>
              <a:t>'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53B97-AA9B-42D7-8EEE-449A869E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57" y="2815213"/>
            <a:ext cx="759248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776B-3190-4E59-BD51-D6D54324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87E3-BE8D-49FB-AB9B-34639A5D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Естественно, нужно куда-то подключаться.</a:t>
            </a:r>
          </a:p>
          <a:p>
            <a:pPr marL="0" indent="0">
              <a:buNone/>
            </a:pPr>
            <a:r>
              <a:rPr lang="en-US" dirty="0"/>
              <a:t>Spring Data </a:t>
            </a:r>
            <a:r>
              <a:rPr lang="ru-RU" dirty="0"/>
              <a:t>может всё это унифицировано съесть, независимо от того какую </a:t>
            </a:r>
            <a:r>
              <a:rPr lang="en-US" dirty="0"/>
              <a:t>JPA Standard </a:t>
            </a:r>
            <a:r>
              <a:rPr lang="ru-RU" dirty="0"/>
              <a:t>совместимую </a:t>
            </a:r>
            <a:r>
              <a:rPr lang="en-US" dirty="0"/>
              <a:t>ORM’</a:t>
            </a:r>
            <a:r>
              <a:rPr lang="ru-RU" dirty="0"/>
              <a:t>ку вы заказываете…</a:t>
            </a:r>
          </a:p>
          <a:p>
            <a:pPr marL="0" indent="0">
              <a:buNone/>
            </a:pPr>
            <a:r>
              <a:rPr lang="en-US" dirty="0" err="1"/>
              <a:t>DataSource</a:t>
            </a:r>
            <a:r>
              <a:rPr lang="ru-RU" dirty="0"/>
              <a:t> по умолчанию</a:t>
            </a:r>
            <a:r>
              <a:rPr lang="en-US" dirty="0"/>
              <a:t> </a:t>
            </a:r>
            <a:r>
              <a:rPr lang="ru-RU" dirty="0"/>
              <a:t>будет использовать </a:t>
            </a:r>
            <a:r>
              <a:rPr lang="en-US" dirty="0"/>
              <a:t>H2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spring.datasource.url=</a:t>
            </a:r>
            <a:b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jdbc:h2:mem:db;DB_CLOSE_DELAY=-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1</a:t>
            </a:r>
            <a:b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spring.datasource.username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sa</a:t>
            </a:r>
            <a:b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spring.datasource.password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7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15B0-E28B-487D-9DE3-1DFFD44B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Включить </a:t>
            </a:r>
            <a:r>
              <a:rPr lang="en-US" dirty="0"/>
              <a:t>Spring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54A9-7C71-446A-BDC4-D3090D65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@Configuration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@</a:t>
            </a:r>
            <a:r>
              <a:rPr lang="en-US" b="1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EnableJpaRepositories</a:t>
            </a:r>
            <a:b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(basePackages = </a:t>
            </a:r>
            <a:b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org.example.data</a:t>
            </a:r>
            <a:r>
              <a:rPr lang="en-US" b="0" i="0" dirty="0">
                <a:solidFill>
                  <a:srgbClr val="1F7199"/>
                </a:solidFill>
                <a:effectLst/>
                <a:latin typeface="Lucida Console" panose="020B0609040504020204" pitchFamily="49" charset="0"/>
              </a:rPr>
              <a:t>")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class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JpaConfig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{}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80E05-DE01-4155-9A80-B473B3F2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62" y="518706"/>
            <a:ext cx="4029637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75645-4E6C-4BB9-8314-7E75B4ED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299601"/>
            <a:ext cx="886901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90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47F3-7066-4ED2-A394-6024D79D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делать с </a:t>
            </a:r>
            <a:r>
              <a:rPr lang="en-US" dirty="0"/>
              <a:t>DAO</a:t>
            </a:r>
            <a:r>
              <a:rPr lang="ru-RU" dirty="0"/>
              <a:t> слоем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1ECA-04C2-49BE-B7CE-EE7A3B10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 как </a:t>
            </a:r>
            <a:r>
              <a:rPr lang="en-US" dirty="0"/>
              <a:t>Spring Data JPA</a:t>
            </a:r>
            <a:r>
              <a:rPr lang="ru-RU" dirty="0"/>
              <a:t> </a:t>
            </a:r>
            <a:r>
              <a:rPr lang="ru-RU" dirty="0" err="1"/>
              <a:t>менеджит</a:t>
            </a:r>
            <a:br>
              <a:rPr lang="ru-RU" dirty="0"/>
            </a:br>
            <a:r>
              <a:rPr lang="ru-RU" dirty="0"/>
              <a:t>большую часть рутины за вас:</a:t>
            </a:r>
            <a:br>
              <a:rPr lang="ru-RU" dirty="0"/>
            </a:br>
            <a:r>
              <a:rPr lang="ru-RU" dirty="0"/>
              <a:t> - Генерирует </a:t>
            </a:r>
            <a:r>
              <a:rPr lang="en-US" dirty="0"/>
              <a:t>SQL </a:t>
            </a:r>
            <a:r>
              <a:rPr lang="ru-RU" dirty="0"/>
              <a:t>запросы</a:t>
            </a:r>
          </a:p>
          <a:p>
            <a:pPr marL="0" indent="0">
              <a:buNone/>
            </a:pPr>
            <a:r>
              <a:rPr lang="ru-RU" dirty="0"/>
              <a:t> - Производит маппинг</a:t>
            </a:r>
          </a:p>
          <a:p>
            <a:pPr marL="0" indent="0">
              <a:buNone/>
            </a:pPr>
            <a:r>
              <a:rPr lang="ru-RU" dirty="0"/>
              <a:t> - Управляет транзакциями (</a:t>
            </a:r>
            <a:r>
              <a:rPr lang="en-US" dirty="0"/>
              <a:t>JTA)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…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ru-RU" dirty="0"/>
              <a:t> …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 старые явные реализации как будто</a:t>
            </a:r>
            <a:br>
              <a:rPr lang="ru-RU" dirty="0"/>
            </a:br>
            <a:r>
              <a:rPr lang="ru-RU" dirty="0"/>
              <a:t>бы и не нужны…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A60B-A72C-48DC-B997-43C68A7A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89" y="365125"/>
            <a:ext cx="402011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5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39C7-0D4A-4A86-A0EE-9FA71559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Автоматизируем рутину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129-38F7-41E3-B4FA-820312D1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лабораторной всего лишь нужно написать парочку новых классов как это вам диктует </a:t>
            </a:r>
            <a:r>
              <a:rPr lang="en-US" dirty="0"/>
              <a:t>Spring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 вместо того чтобы делать это руками, рекомендую воспользоваться</a:t>
            </a:r>
          </a:p>
          <a:p>
            <a:pPr marL="0" indent="0">
              <a:buNone/>
            </a:pPr>
            <a:r>
              <a:rPr lang="en-US" dirty="0"/>
              <a:t>JPA-Buddy plugin’</a:t>
            </a:r>
            <a:r>
              <a:rPr lang="ru-RU" dirty="0"/>
              <a:t>ом для </a:t>
            </a:r>
            <a:r>
              <a:rPr lang="en-US" dirty="0"/>
              <a:t>IntelliJ Idea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https://habr.com/ru/companies/reksoft/articles/657379/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(но есть нюанс, не все фичи доступны в бесплатной версии)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4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BEEB-BDC6-44FA-BDEC-6CC6AD58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Остались вопросы?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6A557-E1C2-4C08-961F-CDA8A518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45" y="2567581"/>
            <a:ext cx="10459910" cy="2867425"/>
          </a:xfrm>
        </p:spPr>
      </p:pic>
    </p:spTree>
    <p:extLst>
      <p:ext uri="{BB962C8B-B14F-4D97-AF65-F5344CB8AC3E}">
        <p14:creationId xmlns:p14="http://schemas.microsoft.com/office/powerpoint/2010/main" val="400736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Spring Data JPA">
            <a:extLst>
              <a:ext uri="{FF2B5EF4-FFF2-40B4-BE49-F238E27FC236}">
                <a16:creationId xmlns:a16="http://schemas.microsoft.com/office/drawing/2014/main" id="{42FA7B32-3EC9-4197-8D6A-10CBECFF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0"/>
            <a:ext cx="1041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Data JPA1">
            <a:extLst>
              <a:ext uri="{FF2B5EF4-FFF2-40B4-BE49-F238E27FC236}">
                <a16:creationId xmlns:a16="http://schemas.microsoft.com/office/drawing/2014/main" id="{D8F63CCC-E0CA-40BC-8E29-95F5BB89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05" y="4625451"/>
            <a:ext cx="3429195" cy="22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8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E321-F408-4671-898F-EAB55E3D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0" i="0" dirty="0">
                <a:solidFill>
                  <a:srgbClr val="333333"/>
                </a:solidFill>
                <a:effectLst/>
                <a:latin typeface="-apple-system"/>
              </a:rPr>
              <a:t>Spring Data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FE7C-78ED-4D3C-B6A2-C5EC4E12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333333"/>
                </a:solidFill>
              </a:rPr>
              <a:t>Д</a:t>
            </a:r>
            <a:r>
              <a:rPr lang="ru-RU" sz="4000" b="0" i="0" dirty="0">
                <a:solidFill>
                  <a:srgbClr val="333333"/>
                </a:solidFill>
                <a:effectLst/>
              </a:rPr>
              <a:t>ополнительный удобный механизм для взаимодействия с сущностями базы данных, организации их в репозитории, извлечение данных, изменение, в каких то случаях для этого будет достаточно объявить интерфейс и метод в нем, </a:t>
            </a:r>
            <a:r>
              <a:rPr lang="ru-RU" sz="4000" b="1" i="0" dirty="0">
                <a:solidFill>
                  <a:srgbClr val="333333"/>
                </a:solidFill>
                <a:effectLst/>
              </a:rPr>
              <a:t>без имплементации</a:t>
            </a:r>
            <a:r>
              <a:rPr lang="ru-RU" sz="4000" b="0" i="0" dirty="0">
                <a:solidFill>
                  <a:srgbClr val="333333"/>
                </a:solidFill>
                <a:effectLst/>
              </a:rPr>
              <a:t>.</a:t>
            </a:r>
            <a:endParaRPr lang="en-US" sz="4000" dirty="0"/>
          </a:p>
        </p:txBody>
      </p:sp>
      <p:pic>
        <p:nvPicPr>
          <p:cNvPr id="4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BA270E1-F6EF-4F25-8347-C34248BCA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73120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Data with John Blum - Software Engineering Daily">
            <a:extLst>
              <a:ext uri="{FF2B5EF4-FFF2-40B4-BE49-F238E27FC236}">
                <a16:creationId xmlns:a16="http://schemas.microsoft.com/office/drawing/2014/main" id="{33927B6E-3882-418E-9B2D-1EDCD659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5305"/>
            <a:ext cx="8877670" cy="66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9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D17-0A30-4FE6-B98C-114C7624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Spring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D825-E942-43F5-89E6-BDD84B89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Основное понятие в </a:t>
            </a:r>
            <a:r>
              <a:rPr lang="en-US" dirty="0"/>
              <a:t>Spring Data — </a:t>
            </a:r>
            <a:r>
              <a:rPr lang="ru-RU" dirty="0"/>
              <a:t>это репозиторий. Это несколько интерфейсов которые используют </a:t>
            </a:r>
            <a:r>
              <a:rPr lang="en-US" dirty="0"/>
              <a:t>JPA Entity </a:t>
            </a:r>
            <a:r>
              <a:rPr lang="ru-RU" dirty="0"/>
              <a:t>для взаимодействия с ней. Так например интерфейс</a:t>
            </a:r>
          </a:p>
          <a:p>
            <a:pPr marL="0" indent="0" algn="ctr">
              <a:buNone/>
            </a:pPr>
            <a:r>
              <a:rPr lang="en-US" sz="2000" dirty="0">
                <a:latin typeface="Lucida Console" panose="020B0609040504020204" pitchFamily="49" charset="0"/>
              </a:rPr>
              <a:t>public interface </a:t>
            </a:r>
            <a:r>
              <a:rPr lang="en-US" sz="2000" b="1" dirty="0" err="1">
                <a:latin typeface="Lucida Console" panose="020B0609040504020204" pitchFamily="49" charset="0"/>
              </a:rPr>
              <a:t>CrudRepository</a:t>
            </a:r>
            <a:r>
              <a:rPr lang="en-US" sz="2000" dirty="0">
                <a:latin typeface="Lucida Console" panose="020B0609040504020204" pitchFamily="49" charset="0"/>
              </a:rPr>
              <a:t>&lt;T, ID extends Serializable&gt; </a:t>
            </a:r>
            <a:br>
              <a:rPr lang="ru-RU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extends </a:t>
            </a:r>
            <a:r>
              <a:rPr lang="en-US" sz="2000" b="1" dirty="0">
                <a:latin typeface="Lucida Console" panose="020B0609040504020204" pitchFamily="49" charset="0"/>
              </a:rPr>
              <a:t>Repository</a:t>
            </a:r>
            <a:r>
              <a:rPr lang="en-US" sz="2000" dirty="0">
                <a:latin typeface="Lucida Console" panose="020B0609040504020204" pitchFamily="49" charset="0"/>
              </a:rPr>
              <a:t>&lt;T, ID&gt;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ru-RU" dirty="0"/>
              <a:t>обеспечивает основные операции по поиску, сохранения, удалению данных (</a:t>
            </a:r>
            <a:r>
              <a:rPr lang="en-US" dirty="0"/>
              <a:t>CRUD </a:t>
            </a:r>
            <a:r>
              <a:rPr lang="ru-RU" dirty="0"/>
              <a:t>операции)</a:t>
            </a:r>
            <a:endParaRPr lang="en-US" dirty="0"/>
          </a:p>
        </p:txBody>
      </p:sp>
      <p:pic>
        <p:nvPicPr>
          <p:cNvPr id="4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3830EFF-5942-45DC-8EC8-D3F3D65A1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73120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AE51-6F38-4152-B838-60893090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Spring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3802-DF01-4CD9-9A8B-FD4A966F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Есть и другие абстракции, например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PagingAndSortingRepository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Т.е. если того перечня что предоставляет интерфейс достаточно для взаимодействия с сущностью, то можно прямо расширить базовый интерфейс для своей сущности, дополнить его своими методами запросов и выполнять операции. Сейчас я покажу коротко те шаги что нужны для самого простого случая (не отвлекаясь пока на конфигурации, ORM, базу данных).</a:t>
            </a:r>
            <a:endParaRPr lang="en-US" dirty="0"/>
          </a:p>
        </p:txBody>
      </p:sp>
      <p:pic>
        <p:nvPicPr>
          <p:cNvPr id="4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C9CBF4-717F-4E0D-9BCC-657226F9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73120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729E-C7B6-4DE8-98CA-9E9B6EF4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31C2-0DE9-4080-B6D7-B4AFF92F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Традиционно классы "сущностей" JPA задаются в файле </a:t>
            </a:r>
            <a:r>
              <a:rPr lang="ru-RU" b="1" dirty="0"/>
              <a:t>persistence.xml</a:t>
            </a:r>
            <a:r>
              <a:rPr lang="ru-RU" dirty="0"/>
              <a:t>. </a:t>
            </a:r>
            <a:br>
              <a:rPr lang="en-US" dirty="0"/>
            </a:br>
            <a:r>
              <a:rPr lang="ru-RU" dirty="0"/>
              <a:t>В Spring Boot этот файл не требуется, вместо него используется сканирование сущностей (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Scanning</a:t>
            </a:r>
            <a:r>
              <a:rPr lang="ru-RU" dirty="0"/>
              <a:t>). По умолчанию поиск выполняется во всех пакетах, расположенных ниже основного конфигурационного класса (того, который аннотирован @EnableAutoConfiguration или @SpringBootApplication).</a:t>
            </a:r>
            <a:endParaRPr lang="en-US" dirty="0"/>
          </a:p>
        </p:txBody>
      </p:sp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B2A21DC-EFCF-450D-B072-4A7E50F8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73120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667</Words>
  <Application>Microsoft Office PowerPoint</Application>
  <PresentationFormat>Widescreen</PresentationFormat>
  <Paragraphs>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Fira Sans</vt:lpstr>
      <vt:lpstr>Lucida Console</vt:lpstr>
      <vt:lpstr>Monaco</vt:lpstr>
      <vt:lpstr>Source Code Pro</vt:lpstr>
      <vt:lpstr>Office Theme</vt:lpstr>
      <vt:lpstr>Spring Data JPA</vt:lpstr>
      <vt:lpstr>PowerPoint Presentation</vt:lpstr>
      <vt:lpstr>PowerPoint Presentation</vt:lpstr>
      <vt:lpstr>PowerPoint Presentation</vt:lpstr>
      <vt:lpstr>Spring Data</vt:lpstr>
      <vt:lpstr>PowerPoint Presentation</vt:lpstr>
      <vt:lpstr>Spring Repository</vt:lpstr>
      <vt:lpstr>Spring Repository</vt:lpstr>
      <vt:lpstr>Spring Data</vt:lpstr>
      <vt:lpstr>Simple Repository How-to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CrudRepository</vt:lpstr>
      <vt:lpstr>PowerPoint Presentation</vt:lpstr>
      <vt:lpstr>А какие нейминг конвенции существуют?</vt:lpstr>
      <vt:lpstr>PowerPoint Presentation</vt:lpstr>
      <vt:lpstr>PowerPoint Presentation</vt:lpstr>
      <vt:lpstr>А можно как то людски? =)</vt:lpstr>
      <vt:lpstr>PowerPoint Presentation</vt:lpstr>
      <vt:lpstr>PowerPoint Presentation</vt:lpstr>
      <vt:lpstr>Хочу явно реализовывать репозитории</vt:lpstr>
      <vt:lpstr>@Overring Repository</vt:lpstr>
      <vt:lpstr>А есть ещё готовые гайды?</vt:lpstr>
      <vt:lpstr>Let’s wire everything up.</vt:lpstr>
      <vt:lpstr>Application properties</vt:lpstr>
      <vt:lpstr>Включить Spring Data!</vt:lpstr>
      <vt:lpstr>А что делать с DAO слоем?</vt:lpstr>
      <vt:lpstr>Автоматизируем рутину</vt:lpstr>
      <vt:lpstr>Остались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XMagicAdmin</dc:creator>
  <cp:lastModifiedBy>XMagicAdmin</cp:lastModifiedBy>
  <cp:revision>5</cp:revision>
  <dcterms:created xsi:type="dcterms:W3CDTF">2024-04-07T19:16:37Z</dcterms:created>
  <dcterms:modified xsi:type="dcterms:W3CDTF">2024-04-07T21:57:32Z</dcterms:modified>
</cp:coreProperties>
</file>