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3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3" r:id="rId48"/>
    <p:sldId id="305" r:id="rId49"/>
    <p:sldId id="304" r:id="rId50"/>
    <p:sldId id="306" r:id="rId51"/>
    <p:sldId id="307" r:id="rId52"/>
    <p:sldId id="308" r:id="rId53"/>
    <p:sldId id="309" r:id="rId5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00B6-9BBF-42A5-A4D2-7C1E6AF8FA5C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5D45D-D67D-45E8-8C01-1489A8E8B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673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00B6-9BBF-42A5-A4D2-7C1E6AF8FA5C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5D45D-D67D-45E8-8C01-1489A8E8B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35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00B6-9BBF-42A5-A4D2-7C1E6AF8FA5C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5D45D-D67D-45E8-8C01-1489A8E8B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76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00B6-9BBF-42A5-A4D2-7C1E6AF8FA5C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5D45D-D67D-45E8-8C01-1489A8E8B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00B6-9BBF-42A5-A4D2-7C1E6AF8FA5C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5D45D-D67D-45E8-8C01-1489A8E8B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96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00B6-9BBF-42A5-A4D2-7C1E6AF8FA5C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5D45D-D67D-45E8-8C01-1489A8E8B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3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00B6-9BBF-42A5-A4D2-7C1E6AF8FA5C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5D45D-D67D-45E8-8C01-1489A8E8B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632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00B6-9BBF-42A5-A4D2-7C1E6AF8FA5C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5D45D-D67D-45E8-8C01-1489A8E8B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92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00B6-9BBF-42A5-A4D2-7C1E6AF8FA5C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5D45D-D67D-45E8-8C01-1489A8E8B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39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00B6-9BBF-42A5-A4D2-7C1E6AF8FA5C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5D45D-D67D-45E8-8C01-1489A8E8B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42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00B6-9BBF-42A5-A4D2-7C1E6AF8FA5C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5D45D-D67D-45E8-8C01-1489A8E8B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4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B00B6-9BBF-42A5-A4D2-7C1E6AF8FA5C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5D45D-D67D-45E8-8C01-1489A8E8B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953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eroku.com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er.vimeo.com/video/134665146?api=1&amp;byline=0&amp;title=0&amp;portrait=0&amp;frameborder=0&amp;dnt=true&amp;player_id=nodejs-hello-world&amp;autoplay=1&amp;loop=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Вводная лекция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HTTP Protocol, Resources, Methods</a:t>
            </a:r>
          </a:p>
          <a:p>
            <a:r>
              <a:rPr lang="en-US" dirty="0" smtClean="0"/>
              <a:t>Hosting for </a:t>
            </a:r>
            <a:r>
              <a:rPr lang="en-US" dirty="0" smtClean="0"/>
              <a:t>Web-Applications</a:t>
            </a:r>
          </a:p>
        </p:txBody>
      </p:sp>
    </p:spTree>
    <p:extLst>
      <p:ext uri="{BB962C8B-B14F-4D97-AF65-F5344CB8AC3E}">
        <p14:creationId xmlns:p14="http://schemas.microsoft.com/office/powerpoint/2010/main" val="1829712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HTTP </a:t>
            </a:r>
            <a:r>
              <a:rPr lang="ru-RU" dirty="0" smtClean="0"/>
              <a:t>запроса</a:t>
            </a:r>
            <a:endParaRPr lang="ru-RU" dirty="0"/>
          </a:p>
        </p:txBody>
      </p:sp>
      <p:pic>
        <p:nvPicPr>
          <p:cNvPr id="2050" name="Picture 2" descr="Requests and responses share a common structure in HTT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9655"/>
            <a:ext cx="10515600" cy="3123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852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запроса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 HTTP-протоколе определены такие методы запросов, </a:t>
            </a:r>
            <a:r>
              <a:rPr lang="ru-RU" dirty="0" smtClean="0"/>
              <a:t>как: </a:t>
            </a:r>
          </a:p>
          <a:p>
            <a:r>
              <a:rPr lang="ru-RU" dirty="0" smtClean="0"/>
              <a:t>GET</a:t>
            </a:r>
          </a:p>
          <a:p>
            <a:r>
              <a:rPr lang="en-US" dirty="0" smtClean="0"/>
              <a:t>POST</a:t>
            </a:r>
            <a:endParaRPr lang="ru-RU" dirty="0" smtClean="0"/>
          </a:p>
          <a:p>
            <a:r>
              <a:rPr lang="ru-RU" dirty="0" smtClean="0"/>
              <a:t>HEAD</a:t>
            </a:r>
          </a:p>
          <a:p>
            <a:r>
              <a:rPr lang="ru-RU" dirty="0" smtClean="0"/>
              <a:t>PUT</a:t>
            </a:r>
          </a:p>
          <a:p>
            <a:r>
              <a:rPr lang="ru-RU" dirty="0" smtClean="0"/>
              <a:t>DELETE</a:t>
            </a:r>
          </a:p>
          <a:p>
            <a:r>
              <a:rPr lang="ru-RU" dirty="0" smtClean="0"/>
              <a:t>TRACE</a:t>
            </a:r>
          </a:p>
          <a:p>
            <a:r>
              <a:rPr lang="ru-RU" dirty="0" smtClean="0"/>
              <a:t>OPTIONS</a:t>
            </a:r>
          </a:p>
          <a:p>
            <a:r>
              <a:rPr lang="ru-RU" dirty="0" smtClean="0"/>
              <a:t>CONNECT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9749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dirty="0" smtClean="0"/>
              <a:t>GET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Метод GET является самым простым методом запроса.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Он </a:t>
            </a:r>
            <a:r>
              <a:rPr lang="ru-RU" dirty="0"/>
              <a:t>используется при формировании запроса к </a:t>
            </a:r>
            <a:r>
              <a:rPr lang="ru-RU" dirty="0" err="1"/>
              <a:t>web</a:t>
            </a:r>
            <a:r>
              <a:rPr lang="ru-RU" dirty="0"/>
              <a:t>-серверу, когда пользователь вводит URL в адресную строку браузера, переходит по гиперссылке или выбирает одну из закладок на ранее посещаемые страницы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GET </a:t>
            </a:r>
            <a:r>
              <a:rPr lang="ru-RU" dirty="0" smtClean="0"/>
              <a:t>запрос не имеет тела, поэтому значение различных полей (например форм) будет </a:t>
            </a:r>
            <a:r>
              <a:rPr lang="ru-RU" dirty="0"/>
              <a:t>передается </a:t>
            </a:r>
            <a:r>
              <a:rPr lang="ru-RU" dirty="0" smtClean="0"/>
              <a:t>в </a:t>
            </a:r>
            <a:r>
              <a:rPr lang="ru-RU" dirty="0"/>
              <a:t>виде </a:t>
            </a:r>
            <a:r>
              <a:rPr lang="ru-RU" dirty="0" smtClean="0"/>
              <a:t>параметров в </a:t>
            </a:r>
            <a:r>
              <a:rPr lang="en-US" dirty="0" smtClean="0"/>
              <a:t>query</a:t>
            </a:r>
            <a:r>
              <a:rPr lang="ru-RU" dirty="0" smtClean="0"/>
              <a:t> строке</a:t>
            </a:r>
            <a:r>
              <a:rPr lang="en-US" dirty="0" smtClean="0"/>
              <a:t> </a:t>
            </a:r>
            <a:r>
              <a:rPr lang="ru-RU" dirty="0" smtClean="0"/>
              <a:t>запроса вида ?</a:t>
            </a:r>
            <a:r>
              <a:rPr lang="en-US" dirty="0" smtClean="0"/>
              <a:t>key1</a:t>
            </a:r>
            <a:r>
              <a:rPr lang="ru-RU" dirty="0" smtClean="0"/>
              <a:t>=</a:t>
            </a:r>
            <a:r>
              <a:rPr lang="en-US" dirty="0" smtClean="0"/>
              <a:t>value2&amp;key2=value2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870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dirty="0"/>
              <a:t>POST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Основное отличие между методами GET и POST состоит в том, что POST-запросы имеют тело: некоторое содержание, которое следует за блоком заголовков и отделено от него пустой строкой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Пример </a:t>
            </a:r>
            <a:r>
              <a:rPr lang="en-US" dirty="0" smtClean="0"/>
              <a:t>POST</a:t>
            </a:r>
            <a:r>
              <a:rPr lang="ru-RU" dirty="0" smtClean="0"/>
              <a:t> запроса, </a:t>
            </a:r>
            <a:r>
              <a:rPr lang="ru-RU" dirty="0"/>
              <a:t>в котором передаваемые параметры (данные) формы будут записаны в теле запроса: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POST /q </a:t>
            </a:r>
            <a:r>
              <a:rPr lang="ru-RU" dirty="0" smtClean="0">
                <a:latin typeface="Consolas" panose="020B0609020204030204" pitchFamily="49" charset="0"/>
              </a:rPr>
              <a:t>НТТР/1.1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Host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smtClean="0">
                <a:latin typeface="Consolas" panose="020B0609020204030204" pitchFamily="49" charset="0"/>
              </a:rPr>
              <a:t>finance.yahoo.com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User-Agent</a:t>
            </a:r>
            <a:r>
              <a:rPr lang="en-US" dirty="0">
                <a:latin typeface="Consolas" panose="020B0609020204030204" pitchFamily="49" charset="0"/>
              </a:rPr>
              <a:t>: Mozilla/4.75 [</a:t>
            </a:r>
            <a:r>
              <a:rPr lang="en-US" dirty="0" err="1">
                <a:latin typeface="Consolas" panose="020B0609020204030204" pitchFamily="49" charset="0"/>
              </a:rPr>
              <a:t>en</a:t>
            </a:r>
            <a:r>
              <a:rPr lang="en-US" dirty="0">
                <a:latin typeface="Consolas" panose="020B0609020204030204" pitchFamily="49" charset="0"/>
              </a:rPr>
              <a:t>] (WinNT; </a:t>
            </a:r>
            <a:r>
              <a:rPr lang="en-US" dirty="0" smtClean="0">
                <a:latin typeface="Consolas" panose="020B0609020204030204" pitchFamily="49" charset="0"/>
              </a:rPr>
              <a:t>U)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Content-Type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smtClean="0">
                <a:latin typeface="Consolas" panose="020B0609020204030204" pitchFamily="49" charset="0"/>
              </a:rPr>
              <a:t>application/</a:t>
            </a:r>
            <a:r>
              <a:rPr lang="en-US" dirty="0" err="1" smtClean="0">
                <a:latin typeface="Consolas" panose="020B0609020204030204" pitchFamily="49" charset="0"/>
              </a:rPr>
              <a:t>json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Content-Length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smtClean="0">
                <a:latin typeface="Consolas" panose="020B0609020204030204" pitchFamily="49" charset="0"/>
              </a:rPr>
              <a:t>16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{“key”: “value”}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1157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Коды состояния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Первой строкой HTTP-ответа является строка состояния, которая включает имя протокола и его версии, после которых записывается </a:t>
            </a:r>
            <a:r>
              <a:rPr lang="ru-RU" dirty="0" err="1"/>
              <a:t>трехцифровой</a:t>
            </a:r>
            <a:r>
              <a:rPr lang="ru-RU" dirty="0"/>
              <a:t> код состояния (результата обработки) и его краткое текстовое пояснение. Код состояния сообщает HTTP-клиенту (браузеру или прокси-серверу), был ли запрос успешно обработан или требуется выполнить некоторые дополнительные действия, которые могут быть уточнены с помощью значений, включенных в сообщение заголовков.</a:t>
            </a:r>
          </a:p>
          <a:p>
            <a:pPr marL="0" indent="0">
              <a:buNone/>
            </a:pPr>
            <a:r>
              <a:rPr lang="ru-RU" dirty="0"/>
              <a:t>В протоколе </a:t>
            </a:r>
            <a:r>
              <a:rPr lang="ru-RU" dirty="0" smtClean="0"/>
              <a:t>НТТР </a:t>
            </a:r>
            <a:r>
              <a:rPr lang="ru-RU" dirty="0"/>
              <a:t>определены пять категорий кодов состояний.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4792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Информационные коды состояний (1хх)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</a:t>
            </a:r>
            <a:r>
              <a:rPr lang="ru-RU" dirty="0" smtClean="0"/>
              <a:t>спользуются </a:t>
            </a:r>
            <a:r>
              <a:rPr lang="ru-RU" dirty="0"/>
              <a:t>только в поясняющих целях. Они </a:t>
            </a:r>
            <a:r>
              <a:rPr lang="ru-RU" dirty="0" err="1"/>
              <a:t>нс</a:t>
            </a:r>
            <a:r>
              <a:rPr lang="ru-RU" dirty="0"/>
              <a:t> сообщают об успешном или неуспешном завершении обработки запроса сервером, а содержат информацию об их последующих обработках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Чаще всего встречаются при необходимости обновления протокола (например при работе с </a:t>
            </a:r>
            <a:r>
              <a:rPr lang="en-US" dirty="0" err="1" smtClean="0"/>
              <a:t>WebSocket</a:t>
            </a:r>
            <a:r>
              <a:rPr lang="en-US" dirty="0" smtClean="0"/>
              <a:t>’</a:t>
            </a:r>
            <a:r>
              <a:rPr lang="ru-RU" dirty="0" err="1" smtClean="0"/>
              <a:t>ами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1192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Коды состояния об успешной обработке запроса (2хх)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200 </a:t>
            </a:r>
            <a:r>
              <a:rPr lang="ru-RU" dirty="0"/>
              <a:t>ОК – обработка запроса была успешно выполнена и запрашиваемый ресурс был отправлен клиенту;</a:t>
            </a:r>
          </a:p>
          <a:p>
            <a:r>
              <a:rPr lang="ru-RU" dirty="0" smtClean="0"/>
              <a:t>201 </a:t>
            </a:r>
            <a:r>
              <a:rPr lang="ru-RU" dirty="0" err="1"/>
              <a:t>Created</a:t>
            </a:r>
            <a:r>
              <a:rPr lang="ru-RU" dirty="0"/>
              <a:t> – обработка запроса была успешно выполнена и в результате этого на сервере был создан новый ресурс (для запроса с методом PUT);</a:t>
            </a:r>
          </a:p>
          <a:p>
            <a:r>
              <a:rPr lang="ru-RU" dirty="0" smtClean="0"/>
              <a:t>204 </a:t>
            </a:r>
            <a:r>
              <a:rPr lang="ru-RU" dirty="0" err="1"/>
              <a:t>No</a:t>
            </a:r>
            <a:r>
              <a:rPr lang="ru-RU" dirty="0"/>
              <a:t> </a:t>
            </a:r>
            <a:r>
              <a:rPr lang="ru-RU" dirty="0" err="1"/>
              <a:t>Content</a:t>
            </a:r>
            <a:r>
              <a:rPr lang="ru-RU" dirty="0"/>
              <a:t> – обработка запроса была успешно выполнена, но никакого содержания передавать не требуется.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0270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Коды состояния для перенаправления (3хх)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Указывают </a:t>
            </a:r>
            <a:r>
              <a:rPr lang="ru-RU" dirty="0"/>
              <a:t>на то, что клиенту нужно выполнить дополнительные действия для выполнения исходного запроса. </a:t>
            </a:r>
          </a:p>
          <a:p>
            <a:pPr marL="0" indent="0">
              <a:buNone/>
            </a:pPr>
            <a:r>
              <a:rPr lang="ru-RU" dirty="0" smtClean="0"/>
              <a:t>Обычно </a:t>
            </a:r>
            <a:r>
              <a:rPr lang="ru-RU" dirty="0"/>
              <a:t>это предполагает повторение запроса по другому URL. Коды 301 и 307 сообщают HTTP-клиенту о необходимости послать исходный запрос на адрес, заданный в заголовке </a:t>
            </a:r>
            <a:r>
              <a:rPr lang="ru-RU" dirty="0" err="1"/>
              <a:t>Location</a:t>
            </a:r>
            <a:r>
              <a:rPr lang="ru-RU" dirty="0"/>
              <a:t> ответного сообщения.</a:t>
            </a:r>
          </a:p>
        </p:txBody>
      </p:sp>
    </p:spTree>
    <p:extLst>
      <p:ext uri="{BB962C8B-B14F-4D97-AF65-F5344CB8AC3E}">
        <p14:creationId xmlns:p14="http://schemas.microsoft.com/office/powerpoint/2010/main" val="3765310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Коды состояния для перенаправления (3хх)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301 </a:t>
            </a:r>
            <a:r>
              <a:rPr lang="ru-RU" dirty="0" err="1"/>
              <a:t>Moved</a:t>
            </a:r>
            <a:r>
              <a:rPr lang="ru-RU" dirty="0"/>
              <a:t> </a:t>
            </a:r>
            <a:r>
              <a:rPr lang="ru-RU" dirty="0" err="1"/>
              <a:t>Permanently</a:t>
            </a:r>
            <a:r>
              <a:rPr lang="ru-RU" dirty="0"/>
              <a:t> – запрашиваемый ресурс был перемещен постоянно на новое место;</a:t>
            </a:r>
          </a:p>
          <a:p>
            <a:r>
              <a:rPr lang="ru-RU" dirty="0" smtClean="0"/>
              <a:t>302 </a:t>
            </a:r>
            <a:r>
              <a:rPr lang="ru-RU" dirty="0" err="1"/>
              <a:t>Found</a:t>
            </a:r>
            <a:r>
              <a:rPr lang="ru-RU" dirty="0"/>
              <a:t> – аналогично коду 303;</a:t>
            </a:r>
          </a:p>
          <a:p>
            <a:r>
              <a:rPr lang="ru-RU" dirty="0" smtClean="0"/>
              <a:t>303 </a:t>
            </a:r>
            <a:r>
              <a:rPr lang="ru-RU" dirty="0" err="1"/>
              <a:t>See</a:t>
            </a:r>
            <a:r>
              <a:rPr lang="ru-RU" dirty="0"/>
              <a:t> </a:t>
            </a:r>
            <a:r>
              <a:rPr lang="ru-RU" dirty="0" err="1"/>
              <a:t>Other</a:t>
            </a:r>
            <a:r>
              <a:rPr lang="ru-RU" dirty="0"/>
              <a:t> – запрошенный ресурс может быть найден с помощью другого URI с использованием метод GET;</a:t>
            </a:r>
          </a:p>
          <a:p>
            <a:r>
              <a:rPr lang="ru-RU" dirty="0" smtClean="0"/>
              <a:t>304 </a:t>
            </a:r>
            <a:r>
              <a:rPr lang="ru-RU" dirty="0" err="1"/>
              <a:t>Not</a:t>
            </a:r>
            <a:r>
              <a:rPr lang="ru-RU" dirty="0"/>
              <a:t> </a:t>
            </a:r>
            <a:r>
              <a:rPr lang="ru-RU" dirty="0" err="1"/>
              <a:t>Modified</a:t>
            </a:r>
            <a:r>
              <a:rPr lang="ru-RU" dirty="0"/>
              <a:t> – ресурс не включен в ответ, т. к. не был изменен после даты, заданной в заголовке </a:t>
            </a:r>
            <a:r>
              <a:rPr lang="ru-RU" dirty="0" err="1"/>
              <a:t>If-Modified-Since</a:t>
            </a:r>
            <a:r>
              <a:rPr lang="ru-RU" dirty="0"/>
              <a:t>;</a:t>
            </a:r>
          </a:p>
          <a:p>
            <a:r>
              <a:rPr lang="ru-RU" dirty="0" smtClean="0"/>
              <a:t>307 </a:t>
            </a:r>
            <a:r>
              <a:rPr lang="ru-RU" dirty="0" err="1"/>
              <a:t>Temporary</a:t>
            </a:r>
            <a:r>
              <a:rPr lang="ru-RU" dirty="0"/>
              <a:t> </a:t>
            </a:r>
            <a:r>
              <a:rPr lang="ru-RU" dirty="0" err="1"/>
              <a:t>Redirect</a:t>
            </a:r>
            <a:r>
              <a:rPr lang="ru-RU" dirty="0"/>
              <a:t> – запрашиваемый ресурс был перемещен временно на новый адрес.</a:t>
            </a:r>
          </a:p>
        </p:txBody>
      </p:sp>
    </p:spTree>
    <p:extLst>
      <p:ext uri="{BB962C8B-B14F-4D97-AF65-F5344CB8AC3E}">
        <p14:creationId xmlns:p14="http://schemas.microsoft.com/office/powerpoint/2010/main" val="4069802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Коды состояния об ошибках в запросах клиента (4хх)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Указывают </a:t>
            </a:r>
            <a:r>
              <a:rPr lang="ru-RU" dirty="0"/>
              <a:t>на то, что запрос клиента не может быть выполнен по каким-то </a:t>
            </a:r>
            <a:r>
              <a:rPr lang="ru-RU" dirty="0" smtClean="0"/>
              <a:t>причинам</a:t>
            </a:r>
          </a:p>
          <a:p>
            <a:r>
              <a:rPr lang="ru-RU" dirty="0" smtClean="0"/>
              <a:t>400 </a:t>
            </a:r>
            <a:r>
              <a:rPr lang="ru-RU" dirty="0" err="1"/>
              <a:t>Bad</a:t>
            </a:r>
            <a:r>
              <a:rPr lang="ru-RU" dirty="0"/>
              <a:t> </a:t>
            </a:r>
            <a:r>
              <a:rPr lang="ru-RU" dirty="0" err="1"/>
              <a:t>Request</a:t>
            </a:r>
            <a:r>
              <a:rPr lang="ru-RU" dirty="0"/>
              <a:t> – запрос неправильно сформирован;</a:t>
            </a:r>
          </a:p>
          <a:p>
            <a:r>
              <a:rPr lang="ru-RU" dirty="0" smtClean="0"/>
              <a:t>401 </a:t>
            </a:r>
            <a:r>
              <a:rPr lang="ru-RU" dirty="0" err="1"/>
              <a:t>Not</a:t>
            </a:r>
            <a:r>
              <a:rPr lang="ru-RU" dirty="0"/>
              <a:t> </a:t>
            </a:r>
            <a:r>
              <a:rPr lang="ru-RU" dirty="0" err="1"/>
              <a:t>Authorized</a:t>
            </a:r>
            <a:r>
              <a:rPr lang="ru-RU" dirty="0"/>
              <a:t> – проблема с правом доступа к ресурсу, клиент должен передать заголовок </a:t>
            </a:r>
            <a:r>
              <a:rPr lang="en-US" dirty="0" smtClean="0"/>
              <a:t>Authorization</a:t>
            </a:r>
            <a:r>
              <a:rPr lang="ru-RU" dirty="0" smtClean="0"/>
              <a:t> </a:t>
            </a:r>
            <a:r>
              <a:rPr lang="ru-RU" dirty="0"/>
              <a:t>с данными </a:t>
            </a:r>
            <a:r>
              <a:rPr lang="ru-RU" dirty="0" smtClean="0"/>
              <a:t>для аутентификации </a:t>
            </a:r>
            <a:r>
              <a:rPr lang="ru-RU" dirty="0"/>
              <a:t>пользователя;</a:t>
            </a:r>
          </a:p>
          <a:p>
            <a:r>
              <a:rPr lang="ru-RU" dirty="0" smtClean="0"/>
              <a:t>403 </a:t>
            </a:r>
            <a:r>
              <a:rPr lang="ru-RU" dirty="0" err="1"/>
              <a:t>Forbidden</a:t>
            </a:r>
            <a:r>
              <a:rPr lang="ru-RU" dirty="0"/>
              <a:t> – </a:t>
            </a:r>
            <a:r>
              <a:rPr lang="ru-RU" dirty="0" smtClean="0"/>
              <a:t>доступ к запрошенному ресурсу запрещён;</a:t>
            </a:r>
            <a:endParaRPr lang="ru-RU" dirty="0"/>
          </a:p>
          <a:p>
            <a:r>
              <a:rPr lang="ru-RU" dirty="0" smtClean="0"/>
              <a:t>404 </a:t>
            </a:r>
            <a:r>
              <a:rPr lang="ru-RU" dirty="0" err="1"/>
              <a:t>Not</a:t>
            </a:r>
            <a:r>
              <a:rPr lang="ru-RU" dirty="0"/>
              <a:t> </a:t>
            </a:r>
            <a:r>
              <a:rPr lang="ru-RU" dirty="0" err="1"/>
              <a:t>Found</a:t>
            </a:r>
            <a:r>
              <a:rPr lang="ru-RU" dirty="0"/>
              <a:t> – сервер не может найти запрошенный </a:t>
            </a:r>
            <a:r>
              <a:rPr lang="ru-RU" dirty="0" smtClean="0"/>
              <a:t>ресурс;</a:t>
            </a:r>
          </a:p>
        </p:txBody>
      </p:sp>
    </p:spTree>
    <p:extLst>
      <p:ext uri="{BB962C8B-B14F-4D97-AF65-F5344CB8AC3E}">
        <p14:creationId xmlns:p14="http://schemas.microsoft.com/office/powerpoint/2010/main" val="453651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 </a:t>
            </a:r>
            <a:r>
              <a:rPr lang="en-US" dirty="0"/>
              <a:t>W</a:t>
            </a:r>
            <a:r>
              <a:rPr lang="en-US" dirty="0" smtClean="0"/>
              <a:t>eb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Основными структурными элементами </a:t>
            </a:r>
            <a:r>
              <a:rPr lang="ru-RU" dirty="0" err="1"/>
              <a:t>web</a:t>
            </a:r>
            <a:r>
              <a:rPr lang="ru-RU" dirty="0"/>
              <a:t>-сети являются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b="1" i="1" dirty="0" err="1" smtClean="0"/>
              <a:t>web</a:t>
            </a:r>
            <a:r>
              <a:rPr lang="ru-RU" b="1" i="1" dirty="0" smtClean="0"/>
              <a:t>- </a:t>
            </a:r>
            <a:r>
              <a:rPr lang="ru-RU" b="1" i="1" dirty="0"/>
              <a:t>сайты</a:t>
            </a:r>
            <a:r>
              <a:rPr lang="ru-RU" dirty="0"/>
              <a:t> (</a:t>
            </a:r>
            <a:r>
              <a:rPr lang="ru-RU" dirty="0" err="1"/>
              <a:t>website</a:t>
            </a:r>
            <a:r>
              <a:rPr lang="ru-RU" dirty="0"/>
              <a:t>, </a:t>
            </a:r>
            <a:r>
              <a:rPr lang="ru-RU" dirty="0" err="1"/>
              <a:t>site</a:t>
            </a:r>
            <a:r>
              <a:rPr lang="ru-RU" dirty="0"/>
              <a:t> – "место"), или просто </a:t>
            </a:r>
            <a:r>
              <a:rPr lang="ru-RU" b="1" i="1" dirty="0"/>
              <a:t>сайты</a:t>
            </a:r>
            <a:r>
              <a:rPr lang="ru-RU" i="1" dirty="0"/>
              <a:t>.</a:t>
            </a:r>
            <a:r>
              <a:rPr lang="ru-RU" dirty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err="1" smtClean="0"/>
              <a:t>Web</a:t>
            </a:r>
            <a:r>
              <a:rPr lang="ru-RU" dirty="0" smtClean="0"/>
              <a:t>-сайт </a:t>
            </a:r>
            <a:r>
              <a:rPr lang="ru-RU" dirty="0"/>
              <a:t>– это обобщенный термин, обозначающий объединенный под одним адресом (доменным именем или IP-адресом) набор логически связанных ресурсов.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Все </a:t>
            </a:r>
            <a:r>
              <a:rPr lang="ru-RU" dirty="0"/>
              <a:t>ресурсы </a:t>
            </a:r>
            <a:r>
              <a:rPr lang="ru-RU" dirty="0" smtClean="0"/>
              <a:t>w</a:t>
            </a:r>
            <a:r>
              <a:rPr lang="en-US" dirty="0" smtClean="0"/>
              <a:t>e</a:t>
            </a:r>
            <a:r>
              <a:rPr lang="ru-RU" dirty="0" smtClean="0"/>
              <a:t>b-сайтов </a:t>
            </a:r>
            <a:r>
              <a:rPr lang="ru-RU" dirty="0"/>
              <a:t>можно разделить на следующие два типа:</a:t>
            </a:r>
          </a:p>
        </p:txBody>
      </p:sp>
    </p:spTree>
    <p:extLst>
      <p:ext uri="{BB962C8B-B14F-4D97-AF65-F5344CB8AC3E}">
        <p14:creationId xmlns:p14="http://schemas.microsoft.com/office/powerpoint/2010/main" val="1585398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Коды состояния об ошибках сервера (5хх) 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Указывают </a:t>
            </a:r>
            <a:r>
              <a:rPr lang="ru-RU" dirty="0"/>
              <a:t>на проблемы сервера, которые не позволяют успешно выполнить переданный запрос:</a:t>
            </a:r>
          </a:p>
          <a:p>
            <a:r>
              <a:rPr lang="ru-RU" dirty="0" smtClean="0"/>
              <a:t>500 </a:t>
            </a:r>
            <a:r>
              <a:rPr lang="ru-RU" dirty="0" err="1"/>
              <a:t>Internal</a:t>
            </a:r>
            <a:r>
              <a:rPr lang="ru-RU" dirty="0"/>
              <a:t> </a:t>
            </a:r>
            <a:r>
              <a:rPr lang="ru-RU" dirty="0" err="1"/>
              <a:t>Server</a:t>
            </a:r>
            <a:r>
              <a:rPr lang="ru-RU" dirty="0"/>
              <a:t> </a:t>
            </a:r>
            <a:r>
              <a:rPr lang="ru-RU" dirty="0" err="1"/>
              <a:t>Error</a:t>
            </a:r>
            <a:r>
              <a:rPr lang="ru-RU" dirty="0"/>
              <a:t> – внутренняя ошибка сервера;</a:t>
            </a:r>
          </a:p>
          <a:p>
            <a:r>
              <a:rPr lang="ru-RU" dirty="0" smtClean="0"/>
              <a:t>501 </a:t>
            </a:r>
            <a:r>
              <a:rPr lang="ru-RU" dirty="0" err="1"/>
              <a:t>Not</a:t>
            </a:r>
            <a:r>
              <a:rPr lang="ru-RU" dirty="0"/>
              <a:t> </a:t>
            </a:r>
            <a:r>
              <a:rPr lang="ru-RU" dirty="0" err="1"/>
              <a:t>Implemented</a:t>
            </a:r>
            <a:r>
              <a:rPr lang="ru-RU" dirty="0"/>
              <a:t> – сервер не может выполнять запрашиваемый метод;</a:t>
            </a:r>
          </a:p>
          <a:p>
            <a:r>
              <a:rPr lang="ru-RU" dirty="0" smtClean="0"/>
              <a:t>505 </a:t>
            </a:r>
            <a:r>
              <a:rPr lang="ru-RU" dirty="0"/>
              <a:t>HTTP </a:t>
            </a:r>
            <a:r>
              <a:rPr lang="ru-RU" dirty="0" err="1"/>
              <a:t>Version</a:t>
            </a:r>
            <a:r>
              <a:rPr lang="ru-RU" dirty="0"/>
              <a:t> </a:t>
            </a:r>
            <a:r>
              <a:rPr lang="ru-RU" dirty="0" err="1"/>
              <a:t>Not</a:t>
            </a:r>
            <a:r>
              <a:rPr lang="ru-RU" dirty="0"/>
              <a:t> </a:t>
            </a:r>
            <a:r>
              <a:rPr lang="ru-RU" dirty="0" err="1"/>
              <a:t>Supported</a:t>
            </a:r>
            <a:r>
              <a:rPr lang="ru-RU" dirty="0"/>
              <a:t> – используемая браузером версия протокола сервером </a:t>
            </a:r>
            <a:r>
              <a:rPr lang="ru-RU" dirty="0" smtClean="0"/>
              <a:t>не </a:t>
            </a:r>
            <a:r>
              <a:rPr lang="ru-RU" dirty="0"/>
              <a:t>поддерживается.</a:t>
            </a:r>
          </a:p>
        </p:txBody>
      </p:sp>
    </p:spTree>
    <p:extLst>
      <p:ext uri="{BB962C8B-B14F-4D97-AF65-F5344CB8AC3E}">
        <p14:creationId xmlns:p14="http://schemas.microsoft.com/office/powerpoint/2010/main" val="2024497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Заголовки сообщений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91294"/>
            <a:ext cx="10515600" cy="45856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HTTP-заголовки являются метаданными HTTP-сообщений. Правильное использование заголовков позволяет разработать сложные </a:t>
            </a:r>
            <a:r>
              <a:rPr lang="ru-RU" dirty="0" err="1" smtClean="0"/>
              <a:t>web</a:t>
            </a:r>
            <a:r>
              <a:rPr lang="ru-RU" dirty="0" smtClean="0"/>
              <a:t>-приложения</a:t>
            </a:r>
            <a:r>
              <a:rPr lang="ru-RU" dirty="0"/>
              <a:t>, которые устанавливают и поддерживают сеансы работы, задают политику кэширования данных, управляют аутентификацией и авторизацией и реализуют бизнес-логику. Спецификация </a:t>
            </a:r>
            <a:r>
              <a:rPr lang="ru-RU" dirty="0" smtClean="0"/>
              <a:t>НТТР-протокола </a:t>
            </a:r>
            <a:r>
              <a:rPr lang="ru-RU" dirty="0"/>
              <a:t>разделяет заголовки на следующие группы: </a:t>
            </a:r>
            <a:endParaRPr lang="ru-RU" dirty="0" smtClean="0"/>
          </a:p>
          <a:p>
            <a:r>
              <a:rPr lang="ru-RU" dirty="0" smtClean="0"/>
              <a:t>общие заголовки</a:t>
            </a:r>
          </a:p>
          <a:p>
            <a:r>
              <a:rPr lang="ru-RU" dirty="0" smtClean="0"/>
              <a:t>заголовки запросов</a:t>
            </a:r>
          </a:p>
          <a:p>
            <a:r>
              <a:rPr lang="ru-RU" dirty="0" smtClean="0"/>
              <a:t>заголовки ответов</a:t>
            </a:r>
          </a:p>
          <a:p>
            <a:r>
              <a:rPr lang="ru-RU" dirty="0" smtClean="0"/>
              <a:t>заголовки </a:t>
            </a:r>
            <a:r>
              <a:rPr lang="ru-RU" dirty="0"/>
              <a:t>содержания.</a:t>
            </a:r>
          </a:p>
        </p:txBody>
      </p:sp>
    </p:spTree>
    <p:extLst>
      <p:ext uri="{BB962C8B-B14F-4D97-AF65-F5344CB8AC3E}">
        <p14:creationId xmlns:p14="http://schemas.microsoft.com/office/powerpoint/2010/main" val="4241971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Общие заголовки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Заголовки которые </a:t>
            </a:r>
            <a:r>
              <a:rPr lang="ru-RU" dirty="0"/>
              <a:t>могут задаваться как в </a:t>
            </a:r>
            <a:r>
              <a:rPr lang="ru-RU" dirty="0" smtClean="0"/>
              <a:t>НТТР-запросах</a:t>
            </a:r>
            <a:r>
              <a:rPr lang="ru-RU" dirty="0"/>
              <a:t>, так и в HTTP-ответах, относятся </a:t>
            </a:r>
            <a:r>
              <a:rPr lang="ru-RU" dirty="0" smtClean="0"/>
              <a:t>следующи</a:t>
            </a:r>
            <a:r>
              <a:rPr lang="ru-RU" dirty="0"/>
              <a:t>й</a:t>
            </a:r>
            <a:r>
              <a:rPr lang="ru-RU" dirty="0" smtClean="0"/>
              <a:t> заголовок:</a:t>
            </a:r>
          </a:p>
          <a:p>
            <a:pPr marL="0" indent="0">
              <a:buNone/>
            </a:pPr>
            <a:r>
              <a:rPr lang="ru-RU" b="1" dirty="0" err="1" smtClean="0"/>
              <a:t>Connection</a:t>
            </a:r>
            <a:r>
              <a:rPr lang="ru-RU" dirty="0" smtClean="0"/>
              <a:t> </a:t>
            </a:r>
            <a:r>
              <a:rPr lang="ru-RU" dirty="0"/>
              <a:t>– указывает, будет ли клиент или сервер, сформировавший данное сообщение, сохранять соединение открытым. Возможными значениями являются: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"</a:t>
            </a:r>
            <a:r>
              <a:rPr lang="ru-RU" u="sng" dirty="0" err="1"/>
              <a:t>keep-alive</a:t>
            </a:r>
            <a:r>
              <a:rPr lang="ru-RU" dirty="0"/>
              <a:t>" – сохранить соединение;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"</a:t>
            </a:r>
            <a:r>
              <a:rPr lang="ru-RU" u="sng" dirty="0" err="1"/>
              <a:t>close</a:t>
            </a:r>
            <a:r>
              <a:rPr lang="ru-RU" dirty="0"/>
              <a:t>" – закрыть соединение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 </a:t>
            </a:r>
            <a:r>
              <a:rPr lang="ru-RU" dirty="0"/>
              <a:t>Данное значение используется протоколом НТТР/1.1 по умолчанию (в отличие от протокола НТТР/1.0, который по умолчанию использует значение </a:t>
            </a:r>
            <a:r>
              <a:rPr lang="ru-RU" dirty="0" smtClean="0"/>
              <a:t>"с</a:t>
            </a:r>
            <a:r>
              <a:rPr lang="en-US" dirty="0" smtClean="0"/>
              <a:t>l</a:t>
            </a:r>
            <a:r>
              <a:rPr lang="ru-RU" dirty="0" err="1" smtClean="0"/>
              <a:t>ose</a:t>
            </a:r>
            <a:r>
              <a:rPr lang="ru-RU" dirty="0"/>
              <a:t>"). </a:t>
            </a:r>
          </a:p>
        </p:txBody>
      </p:sp>
    </p:spTree>
    <p:extLst>
      <p:ext uri="{BB962C8B-B14F-4D97-AF65-F5344CB8AC3E}">
        <p14:creationId xmlns:p14="http://schemas.microsoft.com/office/powerpoint/2010/main" val="2547811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Заголовки запроса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Позволяют </a:t>
            </a:r>
            <a:r>
              <a:rPr lang="ru-RU" dirty="0"/>
              <a:t>клиентам передавать дополнительную информацию о себе и запросе, </a:t>
            </a:r>
            <a:r>
              <a:rPr lang="ru-RU" dirty="0" smtClean="0"/>
              <a:t>например:</a:t>
            </a:r>
          </a:p>
          <a:p>
            <a:r>
              <a:rPr lang="en-US" dirty="0"/>
              <a:t>Host: </a:t>
            </a:r>
            <a:r>
              <a:rPr lang="en-US" dirty="0" err="1"/>
              <a:t>mysite.corn</a:t>
            </a:r>
            <a:endParaRPr lang="en-US" dirty="0"/>
          </a:p>
          <a:p>
            <a:r>
              <a:rPr lang="en-US" dirty="0"/>
              <a:t>User-Agent: Mozilla/5.0 (Windows; U; Windows XP; </a:t>
            </a:r>
            <a:r>
              <a:rPr lang="en-US" dirty="0" err="1"/>
              <a:t>en</a:t>
            </a:r>
            <a:r>
              <a:rPr lang="en-US" dirty="0"/>
              <a:t>-US; </a:t>
            </a:r>
            <a:r>
              <a:rPr lang="en-US" dirty="0" err="1"/>
              <a:t>rv</a:t>
            </a:r>
            <a:r>
              <a:rPr lang="en-US" dirty="0"/>
              <a:t>: 1.8.0.11)</a:t>
            </a:r>
          </a:p>
          <a:p>
            <a:r>
              <a:rPr lang="en-US" dirty="0" err="1"/>
              <a:t>Referer</a:t>
            </a:r>
            <a:r>
              <a:rPr lang="en-US" dirty="0"/>
              <a:t>: http: </a:t>
            </a:r>
            <a:r>
              <a:rPr lang="en-US" dirty="0" smtClean="0"/>
              <a:t>//xrem.github.io/web/</a:t>
            </a:r>
          </a:p>
          <a:p>
            <a:r>
              <a:rPr lang="en-US" dirty="0" smtClean="0"/>
              <a:t>Authorization</a:t>
            </a:r>
            <a:r>
              <a:rPr lang="en-US" dirty="0"/>
              <a:t>: Basic [encoded-credentials]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8023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Заголовки запроса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User-Agent</a:t>
            </a:r>
            <a:r>
              <a:rPr lang="ru-RU" dirty="0"/>
              <a:t> – описывает программу, отправившую данный запрос (например, </a:t>
            </a:r>
            <a:r>
              <a:rPr lang="ru-RU" dirty="0" err="1"/>
              <a:t>web</a:t>
            </a:r>
            <a:r>
              <a:rPr lang="ru-RU" dirty="0"/>
              <a:t>-браузер).</a:t>
            </a:r>
          </a:p>
          <a:p>
            <a:r>
              <a:rPr lang="ru-RU" dirty="0" err="1" smtClean="0"/>
              <a:t>Host</a:t>
            </a:r>
            <a:r>
              <a:rPr lang="ru-RU" dirty="0" smtClean="0"/>
              <a:t> </a:t>
            </a:r>
            <a:r>
              <a:rPr lang="ru-RU" dirty="0"/>
              <a:t>– указывает серверу, какой </a:t>
            </a:r>
            <a:r>
              <a:rPr lang="ru-RU" dirty="0" err="1"/>
              <a:t>web</a:t>
            </a:r>
            <a:r>
              <a:rPr lang="ru-RU" dirty="0"/>
              <a:t>-сайт должен использоваться при использовании виртуального хостинга. Виртуальный хостинг позволяет с помощью одного IP-адреса обрабатывать много </a:t>
            </a:r>
            <a:r>
              <a:rPr lang="ru-RU" dirty="0" err="1"/>
              <a:t>web</a:t>
            </a:r>
            <a:r>
              <a:rPr lang="ru-RU" dirty="0"/>
              <a:t>-сайтов.</a:t>
            </a:r>
          </a:p>
          <a:p>
            <a:r>
              <a:rPr lang="ru-RU" dirty="0" err="1" smtClean="0"/>
              <a:t>Referer</a:t>
            </a:r>
            <a:r>
              <a:rPr lang="ru-RU" dirty="0" smtClean="0"/>
              <a:t> </a:t>
            </a:r>
            <a:r>
              <a:rPr lang="ru-RU" dirty="0"/>
              <a:t>– указывает информацию о том, откуда данный запрос поступил. Если запрос был сформирован путем щелчка по гиперссылке на странице, то указывается URL-адрес данной страницы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065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Заголовки запроса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Authorization</a:t>
            </a:r>
            <a:r>
              <a:rPr lang="ru-RU" dirty="0" smtClean="0"/>
              <a:t> – передается с запросом к ресурсу, использование которого разрешено только авторизованным пользователям. Браузеры включают такой заголовок после получения ответа на предыдущий запрос с кодом 401 и получения запрашиваемых данных от пользователя (т. е. имени и пароля). Если сервер решит, что эти данные правильные (что будет показано успешным кодом состояния), то браузер будет продолжать включать их в последующие запросы доступа к ресурсам, находящимся в той же области поддержки безопасности. Следует отметить, что разные браузеры могут по-разному определять время окончания передачи этих данных.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3784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Заголовки ответов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Помогают </a:t>
            </a:r>
            <a:r>
              <a:rPr lang="ru-RU" dirty="0"/>
              <a:t>серверу передать дополнительную информацию об ответе, которая не может быть определена только на основе анализа кода </a:t>
            </a:r>
            <a:r>
              <a:rPr lang="ru-RU" dirty="0" smtClean="0"/>
              <a:t>состояния</a:t>
            </a:r>
            <a:r>
              <a:rPr lang="en-US" dirty="0" smtClean="0"/>
              <a:t>, </a:t>
            </a:r>
            <a:r>
              <a:rPr lang="ru-RU" dirty="0" smtClean="0"/>
              <a:t>например:</a:t>
            </a:r>
          </a:p>
          <a:p>
            <a:r>
              <a:rPr lang="en-US" dirty="0"/>
              <a:t>Server: Apache/2.2.4</a:t>
            </a:r>
          </a:p>
          <a:p>
            <a:r>
              <a:rPr lang="en-US" dirty="0"/>
              <a:t>Location: mywebsite.com/relocatedPage.html</a:t>
            </a:r>
          </a:p>
          <a:p>
            <a:r>
              <a:rPr lang="en-US" dirty="0"/>
              <a:t>WWW-Authenticate: Basic </a:t>
            </a:r>
            <a:r>
              <a:rPr lang="en-US" dirty="0" smtClean="0"/>
              <a:t>realm="</a:t>
            </a:r>
            <a:r>
              <a:rPr lang="en-US" dirty="0" smtClean="0"/>
              <a:t>Internal"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5850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Заголовки ответов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err="1" smtClean="0"/>
              <a:t>Location</a:t>
            </a:r>
            <a:r>
              <a:rPr lang="ru-RU" dirty="0" smtClean="0"/>
              <a:t> </a:t>
            </a:r>
            <a:r>
              <a:rPr lang="ru-RU" dirty="0"/>
              <a:t>– задает URL-адрес, на который клиент должен перенаправить свой запрос. Используется с кодами состояния 301,302, 303 и 307.</a:t>
            </a:r>
          </a:p>
          <a:p>
            <a:r>
              <a:rPr lang="ru-RU" dirty="0" smtClean="0"/>
              <a:t>WWW-</a:t>
            </a:r>
            <a:r>
              <a:rPr lang="ru-RU" dirty="0" err="1" smtClean="0"/>
              <a:t>Authenticate</a:t>
            </a:r>
            <a:r>
              <a:rPr lang="ru-RU" dirty="0" smtClean="0"/>
              <a:t> </a:t>
            </a:r>
            <a:r>
              <a:rPr lang="ru-RU" dirty="0"/>
              <a:t>– задается вместе с кодом состояния 401, который указывает на проблему прав доступа к требуемому ресурсу. Значение данного заголовка указывает защищенную область, для получения ресурсов из которой должны быть предоставлены правильные данные авторизации. При получении </a:t>
            </a:r>
            <a:r>
              <a:rPr lang="ru-RU" dirty="0" err="1"/>
              <a:t>web</a:t>
            </a:r>
            <a:r>
              <a:rPr lang="ru-RU" dirty="0"/>
              <a:t>-браузером в ответе кода состояния 401 и заголовка WWW-</a:t>
            </a:r>
            <a:r>
              <a:rPr lang="ru-RU" dirty="0" err="1"/>
              <a:t>Authenticate</a:t>
            </a:r>
            <a:r>
              <a:rPr lang="ru-RU" dirty="0"/>
              <a:t> он должен запросить у пользователей данные авторизации (имя и пароль).</a:t>
            </a:r>
          </a:p>
          <a:p>
            <a:r>
              <a:rPr lang="ru-RU" dirty="0" err="1" smtClean="0"/>
              <a:t>Server</a:t>
            </a:r>
            <a:r>
              <a:rPr lang="ru-RU" dirty="0" smtClean="0"/>
              <a:t> </a:t>
            </a:r>
            <a:r>
              <a:rPr lang="ru-RU" dirty="0"/>
              <a:t>– содержится информация о </a:t>
            </a:r>
            <a:r>
              <a:rPr lang="ru-RU" dirty="0" err="1"/>
              <a:t>web</a:t>
            </a:r>
            <a:r>
              <a:rPr lang="ru-RU" dirty="0"/>
              <a:t>-сервере, сформировавшем ответ (необязательный заголовок).</a:t>
            </a:r>
          </a:p>
        </p:txBody>
      </p:sp>
    </p:spTree>
    <p:extLst>
      <p:ext uri="{BB962C8B-B14F-4D97-AF65-F5344CB8AC3E}">
        <p14:creationId xmlns:p14="http://schemas.microsoft.com/office/powerpoint/2010/main" val="25023368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Динамические </a:t>
            </a:r>
            <a:r>
              <a:rPr lang="ru-RU" dirty="0"/>
              <a:t>ресурсы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 smtClean="0"/>
              <a:t>web</a:t>
            </a:r>
            <a:r>
              <a:rPr lang="ru-RU" b="1" dirty="0" smtClean="0"/>
              <a:t>-приложения</a:t>
            </a:r>
            <a:r>
              <a:rPr lang="ru-RU" b="1" dirty="0"/>
              <a:t>; </a:t>
            </a:r>
            <a:endParaRPr lang="ru-RU" b="1" dirty="0" smtClean="0"/>
          </a:p>
          <a:p>
            <a:r>
              <a:rPr lang="ru-RU" dirty="0" smtClean="0"/>
              <a:t>программные </a:t>
            </a:r>
            <a:r>
              <a:rPr lang="ru-RU" dirty="0"/>
              <a:t>модули (</a:t>
            </a:r>
            <a:r>
              <a:rPr lang="ru-RU" dirty="0" err="1"/>
              <a:t>ехе</a:t>
            </a:r>
            <a:r>
              <a:rPr lang="ru-RU" dirty="0"/>
              <a:t>, </a:t>
            </a:r>
            <a:r>
              <a:rPr lang="ru-RU" dirty="0" err="1"/>
              <a:t>dll</a:t>
            </a:r>
            <a:r>
              <a:rPr lang="ru-RU" dirty="0"/>
              <a:t>); </a:t>
            </a:r>
            <a:endParaRPr lang="ru-RU" dirty="0" smtClean="0"/>
          </a:p>
          <a:p>
            <a:r>
              <a:rPr lang="ru-RU" dirty="0" smtClean="0"/>
              <a:t>шаблоны </a:t>
            </a:r>
            <a:r>
              <a:rPr lang="ru-RU" dirty="0" err="1"/>
              <a:t>web</a:t>
            </a:r>
            <a:r>
              <a:rPr lang="ru-RU" dirty="0"/>
              <a:t>-страниц; </a:t>
            </a:r>
            <a:endParaRPr lang="ru-RU" dirty="0" smtClean="0"/>
          </a:p>
          <a:p>
            <a:r>
              <a:rPr lang="ru-RU" dirty="0" smtClean="0"/>
              <a:t>Скрипты (</a:t>
            </a:r>
            <a:r>
              <a:rPr lang="en-US" dirty="0" smtClean="0"/>
              <a:t>.</a:t>
            </a:r>
            <a:r>
              <a:rPr lang="en-US" dirty="0" err="1" smtClean="0"/>
              <a:t>php</a:t>
            </a:r>
            <a:r>
              <a:rPr lang="en-US" dirty="0" smtClean="0"/>
              <a:t>, .</a:t>
            </a:r>
            <a:r>
              <a:rPr lang="en-US" dirty="0" err="1" smtClean="0"/>
              <a:t>pl</a:t>
            </a:r>
            <a:r>
              <a:rPr lang="en-US" dirty="0" smtClean="0"/>
              <a:t> </a:t>
            </a:r>
            <a:r>
              <a:rPr lang="ru-RU" dirty="0" smtClean="0"/>
              <a:t>и пр.); 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Возвращаемся к нашим ресурсам. </a:t>
            </a:r>
            <a:br>
              <a:rPr lang="ru-RU" dirty="0" smtClean="0"/>
            </a:br>
            <a:r>
              <a:rPr lang="ru-RU" dirty="0" smtClean="0"/>
              <a:t>Кто же будет обслуживать их?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7366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Web-</a:t>
            </a:r>
            <a:r>
              <a:rPr lang="ru-RU" dirty="0" smtClean="0"/>
              <a:t>серверы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err="1"/>
              <a:t>Web</a:t>
            </a:r>
            <a:r>
              <a:rPr lang="ru-RU" b="1" dirty="0"/>
              <a:t>-сервер</a:t>
            </a:r>
            <a:r>
              <a:rPr lang="ru-RU" dirty="0"/>
              <a:t> (или HTTP-сервер) – это серверная программа, работающая в фоновом режиме, ожидающая запросы пользователей и выполняющая их обработку. </a:t>
            </a:r>
            <a:endParaRPr lang="ru-RU" dirty="0" smtClean="0"/>
          </a:p>
          <a:p>
            <a:pPr marL="0" indent="0">
              <a:buNone/>
            </a:pPr>
            <a:r>
              <a:rPr lang="ru-RU" dirty="0" err="1" smtClean="0"/>
              <a:t>Web</a:t>
            </a:r>
            <a:r>
              <a:rPr lang="ru-RU" dirty="0" smtClean="0"/>
              <a:t>-сервер </a:t>
            </a:r>
            <a:r>
              <a:rPr lang="ru-RU" dirty="0"/>
              <a:t>принимает HTTP-запросы от клиентов </a:t>
            </a:r>
            <a:r>
              <a:rPr lang="ru-RU" dirty="0" smtClean="0"/>
              <a:t>(</a:t>
            </a:r>
            <a:br>
              <a:rPr lang="ru-RU" dirty="0" smtClean="0"/>
            </a:br>
            <a:r>
              <a:rPr lang="ru-RU" dirty="0" smtClean="0"/>
              <a:t>обычно </a:t>
            </a:r>
            <a:r>
              <a:rPr lang="ru-RU" dirty="0" err="1"/>
              <a:t>web</a:t>
            </a:r>
            <a:r>
              <a:rPr lang="ru-RU" dirty="0"/>
              <a:t>-браузеров)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 </a:t>
            </a:r>
            <a:r>
              <a:rPr lang="ru-RU" dirty="0"/>
              <a:t>возвращает им HTTP-ответы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[</a:t>
            </a:r>
            <a:r>
              <a:rPr lang="ru-RU" dirty="0"/>
              <a:t>обычно вместе с </a:t>
            </a:r>
            <a:r>
              <a:rPr lang="ru-RU" dirty="0" err="1"/>
              <a:t>web</a:t>
            </a:r>
            <a:r>
              <a:rPr lang="ru-RU" dirty="0"/>
              <a:t>-страницами (HTML-документами)]. </a:t>
            </a:r>
            <a:endParaRPr lang="ru-RU" dirty="0" smtClean="0"/>
          </a:p>
          <a:p>
            <a:pPr marL="0" indent="0">
              <a:buNone/>
            </a:pPr>
            <a:r>
              <a:rPr lang="ru-RU" dirty="0" err="1" smtClean="0"/>
              <a:t>Web</a:t>
            </a:r>
            <a:r>
              <a:rPr lang="ru-RU" dirty="0" smtClean="0"/>
              <a:t>-серверы </a:t>
            </a:r>
            <a:r>
              <a:rPr lang="ru-RU" dirty="0"/>
              <a:t>составляют основу </a:t>
            </a:r>
            <a:r>
              <a:rPr lang="ru-RU" dirty="0" err="1"/>
              <a:t>web</a:t>
            </a:r>
            <a:r>
              <a:rPr lang="ru-RU" dirty="0"/>
              <a:t>-сети.</a:t>
            </a:r>
          </a:p>
        </p:txBody>
      </p:sp>
    </p:spTree>
    <p:extLst>
      <p:ext uri="{BB962C8B-B14F-4D97-AF65-F5344CB8AC3E}">
        <p14:creationId xmlns:p14="http://schemas.microsoft.com/office/powerpoint/2010/main" val="2127947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ru-RU" dirty="0" err="1" smtClean="0"/>
              <a:t>татические</a:t>
            </a:r>
            <a:r>
              <a:rPr lang="ru-RU" dirty="0" smtClean="0"/>
              <a:t> ресурсы</a:t>
            </a:r>
            <a:r>
              <a:rPr lang="en-US" dirty="0" smtClean="0"/>
              <a:t> (Frontend)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HTML-документы; </a:t>
            </a:r>
            <a:endParaRPr lang="en-US" dirty="0" smtClean="0"/>
          </a:p>
          <a:p>
            <a:r>
              <a:rPr lang="ru-RU" dirty="0" smtClean="0"/>
              <a:t>изображения</a:t>
            </a:r>
            <a:r>
              <a:rPr lang="ru-RU" dirty="0"/>
              <a:t>; </a:t>
            </a:r>
            <a:endParaRPr lang="en-US" dirty="0" smtClean="0"/>
          </a:p>
          <a:p>
            <a:r>
              <a:rPr lang="ru-RU" dirty="0" smtClean="0"/>
              <a:t>мультимедиа </a:t>
            </a:r>
            <a:r>
              <a:rPr lang="ru-RU" dirty="0"/>
              <a:t>файлы;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т.е. любые </a:t>
            </a:r>
            <a:r>
              <a:rPr lang="ru-RU" dirty="0"/>
              <a:t>файлы данных, к которым есть </a:t>
            </a:r>
            <a:r>
              <a:rPr lang="ru-RU" dirty="0" smtClean="0"/>
              <a:t>доступ из сети интернет.</a:t>
            </a:r>
          </a:p>
        </p:txBody>
      </p:sp>
    </p:spTree>
    <p:extLst>
      <p:ext uri="{BB962C8B-B14F-4D97-AF65-F5344CB8AC3E}">
        <p14:creationId xmlns:p14="http://schemas.microsoft.com/office/powerpoint/2010/main" val="640073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работы </a:t>
            </a:r>
            <a:r>
              <a:rPr lang="en-US" dirty="0"/>
              <a:t>web-</a:t>
            </a:r>
            <a:r>
              <a:rPr lang="ru-RU" dirty="0" smtClean="0"/>
              <a:t>сервера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Web</a:t>
            </a:r>
            <a:r>
              <a:rPr lang="ru-RU" dirty="0"/>
              <a:t>-серверы и браузеры обмениваются между собой НТТР-сообщениями. Серверы получают и обрабатывают HTTP-запросы, определяют местоположение запрашиваемых ресурсов и выполняют к ним доступ, формируют ответы, которые они отправляют назад браузерам, сделавшим эти запросы. </a:t>
            </a:r>
          </a:p>
        </p:txBody>
      </p:sp>
    </p:spTree>
    <p:extLst>
      <p:ext uri="{BB962C8B-B14F-4D97-AF65-F5344CB8AC3E}">
        <p14:creationId xmlns:p14="http://schemas.microsoft.com/office/powerpoint/2010/main" val="34293993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Модульность </a:t>
            </a:r>
            <a:r>
              <a:rPr lang="en-US" dirty="0" smtClean="0"/>
              <a:t>web-</a:t>
            </a:r>
            <a:r>
              <a:rPr lang="ru-RU" dirty="0" smtClean="0"/>
              <a:t>серверов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Веб серверы могут состоять из различных модулей ответственных за получение запросов и формирование ответов. В рамках нашего курса мы сами будем строить свой «сервер» из различных модулей предоставляемых экосистемой </a:t>
            </a:r>
            <a:r>
              <a:rPr lang="ru-RU" dirty="0" err="1" smtClean="0"/>
              <a:t>фреймфорка</a:t>
            </a:r>
            <a:r>
              <a:rPr lang="ru-RU" dirty="0" smtClean="0"/>
              <a:t> </a:t>
            </a:r>
            <a:r>
              <a:rPr lang="en-US" dirty="0" smtClean="0"/>
              <a:t>Nest.</a:t>
            </a:r>
          </a:p>
          <a:p>
            <a:pPr marL="0" indent="0">
              <a:buNone/>
            </a:pPr>
            <a:r>
              <a:rPr lang="ru-RU" dirty="0" smtClean="0"/>
              <a:t>Обычно сюда входят модули для разрешения адреса (</a:t>
            </a:r>
            <a:r>
              <a:rPr lang="en-US" dirty="0" smtClean="0"/>
              <a:t>Router) </a:t>
            </a:r>
            <a:r>
              <a:rPr lang="ru-RU" dirty="0" smtClean="0"/>
              <a:t>различные модули обработки запроса (Авторизация, </a:t>
            </a:r>
            <a:r>
              <a:rPr lang="ru-RU" dirty="0" err="1" smtClean="0"/>
              <a:t>шаблонизация</a:t>
            </a:r>
            <a:r>
              <a:rPr lang="ru-RU" dirty="0" smtClean="0"/>
              <a:t>, работа с БД)</a:t>
            </a:r>
            <a:r>
              <a:rPr lang="en-US" dirty="0" smtClean="0"/>
              <a:t> </a:t>
            </a:r>
            <a:r>
              <a:rPr lang="ru-RU" dirty="0" smtClean="0"/>
              <a:t>и модули для формирования ответа (</a:t>
            </a:r>
            <a:r>
              <a:rPr lang="en-US" dirty="0" smtClean="0"/>
              <a:t>JSON Serialization</a:t>
            </a:r>
            <a:r>
              <a:rPr lang="ru-RU" dirty="0"/>
              <a:t> </a:t>
            </a:r>
            <a:r>
              <a:rPr lang="ru-RU" dirty="0" smtClean="0"/>
              <a:t>и т.д.)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1199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Модульность </a:t>
            </a:r>
            <a:r>
              <a:rPr lang="en-US" dirty="0" smtClean="0"/>
              <a:t>web-</a:t>
            </a:r>
            <a:r>
              <a:rPr lang="ru-RU" dirty="0" smtClean="0"/>
              <a:t>серверов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При получении очередного HTTP-запроса сервер прежде всего передает его </a:t>
            </a:r>
            <a:r>
              <a:rPr lang="ru-RU" b="1" dirty="0"/>
              <a:t>модулю разрешении запроса</a:t>
            </a:r>
            <a:r>
              <a:rPr lang="ru-RU" dirty="0"/>
              <a:t>, который отвечает за анализ и предварительную обработку поступившего </a:t>
            </a:r>
            <a:r>
              <a:rPr lang="ru-RU" dirty="0" smtClean="0"/>
              <a:t>запроса, включающий:</a:t>
            </a:r>
          </a:p>
          <a:p>
            <a:r>
              <a:rPr lang="ru-RU" b="1" dirty="0"/>
              <a:t>Разрешение адреса</a:t>
            </a:r>
            <a:r>
              <a:rPr lang="ru-RU" dirty="0"/>
              <a:t>: определение типа запрашиваемого контента – статический или динамический; на основе заданного URL-пути и выбранных параметров конфигурации сервера выполняется разрешение URL-адреса (т. е. его преобразование) в реальный адрес в файловой системе сервера</a:t>
            </a:r>
            <a:r>
              <a:rPr lang="ru-RU" dirty="0" smtClean="0"/>
              <a:t>.</a:t>
            </a:r>
          </a:p>
          <a:p>
            <a:r>
              <a:rPr lang="ru-RU" b="1" dirty="0"/>
              <a:t>Аутентификация</a:t>
            </a:r>
            <a:r>
              <a:rPr lang="ru-RU" dirty="0"/>
              <a:t>: если запрашиваемый ресурс является защищенным, то требуется проверить данные авторизации (имя и пароль), чтобы определить, имеет ли право пользователь использовать данный ресурс.</a:t>
            </a:r>
          </a:p>
        </p:txBody>
      </p:sp>
    </p:spTree>
    <p:extLst>
      <p:ext uri="{BB962C8B-B14F-4D97-AF65-F5344CB8AC3E}">
        <p14:creationId xmlns:p14="http://schemas.microsoft.com/office/powerpoint/2010/main" val="36442884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Модульность </a:t>
            </a:r>
            <a:r>
              <a:rPr lang="en-US" dirty="0" smtClean="0"/>
              <a:t>web-</a:t>
            </a:r>
            <a:r>
              <a:rPr lang="ru-RU" dirty="0" smtClean="0"/>
              <a:t>серверов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После завершения предварительной обработки запрос передается </a:t>
            </a:r>
            <a:r>
              <a:rPr lang="ru-RU" b="1" dirty="0"/>
              <a:t>модулю обработки запроса</a:t>
            </a:r>
            <a:r>
              <a:rPr lang="ru-RU" dirty="0"/>
              <a:t>, который вызывает подмодули для выполнения соответствующей обработки статического и динамического контента. Если запрос обращается к динамическому контенту, то сервер передает данные на выполнение некоторой </a:t>
            </a:r>
            <a:r>
              <a:rPr lang="ru-RU" dirty="0" smtClean="0"/>
              <a:t>среде</a:t>
            </a:r>
            <a:r>
              <a:rPr lang="ru-RU" dirty="0"/>
              <a:t>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Данная </a:t>
            </a:r>
            <a:r>
              <a:rPr lang="ru-RU" dirty="0"/>
              <a:t>среда управляет выполнением </a:t>
            </a:r>
            <a:r>
              <a:rPr lang="ru-RU" dirty="0" err="1"/>
              <a:t>web</a:t>
            </a:r>
            <a:r>
              <a:rPr lang="ru-RU" dirty="0"/>
              <a:t>-приложений</a:t>
            </a:r>
            <a:r>
              <a:rPr lang="ru-RU" dirty="0" smtClean="0"/>
              <a:t>:</a:t>
            </a:r>
          </a:p>
          <a:p>
            <a:r>
              <a:rPr lang="ru-RU" dirty="0" smtClean="0"/>
              <a:t>Передача данных и параметров</a:t>
            </a:r>
            <a:endParaRPr lang="ru-RU" dirty="0"/>
          </a:p>
          <a:p>
            <a:r>
              <a:rPr lang="ru-RU" dirty="0" smtClean="0"/>
              <a:t>Запуск требуемого метода </a:t>
            </a:r>
            <a:r>
              <a:rPr lang="ru-RU" dirty="0"/>
              <a:t>на выполнение;</a:t>
            </a:r>
          </a:p>
          <a:p>
            <a:r>
              <a:rPr lang="ru-RU" dirty="0" smtClean="0"/>
              <a:t>управление </a:t>
            </a:r>
            <a:r>
              <a:rPr lang="ru-RU" dirty="0"/>
              <a:t>состоянием сеанса работы, поддержку очереди сообщений, управление кэшем и т. п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91276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Модульность </a:t>
            </a:r>
            <a:r>
              <a:rPr lang="en-US" dirty="0" smtClean="0"/>
              <a:t>web-</a:t>
            </a:r>
            <a:r>
              <a:rPr lang="ru-RU" dirty="0" smtClean="0"/>
              <a:t>серверов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Когда выбранный подмодуль или сервер приложений закончит обработку запроса, он передаст результаты выполнения </a:t>
            </a:r>
            <a:r>
              <a:rPr lang="ru-RU" b="1" dirty="0"/>
              <a:t>модулю формировании HTTP-ответа</a:t>
            </a:r>
            <a:r>
              <a:rPr lang="ru-RU" dirty="0"/>
              <a:t>, который формирует заголовки ответа, объединяет их с полученным результатом обработки и передает модулю поддержки работы с сетью для передачи сформированного ответа тому клиенту, который прислал данный запрос. Следует отметить, что в связи с тем, что </a:t>
            </a:r>
            <a:r>
              <a:rPr lang="ru-RU" u="sng" dirty="0"/>
              <a:t>HTTP не поддерживает состояние сеанса работы</a:t>
            </a:r>
            <a:r>
              <a:rPr lang="ru-RU" dirty="0"/>
              <a:t>, то единственная информация, которая доступна серверу о поступившем запросе, содержится в самом запросе (заголовках и теле</a:t>
            </a:r>
            <a:r>
              <a:rPr lang="ru-RU" dirty="0" smtClean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56468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Размещение веб-сервера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Встаёт вопрос, а где же веб-приложения </a:t>
            </a:r>
            <a:r>
              <a:rPr lang="ru-RU" dirty="0"/>
              <a:t>могут работать максимально надежно, быстро и </a:t>
            </a:r>
            <a:r>
              <a:rPr lang="ru-RU" dirty="0" smtClean="0"/>
              <a:t>эффективно?</a:t>
            </a:r>
          </a:p>
          <a:p>
            <a:pPr marL="0" indent="0">
              <a:buNone/>
            </a:pPr>
            <a:r>
              <a:rPr lang="ru-RU" dirty="0" smtClean="0"/>
              <a:t>Запустить веб-приложение можно на различных платформах, а можно и на собственных серверах.</a:t>
            </a:r>
          </a:p>
          <a:p>
            <a:pPr marL="0" indent="0">
              <a:buNone/>
            </a:pPr>
            <a:r>
              <a:rPr lang="ru-RU" dirty="0" smtClean="0"/>
              <a:t>Выбор </a:t>
            </a:r>
            <a:r>
              <a:rPr lang="ru-RU" dirty="0"/>
              <a:t>возможных решений достаточно </a:t>
            </a:r>
            <a:r>
              <a:rPr lang="ru-RU" dirty="0" smtClean="0"/>
              <a:t>велик.</a:t>
            </a:r>
            <a:br>
              <a:rPr lang="ru-RU" dirty="0" smtClean="0"/>
            </a:br>
            <a:r>
              <a:rPr lang="ru-RU" dirty="0" smtClean="0"/>
              <a:t>Рассмотрим </a:t>
            </a:r>
            <a:r>
              <a:rPr lang="ru-RU" dirty="0"/>
              <a:t>достоинства и недостатки некоторых из </a:t>
            </a:r>
            <a:r>
              <a:rPr lang="ru-RU" dirty="0" smtClean="0"/>
              <a:t>них…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56388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Размещение веб-сервера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Варианты размещения:</a:t>
            </a:r>
          </a:p>
          <a:p>
            <a:r>
              <a:rPr lang="ru-RU" dirty="0" smtClean="0"/>
              <a:t>Собственный сервер со всей необходимой инфраструктурой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Dedicated </a:t>
            </a:r>
            <a:r>
              <a:rPr lang="en-US" dirty="0" smtClean="0"/>
              <a:t>server)</a:t>
            </a:r>
            <a:endParaRPr lang="ru-RU" dirty="0" smtClean="0"/>
          </a:p>
          <a:p>
            <a:r>
              <a:rPr lang="ru-RU" dirty="0" smtClean="0"/>
              <a:t>Аренда виртуального сервера </a:t>
            </a:r>
            <a:r>
              <a:rPr lang="ru-RU" dirty="0" smtClean="0"/>
              <a:t>для размещения приложения</a:t>
            </a:r>
            <a:r>
              <a:rPr lang="en-US" dirty="0" smtClean="0"/>
              <a:t> (VPS)</a:t>
            </a:r>
            <a:endParaRPr lang="ru-RU" dirty="0" smtClean="0"/>
          </a:p>
          <a:p>
            <a:r>
              <a:rPr lang="en-US" dirty="0" smtClean="0"/>
              <a:t>Shared Hosting</a:t>
            </a:r>
          </a:p>
          <a:p>
            <a:r>
              <a:rPr lang="en-US" dirty="0" smtClean="0"/>
              <a:t>Managed Hosting</a:t>
            </a:r>
            <a:endParaRPr lang="ru-RU" dirty="0" smtClean="0"/>
          </a:p>
          <a:p>
            <a:r>
              <a:rPr lang="en-US" dirty="0" smtClean="0"/>
              <a:t>Platform-as-a-Service</a:t>
            </a:r>
            <a:r>
              <a:rPr lang="ru-RU" dirty="0" smtClean="0"/>
              <a:t> (</a:t>
            </a:r>
            <a:r>
              <a:rPr lang="en-US" dirty="0"/>
              <a:t>App-specific </a:t>
            </a:r>
            <a:r>
              <a:rPr lang="en-US" dirty="0" smtClean="0"/>
              <a:t>providers</a:t>
            </a:r>
            <a:r>
              <a:rPr lang="ru-RU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02888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Dedicated server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Конечно, полная свобода действий при использовании собственного сервера подкупает. При единоличном использовании вы получаете полное управление конфигурацией вашего сервера, </a:t>
            </a:r>
            <a:r>
              <a:rPr lang="ru-RU" dirty="0" err="1"/>
              <a:t>root</a:t>
            </a:r>
            <a:r>
              <a:rPr lang="ru-RU" dirty="0"/>
              <a:t> доступ и возможность самостоятельно обеспечить самый высокий уровень безопасности системы. Но за такую свободу нужно платить, и высокая стоимость выделенного сервера главный недостаток этого решения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Новичкам </a:t>
            </a:r>
            <a:r>
              <a:rPr lang="ru-RU" dirty="0"/>
              <a:t>этот вариант точно не подходит так как требует квалифицированной работы со многими техническими аспектами. </a:t>
            </a:r>
          </a:p>
        </p:txBody>
      </p:sp>
    </p:spTree>
    <p:extLst>
      <p:ext uri="{BB962C8B-B14F-4D97-AF65-F5344CB8AC3E}">
        <p14:creationId xmlns:p14="http://schemas.microsoft.com/office/powerpoint/2010/main" val="24326138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VPS Hosting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Одно из самых популярных решений. У многих на слуху компания </a:t>
            </a:r>
            <a:r>
              <a:rPr lang="ru-RU" dirty="0" err="1"/>
              <a:t>DigitalOcean</a:t>
            </a:r>
            <a:r>
              <a:rPr lang="ru-RU" dirty="0"/>
              <a:t> со своими популярными предложениями. Виртуальные приватные сервера дороже, чем </a:t>
            </a:r>
            <a:r>
              <a:rPr lang="ru-RU" dirty="0" err="1"/>
              <a:t>Shared</a:t>
            </a:r>
            <a:r>
              <a:rPr lang="ru-RU" dirty="0"/>
              <a:t> </a:t>
            </a:r>
            <a:r>
              <a:rPr lang="ru-RU" dirty="0" err="1"/>
              <a:t>Hosting</a:t>
            </a:r>
            <a:r>
              <a:rPr lang="ru-RU" dirty="0"/>
              <a:t>, на за эту разницу в цене вы получаете выделенные только для вас ресурсы на сервере, соседи по серверу не влияют на производительность вашего веб-приложения, </a:t>
            </a:r>
            <a:r>
              <a:rPr lang="ru-RU" dirty="0" err="1"/>
              <a:t>конфигурируемость</a:t>
            </a:r>
            <a:r>
              <a:rPr lang="ru-RU" dirty="0"/>
              <a:t> очень высокая поскольку вы имеете полный </a:t>
            </a:r>
            <a:r>
              <a:rPr lang="ru-RU" dirty="0" err="1"/>
              <a:t>root</a:t>
            </a:r>
            <a:r>
              <a:rPr lang="ru-RU" dirty="0"/>
              <a:t> доступ к вашей системе и тем самым имеете полное право на выполнение всех без исключения операций.</a:t>
            </a:r>
          </a:p>
        </p:txBody>
      </p:sp>
    </p:spTree>
    <p:extLst>
      <p:ext uri="{BB962C8B-B14F-4D97-AF65-F5344CB8AC3E}">
        <p14:creationId xmlns:p14="http://schemas.microsoft.com/office/powerpoint/2010/main" val="14042999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VPS Hosting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Но опять же, помимо достаточно ощутимой цены, тут требуется высокая квалификация и серьезные технические знания по управлению серверами. По сути, нужны специалисты такого же уровня, как и для управления физическими серверами, разница только в том, что нет проблем с </a:t>
            </a:r>
            <a:r>
              <a:rPr lang="ru-RU" dirty="0" err="1"/>
              <a:t>hardware</a:t>
            </a:r>
            <a:r>
              <a:rPr lang="ru-RU" dirty="0"/>
              <a:t> (не нужен план замен, закупок, монтажа и тому подобное), но </a:t>
            </a:r>
            <a:r>
              <a:rPr lang="ru-RU" dirty="0" err="1"/>
              <a:t>инфраструктурно</a:t>
            </a:r>
            <a:r>
              <a:rPr lang="ru-RU" dirty="0"/>
              <a:t> всё то же самое. Поэтому и для VPS </a:t>
            </a:r>
            <a:r>
              <a:rPr lang="ru-RU" dirty="0" err="1"/>
              <a:t>hosting</a:t>
            </a:r>
            <a:r>
              <a:rPr lang="ru-RU" dirty="0"/>
              <a:t> нужны высококвалифицированные администраторы. Чтобы сконфигурировать рабочее окружение для вашего веб-приложения и поддерживать его, вам потребуется немало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10848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Динамические </a:t>
            </a:r>
            <a:r>
              <a:rPr lang="ru-RU" dirty="0"/>
              <a:t>ресурсы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 smtClean="0"/>
              <a:t>web</a:t>
            </a:r>
            <a:r>
              <a:rPr lang="ru-RU" b="1" dirty="0" smtClean="0"/>
              <a:t>-приложения</a:t>
            </a:r>
            <a:r>
              <a:rPr lang="ru-RU" b="1" dirty="0"/>
              <a:t>; </a:t>
            </a:r>
            <a:endParaRPr lang="ru-RU" b="1" dirty="0" smtClean="0"/>
          </a:p>
          <a:p>
            <a:r>
              <a:rPr lang="ru-RU" dirty="0" smtClean="0"/>
              <a:t>программные </a:t>
            </a:r>
            <a:r>
              <a:rPr lang="ru-RU" dirty="0"/>
              <a:t>модули (</a:t>
            </a:r>
            <a:r>
              <a:rPr lang="ru-RU" dirty="0" err="1"/>
              <a:t>ехе</a:t>
            </a:r>
            <a:r>
              <a:rPr lang="ru-RU" dirty="0"/>
              <a:t>, </a:t>
            </a:r>
            <a:r>
              <a:rPr lang="ru-RU" dirty="0" err="1"/>
              <a:t>dll</a:t>
            </a:r>
            <a:r>
              <a:rPr lang="ru-RU" dirty="0"/>
              <a:t>); </a:t>
            </a:r>
            <a:endParaRPr lang="ru-RU" dirty="0" smtClean="0"/>
          </a:p>
          <a:p>
            <a:r>
              <a:rPr lang="ru-RU" dirty="0" smtClean="0"/>
              <a:t>шаблоны </a:t>
            </a:r>
            <a:r>
              <a:rPr lang="ru-RU" dirty="0" err="1"/>
              <a:t>web</a:t>
            </a:r>
            <a:r>
              <a:rPr lang="ru-RU" dirty="0"/>
              <a:t>-страниц; </a:t>
            </a:r>
            <a:endParaRPr lang="ru-RU" dirty="0" smtClean="0"/>
          </a:p>
          <a:p>
            <a:r>
              <a:rPr lang="ru-RU" dirty="0" smtClean="0"/>
              <a:t>Скрипты (</a:t>
            </a:r>
            <a:r>
              <a:rPr lang="en-US" dirty="0" smtClean="0"/>
              <a:t>.</a:t>
            </a:r>
            <a:r>
              <a:rPr lang="en-US" dirty="0" err="1" smtClean="0"/>
              <a:t>php</a:t>
            </a:r>
            <a:r>
              <a:rPr lang="en-US" dirty="0" smtClean="0"/>
              <a:t>, .</a:t>
            </a:r>
            <a:r>
              <a:rPr lang="en-US" dirty="0" err="1" smtClean="0"/>
              <a:t>pl</a:t>
            </a:r>
            <a:r>
              <a:rPr lang="en-US" dirty="0" smtClean="0"/>
              <a:t> </a:t>
            </a:r>
            <a:r>
              <a:rPr lang="ru-RU" dirty="0" smtClean="0"/>
              <a:t>и пр.); 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err="1" smtClean="0"/>
              <a:t>т.е</a:t>
            </a:r>
            <a:r>
              <a:rPr lang="ru-RU" dirty="0" smtClean="0"/>
              <a:t> программные </a:t>
            </a:r>
            <a:r>
              <a:rPr lang="ru-RU" dirty="0"/>
              <a:t>объекты и т. п., </a:t>
            </a:r>
            <a:r>
              <a:rPr lang="ru-RU" dirty="0" smtClean="0"/>
              <a:t>к которым, </a:t>
            </a:r>
            <a:r>
              <a:rPr lang="ru-RU" dirty="0"/>
              <a:t>как правило, </a:t>
            </a:r>
            <a:r>
              <a:rPr lang="ru-RU" dirty="0" smtClean="0"/>
              <a:t>можно обратиться и по </a:t>
            </a:r>
            <a:r>
              <a:rPr lang="ru-RU" dirty="0"/>
              <a:t>запросу </a:t>
            </a:r>
            <a:r>
              <a:rPr lang="ru-RU" dirty="0" smtClean="0"/>
              <a:t>получить некий ресурс (медиа файл, </a:t>
            </a:r>
            <a:r>
              <a:rPr lang="en-US" dirty="0" smtClean="0"/>
              <a:t>html </a:t>
            </a:r>
            <a:r>
              <a:rPr lang="ru-RU" dirty="0" smtClean="0"/>
              <a:t>документ, </a:t>
            </a:r>
            <a:r>
              <a:rPr lang="en-US" dirty="0" err="1" smtClean="0"/>
              <a:t>json</a:t>
            </a:r>
            <a:r>
              <a:rPr lang="ru-RU" dirty="0"/>
              <a:t> </a:t>
            </a:r>
            <a:r>
              <a:rPr lang="ru-RU" dirty="0" smtClean="0"/>
              <a:t>документ и прочие)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58587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Hosting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Если вы решили использовать </a:t>
            </a:r>
            <a:r>
              <a:rPr lang="ru-RU" dirty="0" err="1"/>
              <a:t>Shared</a:t>
            </a:r>
            <a:r>
              <a:rPr lang="ru-RU" dirty="0"/>
              <a:t> </a:t>
            </a:r>
            <a:r>
              <a:rPr lang="ru-RU" dirty="0" err="1"/>
              <a:t>Hosting</a:t>
            </a:r>
            <a:r>
              <a:rPr lang="ru-RU" dirty="0"/>
              <a:t>, то со стоимостью необходимых затрат наоборот, все хорошо. Это, пожалуй, самое дешевое решение. К тому же часто дополнительно вы получаете бесплатные доменные имена. Ваш сервер настроен и в общем-то не требует специальных технических знаний для использования. Все обслуживается и </a:t>
            </a:r>
            <a:r>
              <a:rPr lang="ru-RU" dirty="0" err="1"/>
              <a:t>администрируется</a:t>
            </a:r>
            <a:r>
              <a:rPr lang="ru-RU" dirty="0"/>
              <a:t> службой поддержки сервис провайдера. Но при этом вы крайне ограничены в добавлении и конфигурировании дополнительных возможностей для вашего проекта. </a:t>
            </a:r>
          </a:p>
        </p:txBody>
      </p:sp>
    </p:spTree>
    <p:extLst>
      <p:ext uri="{BB962C8B-B14F-4D97-AF65-F5344CB8AC3E}">
        <p14:creationId xmlns:p14="http://schemas.microsoft.com/office/powerpoint/2010/main" val="8140162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Hosting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 каких именно ограничениях идёт речь?</a:t>
            </a:r>
          </a:p>
          <a:p>
            <a:pPr marL="0" indent="0">
              <a:buNone/>
            </a:pPr>
            <a:r>
              <a:rPr lang="ru-RU" dirty="0" smtClean="0"/>
              <a:t>Обычно такой вид хостинга не подразумевает то что у вас будет возможности запуска приложений, настройки сетевых портов и выбора не стандартных решений для вашего приложения.</a:t>
            </a:r>
          </a:p>
          <a:p>
            <a:pPr marL="0" indent="0">
              <a:buNone/>
            </a:pPr>
            <a:r>
              <a:rPr lang="ru-RU" dirty="0" smtClean="0"/>
              <a:t>Т.е. речь идёт о типовых конфигурациях веб-серверов для запуска </a:t>
            </a:r>
            <a:r>
              <a:rPr lang="en-US" dirty="0" smtClean="0"/>
              <a:t>PHP </a:t>
            </a:r>
            <a:r>
              <a:rPr lang="ru-RU" dirty="0" smtClean="0"/>
              <a:t>скриптов и прочего.</a:t>
            </a:r>
          </a:p>
          <a:p>
            <a:pPr marL="0" indent="0">
              <a:buNone/>
            </a:pPr>
            <a:r>
              <a:rPr lang="ru-RU" dirty="0" smtClean="0"/>
              <a:t>Если мы захотим писать приложения и запускать из в среде </a:t>
            </a:r>
            <a:r>
              <a:rPr lang="en-US" dirty="0" err="1" smtClean="0"/>
              <a:t>NodeJS</a:t>
            </a:r>
            <a:r>
              <a:rPr lang="en-US" dirty="0" smtClean="0"/>
              <a:t>, </a:t>
            </a:r>
            <a:r>
              <a:rPr lang="ru-RU" dirty="0" smtClean="0"/>
              <a:t>то такие хостинги нам не подойдут, т.к. мало кто готов предоставлять такие услуги на сегодняшний день.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58394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Managed Hosting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Вариант </a:t>
            </a:r>
            <a:r>
              <a:rPr lang="ru-RU" dirty="0"/>
              <a:t>хостинга, когда для вас запускают конкретное веб приложение, дают вам административный доступ в него, но непосредственное управление сервером осуществляется не вами. Таким образом, вы ограничены только вашим приложением. Управлять вы можете только тем, что оно позволяет делать в своих рамках. А поскольку таких как вы много на физическом сервере, то возникают все те же проблемы, которые характерны для </a:t>
            </a:r>
            <a:r>
              <a:rPr lang="ru-RU" dirty="0" err="1"/>
              <a:t>Shared</a:t>
            </a:r>
            <a:r>
              <a:rPr lang="ru-RU" dirty="0"/>
              <a:t> </a:t>
            </a:r>
            <a:r>
              <a:rPr lang="ru-RU" dirty="0" err="1"/>
              <a:t>hosting</a:t>
            </a:r>
            <a:r>
              <a:rPr lang="ru-RU" dirty="0"/>
              <a:t> - нестабильность объёма фактически доступных ресурсов, медленный ответ техподдержки и так далее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Пример: </a:t>
            </a:r>
            <a:r>
              <a:rPr lang="en-US" dirty="0" smtClean="0"/>
              <a:t>WIX, tilda.cc </a:t>
            </a:r>
            <a:r>
              <a:rPr lang="ru-RU" dirty="0" smtClean="0"/>
              <a:t>и прочие «конструкторы сайтов»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89093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App-specific providers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Если рассматривать услуги </a:t>
            </a:r>
            <a:r>
              <a:rPr lang="ru-RU" dirty="0" err="1"/>
              <a:t>App-specific</a:t>
            </a:r>
            <a:r>
              <a:rPr lang="ru-RU" dirty="0"/>
              <a:t> </a:t>
            </a:r>
            <a:r>
              <a:rPr lang="ru-RU" dirty="0" err="1"/>
              <a:t>providers</a:t>
            </a:r>
            <a:r>
              <a:rPr lang="ru-RU" dirty="0"/>
              <a:t>, которые рассчитаны в первую очередь на разработчиков, то широко известными примерами таких сервисов являются </a:t>
            </a:r>
            <a:r>
              <a:rPr lang="ru-RU" dirty="0" err="1"/>
              <a:t>Google</a:t>
            </a:r>
            <a:r>
              <a:rPr lang="ru-RU" dirty="0"/>
              <a:t> </a:t>
            </a:r>
            <a:r>
              <a:rPr lang="ru-RU" dirty="0" err="1"/>
              <a:t>AppEngine</a:t>
            </a:r>
            <a:r>
              <a:rPr lang="ru-RU" dirty="0"/>
              <a:t>, </a:t>
            </a:r>
            <a:r>
              <a:rPr lang="ru-RU" dirty="0" err="1"/>
              <a:t>VMWare</a:t>
            </a:r>
            <a:r>
              <a:rPr lang="ru-RU" dirty="0"/>
              <a:t> </a:t>
            </a:r>
            <a:r>
              <a:rPr lang="ru-RU" dirty="0" err="1"/>
              <a:t>Pivotal</a:t>
            </a:r>
            <a:r>
              <a:rPr lang="ru-RU" dirty="0"/>
              <a:t> </a:t>
            </a:r>
            <a:r>
              <a:rPr lang="ru-RU" dirty="0" err="1"/>
              <a:t>Cloud</a:t>
            </a:r>
            <a:r>
              <a:rPr lang="ru-RU" dirty="0"/>
              <a:t> </a:t>
            </a:r>
            <a:r>
              <a:rPr lang="ru-RU" dirty="0" err="1"/>
              <a:t>Foundry</a:t>
            </a:r>
            <a:r>
              <a:rPr lang="ru-RU" dirty="0"/>
              <a:t>, </a:t>
            </a:r>
            <a:r>
              <a:rPr lang="ru-RU" b="1" dirty="0" err="1"/>
              <a:t>Heroku</a:t>
            </a:r>
            <a:r>
              <a:rPr lang="ru-RU" dirty="0"/>
              <a:t>, </a:t>
            </a:r>
            <a:r>
              <a:rPr lang="ru-RU" dirty="0" err="1"/>
              <a:t>Pantheon</a:t>
            </a:r>
            <a:r>
              <a:rPr lang="ru-RU" dirty="0"/>
              <a:t> и другие. Такие сервисы представляют наборы готовых компонентов для создания приложений, а также </a:t>
            </a:r>
            <a:r>
              <a:rPr lang="ru-RU" dirty="0" err="1"/>
              <a:t>фреймворки</a:t>
            </a:r>
            <a:r>
              <a:rPr lang="ru-RU" dirty="0"/>
              <a:t> для управления платформой. В данном случае компонентами будут являться сервисы баз данных, </a:t>
            </a:r>
            <a:r>
              <a:rPr lang="ru-RU" dirty="0" err="1"/>
              <a:t>репозитории</a:t>
            </a:r>
            <a:r>
              <a:rPr lang="ru-RU" dirty="0"/>
              <a:t>, инструменты автоматизированного </a:t>
            </a:r>
            <a:r>
              <a:rPr lang="ru-RU" dirty="0" err="1"/>
              <a:t>деплоя</a:t>
            </a:r>
            <a:r>
              <a:rPr lang="ru-RU" dirty="0"/>
              <a:t>, мониторинга, среды тестирования и тому подобные сервисы. </a:t>
            </a:r>
          </a:p>
        </p:txBody>
      </p:sp>
    </p:spTree>
    <p:extLst>
      <p:ext uri="{BB962C8B-B14F-4D97-AF65-F5344CB8AC3E}">
        <p14:creationId xmlns:p14="http://schemas.microsoft.com/office/powerpoint/2010/main" val="22980751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App-specific providers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Уровень входа в эти сервисы ниже, чем в облачные, но тем не менее, для развертывания хостинга вашего приложения на таких системах, как </a:t>
            </a:r>
            <a:r>
              <a:rPr lang="ru-RU" b="1" dirty="0" err="1"/>
              <a:t>Heroku</a:t>
            </a:r>
            <a:r>
              <a:rPr lang="ru-RU" dirty="0"/>
              <a:t> или </a:t>
            </a:r>
            <a:r>
              <a:rPr lang="ru-RU" dirty="0" err="1"/>
              <a:t>Pantheon</a:t>
            </a:r>
            <a:r>
              <a:rPr lang="ru-RU" dirty="0"/>
              <a:t> требуется написание специального манифеста, разрабатывать и отлаживать который для новичков очень непросто. Недостатки напоминают таковые у </a:t>
            </a:r>
            <a:r>
              <a:rPr lang="ru-RU" dirty="0" err="1"/>
              <a:t>Managed</a:t>
            </a:r>
            <a:r>
              <a:rPr lang="ru-RU" dirty="0"/>
              <a:t> </a:t>
            </a:r>
            <a:r>
              <a:rPr lang="ru-RU" dirty="0" err="1"/>
              <a:t>hosting</a:t>
            </a:r>
            <a:r>
              <a:rPr lang="ru-RU" dirty="0"/>
              <a:t> - ты имеешь только то, что тебе дают. При этом часто чего-то не додают, например, нужную конкретную версию компонента. Кроме того, неудобны ценовые планы - вы либо не помещаетесь в план, либо платите за большие ресурсы, чем потребляет ваш проект. В итоге часто получается так, что в процессе роста ваше приложение начинает обходиться слишком дорого, но так как вы уже адаптировали его для конкретного </a:t>
            </a:r>
            <a:r>
              <a:rPr lang="ru-RU" dirty="0" err="1"/>
              <a:t>PaaS</a:t>
            </a:r>
            <a:r>
              <a:rPr lang="ru-RU" dirty="0"/>
              <a:t>, перейти на какое-то другое решение вам уже сложно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59950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Heroku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</a:t>
            </a:r>
            <a:r>
              <a:rPr lang="ru-RU" dirty="0" smtClean="0"/>
              <a:t>блачная </a:t>
            </a:r>
            <a:r>
              <a:rPr lang="ru-RU" dirty="0" err="1" smtClean="0"/>
              <a:t>PaaS</a:t>
            </a:r>
            <a:r>
              <a:rPr lang="ru-RU" dirty="0" smtClean="0"/>
              <a:t>-платформа, поддерживающая ряд языков программирования. С 2010 года является дочерней компанией Salesforce.com. </a:t>
            </a:r>
            <a:r>
              <a:rPr lang="ru-RU" dirty="0" err="1" smtClean="0"/>
              <a:t>Heroku</a:t>
            </a:r>
            <a:r>
              <a:rPr lang="ru-RU" dirty="0" smtClean="0"/>
              <a:t>, одна из первых облачных платформ, появилась в июне 2007 года и изначально поддерживала только язык программирования </a:t>
            </a:r>
            <a:r>
              <a:rPr lang="ru-RU" dirty="0" err="1" smtClean="0"/>
              <a:t>Ruby</a:t>
            </a:r>
            <a:r>
              <a:rPr lang="ru-RU" dirty="0" smtClean="0"/>
              <a:t>, но на данный момент список поддерживаемых языков также включает в себя </a:t>
            </a:r>
            <a:r>
              <a:rPr lang="ru-RU" dirty="0" err="1" smtClean="0"/>
              <a:t>Java</a:t>
            </a:r>
            <a:r>
              <a:rPr lang="ru-RU" dirty="0" smtClean="0"/>
              <a:t>, Node.js, </a:t>
            </a:r>
            <a:r>
              <a:rPr lang="ru-RU" dirty="0" err="1" smtClean="0"/>
              <a:t>Scala</a:t>
            </a:r>
            <a:r>
              <a:rPr lang="ru-RU" dirty="0" smtClean="0"/>
              <a:t>, </a:t>
            </a:r>
            <a:r>
              <a:rPr lang="ru-RU" dirty="0" err="1" smtClean="0"/>
              <a:t>Clojure</a:t>
            </a:r>
            <a:r>
              <a:rPr lang="ru-RU" dirty="0" smtClean="0"/>
              <a:t>, </a:t>
            </a:r>
            <a:r>
              <a:rPr lang="ru-RU" dirty="0" err="1" smtClean="0"/>
              <a:t>Python</a:t>
            </a:r>
            <a:r>
              <a:rPr lang="ru-RU" dirty="0" smtClean="0"/>
              <a:t>, </a:t>
            </a:r>
            <a:r>
              <a:rPr lang="ru-RU" dirty="0" err="1" smtClean="0"/>
              <a:t>Go</a:t>
            </a:r>
            <a:r>
              <a:rPr lang="ru-RU" dirty="0" smtClean="0"/>
              <a:t>, </a:t>
            </a:r>
            <a:r>
              <a:rPr lang="ru-RU" dirty="0" err="1" smtClean="0"/>
              <a:t>Ruby</a:t>
            </a:r>
            <a:r>
              <a:rPr lang="ru-RU" dirty="0" smtClean="0"/>
              <a:t> и PHP. На серверах </a:t>
            </a:r>
            <a:r>
              <a:rPr lang="ru-RU" dirty="0" err="1" smtClean="0"/>
              <a:t>Heroku</a:t>
            </a:r>
            <a:r>
              <a:rPr lang="ru-RU" dirty="0" smtClean="0"/>
              <a:t> используются операционные системы </a:t>
            </a:r>
            <a:r>
              <a:rPr lang="ru-RU" dirty="0" err="1" smtClean="0"/>
              <a:t>Debian</a:t>
            </a:r>
            <a:r>
              <a:rPr lang="ru-RU" dirty="0" smtClean="0"/>
              <a:t> или </a:t>
            </a:r>
            <a:r>
              <a:rPr lang="ru-RU" dirty="0" err="1" smtClean="0"/>
              <a:t>Ubuntu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Главный плюс – мы сможем использовать эту платформу для того чтобы развернуть наше приложение здесь </a:t>
            </a:r>
            <a:r>
              <a:rPr lang="ru-RU" b="1" dirty="0" smtClean="0"/>
              <a:t>бесплатно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2476286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чего нужна платформа </a:t>
            </a:r>
            <a:r>
              <a:rPr lang="ru-RU" dirty="0" err="1" smtClean="0"/>
              <a:t>Heroku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ru-RU" dirty="0"/>
              <a:t>Обычно приложения работают на выделенном сервере, а для сайтов используют хостинги. Но возможности хостингов ограничены. А выделенные серверы, такие как VPS, нужно настраивать: самостоятельно определять архитектуру, собирать приложение, заботиться о безопасности. Тратить на это ресурсы не всегда возможно.</a:t>
            </a:r>
          </a:p>
          <a:p>
            <a:pPr marL="0" indent="0" fontAlgn="base">
              <a:buNone/>
            </a:pPr>
            <a:r>
              <a:rPr lang="ru-RU" dirty="0"/>
              <a:t>В таких случаях используется </a:t>
            </a:r>
            <a:r>
              <a:rPr lang="ru-RU" dirty="0" err="1"/>
              <a:t>Heroku</a:t>
            </a:r>
            <a:r>
              <a:rPr lang="ru-RU" dirty="0"/>
              <a:t>. Платформа позволяет загружать любое приложение и не заниматься настройкой серверной части.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32432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чего нужна платформа </a:t>
            </a:r>
            <a:r>
              <a:rPr lang="ru-RU" dirty="0" err="1" smtClean="0"/>
              <a:t>Heroku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ru-RU" dirty="0" err="1"/>
              <a:t>Heroku</a:t>
            </a:r>
            <a:r>
              <a:rPr lang="ru-RU" dirty="0"/>
              <a:t> — </a:t>
            </a:r>
            <a:r>
              <a:rPr lang="ru-RU" dirty="0" err="1"/>
              <a:t>Platform</a:t>
            </a:r>
            <a:r>
              <a:rPr lang="ru-RU" dirty="0"/>
              <a:t> </a:t>
            </a:r>
            <a:r>
              <a:rPr lang="ru-RU" dirty="0" err="1"/>
              <a:t>as</a:t>
            </a:r>
            <a:r>
              <a:rPr lang="ru-RU" dirty="0"/>
              <a:t> a </a:t>
            </a:r>
            <a:r>
              <a:rPr lang="ru-RU" dirty="0" err="1"/>
              <a:t>Service</a:t>
            </a:r>
            <a:r>
              <a:rPr lang="ru-RU" dirty="0"/>
              <a:t>. Это означает, что платформа работает как сервис: предоставляет пользователю определенные функции и возможности, доступ к системам и ПО. При этом ее инфраструктура полностью скрыта.</a:t>
            </a:r>
          </a:p>
          <a:p>
            <a:pPr marL="0" indent="0" fontAlgn="base">
              <a:buNone/>
            </a:pPr>
            <a:r>
              <a:rPr lang="ru-RU" dirty="0"/>
              <a:t>За пользователя все делают сотрудники сервиса — эта работа остается «под капотом», а многие процессы автоматизированы. За безопасность, архитектуру и настройку сервера отвечают специалисты платформы.</a:t>
            </a:r>
          </a:p>
        </p:txBody>
      </p:sp>
    </p:spTree>
    <p:extLst>
      <p:ext uri="{BB962C8B-B14F-4D97-AF65-F5344CB8AC3E}">
        <p14:creationId xmlns:p14="http://schemas.microsoft.com/office/powerpoint/2010/main" val="40280800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чего нужна платформа </a:t>
            </a:r>
            <a:r>
              <a:rPr lang="ru-RU" dirty="0" err="1" smtClean="0"/>
              <a:t>Heroku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dirty="0" smtClean="0"/>
              <a:t>для </a:t>
            </a:r>
            <a:r>
              <a:rPr lang="ru-RU" dirty="0"/>
              <a:t>размещения приложений и веб-сервисов;</a:t>
            </a:r>
          </a:p>
          <a:p>
            <a:pPr fontAlgn="base"/>
            <a:r>
              <a:rPr lang="ru-RU" dirty="0"/>
              <a:t>упрощения и ускорения цикла разработки;</a:t>
            </a:r>
          </a:p>
          <a:p>
            <a:pPr fontAlgn="base"/>
            <a:r>
              <a:rPr lang="ru-RU" dirty="0"/>
              <a:t>снижения потребности в сложной работе с сервером;</a:t>
            </a:r>
          </a:p>
          <a:p>
            <a:pPr fontAlgn="base"/>
            <a:r>
              <a:rPr lang="ru-RU" dirty="0"/>
              <a:t>работы с нагруженными приложениями;</a:t>
            </a:r>
          </a:p>
          <a:p>
            <a:pPr fontAlgn="base"/>
            <a:r>
              <a:rPr lang="ru-RU" dirty="0"/>
              <a:t>быстрого масштабирования проектов.</a:t>
            </a:r>
          </a:p>
          <a:p>
            <a:pPr marL="0" indent="0" fontAlgn="base">
              <a:buNone/>
            </a:pPr>
            <a:r>
              <a:rPr lang="ru-RU" dirty="0"/>
              <a:t>Есть нюанс. На цену влияет количество ресурсов, которые использует клиент. Поэтому </a:t>
            </a:r>
            <a:r>
              <a:rPr lang="ru-RU" dirty="0" err="1"/>
              <a:t>Heroku</a:t>
            </a:r>
            <a:r>
              <a:rPr lang="ru-RU" dirty="0"/>
              <a:t> не всегда подходит для </a:t>
            </a:r>
            <a:r>
              <a:rPr lang="ru-RU" dirty="0" err="1"/>
              <a:t>хайлоад</a:t>
            </a:r>
            <a:r>
              <a:rPr lang="ru-RU" dirty="0"/>
              <a:t>-проектов: обеспечивать работу сервера может быть дешевле, чем использовать платформу. </a:t>
            </a:r>
          </a:p>
        </p:txBody>
      </p:sp>
    </p:spTree>
    <p:extLst>
      <p:ext uri="{BB962C8B-B14F-4D97-AF65-F5344CB8AC3E}">
        <p14:creationId xmlns:p14="http://schemas.microsoft.com/office/powerpoint/2010/main" val="30197898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</a:t>
            </a:r>
            <a:r>
              <a:rPr lang="en-US" dirty="0" err="1" smtClean="0"/>
              <a:t>Heroku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Dynos</a:t>
            </a:r>
            <a:r>
              <a:rPr lang="ru-RU" b="1" dirty="0" smtClean="0"/>
              <a:t>.</a:t>
            </a:r>
            <a:r>
              <a:rPr lang="ru-RU" dirty="0"/>
              <a:t> Работающие в </a:t>
            </a:r>
            <a:r>
              <a:rPr lang="ru-RU" dirty="0" err="1"/>
              <a:t>Heroku</a:t>
            </a:r>
            <a:r>
              <a:rPr lang="ru-RU" dirty="0"/>
              <a:t> приложения выполняются изолированно от других — они заключены в специальные контейнеры, которые называются </a:t>
            </a:r>
            <a:r>
              <a:rPr lang="ru-RU" dirty="0" err="1"/>
              <a:t>диносами</a:t>
            </a:r>
            <a:r>
              <a:rPr lang="ru-RU" dirty="0"/>
              <a:t> или </a:t>
            </a:r>
            <a:r>
              <a:rPr lang="ru-RU" dirty="0" err="1"/>
              <a:t>дино</a:t>
            </a:r>
            <a:r>
              <a:rPr lang="ru-RU" dirty="0"/>
              <a:t> (</a:t>
            </a:r>
            <a:r>
              <a:rPr lang="ru-RU" dirty="0" err="1"/>
              <a:t>dyno</a:t>
            </a:r>
            <a:r>
              <a:rPr lang="ru-RU" dirty="0"/>
              <a:t>, </a:t>
            </a:r>
            <a:r>
              <a:rPr lang="ru-RU" dirty="0" err="1"/>
              <a:t>dynos</a:t>
            </a:r>
            <a:r>
              <a:rPr lang="ru-RU" dirty="0"/>
              <a:t>). </a:t>
            </a:r>
            <a:r>
              <a:rPr lang="ru-RU" dirty="0" err="1"/>
              <a:t>Диносы</a:t>
            </a:r>
            <a:r>
              <a:rPr lang="ru-RU" dirty="0"/>
              <a:t> позволяют создать легковесную независимую среду и развернуть в ней приложение так, чтобы настройки его среды не конфликтовали с другими. Одно приложение может использоваться несколькими </a:t>
            </a:r>
            <a:r>
              <a:rPr lang="ru-RU" dirty="0" err="1"/>
              <a:t>диносами</a:t>
            </a:r>
            <a:r>
              <a:rPr lang="ru-RU" dirty="0"/>
              <a:t>, и проект легко масштабируется под задачи разработчика</a:t>
            </a:r>
            <a:r>
              <a:rPr lang="ru-RU" dirty="0" smtClean="0"/>
              <a:t>.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ru-RU" dirty="0" smtClean="0"/>
              <a:t>Под капотом это что-то вроде </a:t>
            </a:r>
            <a:r>
              <a:rPr lang="en-US" dirty="0" err="1" smtClean="0"/>
              <a:t>Docker’a</a:t>
            </a:r>
            <a:r>
              <a:rPr lang="en-US" dirty="0" smtClean="0"/>
              <a:t> </a:t>
            </a:r>
            <a:r>
              <a:rPr lang="ru-RU" dirty="0" smtClean="0"/>
              <a:t>с куском операционной системы и вашим приложением внутри)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4288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ru-RU" dirty="0" smtClean="0"/>
              <a:t>стандарты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Работа </a:t>
            </a:r>
            <a:r>
              <a:rPr lang="ru-RU" dirty="0" err="1"/>
              <a:t>web</a:t>
            </a:r>
            <a:r>
              <a:rPr lang="ru-RU" dirty="0"/>
              <a:t>-сети основывается на стандартах, из которых основными являются:</a:t>
            </a:r>
          </a:p>
          <a:p>
            <a:pPr marL="0" indent="0">
              <a:buNone/>
            </a:pPr>
            <a:r>
              <a:rPr lang="ru-RU" dirty="0"/>
              <a:t>1) способ задания адресов ресурсов сети – URL;</a:t>
            </a:r>
          </a:p>
          <a:p>
            <a:pPr marL="0" indent="0">
              <a:buNone/>
            </a:pPr>
            <a:r>
              <a:rPr lang="ru-RU" dirty="0"/>
              <a:t>2) </a:t>
            </a:r>
            <a:r>
              <a:rPr lang="ru-RU" b="1" dirty="0"/>
              <a:t>протокол взаимодействия между клиентами и серверами – HTTP;</a:t>
            </a:r>
          </a:p>
          <a:p>
            <a:pPr marL="0" indent="0">
              <a:buNone/>
            </a:pPr>
            <a:r>
              <a:rPr lang="ru-RU" dirty="0"/>
              <a:t>3) язык описания гипертекстовых документов – HTML;</a:t>
            </a:r>
          </a:p>
          <a:p>
            <a:pPr marL="0" indent="0">
              <a:buNone/>
            </a:pPr>
            <a:r>
              <a:rPr lang="ru-RU" dirty="0"/>
              <a:t>4) язык форматирования гипертекстовых документов – CSS;</a:t>
            </a:r>
          </a:p>
          <a:p>
            <a:pPr marL="0" indent="0">
              <a:buNone/>
            </a:pPr>
            <a:r>
              <a:rPr lang="ru-RU" dirty="0"/>
              <a:t>5) язык описания программ, выполняемых на стороне клиента, – </a:t>
            </a:r>
            <a:r>
              <a:rPr lang="ru-RU" dirty="0" err="1"/>
              <a:t>JavaScript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08211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работает </a:t>
            </a:r>
            <a:r>
              <a:rPr lang="en-US" dirty="0" err="1" smtClean="0"/>
              <a:t>Heroku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fontAlgn="base">
              <a:buNone/>
            </a:pPr>
            <a:r>
              <a:rPr lang="ru-RU" b="1" dirty="0"/>
              <a:t>Типы процессов.</a:t>
            </a:r>
            <a:r>
              <a:rPr lang="ru-RU" dirty="0"/>
              <a:t> У </a:t>
            </a:r>
            <a:r>
              <a:rPr lang="ru-RU" dirty="0" err="1"/>
              <a:t>диносов</a:t>
            </a:r>
            <a:r>
              <a:rPr lang="ru-RU" dirty="0"/>
              <a:t> есть шаблоны — прототипы, на основе которых создается контейнер, как деталь по чертежу. Именно благодаря им приложения в </a:t>
            </a:r>
            <a:r>
              <a:rPr lang="ru-RU" dirty="0" err="1"/>
              <a:t>Heroku</a:t>
            </a:r>
            <a:r>
              <a:rPr lang="ru-RU" dirty="0"/>
              <a:t> легко масштабировать.</a:t>
            </a:r>
          </a:p>
          <a:p>
            <a:pPr fontAlgn="base"/>
            <a:r>
              <a:rPr lang="ru-RU" dirty="0"/>
              <a:t>Каждый тип процесса отвечает за свою часть работы и не затрагивает другие модули. Это помогает параллелизму: процессы разделяются и задачи не смешиваются. Так можно избежать конфликтов.</a:t>
            </a:r>
          </a:p>
          <a:p>
            <a:pPr fontAlgn="base"/>
            <a:r>
              <a:rPr lang="ru-RU" dirty="0" err="1"/>
              <a:t>Диносы</a:t>
            </a:r>
            <a:r>
              <a:rPr lang="ru-RU" dirty="0"/>
              <a:t> легко масштабировать. Если программа потребует больше ресурсов, увеличить рабочие мощности можно в несколько кликов. Для этого нужно добавить необходимое количество новых </a:t>
            </a:r>
            <a:r>
              <a:rPr lang="ru-RU" dirty="0" err="1"/>
              <a:t>диносов</a:t>
            </a:r>
            <a:r>
              <a:rPr lang="ru-RU" dirty="0"/>
              <a:t> с такими же типами процессов, как в используемых до того.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58865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пользоваться </a:t>
            </a:r>
            <a:r>
              <a:rPr lang="ru-RU" dirty="0" smtClean="0"/>
              <a:t>платформой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ru-RU" dirty="0"/>
              <a:t>Зарегистрироваться на </a:t>
            </a:r>
            <a:r>
              <a:rPr lang="ru-RU" u="sng" dirty="0">
                <a:hlinkClick r:id="rId2"/>
              </a:rPr>
              <a:t>официальном сайте</a:t>
            </a:r>
            <a:r>
              <a:rPr lang="ru-RU" dirty="0"/>
              <a:t> </a:t>
            </a:r>
            <a:r>
              <a:rPr lang="ru-RU" dirty="0" err="1"/>
              <a:t>Heroku</a:t>
            </a:r>
            <a:r>
              <a:rPr lang="ru-RU" dirty="0"/>
              <a:t> и выбрать тариф. Для </a:t>
            </a:r>
            <a:r>
              <a:rPr lang="ru-RU" dirty="0" smtClean="0"/>
              <a:t>нас подходит стартовый </a:t>
            </a:r>
            <a:r>
              <a:rPr lang="ru-RU" dirty="0" err="1"/>
              <a:t>Free</a:t>
            </a:r>
            <a:r>
              <a:rPr lang="ru-RU" dirty="0"/>
              <a:t>: дорогостоящие тарифы нужны для высоконагруженных приложений и коммерческого использования.</a:t>
            </a:r>
          </a:p>
          <a:p>
            <a:pPr fontAlgn="base"/>
            <a:r>
              <a:rPr lang="ru-RU" dirty="0"/>
              <a:t>Скачать официальную консольную утилиту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Heroku</a:t>
            </a:r>
            <a:r>
              <a:rPr lang="ru-RU" dirty="0"/>
              <a:t> </a:t>
            </a:r>
            <a:r>
              <a:rPr lang="ru-RU" dirty="0" err="1"/>
              <a:t>Command</a:t>
            </a:r>
            <a:r>
              <a:rPr lang="ru-RU" dirty="0"/>
              <a:t> </a:t>
            </a:r>
            <a:r>
              <a:rPr lang="ru-RU" dirty="0" err="1"/>
              <a:t>Line</a:t>
            </a:r>
            <a:r>
              <a:rPr lang="ru-RU" dirty="0"/>
              <a:t> </a:t>
            </a:r>
            <a:r>
              <a:rPr lang="ru-RU" dirty="0" err="1"/>
              <a:t>Interface</a:t>
            </a:r>
            <a:r>
              <a:rPr lang="ru-RU" dirty="0"/>
              <a:t> (CLI, также известна как </a:t>
            </a:r>
            <a:r>
              <a:rPr lang="ru-RU" dirty="0" err="1"/>
              <a:t>Herokuapp</a:t>
            </a:r>
            <a:r>
              <a:rPr lang="ru-RU" dirty="0"/>
              <a:t>) на сайте сервиса.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Для </a:t>
            </a:r>
            <a:r>
              <a:rPr lang="ru-RU" dirty="0"/>
              <a:t>ее работы необходим установленный </a:t>
            </a:r>
            <a:r>
              <a:rPr lang="en-US" dirty="0" err="1" smtClean="0"/>
              <a:t>git</a:t>
            </a:r>
            <a:r>
              <a:rPr lang="ru-RU" dirty="0" smtClean="0"/>
              <a:t>.</a:t>
            </a:r>
            <a:endParaRPr lang="ru-RU" dirty="0"/>
          </a:p>
          <a:p>
            <a:pPr fontAlgn="base"/>
            <a:r>
              <a:rPr lang="ru-RU" dirty="0"/>
              <a:t>Открыть приложение в командной строке, написать команду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err="1" smtClean="0"/>
              <a:t>heroku</a:t>
            </a:r>
            <a:r>
              <a:rPr lang="ru-RU" dirty="0" smtClean="0"/>
              <a:t> </a:t>
            </a:r>
            <a:r>
              <a:rPr lang="ru-RU" dirty="0" err="1" smtClean="0"/>
              <a:t>login</a:t>
            </a:r>
            <a:r>
              <a:rPr lang="ru-RU" dirty="0" smtClean="0"/>
              <a:t>, </a:t>
            </a:r>
            <a:r>
              <a:rPr lang="ru-RU" dirty="0"/>
              <a:t>а затем ввести данные от своего аккаунта. </a:t>
            </a:r>
            <a:endParaRPr lang="en-US" dirty="0" smtClean="0"/>
          </a:p>
          <a:p>
            <a:pPr fontAlgn="base"/>
            <a:r>
              <a:rPr lang="ru-RU" dirty="0" smtClean="0"/>
              <a:t>Перейти </a:t>
            </a:r>
            <a:r>
              <a:rPr lang="ru-RU" dirty="0"/>
              <a:t>в папку, где хранится приложение, и ввести команду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err="1" smtClean="0"/>
              <a:t>heroku</a:t>
            </a:r>
            <a:r>
              <a:rPr lang="ru-RU" dirty="0" smtClean="0"/>
              <a:t> </a:t>
            </a:r>
            <a:r>
              <a:rPr lang="ru-RU" dirty="0" err="1"/>
              <a:t>create</a:t>
            </a:r>
            <a:r>
              <a:rPr lang="ru-RU" dirty="0"/>
              <a:t>. </a:t>
            </a:r>
            <a:r>
              <a:rPr lang="ru-RU" dirty="0" err="1"/>
              <a:t>Heroku</a:t>
            </a:r>
            <a:r>
              <a:rPr lang="ru-RU" dirty="0"/>
              <a:t> автоматически обработает приложение.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63482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dirty="0"/>
              <a:t>Особенности </a:t>
            </a:r>
            <a:r>
              <a:rPr lang="en-US" dirty="0" err="1"/>
              <a:t>Heroku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 smtClean="0"/>
              <a:t>Мультиязычность</a:t>
            </a:r>
            <a:endParaRPr lang="en-US" b="1" dirty="0" smtClean="0"/>
          </a:p>
          <a:p>
            <a:r>
              <a:rPr lang="ru-RU" b="1" dirty="0"/>
              <a:t>Быстрое развертывание и легкое </a:t>
            </a:r>
            <a:r>
              <a:rPr lang="ru-RU" b="1" dirty="0" smtClean="0"/>
              <a:t>масштабирование</a:t>
            </a:r>
            <a:endParaRPr lang="en-US" b="1" dirty="0" smtClean="0"/>
          </a:p>
          <a:p>
            <a:r>
              <a:rPr lang="ru-RU" b="1" dirty="0"/>
              <a:t>Дополнительные </a:t>
            </a:r>
            <a:r>
              <a:rPr lang="en-US" b="1" dirty="0" smtClean="0"/>
              <a:t>SaaS </a:t>
            </a:r>
            <a:r>
              <a:rPr lang="en-US" dirty="0" smtClean="0"/>
              <a:t>(</a:t>
            </a:r>
            <a:r>
              <a:rPr lang="ru-RU" dirty="0" smtClean="0"/>
              <a:t>Такие как </a:t>
            </a:r>
            <a:r>
              <a:rPr lang="en-US" dirty="0" smtClean="0"/>
              <a:t>SQL database as a Service)</a:t>
            </a:r>
            <a:endParaRPr lang="ru-RU" dirty="0" smtClean="0"/>
          </a:p>
          <a:p>
            <a:r>
              <a:rPr lang="ru-RU" b="1" dirty="0"/>
              <a:t>Интеграция </a:t>
            </a:r>
            <a:r>
              <a:rPr lang="ru-RU" b="1" dirty="0" smtClean="0"/>
              <a:t>в процесс разработки</a:t>
            </a:r>
            <a:r>
              <a:rPr lang="ru-RU" dirty="0" smtClean="0"/>
              <a:t> (Из коробки поддерживается сборка приложений прямо из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ru-RU" dirty="0" err="1" smtClean="0"/>
              <a:t>репозиториев</a:t>
            </a:r>
            <a:r>
              <a:rPr lang="ru-RU" dirty="0" smtClean="0"/>
              <a:t>)</a:t>
            </a:r>
          </a:p>
          <a:p>
            <a:r>
              <a:rPr lang="ru-RU" b="1" dirty="0" smtClean="0"/>
              <a:t>Бесплатно для небольших проектов</a:t>
            </a:r>
          </a:p>
          <a:p>
            <a:r>
              <a:rPr lang="ru-RU" b="1" dirty="0" smtClean="0"/>
              <a:t>Подробная документация</a:t>
            </a:r>
            <a:endParaRPr lang="en-US" b="1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83828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https://player.vimeo.com/video/134665146?api=1&amp;byline=0&amp;title=0&amp;portrait=0&amp;frameborder=0&amp;dnt=true&amp;player_id=nodejs-hello-world&amp;autoplay=1&amp;loop=1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6419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HTTP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07812"/>
            <a:ext cx="10752117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Взаимодействие всех участников </a:t>
            </a:r>
            <a:r>
              <a:rPr lang="ru-RU" dirty="0" err="1" smtClean="0"/>
              <a:t>web</a:t>
            </a:r>
            <a:r>
              <a:rPr lang="ru-RU" dirty="0" smtClean="0"/>
              <a:t>-сети </a:t>
            </a:r>
            <a:r>
              <a:rPr lang="ru-RU" dirty="0"/>
              <a:t>основывается на использовании протокола передачи </a:t>
            </a:r>
            <a:r>
              <a:rPr lang="ru-RU" dirty="0" smtClean="0"/>
              <a:t>гипертекста </a:t>
            </a:r>
            <a:r>
              <a:rPr lang="ru-RU" dirty="0"/>
              <a:t>–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HTTP </a:t>
            </a:r>
            <a:r>
              <a:rPr lang="ru-RU" dirty="0"/>
              <a:t>(</a:t>
            </a:r>
            <a:r>
              <a:rPr lang="ru-RU" dirty="0" err="1"/>
              <a:t>HyperText</a:t>
            </a:r>
            <a:r>
              <a:rPr lang="ru-RU" dirty="0"/>
              <a:t> </a:t>
            </a:r>
            <a:r>
              <a:rPr lang="ru-RU" dirty="0" err="1"/>
              <a:t>Transfer</a:t>
            </a:r>
            <a:r>
              <a:rPr lang="ru-RU" dirty="0"/>
              <a:t> </a:t>
            </a:r>
            <a:r>
              <a:rPr lang="ru-RU" dirty="0" err="1"/>
              <a:t>Protocol</a:t>
            </a:r>
            <a:r>
              <a:rPr lang="ru-RU" dirty="0"/>
              <a:t>).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HTTP </a:t>
            </a:r>
            <a:r>
              <a:rPr lang="ru-RU" dirty="0"/>
              <a:t>– это протокол прикладного </a:t>
            </a:r>
            <a:r>
              <a:rPr lang="ru-RU" dirty="0" smtClean="0"/>
              <a:t>уровня на стеке </a:t>
            </a:r>
            <a:r>
              <a:rPr lang="ru-RU" dirty="0"/>
              <a:t>протоколов TCP/IP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>Текущей </a:t>
            </a:r>
            <a:r>
              <a:rPr lang="ru-RU" dirty="0"/>
              <a:t>версией данного протокола является НТТР/1.1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ru-RU" dirty="0" err="1" smtClean="0"/>
              <a:t>п.с</a:t>
            </a:r>
            <a:r>
              <a:rPr lang="ru-RU" dirty="0" smtClean="0"/>
              <a:t>. уже есть 2.0, но используется повсеместно именно 1.1)</a:t>
            </a:r>
            <a:br>
              <a:rPr lang="ru-RU" dirty="0" smtClean="0"/>
            </a:br>
            <a:r>
              <a:rPr lang="ru-RU" dirty="0" smtClean="0"/>
              <a:t>По </a:t>
            </a:r>
            <a:r>
              <a:rPr lang="ru-RU" dirty="0"/>
              <a:t>умолчанию используется порт </a:t>
            </a:r>
            <a:r>
              <a:rPr lang="ru-RU" dirty="0" smtClean="0"/>
              <a:t>80 (для обычных соединений)</a:t>
            </a:r>
            <a:br>
              <a:rPr lang="ru-RU" dirty="0" smtClean="0"/>
            </a:br>
            <a:r>
              <a:rPr lang="ru-RU" dirty="0" smtClean="0"/>
              <a:t>либо порт 443 (для </a:t>
            </a:r>
            <a:r>
              <a:rPr lang="en-US" dirty="0" smtClean="0"/>
              <a:t>TLS </a:t>
            </a:r>
            <a:r>
              <a:rPr lang="ru-RU" dirty="0" smtClean="0"/>
              <a:t>соединений)</a:t>
            </a:r>
          </a:p>
        </p:txBody>
      </p:sp>
    </p:spTree>
    <p:extLst>
      <p:ext uri="{BB962C8B-B14F-4D97-AF65-F5344CB8AC3E}">
        <p14:creationId xmlns:p14="http://schemas.microsoft.com/office/powerpoint/2010/main" val="1190376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 </a:t>
            </a:r>
            <a:r>
              <a:rPr lang="en-US" dirty="0" smtClean="0"/>
              <a:t>HTTP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 помощью протокола HTTP </a:t>
            </a:r>
            <a:r>
              <a:rPr lang="ru-RU" dirty="0" err="1"/>
              <a:t>web</a:t>
            </a:r>
            <a:r>
              <a:rPr lang="ru-RU" dirty="0"/>
              <a:t>-серверы и браузеры обмениваются информацией, поэтому </a:t>
            </a:r>
            <a:r>
              <a:rPr lang="ru-RU" dirty="0" err="1"/>
              <a:t>web</a:t>
            </a:r>
            <a:r>
              <a:rPr lang="ru-RU" dirty="0"/>
              <a:t>-серверы также часто называют НТТР- серверами, а </a:t>
            </a:r>
            <a:r>
              <a:rPr lang="ru-RU" dirty="0" err="1"/>
              <a:t>web</a:t>
            </a:r>
            <a:r>
              <a:rPr lang="ru-RU" dirty="0"/>
              <a:t>-браузеры – HTTP-клиентами. Однако НТТР-клиентами могут быть не только браузеры, но и любые программы, которые могут использовать HTTP-протокол (прокси-серверы, поисковые агенты и т. п.). </a:t>
            </a:r>
          </a:p>
        </p:txBody>
      </p:sp>
      <p:pic>
        <p:nvPicPr>
          <p:cNvPr id="1030" name="Picture 6" descr="Взаимодействие браузера и сервера по протоколу HTT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51" y="4264272"/>
            <a:ext cx="4780619" cy="181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678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 </a:t>
            </a:r>
            <a:r>
              <a:rPr lang="en-US" dirty="0" smtClean="0"/>
              <a:t>HTTP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Протокол HTTP использует принцип "запрос-ответ", означающий, что программа HTTP-клиент посылает HTTP-серверу сообщение (команду) вида "HTTP-запрос" (</a:t>
            </a:r>
            <a:r>
              <a:rPr lang="ru-RU" dirty="0" err="1"/>
              <a:t>request</a:t>
            </a:r>
            <a:r>
              <a:rPr lang="ru-RU" dirty="0"/>
              <a:t>), а сервер возвращает сообщение вида "HTTP-ответ" (</a:t>
            </a:r>
            <a:r>
              <a:rPr lang="ru-RU" dirty="0" err="1"/>
              <a:t>response</a:t>
            </a:r>
            <a:r>
              <a:rPr lang="ru-RU" dirty="0" smtClean="0"/>
              <a:t>).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HTTP-запрос имеет следующую структуру:</a:t>
            </a:r>
          </a:p>
          <a:p>
            <a:r>
              <a:rPr lang="ru-RU" b="1" dirty="0"/>
              <a:t>МЕТОД</a:t>
            </a:r>
            <a:r>
              <a:rPr lang="ru-RU" dirty="0"/>
              <a:t> /</a:t>
            </a:r>
            <a:r>
              <a:rPr lang="ru-RU" b="1" dirty="0"/>
              <a:t>имя-ресурса</a:t>
            </a:r>
            <a:r>
              <a:rPr lang="ru-RU" dirty="0"/>
              <a:t> [?параметры-запроса] НТТР/номер-версии Имя-заголовка-1: значение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Имя-заголовка-2</a:t>
            </a:r>
            <a:r>
              <a:rPr lang="ru-RU" dirty="0"/>
              <a:t>: значение</a:t>
            </a:r>
          </a:p>
          <a:p>
            <a:r>
              <a:rPr lang="ru-RU" dirty="0"/>
              <a:t>[тело запроса, которое может отсутствовать</a:t>
            </a:r>
            <a:r>
              <a:rPr lang="ru-RU" dirty="0" smtClean="0"/>
              <a:t>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2151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полей </a:t>
            </a:r>
            <a:r>
              <a:rPr lang="en-US" dirty="0" smtClean="0"/>
              <a:t>HTTP </a:t>
            </a:r>
            <a:r>
              <a:rPr lang="ru-RU" dirty="0" smtClean="0"/>
              <a:t>Запроса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первое </a:t>
            </a:r>
            <a:r>
              <a:rPr lang="ru-RU" dirty="0"/>
              <a:t>поле – МЕТОД – соответствует одному из поддерживаемых методов запроса (например, GET или POST);</a:t>
            </a:r>
          </a:p>
          <a:p>
            <a:r>
              <a:rPr lang="ru-RU" dirty="0" smtClean="0"/>
              <a:t>второе </a:t>
            </a:r>
            <a:r>
              <a:rPr lang="ru-RU" dirty="0"/>
              <a:t>поле – /имя-ресурса – соответствует части URL-адреса, которая задает на </a:t>
            </a:r>
            <a:r>
              <a:rPr lang="ru-RU" dirty="0" err="1"/>
              <a:t>web</a:t>
            </a:r>
            <a:r>
              <a:rPr lang="ru-RU" dirty="0"/>
              <a:t>-сервере путь к запрашиваемому ресурсу;</a:t>
            </a:r>
          </a:p>
          <a:p>
            <a:r>
              <a:rPr lang="ru-RU" dirty="0" smtClean="0"/>
              <a:t>третье </a:t>
            </a:r>
            <a:r>
              <a:rPr lang="ru-RU" dirty="0"/>
              <a:t>поле – номер-версии – соответствует версии протокола HTTP, который использует клиент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ru-RU" dirty="0"/>
              <a:t>в настоящее время это </a:t>
            </a:r>
            <a:r>
              <a:rPr lang="ru-RU" dirty="0" smtClean="0"/>
              <a:t>1.0, 1.1 либо 2.0).</a:t>
            </a:r>
          </a:p>
          <a:p>
            <a:r>
              <a:rPr lang="ru-RU" dirty="0"/>
              <a:t>После первой строки запроса записывается список НТТР- заголовков (</a:t>
            </a:r>
            <a:r>
              <a:rPr lang="ru-RU" dirty="0" err="1"/>
              <a:t>headers</a:t>
            </a:r>
            <a:r>
              <a:rPr lang="ru-RU" dirty="0" smtClean="0"/>
              <a:t>) и после него находится тело самого запроса.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82753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3526</Words>
  <Application>Microsoft Office PowerPoint</Application>
  <PresentationFormat>Широкоэкранный</PresentationFormat>
  <Paragraphs>218</Paragraphs>
  <Slides>53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Consolas</vt:lpstr>
      <vt:lpstr>Тема Office</vt:lpstr>
      <vt:lpstr>Вводная лекция</vt:lpstr>
      <vt:lpstr>Основные понятия Web</vt:lpstr>
      <vt:lpstr>Cтатические ресурсы (Frontend)</vt:lpstr>
      <vt:lpstr>Динамические ресурсы</vt:lpstr>
      <vt:lpstr>Web стандарты</vt:lpstr>
      <vt:lpstr>Протокол HTTP</vt:lpstr>
      <vt:lpstr>Протокол HTTP</vt:lpstr>
      <vt:lpstr>Протокол HTTP</vt:lpstr>
      <vt:lpstr>Описание полей HTTP Запроса</vt:lpstr>
      <vt:lpstr>Пример HTTP запроса</vt:lpstr>
      <vt:lpstr>Методы запроса</vt:lpstr>
      <vt:lpstr>Метод GET</vt:lpstr>
      <vt:lpstr>Метод POST</vt:lpstr>
      <vt:lpstr>Коды состояния</vt:lpstr>
      <vt:lpstr>Информационные коды состояний (1хх)</vt:lpstr>
      <vt:lpstr>Коды состояния об успешной обработке запроса (2хх)</vt:lpstr>
      <vt:lpstr>Коды состояния для перенаправления (3хх)</vt:lpstr>
      <vt:lpstr>Коды состояния для перенаправления (3хх)</vt:lpstr>
      <vt:lpstr>Коды состояния об ошибках в запросах клиента (4хх)</vt:lpstr>
      <vt:lpstr>Коды состояния об ошибках сервера (5хх) </vt:lpstr>
      <vt:lpstr>Заголовки сообщений</vt:lpstr>
      <vt:lpstr>Общие заголовки</vt:lpstr>
      <vt:lpstr>Заголовки запроса</vt:lpstr>
      <vt:lpstr>Заголовки запроса</vt:lpstr>
      <vt:lpstr>Заголовки запроса</vt:lpstr>
      <vt:lpstr>Заголовки ответов</vt:lpstr>
      <vt:lpstr>Заголовки ответов</vt:lpstr>
      <vt:lpstr>Динамические ресурсы</vt:lpstr>
      <vt:lpstr>Web-серверы</vt:lpstr>
      <vt:lpstr>Описание работы web-сервера</vt:lpstr>
      <vt:lpstr>Модульность web-серверов</vt:lpstr>
      <vt:lpstr>Модульность web-серверов</vt:lpstr>
      <vt:lpstr>Модульность web-серверов</vt:lpstr>
      <vt:lpstr>Модульность web-серверов</vt:lpstr>
      <vt:lpstr>Размещение веб-сервера</vt:lpstr>
      <vt:lpstr>Размещение веб-сервера</vt:lpstr>
      <vt:lpstr>Dedicated server</vt:lpstr>
      <vt:lpstr>VPS Hosting</vt:lpstr>
      <vt:lpstr>VPS Hosting</vt:lpstr>
      <vt:lpstr>Shared Hosting</vt:lpstr>
      <vt:lpstr>Shared Hosting</vt:lpstr>
      <vt:lpstr>Managed Hosting</vt:lpstr>
      <vt:lpstr>App-specific providers</vt:lpstr>
      <vt:lpstr>App-specific providers</vt:lpstr>
      <vt:lpstr>Heroku</vt:lpstr>
      <vt:lpstr>Для чего нужна платформа Heroku</vt:lpstr>
      <vt:lpstr>Для чего нужна платформа Heroku</vt:lpstr>
      <vt:lpstr>Для чего нужна платформа Heroku</vt:lpstr>
      <vt:lpstr>Как работает Heroku</vt:lpstr>
      <vt:lpstr>Как работает Heroku</vt:lpstr>
      <vt:lpstr>Как пользоваться платформой</vt:lpstr>
      <vt:lpstr>Особенности Heroku</vt:lpstr>
      <vt:lpstr>Quick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Вводная лекция</dc:title>
  <dc:creator>Nobody</dc:creator>
  <cp:lastModifiedBy>Nobody</cp:lastModifiedBy>
  <cp:revision>13</cp:revision>
  <dcterms:created xsi:type="dcterms:W3CDTF">2022-02-06T20:20:51Z</dcterms:created>
  <dcterms:modified xsi:type="dcterms:W3CDTF">2022-02-06T21:51:37Z</dcterms:modified>
</cp:coreProperties>
</file>