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  <p:sldId id="265" r:id="rId10"/>
    <p:sldId id="261" r:id="rId11"/>
    <p:sldId id="268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0DD8-90F1-417E-B366-FB1ED8F02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D63C5-ADBF-4003-A54B-9977D6EA1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C9F5-A3D5-4EE1-9B89-DECFE9F4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598-8304-4EC4-8368-F3C08FE8ED3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79250-018F-4986-AD8C-AF8693DD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608C1-AD7F-4036-AA5D-D7A3FDEA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42F-2395-48E5-9E78-DDACFAB6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1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48FD-C742-4849-B8E7-4387B3F6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EAD83-FB8F-4DC1-858A-CC09C37BE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57C6-308B-471C-8D27-3CC29DE3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598-8304-4EC4-8368-F3C08FE8ED3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0EF96-4420-4852-89BE-BFF70E7D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B1CF0-BFA3-4C1A-9C50-25D11CF2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42F-2395-48E5-9E78-DDACFAB6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7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63CC7-C6D2-44F0-9C20-582F8F1A4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BC52D-1933-46D7-907D-746F97432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B6981-AE3C-47C8-A3BD-F99759CE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598-8304-4EC4-8368-F3C08FE8ED3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26CEB-23B9-428D-9C3A-BB0033D0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E1942-278F-4B7D-BF48-4AC3C6E0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42F-2395-48E5-9E78-DDACFAB6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7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69B6E-BD95-44BF-B05F-910219C6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FCCE-AE19-4538-BD62-C61F0818D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C9E6-7557-4002-A142-B977ED51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598-8304-4EC4-8368-F3C08FE8ED3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F3B57-4247-4107-9FB4-247E7E4E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1F8A9-ADB5-4F7A-8FC6-5B0090EA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42F-2395-48E5-9E78-DDACFAB6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6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37C2-E27B-420F-A5D2-5AF3007E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A7776-FFD1-416D-9610-B71B10294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22AD5-D7EB-4B72-A1FB-34425E68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598-8304-4EC4-8368-F3C08FE8ED3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C8BA7-CBCC-4A39-B65F-DCA5BDAF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161F4-C727-4021-BF47-FB374104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42F-2395-48E5-9E78-DDACFAB6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9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897AF-5837-4A2F-BC0D-2033ACE0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4108F-DA9C-49BB-BF29-A6555B8EC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B758C-7331-4D84-98D3-C627BD550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C38F7-8D8A-48F9-B355-ED0B8BD5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598-8304-4EC4-8368-F3C08FE8ED3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02640-1FCE-4E55-919D-446012FB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62410-0DBF-483B-865B-E0A683B5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42F-2395-48E5-9E78-DDACFAB6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9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CDE42-174F-4BE5-8608-E88B5DB5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05A69-2216-44B0-B08E-0A85D0E44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0B468-0ED3-42DA-BB38-ED2B1EFBF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8B4DA-D3C8-4B81-9C79-5F6F4CA15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41B9C-B0EA-4325-9632-F47D1AE0B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C0BDD-C2FB-49B7-BFDA-99032773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598-8304-4EC4-8368-F3C08FE8ED3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CABD5-CB1E-4D7C-BB2B-1A6441E2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9E056-7EA4-4C49-9572-0E0363BE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42F-2395-48E5-9E78-DDACFAB6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6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0E9C-BD0B-43ED-A7F6-C9D83AB2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5DC18-6EB1-4BE5-B3CE-A9F1EB2D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598-8304-4EC4-8368-F3C08FE8ED3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E8B84-3299-493A-86F1-6CC31F9B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E4746-28D7-4AC9-9548-8FDD3BCB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42F-2395-48E5-9E78-DDACFAB6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9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4AF4A-7CD1-4B06-B40A-9F532949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598-8304-4EC4-8368-F3C08FE8ED3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FE849-746A-444B-996F-C956AF14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C6D22-7D3F-405E-AA3F-A6FAA11B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42F-2395-48E5-9E78-DDACFAB6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713D-010F-4E98-BB91-06B39169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B821-3AC0-4648-A974-2A58FE9E4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15F6C-AF7E-4557-9948-FF9830648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C4A68-0863-44BC-B1F2-2A644209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598-8304-4EC4-8368-F3C08FE8ED3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95989-B966-4728-A3FB-6E83AAE7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507B2-27DB-4939-90FE-A284ECFB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42F-2395-48E5-9E78-DDACFAB6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7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6351-3DC6-4DF6-895B-5CD5046FF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12E384-B8AB-472F-BEB4-307945641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F3888-499F-4B1E-A738-F54D230C8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F3258-EB49-453F-B750-801002B2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598-8304-4EC4-8368-F3C08FE8ED3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8874A-01BF-458D-86D7-8825E82B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425B0-AB00-4493-9712-1D7F37F4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42F-2395-48E5-9E78-DDACFAB6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9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47554D-5657-4871-B145-D365A34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6FA36-977E-4A6C-9F9A-7A11C162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767E1-E8A2-451E-A8C9-DB441FBCA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64598-8304-4EC4-8368-F3C08FE8ED3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DABA-D0B4-419D-8D93-C76B5D36B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12C2F-2DC8-4B35-8782-D27003EFC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A842F-2395-48E5-9E78-DDACFAB6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9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dev/springtestdbunit/spring-test-dbunit/tree/master/spring-test-dbunit-sampl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projects/spring-boo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850A-1B35-40AC-B755-7EA7449FE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7B1E5-B8E4-4DC1-B969-5F0CC4EB2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Или как начать пользоваться спрингом </a:t>
            </a:r>
            <a:br>
              <a:rPr lang="ru-RU" dirty="0"/>
            </a:br>
            <a:r>
              <a:rPr lang="ru-RU" dirty="0"/>
              <a:t>используя </a:t>
            </a:r>
            <a:r>
              <a:rPr lang="en-US" dirty="0"/>
              <a:t>best-practice </a:t>
            </a:r>
            <a:r>
              <a:rPr lang="ru-RU" dirty="0"/>
              <a:t>и реализации </a:t>
            </a:r>
            <a:r>
              <a:rPr lang="ru-RU" dirty="0" err="1"/>
              <a:t>по-умолчанию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1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F6FD-FEA5-4270-BA2B-2CF648DC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56CB6-EFFD-4967-A2EA-94DB24E9D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81818"/>
                </a:solidFill>
                <a:effectLst/>
                <a:latin typeface="HeliosExtC"/>
              </a:rPr>
              <a:t>Apache </a:t>
            </a:r>
            <a:r>
              <a:rPr lang="ru-RU" b="0" i="0" dirty="0" err="1">
                <a:solidFill>
                  <a:srgbClr val="181818"/>
                </a:solidFill>
                <a:effectLst/>
                <a:latin typeface="HeliosExtC"/>
              </a:rPr>
              <a:t>Tomcat</a:t>
            </a:r>
            <a:r>
              <a:rPr lang="ru-RU" b="0" i="0" dirty="0">
                <a:solidFill>
                  <a:srgbClr val="181818"/>
                </a:solidFill>
                <a:effectLst/>
                <a:latin typeface="HeliosExtC"/>
              </a:rPr>
              <a:t> — это комплект серверных </a:t>
            </a:r>
            <a:br>
              <a:rPr lang="en-US" b="0" i="0" dirty="0">
                <a:solidFill>
                  <a:srgbClr val="181818"/>
                </a:solidFill>
                <a:effectLst/>
                <a:latin typeface="HeliosExtC"/>
              </a:rPr>
            </a:br>
            <a:r>
              <a:rPr lang="ru-RU" b="0" i="0" dirty="0">
                <a:solidFill>
                  <a:srgbClr val="181818"/>
                </a:solidFill>
                <a:effectLst/>
                <a:latin typeface="HeliosExtC"/>
              </a:rPr>
              <a:t>программ от Apache Software Foundation, </a:t>
            </a:r>
            <a:br>
              <a:rPr lang="en-US" b="0" i="0" dirty="0">
                <a:solidFill>
                  <a:srgbClr val="181818"/>
                </a:solidFill>
                <a:effectLst/>
                <a:latin typeface="HeliosExtC"/>
              </a:rPr>
            </a:br>
            <a:r>
              <a:rPr lang="ru-RU" b="0" i="0" dirty="0">
                <a:solidFill>
                  <a:srgbClr val="181818"/>
                </a:solidFill>
                <a:effectLst/>
                <a:latin typeface="HeliosExtC"/>
              </a:rPr>
              <a:t>предназначенный для тестирования,</a:t>
            </a:r>
            <a:br>
              <a:rPr lang="en-US" b="0" i="0" dirty="0">
                <a:solidFill>
                  <a:srgbClr val="181818"/>
                </a:solidFill>
                <a:effectLst/>
                <a:latin typeface="HeliosExtC"/>
              </a:rPr>
            </a:br>
            <a:r>
              <a:rPr lang="ru-RU" b="0" i="0" dirty="0">
                <a:solidFill>
                  <a:srgbClr val="181818"/>
                </a:solidFill>
                <a:effectLst/>
                <a:latin typeface="HeliosExtC"/>
              </a:rPr>
              <a:t>отладки и исполнения веб-приложений </a:t>
            </a:r>
            <a:br>
              <a:rPr lang="en-US" b="0" i="0" dirty="0">
                <a:solidFill>
                  <a:srgbClr val="181818"/>
                </a:solidFill>
                <a:effectLst/>
                <a:latin typeface="HeliosExtC"/>
              </a:rPr>
            </a:br>
            <a:r>
              <a:rPr lang="ru-RU" b="0" i="0" dirty="0">
                <a:solidFill>
                  <a:srgbClr val="181818"/>
                </a:solidFill>
                <a:effectLst/>
                <a:latin typeface="HeliosExtC"/>
              </a:rPr>
              <a:t>на основе Java. Его обычно называют контейнером </a:t>
            </a:r>
            <a:r>
              <a:rPr lang="ru-RU" b="0" i="0" dirty="0" err="1">
                <a:solidFill>
                  <a:srgbClr val="181818"/>
                </a:solidFill>
                <a:effectLst/>
                <a:latin typeface="HeliosExtC"/>
              </a:rPr>
              <a:t>сервлетов</a:t>
            </a:r>
            <a:r>
              <a:rPr lang="ru-RU" b="0" i="0" dirty="0">
                <a:solidFill>
                  <a:srgbClr val="181818"/>
                </a:solidFill>
                <a:effectLst/>
                <a:latin typeface="HeliosExtC"/>
              </a:rPr>
              <a:t> — дополнительных компонентов, которые расширяют функциональность веб-сервера и позволяют ему выполнять приложения на языке Java</a:t>
            </a:r>
            <a:r>
              <a:rPr lang="en-US" b="0" i="0" dirty="0">
                <a:solidFill>
                  <a:srgbClr val="181818"/>
                </a:solidFill>
                <a:effectLst/>
                <a:latin typeface="HeliosExtC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81818"/>
                </a:solidFill>
                <a:latin typeface="HeliosExtC"/>
              </a:rPr>
              <a:t>DispatcherServlet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из 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Spring (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с прошлой лекции) как раз крутится внутри этого самого </a:t>
            </a:r>
            <a:r>
              <a:rPr lang="en-US" dirty="0" err="1">
                <a:solidFill>
                  <a:srgbClr val="181818"/>
                </a:solidFill>
                <a:latin typeface="HeliosExtC"/>
              </a:rPr>
              <a:t>Tomcat’a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0C6D99-F81D-46F4-AC24-96BE9772C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842" y="0"/>
            <a:ext cx="4709431" cy="333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18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65DD-3F73-4533-8266-E734DBAE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EEA0-1C85-49CA-91EB-669BD5D80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Второй превосходной возможностью </a:t>
            </a:r>
            <a:r>
              <a:rPr lang="ru-RU" b="1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Spring Boot</a:t>
            </a: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 является автоматическая конфигурация приложения.</a:t>
            </a:r>
            <a:b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</a:br>
            <a:endParaRPr lang="ru-RU" b="0" i="0" dirty="0">
              <a:solidFill>
                <a:srgbClr val="283147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После выбора подходящего </a:t>
            </a:r>
            <a:r>
              <a:rPr lang="ru-RU" b="1" i="0" dirty="0" err="1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starter</a:t>
            </a: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-пакета, </a:t>
            </a:r>
            <a:r>
              <a:rPr lang="ru-RU" b="1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Spring Boot</a:t>
            </a: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 попытается автоматически настроить Spring-приложение на основе добавленных вами </a:t>
            </a:r>
            <a:r>
              <a:rPr lang="ru-RU" b="1" i="0" dirty="0" err="1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jar</a:t>
            </a: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-зависимостей.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Давайте рассмотрим на примере…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52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F0875D-9B73-4345-912C-27EB965D0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81" y="106655"/>
            <a:ext cx="10457894" cy="664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7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98C4-36F7-40CB-9612-12173C99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8324B-9702-4D36-B176-67BA6303F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Вторая аннотация на уровне класса – это </a:t>
            </a:r>
            <a:r>
              <a:rPr lang="ru-RU" u="sng" dirty="0"/>
              <a:t>@EnableAutoConfiguration</a:t>
            </a:r>
            <a:r>
              <a:rPr lang="ru-RU" dirty="0"/>
              <a:t>. Эта аннотация сообщает </a:t>
            </a:r>
            <a:r>
              <a:rPr lang="ru-RU" b="1" dirty="0"/>
              <a:t>Spring Boot</a:t>
            </a:r>
            <a:r>
              <a:rPr lang="ru-RU" dirty="0"/>
              <a:t>, что необходимо "угадать", как нужно сконфигурировать Spring, основываясь на добавленных вами </a:t>
            </a:r>
            <a:r>
              <a:rPr lang="ru-RU" dirty="0" err="1"/>
              <a:t>jar</a:t>
            </a:r>
            <a:r>
              <a:rPr lang="ru-RU" dirty="0"/>
              <a:t>-зависимостях. Поскольку </a:t>
            </a:r>
            <a:r>
              <a:rPr lang="ru-RU" b="1" dirty="0" err="1"/>
              <a:t>spring-boot-starter-web</a:t>
            </a:r>
            <a:r>
              <a:rPr lang="ru-RU" dirty="0"/>
              <a:t> добавил </a:t>
            </a:r>
            <a:r>
              <a:rPr lang="ru-RU" u="sng" dirty="0" err="1"/>
              <a:t>Tomcat</a:t>
            </a:r>
            <a:r>
              <a:rPr lang="ru-RU" dirty="0"/>
              <a:t> и </a:t>
            </a:r>
            <a:r>
              <a:rPr lang="ru-RU" u="sng" dirty="0"/>
              <a:t>Spring MVC</a:t>
            </a:r>
            <a:r>
              <a:rPr lang="ru-RU" dirty="0"/>
              <a:t>, средство </a:t>
            </a:r>
            <a:r>
              <a:rPr lang="ru-RU" dirty="0" err="1"/>
              <a:t>автоконфигурирования</a:t>
            </a:r>
            <a:r>
              <a:rPr lang="ru-RU" dirty="0"/>
              <a:t> предполагает, что вы разрабатываете веб-приложение, и настраивает Spring соответствующим образом.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16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A1BF-CF13-48AF-8116-77E5949F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06D5F-0C86-4BD3-BE33-1322F9B08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Если вы используете </a:t>
            </a:r>
            <a:r>
              <a:rPr lang="ru-RU" b="1" dirty="0" err="1"/>
              <a:t>spring-boot-starter-jdbc</a:t>
            </a:r>
            <a:r>
              <a:rPr lang="ru-RU" dirty="0"/>
              <a:t>, Spring Boot автоматически регистрирует </a:t>
            </a:r>
            <a:r>
              <a:rPr lang="ru-RU" dirty="0" err="1"/>
              <a:t>бины</a:t>
            </a:r>
            <a:r>
              <a:rPr lang="ru-RU" dirty="0"/>
              <a:t> </a:t>
            </a:r>
            <a:r>
              <a:rPr lang="ru-RU" b="1" dirty="0" err="1"/>
              <a:t>DataSource</a:t>
            </a:r>
            <a:r>
              <a:rPr lang="ru-RU" b="1" dirty="0"/>
              <a:t>, </a:t>
            </a:r>
            <a:r>
              <a:rPr lang="ru-RU" b="1" dirty="0" err="1"/>
              <a:t>EntityManagerFactory</a:t>
            </a:r>
            <a:r>
              <a:rPr lang="ru-RU" b="1" dirty="0"/>
              <a:t>, </a:t>
            </a:r>
            <a:r>
              <a:rPr lang="ru-RU" b="1" dirty="0" err="1"/>
              <a:t>TransactionManager</a:t>
            </a:r>
            <a:r>
              <a:rPr lang="ru-RU" dirty="0"/>
              <a:t> и считывает информацию для подключения к базе данных из файла </a:t>
            </a:r>
            <a:r>
              <a:rPr lang="ru-RU" b="1" dirty="0" err="1"/>
              <a:t>application.properties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Если вы не собираетесь использовать базу данных, и не предоставляете никаких подробных сведений о подключении в ручном режиме, Spring Boot автоматически настроит базу в памяти, без какой-либо дополнительной конфигурации с вашей стороны (при наличии H2 или HSQL </a:t>
            </a:r>
            <a:r>
              <a:rPr lang="en-US" dirty="0"/>
              <a:t>Driver’</a:t>
            </a:r>
            <a:r>
              <a:rPr lang="ru-RU" dirty="0" err="1"/>
              <a:t>ов</a:t>
            </a:r>
            <a:r>
              <a:rPr lang="ru-RU" dirty="0"/>
              <a:t>).</a:t>
            </a:r>
          </a:p>
          <a:p>
            <a:pPr marL="0" indent="0">
              <a:buNone/>
            </a:pPr>
            <a:r>
              <a:rPr lang="ru-RU" dirty="0"/>
              <a:t>Автоматическая конфигурация может быть полностью переопределена в любой момент с помощью пользовательских настроек.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01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756341C-B98F-4FF1-8DD8-0768B18A5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529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1C2B-636C-43EB-9BE1-27C81E26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Spring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Initializr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12869-17F2-47BC-9988-5C86F349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Чтобы каждый раз не создавать с нуля </a:t>
            </a: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Spring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проект на </a:t>
            </a: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и не искать последние версии зависимостей, можно воспользоваться сервисом </a:t>
            </a:r>
            <a:r>
              <a:rPr lang="ru-RU" b="0" i="0" u="none" strike="noStrike" dirty="0">
                <a:solidFill>
                  <a:srgbClr val="2196F3"/>
                </a:solidFill>
                <a:effectLst/>
                <a:latin typeface="Arial" panose="020B0604020202020204" pitchFamily="34" charset="0"/>
                <a:hlinkClick r:id="rId2"/>
              </a:rPr>
              <a:t>Spring </a:t>
            </a:r>
            <a:r>
              <a:rPr lang="ru-RU" b="0" i="0" u="none" strike="noStrike" dirty="0" err="1">
                <a:solidFill>
                  <a:srgbClr val="2196F3"/>
                </a:solidFill>
                <a:effectLst/>
                <a:latin typeface="Arial" panose="020B0604020202020204" pitchFamily="34" charset="0"/>
                <a:hlinkClick r:id="rId2"/>
              </a:rPr>
              <a:t>Initializr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который предоставляет интерфейс для генерации заготовки проекта с добавлением стандартных зависимостей. Их можно конфигурировать в зависимости от ваших потребностей.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 качестве сборщика проекта выберем 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предпочитаемый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и </a:t>
            </a: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Spring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Initializr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автоматически сгенерирует скрипт сборки.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В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IntelliJ Idea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от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JetBrains</a:t>
            </a: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данный момент уже имеет интеграцию с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этим </a:t>
            </a:r>
            <a:r>
              <a:rPr lang="ru-RU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генераторо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м, можно создавать шаблон непосредственно из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16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1302-38A4-423C-BA63-984FDA50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7BBD-7A10-4774-AF31-A4895567A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2D7ADA-7EE0-46D6-AD3D-CA5351C8E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57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FE1D-D60A-47DC-B6FE-58BD9B57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979CD-393C-4443-BE3D-0F9FF9B27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EA302-3691-4C6C-AE4C-7B82953E4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72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8DE2-95F8-446D-A3A0-56F28164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Автоконфигурация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4F7C-EF92-4D53-B7DC-E9AAAB06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Автоконфигурация</a:t>
            </a:r>
            <a:r>
              <a:rPr lang="ru-RU" dirty="0"/>
              <a:t> в </a:t>
            </a:r>
            <a:r>
              <a:rPr lang="ru-RU" b="1" dirty="0"/>
              <a:t>Spring Boot</a:t>
            </a:r>
            <a:r>
              <a:rPr lang="ru-RU" dirty="0"/>
              <a:t> пытается автоматически конфигурировать ваше приложение </a:t>
            </a:r>
            <a:r>
              <a:rPr lang="ru-RU" b="1" dirty="0"/>
              <a:t>Spring </a:t>
            </a:r>
            <a:r>
              <a:rPr lang="ru-RU" dirty="0"/>
              <a:t>на основе добавленных </a:t>
            </a:r>
            <a:r>
              <a:rPr lang="ru-RU" dirty="0" err="1"/>
              <a:t>jar</a:t>
            </a:r>
            <a:r>
              <a:rPr lang="ru-RU" dirty="0"/>
              <a:t>-зависимостей. Например, если HSQLDB находится в вашем </a:t>
            </a:r>
            <a:r>
              <a:rPr lang="ru-RU" dirty="0" err="1"/>
              <a:t>classpath</a:t>
            </a:r>
            <a:r>
              <a:rPr lang="ru-RU" dirty="0"/>
              <a:t>, но вы не сконфигурировали вручную никаких </a:t>
            </a:r>
            <a:r>
              <a:rPr lang="ru-RU" dirty="0" err="1"/>
              <a:t>бинов</a:t>
            </a:r>
            <a:r>
              <a:rPr lang="ru-RU" dirty="0"/>
              <a:t> для подключения к базе данных, то Spring Boot автоматически сконфигурирует резидентную базу данных.</a:t>
            </a:r>
          </a:p>
          <a:p>
            <a:pPr marL="0" indent="0">
              <a:buNone/>
            </a:pPr>
            <a:r>
              <a:rPr lang="ru-RU" dirty="0"/>
              <a:t>Необходимо явно согласиться на </a:t>
            </a:r>
            <a:r>
              <a:rPr lang="ru-RU" dirty="0" err="1"/>
              <a:t>автоконфигурацию</a:t>
            </a:r>
            <a:r>
              <a:rPr lang="ru-RU" dirty="0"/>
              <a:t>, добавив аннотации </a:t>
            </a:r>
            <a:r>
              <a:rPr lang="ru-RU" b="1" dirty="0"/>
              <a:t>@EnableAutoConfiguration</a:t>
            </a:r>
            <a:r>
              <a:rPr lang="ru-RU" dirty="0"/>
              <a:t> или </a:t>
            </a:r>
            <a:r>
              <a:rPr lang="ru-RU" b="1" dirty="0"/>
              <a:t>@SpringBootApplication</a:t>
            </a:r>
            <a:r>
              <a:rPr lang="ru-RU" dirty="0"/>
              <a:t> в один из ваших классов с аннотацией </a:t>
            </a:r>
            <a:r>
              <a:rPr lang="ru-RU" b="1" dirty="0"/>
              <a:t>@Configuration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D3D-7296-41F9-B79B-49C997AB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FE43C-4461-47EE-BE0B-09338425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GraphikLCG-Regular"/>
              </a:rPr>
              <a:t>Д</a:t>
            </a:r>
            <a:r>
              <a:rPr lang="ru-RU" b="0" i="0" dirty="0">
                <a:solidFill>
                  <a:srgbClr val="000000"/>
                </a:solidFill>
                <a:effectLst/>
                <a:latin typeface="GraphikLCG-Regular"/>
              </a:rPr>
              <a:t>ополнение к Spring, которое облегчает и ускоряет работу с ним. Сам Spring Boot представляет собой набор утилит, автоматизирующих настройки фреймворка.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GraphikLCG-Regular"/>
              </a:rPr>
              <a:t>Сам по себе </a:t>
            </a:r>
            <a:r>
              <a:rPr lang="en-US" dirty="0">
                <a:solidFill>
                  <a:srgbClr val="000000"/>
                </a:solidFill>
                <a:latin typeface="GraphikLCG-Regular"/>
              </a:rPr>
              <a:t>Spring </a:t>
            </a:r>
            <a:r>
              <a:rPr lang="ru-RU" dirty="0">
                <a:solidFill>
                  <a:srgbClr val="000000"/>
                </a:solidFill>
                <a:latin typeface="GraphikLCG-Regular"/>
              </a:rPr>
              <a:t>имеет достаточно большое количество зависимостей и множество сложных конфигураций, которые к тому же чаще всего описаны в </a:t>
            </a:r>
            <a:r>
              <a:rPr lang="en-US" dirty="0">
                <a:solidFill>
                  <a:srgbClr val="000000"/>
                </a:solidFill>
                <a:latin typeface="GraphikLCG-Regular"/>
              </a:rPr>
              <a:t>XML, </a:t>
            </a:r>
            <a:r>
              <a:rPr lang="ru-RU" dirty="0">
                <a:solidFill>
                  <a:srgbClr val="000000"/>
                </a:solidFill>
                <a:latin typeface="GraphikLCG-Regular"/>
              </a:rPr>
              <a:t>из-за чего у рядового разработчика могут возникнуть проблемы при знакомстве с фреймворком. Для упрощения этого процесса на помощь приходит </a:t>
            </a:r>
            <a:r>
              <a:rPr lang="ru-RU" b="0" i="0" dirty="0">
                <a:solidFill>
                  <a:srgbClr val="000000"/>
                </a:solidFill>
                <a:effectLst/>
                <a:latin typeface="GraphikLCG-Regular"/>
              </a:rPr>
              <a:t>Spring Boot — самый быстрый и популярный способ запуска Spring-проектов.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43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6E24-A814-4F81-9C91-221BD230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Постепенная замена </a:t>
            </a:r>
            <a:r>
              <a:rPr lang="ru-RU" dirty="0" err="1"/>
              <a:t>автоконфигурации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99A5B-EC04-40AA-B470-3896C8493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Автоконфигурация</a:t>
            </a:r>
            <a:r>
              <a:rPr lang="ru-RU" dirty="0"/>
              <a:t> работает неагрессивно. В любой момент можно начать определять свою собственную конфигурацию, чтобы заменить определенные части </a:t>
            </a:r>
            <a:r>
              <a:rPr lang="ru-RU" dirty="0" err="1"/>
              <a:t>автоконфигурации</a:t>
            </a:r>
            <a:r>
              <a:rPr lang="ru-RU" dirty="0"/>
              <a:t>. Например, если вы добавите свой собственный бин </a:t>
            </a:r>
            <a:r>
              <a:rPr lang="ru-RU" b="1" dirty="0" err="1"/>
              <a:t>DataSource</a:t>
            </a:r>
            <a:r>
              <a:rPr lang="ru-RU" dirty="0"/>
              <a:t>, то средства поддержки встроенной базы данных по умолчанию отключатся.</a:t>
            </a:r>
          </a:p>
          <a:p>
            <a:pPr marL="0" indent="0">
              <a:buNone/>
            </a:pPr>
            <a:r>
              <a:rPr lang="ru-RU" dirty="0"/>
              <a:t>Если необходимо узнать, какая </a:t>
            </a:r>
            <a:r>
              <a:rPr lang="ru-RU" dirty="0" err="1"/>
              <a:t>автоконфигурация</a:t>
            </a:r>
            <a:r>
              <a:rPr lang="ru-RU" dirty="0"/>
              <a:t> применяется в данный момент и почему, запустите приложение с параметром </a:t>
            </a:r>
            <a:br>
              <a:rPr lang="ru-RU" dirty="0"/>
            </a:br>
            <a:r>
              <a:rPr lang="ru-RU" b="1" dirty="0"/>
              <a:t>--</a:t>
            </a:r>
            <a:r>
              <a:rPr lang="ru-RU" b="1" dirty="0" err="1"/>
              <a:t>debug</a:t>
            </a:r>
            <a:r>
              <a:rPr lang="ru-RU" dirty="0"/>
              <a:t>. Это позволит активировать отладочные журналы для выбранных основных диспетчеров журналирования и вывести отчет об условиях на консоль.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46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7A5A-D55E-442B-AB45-8E56F1F7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Отключение </a:t>
            </a:r>
            <a:r>
              <a:rPr lang="ru-RU" sz="4000" dirty="0" err="1"/>
              <a:t>автоконфигурации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C2790-FE8C-4EEB-ADC8-80C831593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вы обнаружите, что применяются определенные классы </a:t>
            </a:r>
            <a:r>
              <a:rPr lang="ru-RU" dirty="0" err="1"/>
              <a:t>автоконфигурации</a:t>
            </a:r>
            <a:r>
              <a:rPr lang="ru-RU" dirty="0"/>
              <a:t>, которые вам не нужны, то можете использовать атрибут исключения (</a:t>
            </a:r>
            <a:r>
              <a:rPr lang="ru-RU" dirty="0" err="1"/>
              <a:t>exclude</a:t>
            </a:r>
            <a:r>
              <a:rPr lang="ru-RU" dirty="0"/>
              <a:t>) в аннотации @SpringBootApplication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04B02-8883-419B-A17A-5825B38C1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11" y="3429000"/>
            <a:ext cx="1066948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45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2D74-963F-4D3A-8CA5-61501516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Spring </a:t>
            </a:r>
            <a:r>
              <a:rPr lang="ru-RU" dirty="0" err="1"/>
              <a:t>Beans</a:t>
            </a:r>
            <a:r>
              <a:rPr lang="ru-RU" dirty="0"/>
              <a:t> и внедрение зависимостей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2E84F-3E4A-42E2-B5AA-7E8F1FDFC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Когда вы будете структурировать свой код, то вам понадобится добавлять аннотацию @ComponentScan или использовать аннотацию @SpringBootApplication, которая неявно содержит её. Все компоненты вашего приложения (аннотации @Component, @Service, @Repository, @Controller и другие) автоматически регистрируются как </a:t>
            </a:r>
            <a:r>
              <a:rPr lang="ru-RU" dirty="0" err="1"/>
              <a:t>бины</a:t>
            </a:r>
            <a:r>
              <a:rPr lang="ru-RU" dirty="0"/>
              <a:t> Spring.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ru-RU" dirty="0"/>
              <a:t>Рассмотрим на примере.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54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AFB936-D0EC-4628-8BCB-9D96D152B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43" y="210122"/>
            <a:ext cx="8459381" cy="2876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8DC4E9-3041-45F8-9F2A-3D9A98742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660" y="3168920"/>
            <a:ext cx="7964011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19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4FB5-76A2-461E-A62E-ABD2485E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разработчика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3F16A-13C1-4C10-8C25-08E211791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Spring Boot содержит дополнительный набор инструментальных средств, которые могут сделать процесс разработки приложений немного приятнее. Модуль </a:t>
            </a:r>
            <a:r>
              <a:rPr lang="ru-RU" b="1" dirty="0" err="1"/>
              <a:t>spring-boot-devtools</a:t>
            </a:r>
            <a:r>
              <a:rPr lang="ru-RU" dirty="0"/>
              <a:t> можно добавлять в любой проект для обеспечения дополнительных функций во время разработки.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64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4FB5-76A2-461E-A62E-ABD2485E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разработчика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3F16A-13C1-4C10-8C25-08E211791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Инструментальные средства разработки автоматически деактивируются при выполнении полностью упакованного приложения. Если ваше приложение запускается через </a:t>
            </a:r>
            <a:r>
              <a:rPr lang="ru-RU" dirty="0" err="1"/>
              <a:t>java</a:t>
            </a:r>
            <a:r>
              <a:rPr lang="ru-RU" dirty="0"/>
              <a:t> -</a:t>
            </a:r>
            <a:r>
              <a:rPr lang="ru-RU" dirty="0" err="1"/>
              <a:t>jar</a:t>
            </a:r>
            <a:r>
              <a:rPr lang="ru-RU" dirty="0"/>
              <a:t> или через специальный загрузчик классов, то оно считается </a:t>
            </a:r>
            <a:br>
              <a:rPr lang="ru-RU" dirty="0"/>
            </a:br>
            <a:r>
              <a:rPr lang="en-US" b="1" dirty="0"/>
              <a:t>Production</a:t>
            </a:r>
            <a:r>
              <a:rPr lang="en-US" dirty="0"/>
              <a:t>-</a:t>
            </a:r>
            <a:r>
              <a:rPr lang="ru-RU" dirty="0"/>
              <a:t>сборкой.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Вы можете управлять этой логикой работы при помощи системного свойства </a:t>
            </a:r>
            <a:r>
              <a:rPr lang="ru-RU" b="1" dirty="0" err="1"/>
              <a:t>spring.devtools.restart.enabled</a:t>
            </a:r>
            <a:r>
              <a:rPr lang="ru-RU" dirty="0"/>
              <a:t>. Однако нужно понимать что это нельзя делать в </a:t>
            </a:r>
            <a:r>
              <a:rPr lang="en-US" dirty="0"/>
              <a:t>Production </a:t>
            </a:r>
            <a:r>
              <a:rPr lang="ru-RU" dirty="0"/>
              <a:t>среде, где выполнение </a:t>
            </a:r>
            <a:r>
              <a:rPr lang="ru-RU" dirty="0" err="1"/>
              <a:t>devtools</a:t>
            </a:r>
            <a:r>
              <a:rPr lang="ru-RU" dirty="0"/>
              <a:t> представляет угрозу безопасности.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49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4FB5-76A2-461E-A62E-ABD2485E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Автоматический перезапуск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3F16A-13C1-4C10-8C25-08E211791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Приложения, использующие </a:t>
            </a:r>
            <a:r>
              <a:rPr lang="ru-RU" b="1" dirty="0" err="1"/>
              <a:t>spring-boot-devtools</a:t>
            </a:r>
            <a:r>
              <a:rPr lang="ru-RU" dirty="0"/>
              <a:t>, автоматически перезапускаются при изменении файлов в </a:t>
            </a:r>
            <a:r>
              <a:rPr lang="ru-RU" dirty="0" err="1"/>
              <a:t>classpath</a:t>
            </a:r>
            <a:r>
              <a:rPr lang="ru-RU" dirty="0"/>
              <a:t>. Это может быть полезной функцией при работе в IDE, так как обеспечивает очень быструю обратную связь для внесения изменений в код. По умолчанию любая запись в </a:t>
            </a:r>
            <a:r>
              <a:rPr lang="ru-RU" dirty="0" err="1"/>
              <a:t>classpath</a:t>
            </a:r>
            <a:r>
              <a:rPr lang="ru-RU" dirty="0"/>
              <a:t>, указывающая на каталог, отслеживается на предмет изменений. Обратите внимание, что некоторые ресурсы, такие как статическое содержимое и шаблоны представлений, не требуют перезапуска приложения.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Данный подход в индустрии также известен как </a:t>
            </a:r>
            <a:r>
              <a:rPr lang="en-US" b="1" dirty="0"/>
              <a:t>Hot Module Reload</a:t>
            </a:r>
          </a:p>
        </p:txBody>
      </p:sp>
    </p:spTree>
    <p:extLst>
      <p:ext uri="{BB962C8B-B14F-4D97-AF65-F5344CB8AC3E}">
        <p14:creationId xmlns:p14="http://schemas.microsoft.com/office/powerpoint/2010/main" val="3851317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CDDB-FDB0-4DF9-AD76-91E66855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Перезапуск и перезагрузка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BDC4-2B40-4546-98C0-36BE47501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0" i="0" dirty="0">
                <a:effectLst/>
                <a:latin typeface="Arial" panose="020B0604020202020204" pitchFamily="34" charset="0"/>
              </a:rPr>
              <a:t>Технология перезапуска, предусмотренная Spring Boot, работает при помощи двух загрузчиков классов. Классы, которые не изменяются (например, классы из сторонних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jar</a:t>
            </a:r>
            <a:r>
              <a:rPr lang="ru-RU" b="0" i="0" dirty="0">
                <a:effectLst/>
                <a:latin typeface="Arial" panose="020B0604020202020204" pitchFamily="34" charset="0"/>
              </a:rPr>
              <a:t>-файлов), загружаются в </a:t>
            </a:r>
            <a:r>
              <a:rPr lang="ru-RU" b="0" i="1" dirty="0">
                <a:effectLst/>
                <a:latin typeface="Arial" panose="020B0604020202020204" pitchFamily="34" charset="0"/>
              </a:rPr>
              <a:t>основной</a:t>
            </a:r>
            <a:r>
              <a:rPr lang="ru-RU" b="0" i="0" dirty="0">
                <a:effectLst/>
                <a:latin typeface="Arial" panose="020B0604020202020204" pitchFamily="34" charset="0"/>
              </a:rPr>
              <a:t> загрузчик классов. Классы, которые активно разрабатываются, загружаются в </a:t>
            </a:r>
            <a:r>
              <a:rPr lang="ru-RU" b="0" i="1" dirty="0">
                <a:effectLst/>
                <a:latin typeface="Arial" panose="020B0604020202020204" pitchFamily="34" charset="0"/>
              </a:rPr>
              <a:t>перезапускающий</a:t>
            </a:r>
            <a:r>
              <a:rPr lang="ru-RU" b="0" i="0" dirty="0">
                <a:effectLst/>
                <a:latin typeface="Arial" panose="020B0604020202020204" pitchFamily="34" charset="0"/>
              </a:rPr>
              <a:t> загрузчик классов. Если приложение перезапускается, </a:t>
            </a:r>
            <a:r>
              <a:rPr lang="ru-RU" b="0" i="1" dirty="0">
                <a:effectLst/>
                <a:latin typeface="Arial" panose="020B0604020202020204" pitchFamily="34" charset="0"/>
              </a:rPr>
              <a:t>перезапускающий </a:t>
            </a:r>
            <a:r>
              <a:rPr lang="ru-RU" b="0" i="0" dirty="0">
                <a:effectLst/>
                <a:latin typeface="Arial" panose="020B0604020202020204" pitchFamily="34" charset="0"/>
              </a:rPr>
              <a:t>загрузчик классов единовременно используется, после чего создается новый. Такой подход означает, что перезапуск приложения обычно происходит гораздо быстрее, чем "холодный запуск", поскольку </a:t>
            </a:r>
            <a:r>
              <a:rPr lang="ru-RU" b="0" i="1" dirty="0">
                <a:effectLst/>
                <a:latin typeface="Arial" panose="020B0604020202020204" pitchFamily="34" charset="0"/>
              </a:rPr>
              <a:t>основной </a:t>
            </a:r>
            <a:r>
              <a:rPr lang="ru-RU" b="0" i="0" dirty="0">
                <a:effectLst/>
                <a:latin typeface="Arial" panose="020B0604020202020204" pitchFamily="34" charset="0"/>
              </a:rPr>
              <a:t>загрузчик классов уже доступен и заполнен.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67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608B-B344-4EEF-BF68-D2BBB175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жизни </a:t>
            </a:r>
            <a:r>
              <a:rPr lang="en-US" dirty="0"/>
              <a:t>Spring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DEEBF-5035-47B7-ACB4-3D5DEC98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дополнение к обычным событиям Spring Framework, таким как </a:t>
            </a:r>
            <a:r>
              <a:rPr lang="ru-RU" b="1" dirty="0" err="1"/>
              <a:t>ContextRefreshedEvent</a:t>
            </a:r>
            <a:r>
              <a:rPr lang="en-US" b="1" dirty="0"/>
              <a:t>, </a:t>
            </a:r>
            <a:r>
              <a:rPr lang="ru-RU" dirty="0"/>
              <a:t>на которое в основном и реагирует </a:t>
            </a:r>
            <a:r>
              <a:rPr lang="en-US" dirty="0"/>
              <a:t>dev-tools </a:t>
            </a:r>
            <a:r>
              <a:rPr lang="ru-RU" dirty="0"/>
              <a:t>для обеспечения горячей замены разрабатываемых </a:t>
            </a:r>
            <a:r>
              <a:rPr lang="en-US" dirty="0"/>
              <a:t>Bean’</a:t>
            </a:r>
            <a:r>
              <a:rPr lang="ru-RU" dirty="0" err="1"/>
              <a:t>ов</a:t>
            </a:r>
            <a:r>
              <a:rPr lang="ru-RU" dirty="0"/>
              <a:t>, </a:t>
            </a:r>
            <a:r>
              <a:rPr lang="en-US" dirty="0"/>
              <a:t>Spring </a:t>
            </a:r>
            <a:r>
              <a:rPr lang="ru-RU" dirty="0"/>
              <a:t>посылает некоторые дополнительные события.</a:t>
            </a:r>
          </a:p>
          <a:p>
            <a:pPr marL="0" indent="0">
              <a:buNone/>
            </a:pPr>
            <a:r>
              <a:rPr lang="ru-RU" i="1" dirty="0"/>
              <a:t>События приложения отправляются в следующем порядке по мере выполнения приложения: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1. Событие </a:t>
            </a:r>
            <a:r>
              <a:rPr lang="ru-RU" b="1" dirty="0" err="1"/>
              <a:t>ApplicationStartingEvent</a:t>
            </a:r>
            <a:r>
              <a:rPr lang="ru-RU" dirty="0"/>
              <a:t> отправляется в начале выполнения, но перед началом любой обработки, за исключением регистрации слушателей и инициализаторов.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36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608B-B344-4EEF-BF68-D2BBB175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жизни </a:t>
            </a:r>
            <a:r>
              <a:rPr lang="en-US" dirty="0"/>
              <a:t>Spring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DEEBF-5035-47B7-ACB4-3D5DEC98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2. Событие </a:t>
            </a:r>
            <a:r>
              <a:rPr lang="en-US" b="1" dirty="0" err="1"/>
              <a:t>ApplicationEnvironmentPreparedEvent</a:t>
            </a:r>
            <a:r>
              <a:rPr lang="en-US" dirty="0"/>
              <a:t> </a:t>
            </a:r>
            <a:r>
              <a:rPr lang="ru-RU" dirty="0"/>
              <a:t>отправляется, когда </a:t>
            </a:r>
            <a:r>
              <a:rPr lang="en-US" b="1" dirty="0"/>
              <a:t>Environment</a:t>
            </a:r>
            <a:r>
              <a:rPr lang="en-US" dirty="0"/>
              <a:t>, </a:t>
            </a:r>
            <a:r>
              <a:rPr lang="ru-RU" dirty="0"/>
              <a:t>которое будет использоваться в контексте, известно, но перед созданием контекста.</a:t>
            </a:r>
          </a:p>
          <a:p>
            <a:pPr marL="0" indent="0">
              <a:buNone/>
            </a:pPr>
            <a:r>
              <a:rPr lang="ru-RU" dirty="0"/>
              <a:t>3. Событие </a:t>
            </a:r>
            <a:r>
              <a:rPr lang="en-US" b="1" dirty="0" err="1"/>
              <a:t>ApplicationContextInitializedEvent</a:t>
            </a:r>
            <a:r>
              <a:rPr lang="en-US" dirty="0"/>
              <a:t> </a:t>
            </a:r>
            <a:r>
              <a:rPr lang="ru-RU" dirty="0"/>
              <a:t>отправляется, когда </a:t>
            </a:r>
            <a:r>
              <a:rPr lang="en-US" b="1" dirty="0" err="1"/>
              <a:t>ApplicationContext</a:t>
            </a:r>
            <a:r>
              <a:rPr lang="en-US" dirty="0"/>
              <a:t> </a:t>
            </a:r>
            <a:r>
              <a:rPr lang="ru-RU" dirty="0"/>
              <a:t>подготовлен и вызваны </a:t>
            </a:r>
            <a:r>
              <a:rPr lang="en-US" b="1" dirty="0" err="1"/>
              <a:t>ApplicationContextInitializers</a:t>
            </a:r>
            <a:r>
              <a:rPr lang="en-US" dirty="0"/>
              <a:t>, </a:t>
            </a:r>
            <a:r>
              <a:rPr lang="ru-RU" dirty="0"/>
              <a:t>но перед загрузкой определений </a:t>
            </a:r>
            <a:r>
              <a:rPr lang="ru-RU" dirty="0" err="1"/>
              <a:t>бинов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4. Событие </a:t>
            </a:r>
            <a:r>
              <a:rPr lang="en-US" b="1" dirty="0" err="1"/>
              <a:t>ApplicationPreparedEvent</a:t>
            </a:r>
            <a:r>
              <a:rPr lang="en-US" dirty="0"/>
              <a:t> </a:t>
            </a:r>
            <a:r>
              <a:rPr lang="ru-RU" dirty="0"/>
              <a:t>отправляется непосредственно перед началом обновления, но после загрузки определений </a:t>
            </a:r>
            <a:r>
              <a:rPr lang="ru-RU" dirty="0" err="1"/>
              <a:t>бинов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6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186C-A6C0-4A89-9B4E-6D21614D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 шаги для старта без </a:t>
            </a:r>
            <a:r>
              <a:rPr lang="en-US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F52F-DEA8-4C15-9E33-48035A6B0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4297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83147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Каждый раз, создавая очередное корпоративное Java-приложение на основе Spring, вам необходимо повторять одни и те же рутинные шаги по его настройке: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83147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В зависимости от типа создаваемого приложения (Spring MVC, Spring JDBC, Spring ORM и т. д.) импортировать необходимые Spring-модули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83147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Импортировать библиотеку </a:t>
            </a:r>
            <a:r>
              <a:rPr lang="ru-RU" b="0" i="0" dirty="0" err="1">
                <a:solidFill>
                  <a:srgbClr val="283147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web</a:t>
            </a:r>
            <a:r>
              <a:rPr lang="ru-RU" b="0" i="0" dirty="0">
                <a:solidFill>
                  <a:srgbClr val="283147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-контейнеров (в случае </a:t>
            </a:r>
            <a:r>
              <a:rPr lang="ru-RU" b="0" i="0" dirty="0" err="1">
                <a:solidFill>
                  <a:srgbClr val="283147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web</a:t>
            </a:r>
            <a:r>
              <a:rPr lang="ru-RU" b="0" i="0" dirty="0">
                <a:solidFill>
                  <a:srgbClr val="283147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-приложений)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83147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Импортировать необходимые сторонние библиотеки (например, </a:t>
            </a:r>
            <a:r>
              <a:rPr lang="ru-RU" b="0" i="0" dirty="0" err="1">
                <a:solidFill>
                  <a:srgbClr val="283147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Hibernate</a:t>
            </a:r>
            <a:r>
              <a:rPr lang="ru-RU" b="0" i="0" dirty="0">
                <a:solidFill>
                  <a:srgbClr val="283147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lang="ru-RU" b="0" i="0" dirty="0" err="1">
                <a:solidFill>
                  <a:srgbClr val="283147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Jackson</a:t>
            </a:r>
            <a:r>
              <a:rPr lang="ru-RU" b="0" i="0" dirty="0">
                <a:solidFill>
                  <a:srgbClr val="283147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), при этом вы должны искать версии, совместимые с указанной версией Spring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83147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Конфигурировать компоненты DAO, такие, как: источники данных, управление транзакциями и т. д.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83147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Определить класс, который загрузит все необходимые конфигурации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03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608B-B344-4EEF-BF68-D2BBB175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жизни </a:t>
            </a:r>
            <a:r>
              <a:rPr lang="en-US" dirty="0"/>
              <a:t>Spring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DEEBF-5035-47B7-ACB4-3D5DEC98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5. Событие </a:t>
            </a:r>
            <a:r>
              <a:rPr lang="ru-RU" b="1" dirty="0" err="1"/>
              <a:t>ApplicationStartedEvent</a:t>
            </a:r>
            <a:r>
              <a:rPr lang="ru-RU" dirty="0"/>
              <a:t> отправляется после обновления контекста, но перед тем, как будут вызваны все средства выполнения приложения и командной строки.</a:t>
            </a:r>
          </a:p>
          <a:p>
            <a:pPr marL="0" indent="0">
              <a:buNone/>
            </a:pPr>
            <a:r>
              <a:rPr lang="ru-RU" dirty="0"/>
              <a:t>6. Сразу после этого отправляется событие </a:t>
            </a:r>
            <a:r>
              <a:rPr lang="ru-RU" b="1" dirty="0" err="1"/>
              <a:t>AvailabilityChangeEvent</a:t>
            </a:r>
            <a:r>
              <a:rPr lang="ru-RU" dirty="0"/>
              <a:t> с </a:t>
            </a:r>
            <a:r>
              <a:rPr lang="ru-RU" i="1" dirty="0" err="1"/>
              <a:t>LivenessState.CORRECT</a:t>
            </a:r>
            <a:r>
              <a:rPr lang="ru-RU" dirty="0"/>
              <a:t>, чтобы обозначить, что приложение считается работающим.</a:t>
            </a:r>
          </a:p>
          <a:p>
            <a:pPr marL="0" indent="0">
              <a:buNone/>
            </a:pPr>
            <a:r>
              <a:rPr lang="ru-RU" dirty="0"/>
              <a:t>7. Событие </a:t>
            </a:r>
            <a:r>
              <a:rPr lang="ru-RU" b="1" dirty="0" err="1"/>
              <a:t>ApplicationReadyEvent</a:t>
            </a:r>
            <a:r>
              <a:rPr lang="ru-RU" dirty="0"/>
              <a:t> отправляется после вызова любого средства выполнения приложений и командной строки.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58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608B-B344-4EEF-BF68-D2BBB175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жизни </a:t>
            </a:r>
            <a:r>
              <a:rPr lang="en-US" dirty="0"/>
              <a:t>Spring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DEEBF-5035-47B7-ACB4-3D5DEC98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8. Сразу после этого отправляется событие </a:t>
            </a:r>
            <a:r>
              <a:rPr lang="ru-RU" b="1" dirty="0" err="1"/>
              <a:t>AvailabilityChangeEvent</a:t>
            </a:r>
            <a:r>
              <a:rPr lang="ru-RU" dirty="0"/>
              <a:t> с </a:t>
            </a:r>
            <a:r>
              <a:rPr lang="ru-RU" i="1" dirty="0" err="1"/>
              <a:t>ReadinessState.ACCEPTING_TRAFFIC</a:t>
            </a:r>
            <a:r>
              <a:rPr lang="ru-RU" dirty="0"/>
              <a:t>, чтобы обозначить, что приложение готово к обработке запросов.</a:t>
            </a:r>
          </a:p>
          <a:p>
            <a:pPr marL="0" indent="0">
              <a:buNone/>
            </a:pPr>
            <a:r>
              <a:rPr lang="ru-RU" dirty="0"/>
              <a:t>9. Событие </a:t>
            </a:r>
            <a:r>
              <a:rPr lang="ru-RU" b="1" dirty="0" err="1"/>
              <a:t>ApplicationFailedEvent</a:t>
            </a:r>
            <a:r>
              <a:rPr lang="ru-RU" dirty="0"/>
              <a:t> отправляется, если при запуске возникло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Приведенный выше список включает только события </a:t>
            </a:r>
            <a:r>
              <a:rPr lang="ru-RU" b="1" dirty="0" err="1"/>
              <a:t>SpringApplicationEvent</a:t>
            </a:r>
            <a:r>
              <a:rPr lang="ru-RU" dirty="0"/>
              <a:t>, которые привязаны к </a:t>
            </a:r>
            <a:r>
              <a:rPr lang="ru-RU" b="1" dirty="0" err="1"/>
              <a:t>SpringApplication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71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D1A0-AD02-41CC-9CF2-3217A00A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события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81D5-EF69-4BA9-AA3E-B53E14E2C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 В дополнение к ним следующие события также публикуются после </a:t>
            </a:r>
            <a:r>
              <a:rPr lang="en-US" b="1" dirty="0" err="1"/>
              <a:t>ApplicationPreparedEvent</a:t>
            </a:r>
            <a:r>
              <a:rPr lang="en-US" dirty="0"/>
              <a:t> </a:t>
            </a:r>
            <a:r>
              <a:rPr lang="ru-RU" dirty="0"/>
              <a:t>и перед </a:t>
            </a:r>
            <a:r>
              <a:rPr lang="en-US" b="1" dirty="0" err="1"/>
              <a:t>ApplicationStartedEvent</a:t>
            </a:r>
            <a:r>
              <a:rPr lang="en-US" dirty="0"/>
              <a:t>:</a:t>
            </a:r>
          </a:p>
          <a:p>
            <a:r>
              <a:rPr lang="ru-RU" dirty="0"/>
              <a:t>Событие </a:t>
            </a:r>
            <a:r>
              <a:rPr lang="en-US" b="1" dirty="0" err="1"/>
              <a:t>WebServerInitializedEvent</a:t>
            </a:r>
            <a:r>
              <a:rPr lang="en-US" dirty="0"/>
              <a:t> </a:t>
            </a:r>
            <a:r>
              <a:rPr lang="ru-RU" dirty="0"/>
              <a:t>отправляется после готовности </a:t>
            </a:r>
            <a:r>
              <a:rPr lang="en-US" b="1" dirty="0" err="1"/>
              <a:t>WebServer</a:t>
            </a:r>
            <a:r>
              <a:rPr lang="en-US" dirty="0"/>
              <a:t>. </a:t>
            </a:r>
            <a:r>
              <a:rPr lang="en-US" b="1" dirty="0" err="1"/>
              <a:t>ServletWebServerInitializedEvent</a:t>
            </a:r>
            <a:r>
              <a:rPr lang="en-US" b="1" dirty="0"/>
              <a:t> </a:t>
            </a:r>
            <a:r>
              <a:rPr lang="ru-RU" dirty="0"/>
              <a:t>и </a:t>
            </a:r>
            <a:r>
              <a:rPr lang="en-US" b="1" dirty="0" err="1"/>
              <a:t>ReactiveWebServerInitializedEvent</a:t>
            </a:r>
            <a:r>
              <a:rPr lang="en-US" dirty="0"/>
              <a:t> – </a:t>
            </a:r>
            <a:r>
              <a:rPr lang="ru-RU" dirty="0"/>
              <a:t>это варианты </a:t>
            </a:r>
            <a:r>
              <a:rPr lang="ru-RU" dirty="0" err="1"/>
              <a:t>сервлета</a:t>
            </a:r>
            <a:r>
              <a:rPr lang="ru-RU" dirty="0"/>
              <a:t> и реактивного сервера соответственно.</a:t>
            </a:r>
          </a:p>
          <a:p>
            <a:r>
              <a:rPr lang="ru-RU" dirty="0"/>
              <a:t>Событие </a:t>
            </a:r>
            <a:r>
              <a:rPr lang="en-US" b="1" dirty="0" err="1"/>
              <a:t>ContextRefreshedEvent</a:t>
            </a:r>
            <a:r>
              <a:rPr lang="en-US" dirty="0"/>
              <a:t> </a:t>
            </a:r>
            <a:r>
              <a:rPr lang="ru-RU" dirty="0"/>
              <a:t>отправляется, если обновляется </a:t>
            </a:r>
            <a:r>
              <a:rPr lang="en-US" b="1" dirty="0" err="1"/>
              <a:t>ApplicationContext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625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2173-57F0-490D-BDDB-01F9FD7C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2526A-E9EE-4921-81B2-B11F8B421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Рассмотрим как это делать на примере </a:t>
            </a:r>
            <a:br>
              <a:rPr lang="ru-RU" dirty="0"/>
            </a:br>
            <a:r>
              <a:rPr lang="ru-RU" dirty="0"/>
              <a:t>(может пригодится когда вам нужно будет применять миграции)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A3B5D2-1521-41F9-B155-BA7E4B0F1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12192000" cy="344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55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E9D6-8B7E-45E0-809C-75783F57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4384-9735-496B-9594-B1CE5F153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08416-A23D-438C-B19D-2385DE5B1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2312"/>
            <a:ext cx="12192000" cy="545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7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E3FD-306B-43C4-AB8D-C90F9D53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приложения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D8F9D-F10F-4B50-B46F-2F1249E5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Разработка </a:t>
            </a:r>
            <a:r>
              <a:rPr lang="en-US" dirty="0"/>
              <a:t>Spring </a:t>
            </a:r>
            <a:r>
              <a:rPr lang="ru-RU" dirty="0"/>
              <a:t>приложения с использованием </a:t>
            </a:r>
            <a:r>
              <a:rPr lang="en-US" dirty="0"/>
              <a:t>dev-tools </a:t>
            </a:r>
            <a:r>
              <a:rPr lang="ru-RU" dirty="0"/>
              <a:t>это безусловно удобно, но постоянно вызывать один и тот же метод для отладки может быть утомительным и в конечном счете появляется потребность в автоматизации данных действий. </a:t>
            </a:r>
          </a:p>
          <a:p>
            <a:pPr marL="0" indent="0">
              <a:buNone/>
            </a:pPr>
            <a:r>
              <a:rPr lang="ru-RU" dirty="0"/>
              <a:t>Хотелось бы иметь возможность использовать уже привычным нам </a:t>
            </a:r>
            <a:r>
              <a:rPr lang="en-US" dirty="0"/>
              <a:t>JUnit </a:t>
            </a:r>
            <a:r>
              <a:rPr lang="ru-RU" dirty="0"/>
              <a:t>для того чтобы проверять корректность работы нашей бизнес логики, но без обязательного развёртывания приложения.</a:t>
            </a:r>
          </a:p>
          <a:p>
            <a:pPr marL="0" indent="0">
              <a:buNone/>
            </a:pPr>
            <a:r>
              <a:rPr lang="ru-RU" dirty="0"/>
              <a:t>Выход есть…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23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E3FD-306B-43C4-AB8D-C90F9D53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приложения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D8F9D-F10F-4B50-B46F-2F1249E5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Spring Boot </a:t>
            </a:r>
            <a:r>
              <a:rPr lang="ru-RU" dirty="0"/>
              <a:t>предусматривает ряд утилит и аннотаций, упрощающих тестирование приложения. Поддержка тестирования обеспечивается двумя модулями: </a:t>
            </a:r>
            <a:r>
              <a:rPr lang="en-US" b="1" dirty="0"/>
              <a:t>spring-boot-test</a:t>
            </a:r>
            <a:r>
              <a:rPr lang="en-US" dirty="0"/>
              <a:t> </a:t>
            </a:r>
            <a:r>
              <a:rPr lang="ru-RU" dirty="0"/>
              <a:t>содержит основные элементы, а </a:t>
            </a:r>
            <a:r>
              <a:rPr lang="en-US" b="1" dirty="0"/>
              <a:t>spring-boot-test-autoconfigure</a:t>
            </a:r>
            <a:r>
              <a:rPr lang="en-US" dirty="0"/>
              <a:t> </a:t>
            </a:r>
            <a:r>
              <a:rPr lang="ru-RU" dirty="0"/>
              <a:t>поддерживает </a:t>
            </a:r>
            <a:r>
              <a:rPr lang="ru-RU" dirty="0" err="1"/>
              <a:t>автоконфигурацию</a:t>
            </a:r>
            <a:r>
              <a:rPr lang="ru-RU" dirty="0"/>
              <a:t> для тестов.</a:t>
            </a:r>
          </a:p>
          <a:p>
            <a:pPr marL="0" indent="0">
              <a:buNone/>
            </a:pPr>
            <a:r>
              <a:rPr lang="ru-RU" dirty="0"/>
              <a:t>Большинство разработчиков используют "стартер" </a:t>
            </a:r>
            <a:r>
              <a:rPr lang="en-US" b="1" dirty="0"/>
              <a:t>spring-boot-starter-test</a:t>
            </a:r>
            <a:r>
              <a:rPr lang="en-US" dirty="0"/>
              <a:t>, </a:t>
            </a:r>
            <a:r>
              <a:rPr lang="ru-RU" dirty="0"/>
              <a:t>который импортирует оба тестовых модуля </a:t>
            </a:r>
            <a:r>
              <a:rPr lang="en-US" dirty="0"/>
              <a:t>Spring Boot, </a:t>
            </a:r>
            <a:r>
              <a:rPr lang="ru-RU" dirty="0"/>
              <a:t>а также </a:t>
            </a:r>
            <a:r>
              <a:rPr lang="en-US" dirty="0"/>
              <a:t>JUnit Jupiter, </a:t>
            </a:r>
            <a:r>
              <a:rPr lang="en-US" dirty="0" err="1"/>
              <a:t>AssertJ</a:t>
            </a:r>
            <a:r>
              <a:rPr lang="en-US" dirty="0"/>
              <a:t>, </a:t>
            </a:r>
            <a:r>
              <a:rPr lang="en-US" dirty="0" err="1"/>
              <a:t>Hamcrest</a:t>
            </a:r>
            <a:r>
              <a:rPr lang="en-US" dirty="0"/>
              <a:t> </a:t>
            </a:r>
            <a:r>
              <a:rPr lang="ru-RU" dirty="0"/>
              <a:t>и ряд других полезных библиотек.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43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E3FD-306B-43C4-AB8D-C90F9D53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Что внутри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spring-boot-starter-test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D8F9D-F10F-4B50-B46F-2F1249E53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86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Стандарт де-факто для модульного тестирования Java-приложений.</a:t>
            </a:r>
          </a:p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Spring Test и Spring Boot Test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Средства поддержки утилит и интеграционных тестов для приложений Spring Boot.</a:t>
            </a:r>
          </a:p>
          <a:p>
            <a:pPr marL="0" indent="0">
              <a:buNone/>
            </a:pP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AssertJ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Библиотека текучих утверждений.</a:t>
            </a:r>
          </a:p>
          <a:p>
            <a:pPr marL="0" indent="0">
              <a:buNone/>
            </a:pP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Hamcrest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Библиотека объектов-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сопоставителей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matchers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(также известных как ограничения или предикаты).</a:t>
            </a:r>
          </a:p>
          <a:p>
            <a:pPr marL="0" indent="0">
              <a:buNone/>
            </a:pP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Mockito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Java-фреймворк для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мокирования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объектов</a:t>
            </a:r>
          </a:p>
          <a:p>
            <a:pPr marL="0" indent="0">
              <a:buNone/>
            </a:pP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JSONassert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Библиотека утверждений для JSON.</a:t>
            </a:r>
          </a:p>
          <a:p>
            <a:pPr marL="0" indent="0">
              <a:buNone/>
            </a:pP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JsonPath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для JSON.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48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A58C-8C65-404A-AEE7-6C42B7C9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Тестирование приложений </a:t>
            </a:r>
            <a:r>
              <a:rPr lang="en-US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Spring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E1A22-1A3F-4A74-9378-1EE646E4F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Одно из главных преимуществ внедрения зависимостей заключается в том, что оно должно облегчить модульное тестирование кода. Можно создавать экземпляры объектов с помощью оператора </a:t>
            </a:r>
            <a:r>
              <a:rPr lang="ru-RU" dirty="0" err="1"/>
              <a:t>new</a:t>
            </a:r>
            <a:r>
              <a:rPr lang="ru-RU" dirty="0"/>
              <a:t>, даже не вовлекая Spring. Также можно использовать объекты-имитации (</a:t>
            </a:r>
            <a:r>
              <a:rPr lang="en-US" dirty="0"/>
              <a:t>Mock) </a:t>
            </a:r>
            <a:r>
              <a:rPr lang="ru-RU" dirty="0"/>
              <a:t>вместо реальных зависимостей.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23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A58C-8C65-404A-AEE7-6C42B7C9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Тестирование приложений </a:t>
            </a:r>
            <a:r>
              <a:rPr lang="en-US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Spring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E1A22-1A3F-4A74-9378-1EE646E4F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Приложение Spring Boot – это </a:t>
            </a:r>
            <a:r>
              <a:rPr lang="ru-RU" b="1" dirty="0" err="1"/>
              <a:t>ApplicationContext</a:t>
            </a:r>
            <a:r>
              <a:rPr lang="ru-RU" dirty="0"/>
              <a:t> для Spring, поэтому для его тестирования не требуется ничего особенного, кроме тех операций, которые выполняются для ванильного контекста Spring.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Spring Boot предусматривает аннотацию </a:t>
            </a:r>
            <a:r>
              <a:rPr lang="ru-RU" b="1" dirty="0"/>
              <a:t>@SpringBootTest</a:t>
            </a:r>
            <a:r>
              <a:rPr lang="ru-RU" dirty="0"/>
              <a:t>, которую по сути используется в качестве альтернативы стандартной аннотации </a:t>
            </a:r>
            <a:r>
              <a:rPr lang="ru-RU" b="1" dirty="0"/>
              <a:t>@ContextConfiguration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009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EBDE-EFA3-44AD-8C2D-985BD660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D61B4-0D57-4148-A8E7-0B5C279C3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D050FB-4C9F-4971-9766-C87EDD26D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90" y="504480"/>
            <a:ext cx="6158606" cy="559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86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A58C-8C65-404A-AEE7-6C42B7C9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Тестирование приложений </a:t>
            </a:r>
            <a:r>
              <a:rPr lang="en-US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Spring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E1A22-1A3F-4A74-9378-1EE646E4F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Если Spring MVC доступен, конфигурируется обычный контекст приложения на основе MVC.</a:t>
            </a:r>
          </a:p>
          <a:p>
            <a:pPr marL="0" indent="0">
              <a:buNone/>
            </a:pPr>
            <a:r>
              <a:rPr lang="ru-RU" dirty="0"/>
              <a:t>При тестировании приложений Spring Boot это обычно не требуется. Аннотации </a:t>
            </a:r>
            <a:r>
              <a:rPr lang="ru-RU" b="1" dirty="0"/>
              <a:t>@*Test</a:t>
            </a:r>
            <a:r>
              <a:rPr lang="ru-RU" dirty="0"/>
              <a:t> в Spring Boot осуществляют поиск вашей первичной конфигурации автоматически, если она не была определена вами явно. Алгоритм поиска начинает работу с пакета, содержащего тест, пока не найдет класс, аннотированный </a:t>
            </a:r>
            <a:r>
              <a:rPr lang="ru-RU" b="1" dirty="0"/>
              <a:t>@SpringBootApplication</a:t>
            </a:r>
            <a:r>
              <a:rPr lang="ru-RU" dirty="0"/>
              <a:t> или </a:t>
            </a:r>
            <a:r>
              <a:rPr lang="ru-RU" b="1" dirty="0"/>
              <a:t>@SpringBootConfiguration</a:t>
            </a:r>
            <a:r>
              <a:rPr lang="ru-RU" dirty="0"/>
              <a:t>. При условии, что вы структурировали свой код адекватным образом, основную конфигурацию обычно удается найти.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656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A58C-8C65-404A-AEE7-6C42B7C9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Тестирование приложений </a:t>
            </a:r>
            <a:r>
              <a:rPr lang="en-US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Spring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E1A22-1A3F-4A74-9378-1EE646E4F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 умолчанию аннотация </a:t>
            </a:r>
            <a:r>
              <a:rPr lang="ru-RU" b="1" dirty="0"/>
              <a:t>@SpringBootTest</a:t>
            </a:r>
            <a:r>
              <a:rPr lang="ru-RU" dirty="0"/>
              <a:t> не запускает сервер, а вместо этого создает имитационное окружение для тестирования конечных веб-точек (т.е. ваших </a:t>
            </a:r>
            <a:r>
              <a:rPr lang="en-US" dirty="0"/>
              <a:t>Endpoint’</a:t>
            </a:r>
            <a:r>
              <a:rPr lang="ru-RU" dirty="0" err="1"/>
              <a:t>ов</a:t>
            </a:r>
            <a:r>
              <a:rPr lang="ru-RU" dirty="0"/>
              <a:t>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Spring MVC можно запрашивать конечные веб-точки с помощью специального объекта – </a:t>
            </a:r>
            <a:r>
              <a:rPr lang="ru-RU" b="1" dirty="0" err="1"/>
              <a:t>MockMvc</a:t>
            </a:r>
            <a:r>
              <a:rPr lang="ru-RU" b="1" dirty="0"/>
              <a:t>.</a:t>
            </a:r>
          </a:p>
          <a:p>
            <a:pPr marL="0" indent="0">
              <a:buNone/>
            </a:pPr>
            <a:r>
              <a:rPr lang="ru-RU" u="sng" dirty="0"/>
              <a:t>Рассмотрим на примере.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731920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C1C7-346B-4A3D-85A2-BDF1AB58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E5820-BD6A-44BE-BEE9-102C880B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C2233-F08C-4555-9115-0ECECF110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74" y="0"/>
            <a:ext cx="8613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30E5-02D7-4EDF-B0E8-F2CB1FC9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Тестирование приложений </a:t>
            </a:r>
            <a:r>
              <a:rPr lang="en-US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Spring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D67E8-A24B-43BC-B4CD-3D4DC8622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примере то всё хорошо, но…</a:t>
            </a:r>
          </a:p>
          <a:p>
            <a:pPr marL="0" indent="0">
              <a:buNone/>
            </a:pPr>
            <a:r>
              <a:rPr lang="ru-RU" dirty="0"/>
              <a:t>Если мы использовали имитацию работающего приложения, соответственно и база данных у нас это тоже временно поднятая в памяти </a:t>
            </a:r>
            <a:r>
              <a:rPr lang="en-US" dirty="0"/>
              <a:t>H2</a:t>
            </a:r>
            <a:r>
              <a:rPr lang="ru-RU" dirty="0"/>
              <a:t> (по умолчанию).</a:t>
            </a:r>
          </a:p>
          <a:p>
            <a:pPr marL="0" indent="0">
              <a:buNone/>
            </a:pPr>
            <a:r>
              <a:rPr lang="ru-RU" dirty="0"/>
              <a:t>Как там появятся необходимые данные, которые мы проверяем в тесте?</a:t>
            </a:r>
          </a:p>
          <a:p>
            <a:pPr marL="0" indent="0">
              <a:buNone/>
            </a:pPr>
            <a:r>
              <a:rPr lang="ru-RU" dirty="0"/>
              <a:t>Давайте разбираться, естественно тоже на примере.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https://github.dev/springtestdbunit/spring-test-dbunit/tree/master/spring-test-dbunit-sample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7466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63EF-7F45-47C6-AD1B-1EEFBB44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всё. У вас вопросы? У нас ответы.</a:t>
            </a:r>
            <a:endParaRPr lang="en-US" dirty="0"/>
          </a:p>
        </p:txBody>
      </p:sp>
      <p:pic>
        <p:nvPicPr>
          <p:cNvPr id="21506" name="Picture 2" descr="Memify - Препод почему у вас одинаковые...">
            <a:extLst>
              <a:ext uri="{FF2B5EF4-FFF2-40B4-BE49-F238E27FC236}">
                <a16:creationId xmlns:a16="http://schemas.microsoft.com/office/drawing/2014/main" id="{80B82774-3551-47E4-9308-659F807FA1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1848644"/>
            <a:ext cx="57531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12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01C4-6FE5-47C2-BD80-3EB6C4AE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цели </a:t>
            </a:r>
            <a:r>
              <a:rPr lang="en-US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ADE62-2A98-413B-AF40-3F642DD0E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Обеспечить быстрый и широко доступный опыт начальной работы для любых разработок на Spring.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Возможность </a:t>
            </a:r>
            <a:r>
              <a:rPr lang="ru-RU" b="0" i="0" dirty="0" err="1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кастомизировать</a:t>
            </a:r>
            <a:r>
              <a:rPr lang="ru-RU" b="0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 стандартное поведение.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Предоставлять ряд нефункциональных возможностей, которые являются общими для больших классов проектов (таких как встроенные серверы, безопасность, метрики, проверка работоспособности, тестирование и конфигурация).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51F33"/>
                </a:solidFill>
                <a:latin typeface="Arial" panose="020B0604020202020204" pitchFamily="34" charset="0"/>
              </a:rPr>
              <a:t>Уйти от старых подходов с </a:t>
            </a:r>
            <a:r>
              <a:rPr lang="ru-RU" b="0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XML-конфигурациями</a:t>
            </a:r>
          </a:p>
        </p:txBody>
      </p:sp>
    </p:spTree>
    <p:extLst>
      <p:ext uri="{BB962C8B-B14F-4D97-AF65-F5344CB8AC3E}">
        <p14:creationId xmlns:p14="http://schemas.microsoft.com/office/powerpoint/2010/main" val="334832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CD63-B57C-449F-B783-DE083BDD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 счёт чего достигаются эти цели?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18F4F-BB4A-4F9A-97A7-EEF3EEEC4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Согласно </a:t>
            </a:r>
            <a:r>
              <a:rPr lang="en-US" dirty="0">
                <a:hlinkClick r:id="rId2"/>
              </a:rPr>
              <a:t>https://spring.io/projects/spring-boot</a:t>
            </a:r>
            <a:r>
              <a:rPr lang="ru-RU" dirty="0"/>
              <a:t>:</a:t>
            </a:r>
          </a:p>
          <a:p>
            <a:r>
              <a:rPr lang="en-US" dirty="0"/>
              <a:t>‘starter’</a:t>
            </a:r>
            <a:r>
              <a:rPr lang="ru-RU" dirty="0"/>
              <a:t> зависимости с облегчающие конфигурацию</a:t>
            </a:r>
          </a:p>
          <a:p>
            <a:r>
              <a:rPr lang="ru-RU" dirty="0"/>
              <a:t>Автоматическая конфигурация различных библиотек</a:t>
            </a:r>
          </a:p>
          <a:p>
            <a:r>
              <a:rPr lang="ru-RU" dirty="0" err="1"/>
              <a:t>Преднастроенный</a:t>
            </a:r>
            <a:r>
              <a:rPr lang="ru-RU" dirty="0"/>
              <a:t> </a:t>
            </a:r>
            <a:r>
              <a:rPr lang="en-US" dirty="0"/>
              <a:t>Application Server (Apache Tomcat)</a:t>
            </a:r>
            <a:endParaRPr lang="ru-RU" dirty="0"/>
          </a:p>
          <a:p>
            <a:r>
              <a:rPr lang="ru-RU" dirty="0"/>
              <a:t>Готовые рецепты для широко используемых подходов (таких как метрики, внешняя конфигурация и т.д.)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892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3E5A-D3C3-4D97-9A3E-D097A6B6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844A-703B-4193-A375-FBAE2F727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Всё удобство 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Spring Boot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основано на использовании так называемых </a:t>
            </a:r>
            <a:r>
              <a:rPr lang="ru-RU" b="0" i="1" dirty="0" err="1">
                <a:solidFill>
                  <a:srgbClr val="111111"/>
                </a:solidFill>
                <a:effectLst/>
                <a:latin typeface="-apple-system"/>
              </a:rPr>
              <a:t>Starter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которые позволяют получить набор сконфигурированных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бинов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готовых к использованию и доступных для конфигурации через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properties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-файлы.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Краеугольным камнем инфраструктуры 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Spring Boot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являются </a:t>
            </a:r>
            <a:r>
              <a:rPr lang="ru-RU" b="0" i="1" dirty="0" err="1">
                <a:solidFill>
                  <a:srgbClr val="111111"/>
                </a:solidFill>
                <a:effectLst/>
                <a:latin typeface="-apple-system"/>
              </a:rPr>
              <a:t>AutoConfiguration</a:t>
            </a:r>
            <a:r>
              <a:rPr lang="ru-RU" b="0" i="1" dirty="0">
                <a:solidFill>
                  <a:srgbClr val="111111"/>
                </a:solidFill>
                <a:effectLst/>
                <a:latin typeface="-apple-system"/>
              </a:rPr>
              <a:t>-классы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которые 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Spring Boot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находит при запуске приложения и использует для автоматического создания и конфигурирования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бинов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1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3E5A-D3C3-4D97-9A3E-D097A6B6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844A-703B-4193-A375-FBAE2F727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i="0" dirty="0" err="1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Starter</a:t>
            </a: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-пакеты представляют собой набор удобных дескрипторов зависимостей, которые можно включить в свое приложение. Это позволит получить универсальное решение для всех, связанных со Spring технологий, избавляя программиста от лишнего поиска примеров кода и загрузки из них требуемых дескрипторов зависимостей.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Например, если вы хотите начать использовать Spring Data JPA для доступа к базе данных, просто включите в свой проект зависимость </a:t>
            </a:r>
            <a:r>
              <a:rPr lang="ru-RU" b="1" i="0" dirty="0" err="1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spring-boot-starter-data-jpa</a:t>
            </a: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 и все будет готово (вам не придется искать совместимые драйверы баз данных и библиотеки </a:t>
            </a:r>
            <a:r>
              <a:rPr lang="ru-RU" b="0" i="0" dirty="0" err="1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Hibernate</a:t>
            </a: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4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3E5A-D3C3-4D97-9A3E-D097A6B6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844A-703B-4193-A375-FBAE2F727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Также, если вы хотите создать Spring </a:t>
            </a:r>
            <a:r>
              <a:rPr lang="ru-RU" b="0" i="0" dirty="0" err="1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web</a:t>
            </a: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-приложение, просто добавьте зависимость </a:t>
            </a:r>
            <a:r>
              <a:rPr lang="ru-RU" b="1" i="0" dirty="0" err="1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spring-boot-starter-web</a:t>
            </a: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, которая подтянет в проект все библиотеки, необходимые для разработки Spring MVC-приложений, таких как </a:t>
            </a:r>
            <a:r>
              <a:rPr lang="ru-RU" b="1" i="0" dirty="0" err="1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spring-webmvc</a:t>
            </a: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, </a:t>
            </a:r>
            <a:r>
              <a:rPr lang="ru-RU" b="1" i="0" dirty="0" err="1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jackson-json</a:t>
            </a: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, </a:t>
            </a:r>
            <a:r>
              <a:rPr lang="ru-RU" b="1" i="0" dirty="0" err="1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validation-api</a:t>
            </a: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 и </a:t>
            </a:r>
            <a:r>
              <a:rPr lang="ru-RU" b="1" i="0" dirty="0" err="1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Tomcat</a:t>
            </a:r>
            <a:r>
              <a:rPr lang="ru-RU" b="1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.</a:t>
            </a:r>
            <a:b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</a:br>
            <a:endParaRPr lang="ru-RU" b="0" i="0" dirty="0">
              <a:solidFill>
                <a:srgbClr val="283147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Другими словами, </a:t>
            </a:r>
            <a:r>
              <a:rPr lang="ru-RU" b="1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Spring Boot</a:t>
            </a: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 собирает все общие зависимости и определяет их в одном месте, что позволяет разработчикам просто использовать их, вместо того, чтобы изобретать колесо каждый раз, когда они создают новое 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78834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2208</Words>
  <Application>Microsoft Office PowerPoint</Application>
  <PresentationFormat>Widescreen</PresentationFormat>
  <Paragraphs>133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-apple-system</vt:lpstr>
      <vt:lpstr>Arial</vt:lpstr>
      <vt:lpstr>Calibri</vt:lpstr>
      <vt:lpstr>Calibri Light</vt:lpstr>
      <vt:lpstr>GraphikLCG-Regular</vt:lpstr>
      <vt:lpstr>HeliosExtC</vt:lpstr>
      <vt:lpstr>Roboto</vt:lpstr>
      <vt:lpstr>Trebuchet MS</vt:lpstr>
      <vt:lpstr>Office Theme</vt:lpstr>
      <vt:lpstr>Spring Boot</vt:lpstr>
      <vt:lpstr>Spring Boot</vt:lpstr>
      <vt:lpstr>Типовые шаги для старта без Spring Boot</vt:lpstr>
      <vt:lpstr>PowerPoint Presentation</vt:lpstr>
      <vt:lpstr>Основные цели Spring Boot</vt:lpstr>
      <vt:lpstr>За счёт чего достигаются эти цели?</vt:lpstr>
      <vt:lpstr>Starter packages</vt:lpstr>
      <vt:lpstr>Starter packages</vt:lpstr>
      <vt:lpstr>Starter packages</vt:lpstr>
      <vt:lpstr>Application Server</vt:lpstr>
      <vt:lpstr>AutoConfiguration</vt:lpstr>
      <vt:lpstr>PowerPoint Presentation</vt:lpstr>
      <vt:lpstr>AutoConfiguration</vt:lpstr>
      <vt:lpstr>AutoConfiguration</vt:lpstr>
      <vt:lpstr>PowerPoint Presentation</vt:lpstr>
      <vt:lpstr>Spring Initializr</vt:lpstr>
      <vt:lpstr>PowerPoint Presentation</vt:lpstr>
      <vt:lpstr>PowerPoint Presentation</vt:lpstr>
      <vt:lpstr>Автоконфигурация</vt:lpstr>
      <vt:lpstr>Постепенная замена автоконфигурации</vt:lpstr>
      <vt:lpstr>Отключение автоконфигурации</vt:lpstr>
      <vt:lpstr>Spring Beans и внедрение зависимостей</vt:lpstr>
      <vt:lpstr>PowerPoint Presentation</vt:lpstr>
      <vt:lpstr>Инструменты разработчика</vt:lpstr>
      <vt:lpstr>Инструменты разработчика</vt:lpstr>
      <vt:lpstr>Автоматический перезапуск</vt:lpstr>
      <vt:lpstr>Перезапуск и перезагрузка</vt:lpstr>
      <vt:lpstr>Цикл жизни Spring Application</vt:lpstr>
      <vt:lpstr>Цикл жизни Spring Application</vt:lpstr>
      <vt:lpstr>Цикл жизни Spring Application</vt:lpstr>
      <vt:lpstr>Цикл жизни Spring Application</vt:lpstr>
      <vt:lpstr>Дополнительные события</vt:lpstr>
      <vt:lpstr>PowerPoint Presentation</vt:lpstr>
      <vt:lpstr>PowerPoint Presentation</vt:lpstr>
      <vt:lpstr>Тестирование приложения</vt:lpstr>
      <vt:lpstr>Тестирование приложения</vt:lpstr>
      <vt:lpstr>Что внутри spring-boot-starter-test ?</vt:lpstr>
      <vt:lpstr>Тестирование приложений Spring</vt:lpstr>
      <vt:lpstr>Тестирование приложений Spring</vt:lpstr>
      <vt:lpstr>Тестирование приложений Spring</vt:lpstr>
      <vt:lpstr>Тестирование приложений Spring</vt:lpstr>
      <vt:lpstr>PowerPoint Presentation</vt:lpstr>
      <vt:lpstr>Тестирование приложений Spring</vt:lpstr>
      <vt:lpstr>На этом всё. У вас вопросы? У нас ответы.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XMagicAdmin</dc:creator>
  <cp:lastModifiedBy>XMagicAdmin</cp:lastModifiedBy>
  <cp:revision>3</cp:revision>
  <dcterms:created xsi:type="dcterms:W3CDTF">2023-04-12T14:17:47Z</dcterms:created>
  <dcterms:modified xsi:type="dcterms:W3CDTF">2023-04-12T20:56:41Z</dcterms:modified>
</cp:coreProperties>
</file>