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07" r:id="rId4"/>
    <p:sldId id="308" r:id="rId5"/>
    <p:sldId id="311" r:id="rId6"/>
    <p:sldId id="312" r:id="rId7"/>
    <p:sldId id="313" r:id="rId8"/>
    <p:sldId id="314" r:id="rId9"/>
    <p:sldId id="315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5" r:id="rId18"/>
    <p:sldId id="326" r:id="rId19"/>
    <p:sldId id="327" r:id="rId20"/>
    <p:sldId id="328" r:id="rId21"/>
    <p:sldId id="329" r:id="rId22"/>
    <p:sldId id="331" r:id="rId23"/>
    <p:sldId id="332" r:id="rId24"/>
    <p:sldId id="333" r:id="rId25"/>
    <p:sldId id="334" r:id="rId26"/>
    <p:sldId id="33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CB6A-F176-4EB5-95D5-C46BC7567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3ED02-E562-4DF9-8314-7D0642489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0D9F6-787F-4E2B-9938-CCEEB67E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F56D-0F27-4DBF-BF2A-F3D599E8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6704-AEE9-4AC1-AC1E-4E064649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BD-B3D9-405D-AA3B-A82DC549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13C51-A0C5-4918-AAB4-BE092F965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DE7B-C885-4996-8927-B6995653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14AB2-9EEE-462D-9C7E-37367E88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D26E0-22EA-4DA3-A455-6579DA6E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7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90C26-C80E-4682-9297-A44C74538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B83DB-4E0E-468A-A462-32D9AB40C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3689-41E2-4553-AD10-51CD0BA4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37DF-DA85-4F39-AF12-D9346C33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FBED-E5EE-427D-BACC-CF9784C2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5237-A8A5-4255-B0A9-10E2544B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1E19-26B5-4902-BEBF-36D8D7A6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39842-B0A8-46E5-8FB6-CB9C9348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46A8-75D0-4004-9559-71BBC21E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7B29D-CFA2-45D8-ADE9-ABEB0540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7A4C-15C7-40A8-9E8F-DB74929D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866F9-4190-42F8-8A0F-BB1953E8B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15E8-AF02-4596-B980-30531438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6EA6-E336-4C16-885D-1FED3BD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DA035-50D3-4F34-86A3-0799AA0D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B515-6D6F-49A0-A6F1-690220F7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E32F-243A-4825-BC6F-AC111AF66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72E38-2184-4D6D-A11E-2CBDFA29E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F9310-7102-4430-A07B-46E33FB0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5E188-F8EB-48CA-80AE-A2592176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45719-C3F4-4BB8-8B87-17E4D83B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2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D439-E885-40A3-9275-DA7C47F9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3B71D-A7F1-49B7-AC03-F3049BF8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74001-5ECA-4B26-8840-811C0ED4D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31758-5896-4A93-BF08-9C7DE6A58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581EB-2F4F-4B6B-94F7-AE658CF8A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FCC18-9A35-4270-9276-4E885D26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F32A5-A044-4533-8F5F-8D247008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396B7-7B73-4225-9EFC-A1381B18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FC1D-F3B1-4C12-BFB9-AD09AD2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255C1-2DCF-400F-881B-F60E004B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5DA52-07EB-44EF-9BF1-6827A78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DF1A3-9F62-4834-822A-8743CD36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7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4D872-231B-4257-AAA2-406D1EB4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F6029-E22A-40A3-B21C-54E92074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145CC-69A9-46A4-A0F2-EC024C0C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8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0641-3DB8-45A6-ACAA-F51572B5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886F-5EAA-4D91-8255-335620A7F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F6419-F9FA-4C28-8689-F39956EB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36107-63B6-4445-9F76-8B08BC95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17E2B-8798-4545-B59D-28BD9CDA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7B85E-FA90-4A48-85B4-EB616AC3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6A03-176A-4DE1-8F9D-D36370F6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BFAEF-35EC-49CC-9A11-7D3B8BD89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68599-7BA4-472F-8E36-FDAF4D6D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49C8-064C-4A55-B667-9AB76486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9CFBD-C7D8-40AC-B9FD-90AF51CE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37E9C-0679-4E83-9EBF-CFC226FB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9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B9297-4ED1-4A24-84D4-96C7B203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4780B-BCC9-453B-9F65-A79638683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3F27-57E8-419A-83E2-BFBC5CFD3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663-F43A-4610-80B7-87FE109BAE06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6159-E91F-46E5-9FF2-00D0AAEAD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D242-6D44-42C5-889D-8AC846845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EA71-FFE5-45B4-BE06-D04E74459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Технологии программирования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EA5ED-3424-4777-B3F3-1E927E8DD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en-US" dirty="0"/>
              <a:t>-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5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</a:t>
            </a:r>
            <a:r>
              <a:rPr lang="ru-RU" dirty="0" err="1"/>
              <a:t>b</a:t>
            </a:r>
            <a:r>
              <a:rPr lang="en-GB" dirty="0" err="1"/>
              <a:t>ean</a:t>
            </a:r>
            <a:r>
              <a:rPr lang="ru-RU" dirty="0"/>
              <a:t> </a:t>
            </a:r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DispatcherServlet</a:t>
            </a:r>
            <a:r>
              <a:rPr lang="ru-RU" dirty="0"/>
              <a:t> делегирует специальные компоненты для обработки запросов и вывода соответствующих ответов. Под «специальными </a:t>
            </a:r>
            <a:r>
              <a:rPr lang="ru-RU" dirty="0" err="1"/>
              <a:t>bean</a:t>
            </a:r>
            <a:r>
              <a:rPr lang="ru-RU" dirty="0"/>
              <a:t>-компонентами» мы подразумеваем управляемые Spring экземпляры Object, которые реализуют фреймворк-контракты. Обычно они поставляются со встроенными контрактами, но вы можете настроить их свойства и расширить или заменить их. В следующей таблице перечислены специальные </a:t>
            </a:r>
            <a:r>
              <a:rPr lang="ru-RU" dirty="0" err="1"/>
              <a:t>bean</a:t>
            </a:r>
            <a:r>
              <a:rPr lang="ru-RU" dirty="0"/>
              <a:t>-компоненты, обнаруженные </a:t>
            </a:r>
            <a:r>
              <a:rPr lang="ru-RU" dirty="0" err="1"/>
              <a:t>DispatcherServlet</a:t>
            </a:r>
            <a:r>
              <a:rPr lang="ru-RU" dirty="0"/>
              <a:t>:</a:t>
            </a:r>
            <a:endParaRPr lang="ru-RU" i="0" strike="noStrike" dirty="0">
              <a:effectLst/>
              <a:latin typeface="Font Awesome 5 Free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7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Специальные </a:t>
            </a:r>
            <a:r>
              <a:rPr lang="ru-RU" dirty="0" err="1"/>
              <a:t>b</a:t>
            </a:r>
            <a:r>
              <a:rPr lang="en-GB" dirty="0" err="1"/>
              <a:t>ean</a:t>
            </a:r>
            <a:r>
              <a:rPr lang="ru-RU" dirty="0"/>
              <a:t> </a:t>
            </a:r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DispatcherServlet</a:t>
            </a:r>
            <a:r>
              <a:rPr lang="ru-RU" dirty="0"/>
              <a:t> делегирует специальные компоненты для обработки запросов и вывода соответствующих ответов. Под «специальными </a:t>
            </a:r>
            <a:r>
              <a:rPr lang="ru-RU" dirty="0" err="1"/>
              <a:t>bean</a:t>
            </a:r>
            <a:r>
              <a:rPr lang="ru-RU" dirty="0"/>
              <a:t>-компонентами» мы подразумеваем управляемые Spring экземпляры Object, которые реализуют фреймворк-контракты. Обычно они поставляются со встроенными контрактами, но вы можете настроить их свойства и расширить или заменить их. </a:t>
            </a:r>
            <a:endParaRPr lang="ru-RU" i="0" strike="noStrike" dirty="0">
              <a:effectLst/>
              <a:latin typeface="Font Awesome 5 Free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0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-</a:t>
            </a:r>
            <a:r>
              <a:rPr lang="en-GB" dirty="0" err="1"/>
              <a:t>HandlerMapping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Сопоставляет запрос с обработчиком вместе со списком перехватчиков для предварительной и последующей обработки. Сопоставление основано на некоторых критериях, детали которых зависят от реализации </a:t>
            </a:r>
            <a:r>
              <a:rPr lang="ru-RU" dirty="0" err="1"/>
              <a:t>HandlerMapping</a:t>
            </a:r>
            <a:r>
              <a:rPr lang="ru-RU" dirty="0"/>
              <a:t>. Двумя основными реализациями </a:t>
            </a:r>
            <a:r>
              <a:rPr lang="ru-RU" dirty="0" err="1"/>
              <a:t>HandlerMapping</a:t>
            </a:r>
            <a:r>
              <a:rPr lang="ru-RU" dirty="0"/>
              <a:t> являются </a:t>
            </a:r>
            <a:r>
              <a:rPr lang="ru-RU" dirty="0" err="1"/>
              <a:t>RequestMappingHandlerMapping</a:t>
            </a:r>
            <a:r>
              <a:rPr lang="ru-RU" dirty="0"/>
              <a:t> (который поддерживает аннотированные методы @</a:t>
            </a:r>
            <a:r>
              <a:rPr lang="ru-RU" dirty="0" err="1"/>
              <a:t>RequestMapping</a:t>
            </a:r>
            <a:r>
              <a:rPr lang="ru-RU" dirty="0"/>
              <a:t>) и </a:t>
            </a:r>
            <a:r>
              <a:rPr lang="ru-RU" dirty="0" err="1"/>
              <a:t>SimpleUrlHandlerMapping</a:t>
            </a:r>
            <a:r>
              <a:rPr lang="ru-RU" dirty="0"/>
              <a:t> (который поддерживает явную регистрацию шаблонов пути URI к обработчикам).</a:t>
            </a:r>
            <a:endParaRPr lang="ru-RU" i="0" strike="noStrike" dirty="0">
              <a:effectLst/>
              <a:latin typeface="Font Awesome 5 Free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84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-</a:t>
            </a:r>
            <a:r>
              <a:rPr lang="en-GB" dirty="0" err="1"/>
              <a:t>HandlerAdapter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Помогает </a:t>
            </a:r>
            <a:r>
              <a:rPr lang="ru-RU" dirty="0" err="1"/>
              <a:t>DispatcherServlet</a:t>
            </a:r>
            <a:r>
              <a:rPr lang="ru-RU" dirty="0"/>
              <a:t> вызвать обработчик, сопоставленный с запросом, независимо от того, как фактически вызывается обработчик. Например, для вызова аннотированного контроллера требуется разрешающие аннотации. Основная цель </a:t>
            </a:r>
            <a:r>
              <a:rPr lang="ru-RU" dirty="0" err="1"/>
              <a:t>HandlerAdapter</a:t>
            </a:r>
            <a:r>
              <a:rPr lang="ru-RU" dirty="0"/>
              <a:t> — оградить </a:t>
            </a:r>
            <a:r>
              <a:rPr lang="ru-RU" dirty="0" err="1"/>
              <a:t>DispatcherServlet</a:t>
            </a:r>
            <a:r>
              <a:rPr lang="ru-RU" dirty="0"/>
              <a:t> от таких подробностей.</a:t>
            </a:r>
            <a:endParaRPr lang="ru-RU" i="0" strike="noStrike" dirty="0">
              <a:effectLst/>
              <a:latin typeface="Font Awesome 5 Free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6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другие </a:t>
            </a:r>
            <a:r>
              <a:rPr lang="ru-RU" dirty="0" err="1"/>
              <a:t>бины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HandlerExceptionResolver</a:t>
            </a:r>
            <a:r>
              <a:rPr lang="en-GB" dirty="0"/>
              <a:t> </a:t>
            </a:r>
            <a:r>
              <a:rPr lang="ru-RU" dirty="0"/>
              <a:t> - стратегия разрешения исключений, возможное сопоставление их с обработчиками, представлениями ошибок HTML или другими целями.</a:t>
            </a:r>
          </a:p>
          <a:p>
            <a:r>
              <a:rPr lang="en-GB" dirty="0" err="1"/>
              <a:t>ViewResolver</a:t>
            </a:r>
            <a:r>
              <a:rPr lang="ru-RU" dirty="0"/>
              <a:t> - преобразует логические имена представлений на основе строк, возвращенные обработчиком, в фактическое представление, с помощью которого выполняется рендеринг в ответ. </a:t>
            </a:r>
          </a:p>
          <a:p>
            <a:r>
              <a:rPr lang="en-GB" dirty="0" err="1"/>
              <a:t>LocaleResolver</a:t>
            </a:r>
            <a:r>
              <a:rPr lang="en-GB" dirty="0"/>
              <a:t>, </a:t>
            </a:r>
            <a:r>
              <a:rPr lang="en-GB" dirty="0" err="1"/>
              <a:t>LocaleContextResolver</a:t>
            </a:r>
            <a:r>
              <a:rPr lang="ru-RU" dirty="0"/>
              <a:t> - определите «</a:t>
            </a:r>
            <a:r>
              <a:rPr lang="ru-RU" dirty="0" err="1"/>
              <a:t>локаль</a:t>
            </a:r>
            <a:r>
              <a:rPr lang="ru-RU" dirty="0"/>
              <a:t>», которую использует клиент, и, возможно, его часовой пояс, чтобы иметь возможность предлагать интернационализированные представления.</a:t>
            </a:r>
          </a:p>
          <a:p>
            <a:pPr marL="0" indent="0">
              <a:buNone/>
            </a:pPr>
            <a:endParaRPr lang="ru-RU" i="0" strike="noStrike" dirty="0">
              <a:effectLst/>
              <a:latin typeface="Font Awesome 5 Free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4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другие </a:t>
            </a:r>
            <a:r>
              <a:rPr lang="ru-RU" dirty="0" err="1"/>
              <a:t>бины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 err="1"/>
              <a:t>ThemeResolver</a:t>
            </a:r>
            <a:r>
              <a:rPr lang="en-GB" sz="2600" dirty="0"/>
              <a:t> </a:t>
            </a:r>
            <a:r>
              <a:rPr lang="ru-RU" sz="2600" dirty="0"/>
              <a:t> - определяет темы, которые может использовать ваше веб-приложение  — например, чтобы предлагать персонализированные макеты.</a:t>
            </a:r>
          </a:p>
          <a:p>
            <a:r>
              <a:rPr lang="en-GB" sz="2600" dirty="0" err="1"/>
              <a:t>MultipartResolver</a:t>
            </a:r>
            <a:r>
              <a:rPr lang="ru-RU" sz="2600" dirty="0"/>
              <a:t> - абстракция для разбора запроса, состоящего из нескольких частей (например, загрузки файла формы браузера) с помощью некоторой библиотеки разбора составных частей.</a:t>
            </a:r>
          </a:p>
          <a:p>
            <a:r>
              <a:rPr lang="en-GB" sz="2600" dirty="0" err="1"/>
              <a:t>FlashMapManager</a:t>
            </a:r>
            <a:r>
              <a:rPr lang="ru-RU" sz="2600" dirty="0"/>
              <a:t> - храните и извлекает «входную» и «выходную» </a:t>
            </a:r>
            <a:r>
              <a:rPr lang="ru-RU" sz="2600" dirty="0" err="1"/>
              <a:t>FlashMap</a:t>
            </a:r>
            <a:r>
              <a:rPr lang="ru-RU" sz="2600" dirty="0"/>
              <a:t>, которые можно использовать для передачи атрибутов из одного запроса в другой, обычно через перенаправление.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3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</a:t>
            </a:r>
            <a:r>
              <a:rPr lang="en-GB" dirty="0" err="1"/>
              <a:t>к</a:t>
            </a:r>
            <a:r>
              <a:rPr lang="ru-RU" dirty="0" err="1"/>
              <a:t>ак</a:t>
            </a:r>
            <a:r>
              <a:rPr lang="ru-RU" dirty="0"/>
              <a:t> приходит запрос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dirty="0"/>
              <a:t>1. После получения </a:t>
            </a:r>
            <a:r>
              <a:rPr lang="en-GB" sz="2600" dirty="0"/>
              <a:t>HTTP-</a:t>
            </a:r>
            <a:r>
              <a:rPr lang="ru-RU" sz="2600" dirty="0"/>
              <a:t>запроса </a:t>
            </a:r>
            <a:r>
              <a:rPr lang="en-GB" sz="2600" dirty="0" err="1"/>
              <a:t>DispatcherServlet</a:t>
            </a:r>
            <a:r>
              <a:rPr lang="en-GB" sz="2600" dirty="0"/>
              <a:t> </a:t>
            </a:r>
            <a:r>
              <a:rPr lang="ru-RU" sz="2600" dirty="0"/>
              <a:t>перебирает доступные ему (предварительно найденные в контексте) экземпляры </a:t>
            </a:r>
            <a:r>
              <a:rPr lang="en-GB" sz="2600" dirty="0" err="1"/>
              <a:t>HandlerMapping</a:t>
            </a:r>
            <a:r>
              <a:rPr lang="en-GB" sz="2600" dirty="0"/>
              <a:t>, </a:t>
            </a:r>
            <a:r>
              <a:rPr lang="ru-RU" sz="2600" dirty="0"/>
              <a:t>один из которых определит, метод какого </a:t>
            </a:r>
            <a:r>
              <a:rPr lang="en-GB" sz="2600" dirty="0"/>
              <a:t>Controller </a:t>
            </a:r>
            <a:r>
              <a:rPr lang="ru-RU" sz="2600" dirty="0"/>
              <a:t>должен быть вызван. Реализации </a:t>
            </a:r>
            <a:r>
              <a:rPr lang="en-GB" sz="2600" dirty="0" err="1"/>
              <a:t>HandlerMapping</a:t>
            </a:r>
            <a:r>
              <a:rPr lang="en-GB" sz="2600" dirty="0"/>
              <a:t>, </a:t>
            </a:r>
            <a:r>
              <a:rPr lang="ru-RU" sz="2600" dirty="0"/>
              <a:t>использующиеся по умолчанию: </a:t>
            </a:r>
            <a:r>
              <a:rPr lang="en-GB" sz="2600" dirty="0" err="1"/>
              <a:t>BeanNameUrlHandlerMapping</a:t>
            </a:r>
            <a:r>
              <a:rPr lang="en-GB" sz="2600" dirty="0"/>
              <a:t> </a:t>
            </a:r>
            <a:r>
              <a:rPr lang="ru-RU" sz="2600" dirty="0"/>
              <a:t>и </a:t>
            </a:r>
            <a:r>
              <a:rPr lang="en-GB" sz="2600" dirty="0" err="1"/>
              <a:t>RequestMappingHandlerMapping</a:t>
            </a:r>
            <a:r>
              <a:rPr lang="en-GB" sz="2600" dirty="0"/>
              <a:t> (</a:t>
            </a:r>
            <a:r>
              <a:rPr lang="ru-RU" sz="2600" dirty="0"/>
              <a:t>создаёт экземпляры </a:t>
            </a:r>
            <a:r>
              <a:rPr lang="en-GB" sz="2600" dirty="0" err="1"/>
              <a:t>RequestMappingInfo</a:t>
            </a:r>
            <a:r>
              <a:rPr lang="en-GB" sz="2600" dirty="0"/>
              <a:t> </a:t>
            </a:r>
            <a:r>
              <a:rPr lang="ru-RU" sz="2600" dirty="0"/>
              <a:t>по методам аннотированным @</a:t>
            </a:r>
            <a:r>
              <a:rPr lang="en-GB" sz="2600" dirty="0" err="1"/>
              <a:t>RequestMapping</a:t>
            </a:r>
            <a:r>
              <a:rPr lang="en-GB" sz="2600" dirty="0"/>
              <a:t> </a:t>
            </a:r>
            <a:r>
              <a:rPr lang="ru-RU" sz="2600" dirty="0"/>
              <a:t>в классах с аннотацией @</a:t>
            </a:r>
            <a:r>
              <a:rPr lang="en-GB" sz="2600" dirty="0"/>
              <a:t>Controller). </a:t>
            </a:r>
            <a:r>
              <a:rPr lang="en-GB" sz="2600" dirty="0" err="1"/>
              <a:t>HandlerMapping</a:t>
            </a:r>
            <a:r>
              <a:rPr lang="en-GB" sz="2600" dirty="0"/>
              <a:t> </a:t>
            </a:r>
            <a:r>
              <a:rPr lang="ru-RU" sz="2600" dirty="0"/>
              <a:t>по </a:t>
            </a:r>
            <a:r>
              <a:rPr lang="en-GB" sz="2600" dirty="0" err="1"/>
              <a:t>HttpServletRequest</a:t>
            </a:r>
            <a:r>
              <a:rPr lang="en-GB" sz="2600" dirty="0"/>
              <a:t> </a:t>
            </a:r>
            <a:r>
              <a:rPr lang="ru-RU" sz="2600" dirty="0"/>
              <a:t>находит соответствующий обработчик — </a:t>
            </a:r>
            <a:r>
              <a:rPr lang="en-GB" sz="2600" dirty="0"/>
              <a:t>handler-</a:t>
            </a:r>
            <a:r>
              <a:rPr lang="ru-RU" sz="2600" dirty="0"/>
              <a:t>объект (например, </a:t>
            </a:r>
            <a:r>
              <a:rPr lang="en-GB" sz="2600" dirty="0" err="1"/>
              <a:t>HandlerMethod</a:t>
            </a:r>
            <a:r>
              <a:rPr lang="en-GB" sz="2600" dirty="0"/>
              <a:t>). </a:t>
            </a:r>
            <a:r>
              <a:rPr lang="ru-RU" sz="2600" dirty="0"/>
              <a:t>Каждый </a:t>
            </a:r>
            <a:r>
              <a:rPr lang="en-GB" sz="2600" dirty="0" err="1"/>
              <a:t>HandlerMapping</a:t>
            </a:r>
            <a:r>
              <a:rPr lang="en-GB" sz="2600" dirty="0"/>
              <a:t> </a:t>
            </a:r>
            <a:r>
              <a:rPr lang="ru-RU" sz="2600" dirty="0"/>
              <a:t>может иметь несколько реализаций </a:t>
            </a:r>
            <a:r>
              <a:rPr lang="en-GB" sz="2600" dirty="0" err="1"/>
              <a:t>HandlerInterceptor</a:t>
            </a:r>
            <a:r>
              <a:rPr lang="en-GB" sz="2600" dirty="0"/>
              <a:t> — </a:t>
            </a:r>
            <a:r>
              <a:rPr lang="ru-RU" sz="2600" dirty="0"/>
              <a:t>интерфейса для кастомизации пред- и постобработки запроса. Список из </a:t>
            </a:r>
            <a:r>
              <a:rPr lang="en-GB" sz="2600" dirty="0" err="1"/>
              <a:t>HandlerInterceptor</a:t>
            </a:r>
            <a:r>
              <a:rPr lang="en-GB" sz="2600" dirty="0"/>
              <a:t>'</a:t>
            </a:r>
            <a:r>
              <a:rPr lang="ru-RU" sz="2600" dirty="0" err="1"/>
              <a:t>ов</a:t>
            </a:r>
            <a:r>
              <a:rPr lang="ru-RU" sz="2600" dirty="0"/>
              <a:t> и </a:t>
            </a:r>
            <a:r>
              <a:rPr lang="en-GB" sz="2600" dirty="0"/>
              <a:t>handler-</a:t>
            </a:r>
            <a:r>
              <a:rPr lang="ru-RU" sz="2600" dirty="0"/>
              <a:t>объекта образуют экземпляр класса </a:t>
            </a:r>
            <a:r>
              <a:rPr lang="en-GB" sz="2600" dirty="0" err="1"/>
              <a:t>HandlerExecutionChain</a:t>
            </a:r>
            <a:r>
              <a:rPr lang="en-GB" sz="2600" dirty="0"/>
              <a:t>, </a:t>
            </a:r>
            <a:r>
              <a:rPr lang="ru-RU" sz="2600" dirty="0"/>
              <a:t>который возвращается в </a:t>
            </a:r>
            <a:r>
              <a:rPr lang="en-GB" sz="2600" dirty="0" err="1"/>
              <a:t>DispatcherServlet</a:t>
            </a:r>
            <a:r>
              <a:rPr lang="en-GB" sz="2600" dirty="0"/>
              <a:t>.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72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</a:t>
            </a:r>
            <a:r>
              <a:rPr lang="en-GB" dirty="0" err="1"/>
              <a:t>к</a:t>
            </a:r>
            <a:r>
              <a:rPr lang="ru-RU" dirty="0" err="1"/>
              <a:t>ак</a:t>
            </a:r>
            <a:r>
              <a:rPr lang="ru-RU" dirty="0"/>
              <a:t> приходит запрос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u="none" strike="noStrike" dirty="0">
                <a:solidFill>
                  <a:srgbClr val="111111"/>
                </a:solidFill>
                <a:effectLst/>
              </a:rPr>
              <a:t>2. Для выбранного обработчика определяется соответствующий </a:t>
            </a:r>
            <a:r>
              <a:rPr lang="en-GB" sz="2400" b="0" i="0" u="none" strike="noStrike" dirty="0" err="1">
                <a:solidFill>
                  <a:srgbClr val="111111"/>
                </a:solidFill>
                <a:effectLst/>
              </a:rPr>
              <a:t>HandlerAdapter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</a:rPr>
              <a:t> 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</a:rPr>
              <a:t>из предварительно найденных в контексте. По умолчанию используются </a:t>
            </a:r>
            <a:r>
              <a:rPr lang="en-GB" sz="2400" b="0" i="0" u="none" strike="noStrike" dirty="0" err="1">
                <a:solidFill>
                  <a:srgbClr val="111111"/>
                </a:solidFill>
                <a:effectLst/>
              </a:rPr>
              <a:t>HttpRequestHandlerAdapter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</a:rPr>
              <a:t> (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</a:rPr>
              <a:t>поддерживает классы, реализующие интерфейс </a:t>
            </a:r>
            <a:r>
              <a:rPr lang="en-GB" sz="2400" b="0" i="0" u="none" strike="noStrike" dirty="0" err="1">
                <a:solidFill>
                  <a:srgbClr val="111111"/>
                </a:solidFill>
                <a:effectLst/>
              </a:rPr>
              <a:t>HttpRequestHandler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</a:rPr>
              <a:t>),</a:t>
            </a:r>
            <a:r>
              <a:rPr lang="ru-RU" sz="2400" dirty="0">
                <a:solidFill>
                  <a:srgbClr val="111111"/>
                </a:solidFill>
              </a:rPr>
              <a:t> </a:t>
            </a:r>
            <a:r>
              <a:rPr lang="en-GB" sz="2400" b="0" i="0" u="none" strike="noStrike" dirty="0" err="1">
                <a:solidFill>
                  <a:srgbClr val="111111"/>
                </a:solidFill>
                <a:effectLst/>
              </a:rPr>
              <a:t>SimpleControllerHandlerAdapter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</a:rPr>
              <a:t> 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</a:rPr>
              <a:t>(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</a:rPr>
              <a:t>поддерживает классы, реализующие интерфейс 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</a:rPr>
              <a:t>Controller)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</a:rPr>
              <a:t> или </a:t>
            </a:r>
            <a:r>
              <a:rPr lang="en-GB" sz="2400" b="0" i="0" u="none" strike="noStrike" dirty="0" err="1">
                <a:solidFill>
                  <a:srgbClr val="111111"/>
                </a:solidFill>
                <a:effectLst/>
              </a:rPr>
              <a:t>RequestMappingHandlerAdapter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</a:rPr>
              <a:t> (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</a:rPr>
              <a:t>поддерживает контроллеры с аннотацией @</a:t>
            </a:r>
            <a:r>
              <a:rPr lang="en-GB" sz="2400" b="0" i="0" u="none" strike="noStrike" dirty="0" err="1">
                <a:solidFill>
                  <a:srgbClr val="111111"/>
                </a:solidFill>
                <a:effectLst/>
              </a:rPr>
              <a:t>RequestMapping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</a:rPr>
              <a:t>).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01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</a:t>
            </a:r>
            <a:r>
              <a:rPr lang="en-GB" dirty="0" err="1"/>
              <a:t>к</a:t>
            </a:r>
            <a:r>
              <a:rPr lang="ru-RU" dirty="0" err="1"/>
              <a:t>ак</a:t>
            </a:r>
            <a:r>
              <a:rPr lang="ru-RU" dirty="0"/>
              <a:t> приходит запрос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3. Происходит вызов метода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</a:rPr>
              <a:t>applyPreHandle</a:t>
            </a:r>
            <a:r>
              <a:rPr lang="ru-RU" dirty="0">
                <a:solidFill>
                  <a:srgbClr val="111111"/>
                </a:solidFill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объекта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</a:rPr>
              <a:t>HandlerExecutionChain</a:t>
            </a:r>
            <a:r>
              <a:rPr lang="en-GB" b="0" i="0" u="none" strike="noStrike" dirty="0">
                <a:solidFill>
                  <a:srgbClr val="111111"/>
                </a:solidFill>
                <a:effectLst/>
              </a:rPr>
              <a:t>.</a:t>
            </a: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 Если он вернёт </a:t>
            </a:r>
            <a:r>
              <a:rPr lang="en-GB" b="0" i="0" u="none" strike="noStrike" dirty="0">
                <a:solidFill>
                  <a:srgbClr val="111111"/>
                </a:solidFill>
                <a:effectLst/>
              </a:rPr>
              <a:t>true,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то значит все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</a:rPr>
              <a:t>HandlerInterceptor</a:t>
            </a:r>
            <a:r>
              <a:rPr lang="ru-RU" dirty="0">
                <a:solidFill>
                  <a:srgbClr val="111111"/>
                </a:solidFill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выполнили свою предобработку и можно перейти к вызову основного обработчика. </a:t>
            </a:r>
            <a:r>
              <a:rPr lang="en-GB" b="0" i="0" u="none" strike="noStrike" dirty="0">
                <a:solidFill>
                  <a:srgbClr val="111111"/>
                </a:solidFill>
                <a:effectLst/>
              </a:rPr>
              <a:t>false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будет означать, что один из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</a:rPr>
              <a:t>HandlerInterceptor</a:t>
            </a:r>
            <a:r>
              <a:rPr lang="en-GB" b="0" i="0" u="none" strike="noStrike" dirty="0">
                <a:solidFill>
                  <a:srgbClr val="111111"/>
                </a:solidFill>
                <a:effectLst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взял обработку ответа на себя в обход основного обработчика.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3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</a:t>
            </a:r>
            <a:r>
              <a:rPr lang="en-GB" dirty="0" err="1"/>
              <a:t>к</a:t>
            </a:r>
            <a:r>
              <a:rPr lang="ru-RU" dirty="0" err="1"/>
              <a:t>ак</a:t>
            </a:r>
            <a:r>
              <a:rPr lang="ru-RU" dirty="0"/>
              <a:t> приходит запрос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3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u="none" strike="noStrike" dirty="0">
                <a:solidFill>
                  <a:srgbClr val="111111"/>
                </a:solidFill>
                <a:effectLst/>
              </a:rPr>
              <a:t>4</a:t>
            </a: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.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Выбранный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HandlerAdapter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извлекается из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HandlerExecutionChain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 с помощью метода 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handle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принимает объекты запроса и ответа, а также найденный метод-обработчик запроса.</a:t>
            </a:r>
          </a:p>
          <a:p>
            <a:pPr marL="0" indent="0" algn="l">
              <a:buNone/>
            </a:pP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93CBDD7-79BC-9ED9-4A84-ECB57C27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252" y="3021801"/>
            <a:ext cx="4857496" cy="372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2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MVC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1026" name="Picture 2" descr="Сomics meme: &quot;ME Spring Boot Spring MVC Spring Core IoC\DI&quot; - Comics - Meme -arsenal.com">
            <a:extLst>
              <a:ext uri="{FF2B5EF4-FFF2-40B4-BE49-F238E27FC236}">
                <a16:creationId xmlns:a16="http://schemas.microsoft.com/office/drawing/2014/main" id="{B1CD58CB-8786-221E-092A-2FD6D2B913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12" y="1449006"/>
            <a:ext cx="3703929" cy="472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79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</a:t>
            </a:r>
            <a:r>
              <a:rPr lang="en-GB" dirty="0" err="1"/>
              <a:t>к</a:t>
            </a:r>
            <a:r>
              <a:rPr lang="ru-RU" dirty="0" err="1"/>
              <a:t>ак</a:t>
            </a:r>
            <a:r>
              <a:rPr lang="ru-RU" dirty="0"/>
              <a:t> приходит запрос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111111"/>
                </a:solidFill>
              </a:rPr>
              <a:t>5</a:t>
            </a:r>
            <a:r>
              <a:rPr lang="ru-RU" b="0" i="0" u="none" strike="noStrike" dirty="0">
                <a:solidFill>
                  <a:srgbClr val="111111"/>
                </a:solidFill>
                <a:effectLst/>
              </a:rPr>
              <a:t>. 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Метод-обработчик запроса из 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Controller (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вызванный через 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handle) 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выполняется и возвращает в 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DispatcherServlet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 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ModelAndView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. 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При помощи интерфейса 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ViewResolver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 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DispatcherServlet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 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определяет, какой 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View 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нужно использовать на основании полученного имени.</a:t>
            </a:r>
            <a:br>
              <a:rPr lang="ru-RU" sz="2700" b="0" i="0" u="none" strike="noStrike" dirty="0">
                <a:solidFill>
                  <a:srgbClr val="111111"/>
                </a:solidFill>
                <a:effectLst/>
              </a:rPr>
            </a:b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Если мы имеем дело с 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REST-Controller 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или 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RESTful-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методом контроллера, то вместо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 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ModelAndView</a:t>
            </a:r>
            <a:r>
              <a:rPr lang="en-GB" sz="2700" dirty="0">
                <a:solidFill>
                  <a:srgbClr val="111111"/>
                </a:solidFill>
              </a:rPr>
              <a:t> 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в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 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DispatcherServlet</a:t>
            </a:r>
            <a:r>
              <a:rPr lang="en-GB" sz="2700" dirty="0">
                <a:solidFill>
                  <a:srgbClr val="111111"/>
                </a:solidFill>
              </a:rPr>
              <a:t> 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из 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Controller 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вернётся 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null 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и, соответственно, никакой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 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ViewResolver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 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задействован не будет — ответ сразу будет полностью содержаться в теле 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HttpServletResponse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 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после выполнения 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handle. 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Чтобы определить 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RESTful-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методы, достаточно аннотировать их @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ResponseBody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 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либо вместо @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Controller 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у класса поставить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 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@</a:t>
            </a:r>
            <a:r>
              <a:rPr lang="en-GB" sz="2700" b="0" i="0" u="none" strike="noStrike" dirty="0" err="1">
                <a:solidFill>
                  <a:srgbClr val="111111"/>
                </a:solidFill>
                <a:effectLst/>
              </a:rPr>
              <a:t>RestController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, </a:t>
            </a:r>
            <a:r>
              <a:rPr lang="ru-RU" sz="2700" b="0" i="0" u="none" strike="noStrike" dirty="0">
                <a:solidFill>
                  <a:srgbClr val="111111"/>
                </a:solidFill>
                <a:effectLst/>
              </a:rPr>
              <a:t>если все методы котроллера будут </a:t>
            </a:r>
            <a:r>
              <a:rPr lang="en-GB" sz="2700" b="0" i="0" u="none" strike="noStrike" dirty="0">
                <a:solidFill>
                  <a:srgbClr val="111111"/>
                </a:solidFill>
                <a:effectLst/>
              </a:rPr>
              <a:t>RESTful.</a:t>
            </a:r>
          </a:p>
          <a:p>
            <a:pPr marL="0" indent="0">
              <a:buNone/>
            </a:pP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79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</a:t>
            </a:r>
            <a:r>
              <a:rPr lang="en-GB" dirty="0" err="1"/>
              <a:t>к</a:t>
            </a:r>
            <a:r>
              <a:rPr lang="ru-RU" dirty="0" err="1"/>
              <a:t>ак</a:t>
            </a:r>
            <a:r>
              <a:rPr lang="ru-RU" dirty="0"/>
              <a:t> приходит запрос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070"/>
            <a:ext cx="10515600" cy="13255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6.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Перед завершением обработки запроса у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объекта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HandlerExecutionChain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вызывается метод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applyPostHandle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для постобработки с помощью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HandlerInterceptor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ов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4100" name="Picture 4" descr="Spring MVC - основные принципы для начинающих, примеры">
            <a:extLst>
              <a:ext uri="{FF2B5EF4-FFF2-40B4-BE49-F238E27FC236}">
                <a16:creationId xmlns:a16="http://schemas.microsoft.com/office/drawing/2014/main" id="{DF48D913-ECAF-FD67-D0A8-3302CB2CD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89" y="2874905"/>
            <a:ext cx="5108003" cy="38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648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</a:t>
            </a:r>
            <a:r>
              <a:rPr lang="en-GB" dirty="0" err="1"/>
              <a:t>к</a:t>
            </a:r>
            <a:r>
              <a:rPr lang="ru-RU" dirty="0" err="1"/>
              <a:t>ак</a:t>
            </a:r>
            <a:r>
              <a:rPr lang="ru-RU" dirty="0"/>
              <a:t> приходит запрос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7.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Если в процессе обработки запроса выбрасывается исключение, то оно обрабатывается с помощью одной из реализаций интерфейса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HandlerExceptionResolver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По умолчанию используются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ExceptionHandlerExceptionResolver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(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обрабатывает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исключени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из методов, аннотированных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@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ExceptionHandler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),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ResponseStatusExceptionResolver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(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используется для отображения исключений аннотированных @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ResponseStatus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коды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HTTP-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статусов) и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DefaultHandlerExceptionResolver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(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отображает стандартные исключения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Spring MVC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коды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HTTP-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статусов).</a:t>
            </a:r>
          </a:p>
          <a:p>
            <a:pPr marL="0" indent="0">
              <a:buNone/>
            </a:pP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26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</a:t>
            </a:r>
            <a:r>
              <a:rPr lang="en-GB" dirty="0" err="1"/>
              <a:t>к</a:t>
            </a:r>
            <a:r>
              <a:rPr lang="ru-RU" dirty="0" err="1"/>
              <a:t>ак</a:t>
            </a:r>
            <a:r>
              <a:rPr lang="ru-RU" dirty="0"/>
              <a:t> приходит запрос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864"/>
            <a:ext cx="10515600" cy="1931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8.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случае с классическим 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Controller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после того, как 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View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создан,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DispatcherServlet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отправляет данные в виде атрибутов в 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View,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который в конечном итоге записывается в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HttpServletResponse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Для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REST-Controller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ответ данная логика не вызывается, ведь ответ уже в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HttpServletResponse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6146" name="Picture 2" descr="You The Real MVP Meme - Imgflip">
            <a:extLst>
              <a:ext uri="{FF2B5EF4-FFF2-40B4-BE49-F238E27FC236}">
                <a16:creationId xmlns:a16="http://schemas.microsoft.com/office/drawing/2014/main" id="{504C4830-6A1C-479F-0F10-A25D885B8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3203502"/>
            <a:ext cx="62230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96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</a:t>
            </a:r>
            <a:r>
              <a:rPr lang="en-GB" dirty="0" err="1"/>
              <a:t>к</a:t>
            </a:r>
            <a:r>
              <a:rPr lang="ru-RU" dirty="0" err="1"/>
              <a:t>ак</a:t>
            </a:r>
            <a:r>
              <a:rPr lang="ru-RU" dirty="0"/>
              <a:t> приходит запрос </a:t>
            </a:r>
            <a:r>
              <a:rPr lang="en-GB" dirty="0"/>
              <a:t>(</a:t>
            </a:r>
            <a:r>
              <a:rPr lang="ru-RU" dirty="0"/>
              <a:t>еще чуть-чуть…..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858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Когда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HTTP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запрос приходит с указанным заголовком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Accept, Spring MVC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перебирает доступные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HttpMessageConverter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до тех пор, пока не найдет того, кто сможет конвертировать из типов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POJO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доменной модели в указанный тип заголовка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Accept.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HttpMessageConverter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работает в обоих направлениях: тела входящих запросов конвертируются в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Java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объекты, а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Java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объекты конвертируются в тела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HTTP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ответов.</a:t>
            </a:r>
            <a:b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По умолчанию,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Spring Boot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определяет довольно обширный набор реализаций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HttpMessageConverter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подходящие для использования широкого круга задач, но также можно добавить поддержку и для других форматов в виде собственной или сторонней реализации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HttpMessageConverter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или переопределить существующие.</a:t>
            </a: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44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</a:t>
            </a:r>
            <a:r>
              <a:rPr lang="ru-RU" dirty="0" err="1"/>
              <a:t>M</a:t>
            </a:r>
            <a:r>
              <a:rPr lang="en-GB" dirty="0"/>
              <a:t>VC</a:t>
            </a:r>
            <a:r>
              <a:rPr lang="ru-RU" dirty="0"/>
              <a:t> – </a:t>
            </a:r>
            <a:r>
              <a:rPr lang="en-GB" dirty="0" err="1"/>
              <a:t>к</a:t>
            </a:r>
            <a:r>
              <a:rPr lang="ru-RU" dirty="0" err="1"/>
              <a:t>ак</a:t>
            </a:r>
            <a:r>
              <a:rPr lang="ru-RU" dirty="0"/>
              <a:t> приходит запрос </a:t>
            </a:r>
            <a:r>
              <a:rPr lang="en-GB" dirty="0"/>
              <a:t>(</a:t>
            </a:r>
            <a:r>
              <a:rPr lang="ru-RU" dirty="0"/>
              <a:t>еще чуть-чуть…..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858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Когда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HTTP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запрос приходит с указанным заголовком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Accept, Spring MVC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перебирает доступные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HttpMessageConverter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до тех пор, пока не найдет того, кто сможет конвертировать из типов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POJO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доменной модели в указанный тип заголовка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Accept.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HttpMessageConverter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работает в обоих направлениях: тела входящих запросов конвертируются в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Java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объекты, а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Java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объекты конвертируются в тела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HTTP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ответов.</a:t>
            </a:r>
            <a:b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По умолчанию,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Spring Boot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определяет довольно обширный набор реализаций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HttpMessageConverter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подходящие для использования широкого круга задач, но также можно добавить поддержку и для других форматов в виде собственной или сторонней реализации 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HttpMessageConverter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или переопределить существующие.</a:t>
            </a:r>
            <a:endParaRPr lang="ru-RU" b="0" i="0" u="none" strike="noStrike" dirty="0">
              <a:solidFill>
                <a:srgbClr val="111111"/>
              </a:solidFill>
              <a:effectLst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87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8194" name="Picture 2" descr="Smiling Cat Memes - Imgflip">
            <a:extLst>
              <a:ext uri="{FF2B5EF4-FFF2-40B4-BE49-F238E27FC236}">
                <a16:creationId xmlns:a16="http://schemas.microsoft.com/office/drawing/2014/main" id="{B63B9D2F-D707-B8D8-2201-6CBD5350C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254000"/>
            <a:ext cx="6350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60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MVC – </a:t>
            </a:r>
            <a:r>
              <a:rPr lang="en-GB" dirty="0" err="1"/>
              <a:t>п</a:t>
            </a:r>
            <a:r>
              <a:rPr lang="ru-RU" dirty="0" err="1"/>
              <a:t>роект</a:t>
            </a:r>
            <a:r>
              <a:rPr lang="ru-RU" dirty="0"/>
              <a:t> (модуль), который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обеспечивает архитектуру паттерна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Model — View — Controller (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Модель — Отображение (далее — Вид) — Контроллер) при помощи слабо связанных готовых компонентов. Паттерн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MVC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разделяет аспекты приложения (логику ввода, бизнес-логику и логику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UI),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обеспечивая при этом свободную связь между ними.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Model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(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Модель) инкапсулирует (объединяет) данные приложения, в целом они будут состоять из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POJO («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Старых добрых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Java-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объектов», или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бинов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View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(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Отображение, Вид) отвечает за отображение данных Модели, — как правило, генерируя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HTML,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которые мы видим в своём браузере.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Controller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(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Контроллер) обрабатывает запрос пользователя, создаёт соответствующую Модель и передаёт её для отображения в Вид.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6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DispatcherServlet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0" i="0" u="none" strike="noStrike" dirty="0">
                <a:effectLst/>
                <a:latin typeface="Font Awesome 5 Free"/>
              </a:rPr>
              <a:t>Spring MVC </a:t>
            </a:r>
            <a:r>
              <a:rPr lang="ru-RU" b="0" i="0" u="none" strike="noStrike" dirty="0">
                <a:effectLst/>
                <a:latin typeface="Font Awesome 5 Free"/>
              </a:rPr>
              <a:t>построен вокруг центрального </a:t>
            </a:r>
            <a:r>
              <a:rPr lang="ru-RU" b="0" i="0" u="none" strike="noStrike" dirty="0" err="1">
                <a:effectLst/>
                <a:latin typeface="Font Awesome 5 Free"/>
              </a:rPr>
              <a:t>сервлета</a:t>
            </a:r>
            <a:r>
              <a:rPr lang="ru-RU" b="0" i="0" u="none" strike="noStrike" dirty="0">
                <a:effectLst/>
                <a:latin typeface="Font Awesome 5 Free"/>
              </a:rPr>
              <a:t>, который распределяет запросы по контроллерам, а также предоставляет другие широкие возможности при разработке веб приложений. На самом деле </a:t>
            </a:r>
            <a:r>
              <a:rPr lang="en-GB" b="0" i="0" u="none" strike="noStrike" dirty="0" err="1">
                <a:effectLst/>
                <a:latin typeface="Font Awesome 5 Free"/>
              </a:rPr>
              <a:t>DispatcherServlet</a:t>
            </a:r>
            <a:r>
              <a:rPr lang="en-GB" b="0" i="0" u="none" strike="noStrike" dirty="0">
                <a:effectLst/>
                <a:latin typeface="Font Awesome 5 Free"/>
              </a:rPr>
              <a:t> — </a:t>
            </a:r>
            <a:r>
              <a:rPr lang="ru-RU" b="0" i="0" u="none" strike="noStrike" dirty="0">
                <a:effectLst/>
                <a:latin typeface="Font Awesome 5 Free"/>
              </a:rPr>
              <a:t>полностью интегрированный </a:t>
            </a:r>
            <a:r>
              <a:rPr lang="ru-RU" b="0" i="0" u="none" strike="noStrike" dirty="0" err="1">
                <a:effectLst/>
                <a:latin typeface="Font Awesome 5 Free"/>
              </a:rPr>
              <a:t>сервлет</a:t>
            </a:r>
            <a:r>
              <a:rPr lang="ru-RU" b="0" i="0" u="none" strike="noStrike" dirty="0">
                <a:effectLst/>
                <a:latin typeface="Font Awesome 5 Free"/>
              </a:rPr>
              <a:t> в </a:t>
            </a:r>
            <a:r>
              <a:rPr lang="en-GB" b="0" i="0" u="none" strike="noStrike" dirty="0">
                <a:effectLst/>
                <a:latin typeface="Font Awesome 5 Free"/>
              </a:rPr>
              <a:t>Spring IoC </a:t>
            </a:r>
            <a:r>
              <a:rPr lang="ru-RU" b="0" i="0" u="none" strike="noStrike" dirty="0">
                <a:effectLst/>
                <a:latin typeface="Font Awesome 5 Free"/>
              </a:rPr>
              <a:t>контейнер и таким образом получает доступ ко всем возможностям </a:t>
            </a:r>
            <a:r>
              <a:rPr lang="en-GB" b="0" i="0" u="none" strike="noStrike" dirty="0">
                <a:effectLst/>
                <a:latin typeface="Font Awesome 5 Free"/>
              </a:rPr>
              <a:t>Spring.</a:t>
            </a:r>
            <a:endParaRPr lang="ru-RU" b="0" i="0" u="none" strike="noStrike" dirty="0">
              <a:effectLst/>
              <a:latin typeface="-apple-system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DispatcherServlet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B5DAEFA-1CF1-13B9-6DE4-C416C60E8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1327150"/>
            <a:ext cx="7035800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39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DispatcherServlet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0" i="0" u="none" strike="noStrike" dirty="0">
                <a:effectLst/>
                <a:latin typeface="Font Awesome 5 Free"/>
              </a:rPr>
              <a:t>После получения </a:t>
            </a:r>
            <a:r>
              <a:rPr lang="en-GB" b="0" i="0" u="none" strike="noStrike" dirty="0">
                <a:effectLst/>
                <a:latin typeface="Font Awesome 5 Free"/>
              </a:rPr>
              <a:t>HTTP-</a:t>
            </a:r>
            <a:r>
              <a:rPr lang="ru-RU" b="0" i="0" u="none" strike="noStrike" dirty="0">
                <a:effectLst/>
                <a:latin typeface="Font Awesome 5 Free"/>
              </a:rPr>
              <a:t>запроса </a:t>
            </a:r>
            <a:r>
              <a:rPr lang="en-GB" b="0" i="0" u="none" strike="noStrike" dirty="0" err="1">
                <a:effectLst/>
                <a:latin typeface="Font Awesome 5 Free"/>
              </a:rPr>
              <a:t>DispatcherServlet</a:t>
            </a:r>
            <a:r>
              <a:rPr lang="en-GB" b="0" i="0" u="none" strike="noStrike" dirty="0">
                <a:effectLst/>
                <a:latin typeface="Font Awesome 5 Free"/>
              </a:rPr>
              <a:t> </a:t>
            </a:r>
            <a:r>
              <a:rPr lang="ru-RU" b="0" i="0" u="none" strike="noStrike" dirty="0">
                <a:effectLst/>
                <a:latin typeface="Font Awesome 5 Free"/>
              </a:rPr>
              <a:t>обращается к интерфейсу </a:t>
            </a:r>
            <a:r>
              <a:rPr lang="en-GB" b="0" i="0" u="none" strike="noStrike" dirty="0" err="1">
                <a:effectLst/>
                <a:latin typeface="Font Awesome 5 Free"/>
              </a:rPr>
              <a:t>HandlerMapping</a:t>
            </a:r>
            <a:r>
              <a:rPr lang="en-GB" b="0" i="0" u="none" strike="noStrike" dirty="0">
                <a:effectLst/>
                <a:latin typeface="Font Awesome 5 Free"/>
              </a:rPr>
              <a:t>, </a:t>
            </a:r>
            <a:r>
              <a:rPr lang="ru-RU" b="0" i="0" u="none" strike="noStrike" dirty="0">
                <a:effectLst/>
                <a:latin typeface="Font Awesome 5 Free"/>
              </a:rPr>
              <a:t>который определяет, какой Контроллер должен быть вызван, после чего, отправляет запрос в нужный Контроллер.</a:t>
            </a:r>
          </a:p>
          <a:p>
            <a:r>
              <a:rPr lang="ru-RU" b="0" i="0" u="none" strike="noStrike" dirty="0">
                <a:effectLst/>
                <a:latin typeface="Font Awesome 5 Free"/>
              </a:rPr>
              <a:t>Контроллер принимает запрос и вызывает соответствующий служебный метод, основанный на </a:t>
            </a:r>
            <a:r>
              <a:rPr lang="en-GB" b="0" i="0" u="none" strike="noStrike" dirty="0">
                <a:effectLst/>
                <a:latin typeface="Font Awesome 5 Free"/>
              </a:rPr>
              <a:t>GET </a:t>
            </a:r>
            <a:r>
              <a:rPr lang="ru-RU" b="0" i="0" u="none" strike="noStrike" dirty="0">
                <a:effectLst/>
                <a:latin typeface="Font Awesome 5 Free"/>
              </a:rPr>
              <a:t>или </a:t>
            </a:r>
            <a:r>
              <a:rPr lang="en-GB" b="0" i="0" u="none" strike="noStrike" dirty="0">
                <a:effectLst/>
                <a:latin typeface="Font Awesome 5 Free"/>
              </a:rPr>
              <a:t>POST. </a:t>
            </a:r>
            <a:r>
              <a:rPr lang="ru-RU" b="0" i="0" u="none" strike="noStrike" dirty="0">
                <a:effectLst/>
                <a:latin typeface="Font Awesome 5 Free"/>
              </a:rPr>
              <a:t>Вызванный метод определяет данные Модели, основанные на определённой бизнес-логике и возвращает в </a:t>
            </a:r>
            <a:r>
              <a:rPr lang="en-GB" b="0" i="0" u="none" strike="noStrike" dirty="0" err="1">
                <a:effectLst/>
                <a:latin typeface="Font Awesome 5 Free"/>
              </a:rPr>
              <a:t>DispatcherServlet</a:t>
            </a:r>
            <a:r>
              <a:rPr lang="en-GB" b="0" i="0" u="none" strike="noStrike" dirty="0">
                <a:effectLst/>
                <a:latin typeface="Font Awesome 5 Free"/>
              </a:rPr>
              <a:t> </a:t>
            </a:r>
            <a:r>
              <a:rPr lang="ru-RU" b="0" i="0" u="none" strike="noStrike" dirty="0">
                <a:effectLst/>
                <a:latin typeface="Font Awesome 5 Free"/>
              </a:rPr>
              <a:t>имя Вида (</a:t>
            </a:r>
            <a:r>
              <a:rPr lang="en-GB" b="0" i="0" u="none" strike="noStrike" dirty="0">
                <a:effectLst/>
                <a:latin typeface="Font Awesome 5 Free"/>
              </a:rPr>
              <a:t>View).</a:t>
            </a:r>
          </a:p>
          <a:p>
            <a:r>
              <a:rPr lang="ru-RU" b="0" i="0" u="none" strike="noStrike" dirty="0">
                <a:effectLst/>
                <a:latin typeface="Font Awesome 5 Free"/>
              </a:rPr>
              <a:t>При помощи интерфейса </a:t>
            </a:r>
            <a:r>
              <a:rPr lang="en-GB" b="0" i="0" u="none" strike="noStrike" dirty="0" err="1">
                <a:effectLst/>
                <a:latin typeface="Font Awesome 5 Free"/>
              </a:rPr>
              <a:t>ViewResolver</a:t>
            </a:r>
            <a:r>
              <a:rPr lang="en-GB" b="0" i="0" u="none" strike="noStrike" dirty="0">
                <a:effectLst/>
                <a:latin typeface="Font Awesome 5 Free"/>
              </a:rPr>
              <a:t> </a:t>
            </a:r>
            <a:r>
              <a:rPr lang="en-GB" b="0" i="0" u="none" strike="noStrike" dirty="0" err="1">
                <a:effectLst/>
                <a:latin typeface="Font Awesome 5 Free"/>
              </a:rPr>
              <a:t>DispatcherServlet</a:t>
            </a:r>
            <a:r>
              <a:rPr lang="en-GB" b="0" i="0" u="none" strike="noStrike" dirty="0">
                <a:effectLst/>
                <a:latin typeface="Font Awesome 5 Free"/>
              </a:rPr>
              <a:t> </a:t>
            </a:r>
            <a:r>
              <a:rPr lang="ru-RU" b="0" i="0" u="none" strike="noStrike" dirty="0">
                <a:effectLst/>
                <a:latin typeface="Font Awesome 5 Free"/>
              </a:rPr>
              <a:t>определяет, какой Вид нужно использовать на основании полученного имени.</a:t>
            </a:r>
          </a:p>
          <a:p>
            <a:r>
              <a:rPr lang="ru-RU" b="0" i="0" u="none" strike="noStrike" dirty="0">
                <a:effectLst/>
                <a:latin typeface="Font Awesome 5 Free"/>
              </a:rPr>
              <a:t>После того, как Вид (</a:t>
            </a:r>
            <a:r>
              <a:rPr lang="en-GB" b="0" i="0" u="none" strike="noStrike" dirty="0">
                <a:effectLst/>
                <a:latin typeface="Font Awesome 5 Free"/>
              </a:rPr>
              <a:t>View) </a:t>
            </a:r>
            <a:r>
              <a:rPr lang="ru-RU" b="0" i="0" u="none" strike="noStrike" dirty="0">
                <a:effectLst/>
                <a:latin typeface="Font Awesome 5 Free"/>
              </a:rPr>
              <a:t>создан, </a:t>
            </a:r>
            <a:r>
              <a:rPr lang="en-GB" b="0" i="0" u="none" strike="noStrike" dirty="0" err="1">
                <a:effectLst/>
                <a:latin typeface="Font Awesome 5 Free"/>
              </a:rPr>
              <a:t>DispatcherServlet</a:t>
            </a:r>
            <a:r>
              <a:rPr lang="en-GB" b="0" i="0" u="none" strike="noStrike" dirty="0">
                <a:effectLst/>
                <a:latin typeface="Font Awesome 5 Free"/>
              </a:rPr>
              <a:t> </a:t>
            </a:r>
            <a:r>
              <a:rPr lang="ru-RU" b="0" i="0" u="none" strike="noStrike" dirty="0">
                <a:effectLst/>
                <a:latin typeface="Font Awesome 5 Free"/>
              </a:rPr>
              <a:t>отправляет данные Модели в виде атрибутов в Вид, который в конечном итоге отображается в браузере.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@Controller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DispatcherServlet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отправляет запрос контроллерам для выполнения определённых функций. Аннотация @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Controller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указывает, что конкретный класс является контроллером. Аннотация @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RequestMapping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используется для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мапинга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(связывания) с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URL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для всего класса или для конкретного метода обработчика.</a:t>
            </a:r>
            <a:endParaRPr lang="ru-RU" i="0" strike="noStrike" dirty="0">
              <a:effectLst/>
              <a:latin typeface="Font Awesome 5 Free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@Controller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6D25732-779F-E07E-A06F-D55C49B46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88" y="2076196"/>
            <a:ext cx="94488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8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1463</Words>
  <Application>Microsoft Macintosh PowerPoint</Application>
  <PresentationFormat>Widescreen</PresentationFormat>
  <Paragraphs>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Font Awesome 5 Free</vt:lpstr>
      <vt:lpstr>Office Theme</vt:lpstr>
      <vt:lpstr>Технологии программирования</vt:lpstr>
      <vt:lpstr>Spring MVC</vt:lpstr>
      <vt:lpstr>Spring MVC</vt:lpstr>
      <vt:lpstr>Spring MVC</vt:lpstr>
      <vt:lpstr>DispatcherServlet</vt:lpstr>
      <vt:lpstr>DispatcherServlet</vt:lpstr>
      <vt:lpstr>DispatcherServlet</vt:lpstr>
      <vt:lpstr>@Controller</vt:lpstr>
      <vt:lpstr>@Controller</vt:lpstr>
      <vt:lpstr>Специальные bean Spring MVC</vt:lpstr>
      <vt:lpstr>Специальные bean Spring MVC</vt:lpstr>
      <vt:lpstr>Spring MVC -HandlerMapping</vt:lpstr>
      <vt:lpstr>Spring MVC -HandlerAdapter</vt:lpstr>
      <vt:lpstr>Spring MVC – другие бины </vt:lpstr>
      <vt:lpstr>Spring MVC – другие бины </vt:lpstr>
      <vt:lpstr>Spring MVC – как приходит запрос</vt:lpstr>
      <vt:lpstr>Spring MVC – как приходит запрос</vt:lpstr>
      <vt:lpstr>Spring MVC – как приходит запрос</vt:lpstr>
      <vt:lpstr>Spring MVC – как приходит запрос</vt:lpstr>
      <vt:lpstr>Spring MVC – как приходит запрос</vt:lpstr>
      <vt:lpstr>Spring MVC – как приходит запрос</vt:lpstr>
      <vt:lpstr>Spring MVC – как приходит запрос</vt:lpstr>
      <vt:lpstr>Spring MVC – как приходит запрос</vt:lpstr>
      <vt:lpstr>Spring MVC – как приходит запрос (еще чуть-чуть…..)</vt:lpstr>
      <vt:lpstr>Spring MVC – как приходит запрос (еще чуть-чуть…..)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</dc:title>
  <dc:creator>XMagicAdmin</dc:creator>
  <cp:lastModifiedBy>CHIKISHEV Konstantin</cp:lastModifiedBy>
  <cp:revision>4</cp:revision>
  <dcterms:created xsi:type="dcterms:W3CDTF">2023-03-11T19:20:44Z</dcterms:created>
  <dcterms:modified xsi:type="dcterms:W3CDTF">2023-03-27T15:35:27Z</dcterms:modified>
</cp:coreProperties>
</file>