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69" r:id="rId5"/>
    <p:sldId id="290" r:id="rId6"/>
    <p:sldId id="268" r:id="rId7"/>
    <p:sldId id="270" r:id="rId8"/>
    <p:sldId id="258" r:id="rId9"/>
    <p:sldId id="259" r:id="rId10"/>
    <p:sldId id="265" r:id="rId11"/>
    <p:sldId id="271" r:id="rId12"/>
    <p:sldId id="272" r:id="rId13"/>
    <p:sldId id="273" r:id="rId14"/>
    <p:sldId id="289" r:id="rId15"/>
    <p:sldId id="277" r:id="rId16"/>
    <p:sldId id="283" r:id="rId17"/>
    <p:sldId id="284" r:id="rId18"/>
    <p:sldId id="285" r:id="rId19"/>
    <p:sldId id="286" r:id="rId20"/>
    <p:sldId id="294" r:id="rId21"/>
    <p:sldId id="291" r:id="rId22"/>
    <p:sldId id="279" r:id="rId23"/>
    <p:sldId id="299" r:id="rId24"/>
    <p:sldId id="287" r:id="rId25"/>
    <p:sldId id="300" r:id="rId26"/>
    <p:sldId id="298" r:id="rId27"/>
    <p:sldId id="278" r:id="rId28"/>
    <p:sldId id="281" r:id="rId29"/>
    <p:sldId id="293" r:id="rId30"/>
    <p:sldId id="296" r:id="rId31"/>
    <p:sldId id="295" r:id="rId32"/>
    <p:sldId id="297" r:id="rId33"/>
    <p:sldId id="301" r:id="rId3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78" autoAdjust="0"/>
  </p:normalViewPr>
  <p:slideViewPr>
    <p:cSldViewPr snapToGrid="0">
      <p:cViewPr>
        <p:scale>
          <a:sx n="66" d="100"/>
          <a:sy n="66" d="100"/>
        </p:scale>
        <p:origin x="-941" y="-5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B95F70-03C0-4FFB-8793-F7D6F5551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2734A24-4980-419F-9DCC-EF3C91B61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853A52-D183-4C0C-AF9C-8CBCDCDD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21/07/2023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7BFF61B-7605-451A-90D7-7D5BBCEB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C0DA70-08A2-486F-B9EE-95F97EE8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0096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802038-B57B-4E5E-90FE-7F10286B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8554BB7-F0A0-4396-BACB-54DA9F304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01A17FF-E591-4806-8EF8-735215AE0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90D2BFE-2655-4DA3-9CBD-07FBE562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21/07/2023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3BEECB8-6D65-4094-AC1A-C992C25A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DFF4C0F-BF7E-488F-A4B4-696F76B3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5919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B6792A-F38B-4F2C-ADBC-1C15014B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7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2A99952-591F-418A-B108-6EC6B6968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36D347-D3C8-448D-847D-015AC3FA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21/07/2023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E80698-EA0D-43B5-9E68-9C256E5B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7C721B-CEB8-44BA-A33B-0999425F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30788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00B0A6C-F906-4F5E-AADC-643EEFC80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9CC0E59-041B-4D67-B633-405BC9AD3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66094C-1E6B-4D24-94B7-DB85355E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21/07/2023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8C9311-2138-4B0E-9939-26AC61D0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3BE1DF-F537-4836-A12B-24449608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6208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1241B2-0D86-430D-B41B-D8E905A0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8D9E8E-BCFE-476B-9C3E-D795BDF1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7D097D-F058-404A-9054-FA12C515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21/07/2023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A3C1B6-62FF-4D39-B1B7-80ED1EEB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E1DEF8-8DD4-429C-8045-43AFFEE4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9221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1241B2-0D86-430D-B41B-D8E905A0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8D9E8E-BCFE-476B-9C3E-D795BDF1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7524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7D097D-F058-404A-9054-FA12C515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21/07/2023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A3C1B6-62FF-4D39-B1B7-80ED1EEB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E1DEF8-8DD4-429C-8045-43AFFEE4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1155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92C17B-2942-4D0A-96F1-F2E0E573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DB10F1A-C192-41FA-B518-42050492D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4B0546-9C9D-4940-87A3-F39585AA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21/07/2023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80B022-C5B3-4DD3-BF3F-C1357C97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5C7E91-1FEE-44AE-B9B7-330B5D7D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4344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2AD6B7-3B2E-4C6A-9CEE-ED7686EC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D17769-71E8-4707-8BA2-910AAC484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ECE7247-487E-471D-8D75-BA5F655BA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BCC875D-D2B6-4251-81C3-89B2569B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21/07/2023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1F7938A-1BA6-419F-AEB4-60E23EA7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16EA456-7EC8-411E-9A69-771CE07E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4483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6DE085-2280-467E-91CB-66980719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0EFBDD5-779C-4D34-A857-FC50086F0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C8F016C-CA19-4B99-B496-64ABB6B58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7541AC2-A479-4308-9AF8-CA83127AB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CF79F8A-DA3A-4D09-B6DA-CDF139491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ED2DBA1-82A3-40C5-9F37-4B88F6C6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21/07/2023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094F45B-BDDE-4A68-BB93-9338CF8A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795C017-DA5A-4391-8299-F0BBC434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7983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090373-D1D1-4D85-8BD7-F6CB60C5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DA80B40-9C56-4836-ACF1-D4B9F7F7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21/07/2023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0BB32EE-102E-41E2-B788-5DDD96A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7B88824-B17A-4DC3-9629-CB211E0F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5855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7CE12B-9FE7-4C8A-AB68-F7D039EE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21/07/2023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CAC3784-E6A5-446D-9238-1396952A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074D0F5-8662-45C6-B05D-DF1F9D8A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6552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8BF255-B2D7-498C-A3C7-A4C58317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36CEDD-70C1-433C-BAA5-B342A147D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5CB5D8C-A77C-4D26-A1D8-010736F84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414FB87-DDFE-4E8F-87E0-C913D44A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21/07/2023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396F764-A21C-45A4-91E4-7FA6B326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EF52E83-3169-456B-AAD8-ABB8972F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0478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CC3A86D-3830-444D-B17A-3349865C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3AB334-5BA7-444F-8A15-4CBB1039B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6634C7-4BDC-430F-A9F0-60A3F6951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04C65-539E-4AD4-859E-8B7412D78289}" type="datetimeFigureOut">
              <a:rPr lang="x-none" smtClean="0"/>
              <a:t>21/07/2023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3DAEAE-77B3-47FC-8341-6E0EFDFD0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BCFFC4-BE25-4199-B180-25FF6B8B6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406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A809C9-4B93-4BC5-9D6E-3EE198C9B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Framework Features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6E98C76-BF7C-4E6D-9666-D506DF1D5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Overview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78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3B810CF-8B65-40F1-A50C-4AEABE85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Dashboard Widgets – Colors</a:t>
            </a:r>
            <a:endParaRPr lang="x-none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46AFF02A-4A3F-46A9-AA85-C205489ED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Widgets can be colored to highlight or create visual grouping.</a:t>
            </a:r>
            <a:endParaRPr lang="x-none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E84A51B2-4D91-4021-8309-6E3EBF6BC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2498161"/>
            <a:ext cx="9580880" cy="322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A05D06C-6013-4F53-8478-D129844F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Parameters</a:t>
            </a:r>
            <a:endParaRPr lang="x-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82C205C-D269-41A7-9079-97120B006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965199"/>
          </a:xfrm>
        </p:spPr>
        <p:txBody>
          <a:bodyPr>
            <a:normAutofit/>
          </a:bodyPr>
          <a:lstStyle/>
          <a:p>
            <a:r>
              <a:rPr lang="en-US" dirty="0"/>
              <a:t>You can add custom parameters to the dashboard. Either global </a:t>
            </a:r>
            <a:br>
              <a:rPr lang="en-US" dirty="0"/>
            </a:br>
            <a:r>
              <a:rPr lang="en-US" dirty="0"/>
              <a:t>override the or replacing placeholders.</a:t>
            </a:r>
            <a:endParaRPr lang="x-none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9B0932E-A655-45F2-9269-67C936BCF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3378266" cy="4192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875D6FF-E763-452F-B87F-EECE80E9E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082" y="2286000"/>
            <a:ext cx="6213197" cy="422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A05D06C-6013-4F53-8478-D129844F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Parameters Widget</a:t>
            </a:r>
            <a:endParaRPr lang="x-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82C205C-D269-41A7-9079-97120B006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965199"/>
          </a:xfrm>
        </p:spPr>
        <p:txBody>
          <a:bodyPr>
            <a:normAutofit/>
          </a:bodyPr>
          <a:lstStyle/>
          <a:p>
            <a:r>
              <a:rPr lang="en-US" dirty="0"/>
              <a:t>Allow a user to adjust the defined parameters with one or multiple parameters widgets.</a:t>
            </a:r>
            <a:endParaRPr lang="x-none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C953E39-A1E1-4120-BA45-2C7E790EE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2234097"/>
            <a:ext cx="8017294" cy="446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E9F001-422D-41D2-B0B0-44D45D91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– MySQL Data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15881A-5069-4285-97F3-5453BC930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Fetch data </a:t>
            </a:r>
            <a:r>
              <a:rPr lang="en-US" dirty="0"/>
              <a:t>from a </a:t>
            </a:r>
            <a:r>
              <a:rPr lang="en-US" dirty="0" smtClean="0"/>
              <a:t>database </a:t>
            </a:r>
            <a:r>
              <a:rPr lang="en-US" dirty="0"/>
              <a:t>with </a:t>
            </a:r>
            <a:r>
              <a:rPr lang="en-US" dirty="0" smtClean="0"/>
              <a:t>a simple SQL Query. </a:t>
            </a:r>
            <a:r>
              <a:rPr lang="en-US" dirty="0"/>
              <a:t>Check if the value of a specific column reaches a defined threshold and set the color appropriately:</a:t>
            </a:r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340FC03-CF5D-4247-998C-49AA412A5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80" y="2276477"/>
            <a:ext cx="8346440" cy="39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8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1850" y="2733040"/>
            <a:ext cx="10515600" cy="1016000"/>
          </a:xfrm>
        </p:spPr>
        <p:txBody>
          <a:bodyPr/>
          <a:lstStyle/>
          <a:p>
            <a:r>
              <a:rPr lang="en-US" dirty="0" smtClean="0"/>
              <a:t>QUERY FEATURE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58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586D44-EECA-4316-AFD9-18218DD9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Feature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4B9576-886E-4FFB-A78F-8B87E0DBB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49148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query feature gives you more flexibility on how you want to fetch and display </a:t>
            </a:r>
            <a:r>
              <a:rPr lang="en-US" dirty="0" smtClean="0"/>
              <a:t>your </a:t>
            </a:r>
            <a:r>
              <a:rPr lang="en-US" dirty="0"/>
              <a:t>data </a:t>
            </a:r>
            <a:r>
              <a:rPr lang="en-US" dirty="0" smtClean="0"/>
              <a:t>. </a:t>
            </a:r>
            <a:r>
              <a:rPr lang="en-US" dirty="0"/>
              <a:t>You can either use it to fetch data on the fly or display data on a dashboard. Features: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Various out of the box database sources (MySQL, MSSQL Oracle, any </a:t>
            </a:r>
            <a:r>
              <a:rPr lang="en-US" dirty="0" smtClean="0"/>
              <a:t>JDBC driver etc…)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Commands for filtering based on field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Sorting </a:t>
            </a:r>
            <a:r>
              <a:rPr lang="en-US" dirty="0"/>
              <a:t>of the data based on one or multiple field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Merging of data from multiple sources into one </a:t>
            </a:r>
            <a:r>
              <a:rPr lang="en-US" dirty="0" smtClean="0"/>
              <a:t>set of data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Deduplication by field values and keeping top &lt;n&gt; or last &lt;n&gt; records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Formatting of fields or records based on field values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Integrate the queries into dashboards using the Query Widget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Mass display of traffic </a:t>
            </a:r>
            <a:r>
              <a:rPr lang="en-US" dirty="0" smtClean="0"/>
              <a:t>lights</a:t>
            </a:r>
          </a:p>
        </p:txBody>
      </p:sp>
    </p:spTree>
    <p:extLst>
      <p:ext uri="{BB962C8B-B14F-4D97-AF65-F5344CB8AC3E}">
        <p14:creationId xmlns:p14="http://schemas.microsoft.com/office/powerpoint/2010/main" val="9972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118670-9D33-4A23-AC4C-18347438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Results on Dashboard</a:t>
            </a:r>
            <a:endParaRPr lang="x-non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E4DA3F9C-F9DB-4F20-8762-A4E630955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757"/>
            <a:ext cx="10515600" cy="75247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Show any result of a query on a dashboard</a:t>
            </a:r>
            <a:r>
              <a:rPr lang="en-US" dirty="0"/>
              <a:t> </a:t>
            </a:r>
            <a:r>
              <a:rPr lang="en-US" dirty="0" smtClean="0"/>
              <a:t>using any format you can create with the query language:</a:t>
            </a:r>
            <a:endParaRPr lang="x-none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7" y="1895751"/>
            <a:ext cx="2185245" cy="203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347" y="1895749"/>
            <a:ext cx="3508230" cy="2026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865" y="1895749"/>
            <a:ext cx="4855607" cy="2026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8" y="4038825"/>
            <a:ext cx="2179922" cy="203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348" y="4038826"/>
            <a:ext cx="3508230" cy="2016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865" y="4038826"/>
            <a:ext cx="4843043" cy="2016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9" y="6121207"/>
            <a:ext cx="2179922" cy="573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348" y="6138460"/>
            <a:ext cx="8466560" cy="46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7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118670-9D33-4A23-AC4C-18347438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Results on Dashboard</a:t>
            </a:r>
            <a:endParaRPr lang="x-non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E4DA3F9C-F9DB-4F20-8762-A4E630955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757"/>
            <a:ext cx="10515600" cy="7524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Continued: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88" y="1973641"/>
            <a:ext cx="2570803" cy="2417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227" y="1973641"/>
            <a:ext cx="3200642" cy="23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212" y="1961517"/>
            <a:ext cx="4375092" cy="242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8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118670-9D33-4A23-AC4C-18347438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Results - Chart Display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18" y="1216343"/>
            <a:ext cx="2852586" cy="2126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743" y="1197293"/>
            <a:ext cx="2868584" cy="215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091" y="1219607"/>
            <a:ext cx="2831115" cy="2121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091" y="3880384"/>
            <a:ext cx="2832986" cy="2121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18" y="3880384"/>
            <a:ext cx="2852586" cy="214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743" y="3880384"/>
            <a:ext cx="2841221" cy="214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441" y="6062796"/>
            <a:ext cx="8785188" cy="433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824" y="3400951"/>
            <a:ext cx="8787058" cy="4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9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118670-9D33-4A23-AC4C-18347438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Results - Chart Display</a:t>
            </a:r>
            <a:endParaRPr lang="x-non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728042" y="1213355"/>
            <a:ext cx="10753072" cy="5350006"/>
            <a:chOff x="480696" y="1090292"/>
            <a:chExt cx="11247763" cy="559613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96" y="3629376"/>
              <a:ext cx="11247763" cy="57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96" y="1090294"/>
              <a:ext cx="3556782" cy="24396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260" y="1090294"/>
              <a:ext cx="3591194" cy="24396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1369" y="1090292"/>
              <a:ext cx="3707090" cy="2439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4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475" y="4266121"/>
              <a:ext cx="3550204" cy="2420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47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966871-39A6-4CAF-9BAF-98EB2F6D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</a:t>
            </a:r>
            <a:r>
              <a:rPr lang="en-US"/>
              <a:t>of </a:t>
            </a:r>
            <a:r>
              <a:rPr lang="en-US" smtClean="0"/>
              <a:t>CFW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C308C7-6DFB-4507-A325-8CD2A01E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4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were the goals in mind when </a:t>
            </a:r>
            <a:r>
              <a:rPr lang="en-US" dirty="0" smtClean="0"/>
              <a:t>the Core Framework(CFW) </a:t>
            </a:r>
            <a:r>
              <a:rPr lang="en-US" dirty="0"/>
              <a:t>was created:</a:t>
            </a:r>
          </a:p>
          <a:p>
            <a:r>
              <a:rPr lang="en-US" dirty="0" smtClean="0"/>
              <a:t>Providing a base User </a:t>
            </a:r>
            <a:r>
              <a:rPr lang="en-US" dirty="0"/>
              <a:t>M</a:t>
            </a:r>
            <a:r>
              <a:rPr lang="en-US" dirty="0" smtClean="0"/>
              <a:t>anagement </a:t>
            </a:r>
            <a:r>
              <a:rPr lang="en-US" dirty="0"/>
              <a:t>S</a:t>
            </a:r>
            <a:r>
              <a:rPr lang="en-US" dirty="0" smtClean="0"/>
              <a:t>ystem (Users, Roles, Permissions)</a:t>
            </a:r>
          </a:p>
          <a:p>
            <a:r>
              <a:rPr lang="en-US" dirty="0" smtClean="0"/>
              <a:t>Extendable Dashboard Feature to allow users to create custom displays </a:t>
            </a:r>
          </a:p>
          <a:p>
            <a:r>
              <a:rPr lang="en-US" dirty="0" smtClean="0"/>
              <a:t>Extendable Configuration, Settings, API</a:t>
            </a:r>
            <a:r>
              <a:rPr lang="en-US" dirty="0"/>
              <a:t> </a:t>
            </a:r>
            <a:r>
              <a:rPr lang="en-US" dirty="0" smtClean="0"/>
              <a:t>and Task Management</a:t>
            </a:r>
          </a:p>
          <a:p>
            <a:r>
              <a:rPr lang="en-US" dirty="0" smtClean="0"/>
              <a:t>Extendable Query Language to process data as needed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7855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API Endpoint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15149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the available API endpoint to execute queries from another application to get the data for usage in other applications.</a:t>
            </a:r>
          </a:p>
          <a:p>
            <a:r>
              <a:rPr lang="en-US" dirty="0" smtClean="0"/>
              <a:t>The user interface includes an overview of all API endpoints where you can generate example URLs and CURL commands to assist you in using the API: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62" y="3027605"/>
            <a:ext cx="11007011" cy="303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42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1850" y="2733040"/>
            <a:ext cx="10515600" cy="1016000"/>
          </a:xfrm>
        </p:spPr>
        <p:txBody>
          <a:bodyPr/>
          <a:lstStyle/>
          <a:p>
            <a:r>
              <a:rPr lang="en-US" dirty="0" smtClean="0"/>
              <a:t>QUERY EXAMPLES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3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0606EA-B052-4986-9E62-6ACA4952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/>
              <a:t>– </a:t>
            </a:r>
            <a:r>
              <a:rPr lang="en-US" dirty="0" smtClean="0"/>
              <a:t>Content Assist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0741C9-90F7-49E1-9999-3F216DB04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201"/>
            <a:ext cx="10515600" cy="890567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Ctrl+Space</a:t>
            </a:r>
            <a:r>
              <a:rPr lang="en-US" dirty="0" smtClean="0"/>
              <a:t> to open the content assist to search for commands, functions, getting help on how to use them and autocomplete items. </a:t>
            </a:r>
            <a:endParaRPr lang="en-CH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90" y="2165068"/>
            <a:ext cx="11326190" cy="449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09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0606EA-B052-4986-9E62-6ACA4952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/>
              <a:t>– Fetch Data From Database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0741C9-90F7-49E1-9999-3F216DB04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Fetches data from a database and displays the data as table.</a:t>
            </a:r>
            <a:endParaRPr lang="en-CH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C1EA80E-36ED-462E-AF59-5356E8954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44" y="1900346"/>
            <a:ext cx="9147926" cy="466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8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Fetch JSON from Web APIs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262926"/>
            <a:ext cx="10515600" cy="982563"/>
          </a:xfrm>
        </p:spPr>
        <p:txBody>
          <a:bodyPr>
            <a:normAutofit/>
          </a:bodyPr>
          <a:lstStyle/>
          <a:p>
            <a:r>
              <a:rPr lang="en-US" dirty="0" smtClean="0"/>
              <a:t>Use the web source to fetch JSON data from a web API and choose the data you want to display using the unbox command:</a:t>
            </a:r>
            <a:endParaRPr lang="de-D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56" y="2251502"/>
            <a:ext cx="11386796" cy="1492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-4579"/>
          <a:stretch/>
        </p:blipFill>
        <p:spPr bwMode="auto">
          <a:xfrm>
            <a:off x="430956" y="3767117"/>
            <a:ext cx="11386796" cy="406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Filter 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4611" y="1332375"/>
            <a:ext cx="10515600" cy="982563"/>
          </a:xfrm>
        </p:spPr>
        <p:txBody>
          <a:bodyPr>
            <a:normAutofit/>
          </a:bodyPr>
          <a:lstStyle/>
          <a:p>
            <a:r>
              <a:rPr lang="en-US" dirty="0" smtClean="0"/>
              <a:t>Use the filter command to do any kind of filtering on any field, supports regular expressions:</a:t>
            </a:r>
            <a:endParaRPr lang="de-D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89" y="2559192"/>
            <a:ext cx="10103444" cy="205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29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Create Statistics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statistics fast and easy with the stats command:</a:t>
            </a: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10" y="2378045"/>
            <a:ext cx="3472042" cy="3177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227" y="2331745"/>
            <a:ext cx="7811548" cy="3900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13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8B704-594D-4CE1-8C3B-5EAC7C5F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- Formatting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BB42C9-39CD-487D-9BEE-AFC865557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records as traffic lights based on field values.</a:t>
            </a:r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F2C98FB-B744-402A-81F8-C360DDFF2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41" y="2164338"/>
            <a:ext cx="6726259" cy="4010023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" y="2164338"/>
            <a:ext cx="4123872" cy="4010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68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BFE8D1-2656-4D55-B23C-7228FA74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- Dashboard </a:t>
            </a:r>
            <a:r>
              <a:rPr lang="en-US" dirty="0"/>
              <a:t>Widget with Parameters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425075-3083-4C08-9A0E-A1DE3A4D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 queries to dashboards and use the dashboard parameter feature to customize your query.</a:t>
            </a:r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F5A427E-4B35-421D-8621-525DBD1FC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87" y="2162360"/>
            <a:ext cx="10129225" cy="447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4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Status Map for Mass Display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157467"/>
            <a:ext cx="10581640" cy="162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the query feature to mass display thousands of items, sort them with a simple command and get full visibility of the status of an entire system, add custom links for drilldown into detailed views(below 10’000 squares rendered in 2 sec):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791546"/>
            <a:ext cx="3204948" cy="1824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93" y="2777921"/>
            <a:ext cx="8292765" cy="181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00" y="4780537"/>
            <a:ext cx="3173888" cy="190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318" y="4826837"/>
            <a:ext cx="8258040" cy="180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7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1850" y="2733040"/>
            <a:ext cx="10515600" cy="1016000"/>
          </a:xfrm>
        </p:spPr>
        <p:txBody>
          <a:bodyPr/>
          <a:lstStyle/>
          <a:p>
            <a:r>
              <a:rPr lang="en-US" dirty="0" smtClean="0"/>
              <a:t>USER MANAGEMENT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58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Compare 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the query language to compare similar data from two different sources or two different timeframes: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" y="2288540"/>
            <a:ext cx="11296790" cy="399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7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</a:t>
            </a:r>
            <a:r>
              <a:rPr lang="en-US" dirty="0" err="1" smtClean="0"/>
              <a:t>Subquerying</a:t>
            </a:r>
            <a:r>
              <a:rPr lang="en-US" dirty="0" smtClean="0"/>
              <a:t> 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8752" y="1216629"/>
            <a:ext cx="4424680" cy="14122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subquery</a:t>
            </a:r>
            <a:r>
              <a:rPr lang="en-US" dirty="0" smtClean="0"/>
              <a:t> function allows you to query additional data from another data source to enhance your data: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55" y="1157468"/>
            <a:ext cx="6525895" cy="549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5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Object and Array Support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query language supports objects and arrays, creating, accessing and </a:t>
            </a:r>
            <a:r>
              <a:rPr lang="en-US" dirty="0" smtClean="0"/>
              <a:t>manipulation </a:t>
            </a:r>
            <a:r>
              <a:rPr lang="en-US" dirty="0" smtClean="0"/>
              <a:t>of the data included in them: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30" y="2144555"/>
            <a:ext cx="504825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330" y="2144556"/>
            <a:ext cx="6776518" cy="549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</a:t>
            </a:r>
            <a:r>
              <a:rPr lang="en-US" dirty="0" smtClean="0"/>
              <a:t>Multi Chart and Chart Details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the multi chart options and details options to render multiple data series separately with a simple setup: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453" y="2142522"/>
            <a:ext cx="7204562" cy="446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24" y="2192919"/>
            <a:ext cx="381952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4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CDEA46-AB36-471C-8BC0-E2849C41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Management</a:t>
            </a:r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B790BAE-2EAA-4426-8E94-CA35B3AA9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8329"/>
            <a:ext cx="10048240" cy="490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1850" y="2733040"/>
            <a:ext cx="10515600" cy="1016000"/>
          </a:xfrm>
        </p:spPr>
        <p:txBody>
          <a:bodyPr/>
          <a:lstStyle/>
          <a:p>
            <a:r>
              <a:rPr lang="en-US" dirty="0" smtClean="0"/>
              <a:t>DASHBOARDING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32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08E1EB-D1EA-49C6-A87D-807F9EF8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List</a:t>
            </a:r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457B652-73B7-45B0-874C-963B358D5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22" y="1208878"/>
            <a:ext cx="8161355" cy="52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9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1C355E-D737-4D59-8170-3869785D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Options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872884-D8FA-473F-BA4D-48DF02AD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4546600" cy="4856163"/>
          </a:xfrm>
        </p:spPr>
        <p:txBody>
          <a:bodyPr/>
          <a:lstStyle/>
          <a:p>
            <a:r>
              <a:rPr lang="en-US" dirty="0"/>
              <a:t>Dashboards can be shared with:</a:t>
            </a:r>
          </a:p>
          <a:p>
            <a:pPr lvl="1"/>
            <a:r>
              <a:rPr lang="en-US" dirty="0"/>
              <a:t>Specific users</a:t>
            </a:r>
          </a:p>
          <a:p>
            <a:pPr lvl="1"/>
            <a:r>
              <a:rPr lang="en-US" dirty="0"/>
              <a:t>Groups of users</a:t>
            </a:r>
          </a:p>
          <a:p>
            <a:pPr lvl="1"/>
            <a:r>
              <a:rPr lang="en-US" dirty="0"/>
              <a:t>All who can access the dashboard feature (if no user/group is specified)</a:t>
            </a:r>
          </a:p>
          <a:p>
            <a:pPr lvl="1"/>
            <a:r>
              <a:rPr lang="en-US" dirty="0"/>
              <a:t>Everyone(Public URL)</a:t>
            </a:r>
          </a:p>
          <a:p>
            <a:r>
              <a:rPr lang="en-US" dirty="0"/>
              <a:t>Editor permissions can be granted to users or groups</a:t>
            </a:r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661E8F4-3000-4F5D-9315-C3E1003B6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442" y="1320800"/>
            <a:ext cx="5919798" cy="485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6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5E51F3-A5F3-4C93-AA3F-38F4818C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</a:t>
            </a:r>
            <a:r>
              <a:rPr lang="en-US" dirty="0" smtClean="0"/>
              <a:t>Dashboard Widgets</a:t>
            </a:r>
            <a:endParaRPr lang="x-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455BA79-08DE-44E8-8A22-40E4D835A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6437" y="1563032"/>
            <a:ext cx="2800559" cy="4834277"/>
          </a:xfrm>
        </p:spPr>
        <p:txBody>
          <a:bodyPr>
            <a:noAutofit/>
          </a:bodyPr>
          <a:lstStyle/>
          <a:p>
            <a:r>
              <a:rPr lang="en-US" sz="2000" dirty="0"/>
              <a:t>Text</a:t>
            </a:r>
          </a:p>
          <a:p>
            <a:r>
              <a:rPr lang="en-US" sz="2000" dirty="0"/>
              <a:t>Label</a:t>
            </a:r>
          </a:p>
          <a:p>
            <a:r>
              <a:rPr lang="en-US" sz="2000" dirty="0"/>
              <a:t>List</a:t>
            </a:r>
          </a:p>
          <a:p>
            <a:r>
              <a:rPr lang="en-US" sz="2000" dirty="0"/>
              <a:t>Checklist</a:t>
            </a:r>
          </a:p>
          <a:p>
            <a:r>
              <a:rPr lang="en-US" sz="2000" dirty="0"/>
              <a:t>CSV Table</a:t>
            </a:r>
          </a:p>
          <a:p>
            <a:r>
              <a:rPr lang="en-US" sz="2000" dirty="0"/>
              <a:t>Tags</a:t>
            </a:r>
          </a:p>
          <a:p>
            <a:r>
              <a:rPr lang="en-US" sz="2000" dirty="0"/>
              <a:t>Image</a:t>
            </a:r>
          </a:p>
          <a:p>
            <a:r>
              <a:rPr lang="en-US" sz="2000" dirty="0"/>
              <a:t>HTML Editor</a:t>
            </a:r>
          </a:p>
          <a:p>
            <a:r>
              <a:rPr lang="en-US" sz="2000" dirty="0"/>
              <a:t>Website</a:t>
            </a:r>
          </a:p>
          <a:p>
            <a:r>
              <a:rPr lang="en-US" sz="2000" dirty="0" err="1"/>
              <a:t>Youtube</a:t>
            </a:r>
            <a:r>
              <a:rPr lang="en-US" sz="2000" dirty="0"/>
              <a:t> Video</a:t>
            </a:r>
          </a:p>
          <a:p>
            <a:r>
              <a:rPr lang="en-US" sz="2000" dirty="0"/>
              <a:t>Refresh Time</a:t>
            </a:r>
          </a:p>
          <a:p>
            <a:r>
              <a:rPr lang="en-US" sz="2000" dirty="0"/>
              <a:t>Parameters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="" xmlns:a16="http://schemas.microsoft.com/office/drawing/2014/main" id="{9455BA79-08DE-44E8-8A22-40E4D835AAD7}"/>
              </a:ext>
            </a:extLst>
          </p:cNvPr>
          <p:cNvSpPr txBox="1">
            <a:spLocks/>
          </p:cNvSpPr>
          <p:nvPr/>
        </p:nvSpPr>
        <p:spPr>
          <a:xfrm>
            <a:off x="3554233" y="1575146"/>
            <a:ext cx="2800559" cy="4539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Replica</a:t>
            </a:r>
          </a:p>
          <a:p>
            <a:r>
              <a:rPr lang="en-US" sz="2000" dirty="0"/>
              <a:t>Display Query Results</a:t>
            </a:r>
          </a:p>
          <a:p>
            <a:r>
              <a:rPr lang="en-US" sz="2000" dirty="0" smtClean="0"/>
              <a:t>Force Refresh</a:t>
            </a:r>
          </a:p>
          <a:p>
            <a:r>
              <a:rPr lang="en-US" sz="2000" dirty="0" err="1" smtClean="0"/>
              <a:t>Javascript</a:t>
            </a:r>
            <a:endParaRPr lang="en-US" sz="2000" dirty="0" smtClean="0"/>
          </a:p>
          <a:p>
            <a:r>
              <a:rPr lang="en-US" sz="2000" dirty="0" smtClean="0"/>
              <a:t>Databases:</a:t>
            </a:r>
          </a:p>
          <a:p>
            <a:pPr lvl="1"/>
            <a:r>
              <a:rPr lang="en-US" sz="1600" dirty="0"/>
              <a:t>MySQL</a:t>
            </a:r>
          </a:p>
          <a:p>
            <a:pPr lvl="1"/>
            <a:r>
              <a:rPr lang="en-US" sz="1600" dirty="0"/>
              <a:t>MSSQL</a:t>
            </a:r>
          </a:p>
          <a:p>
            <a:pPr lvl="1"/>
            <a:r>
              <a:rPr lang="en-US" sz="1600" dirty="0"/>
              <a:t>Oracle</a:t>
            </a:r>
          </a:p>
          <a:p>
            <a:pPr lvl="1"/>
            <a:r>
              <a:rPr lang="en-US" sz="1600" dirty="0"/>
              <a:t>Other Databases(JDBC Drivers)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00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30F7E243-F54D-4F7C-845C-0C2C1DBA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Standard Widgets</a:t>
            </a:r>
            <a:endParaRPr lang="x-none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6C615B85-DB7E-490F-BF09-363517CDB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1" y="1140312"/>
            <a:ext cx="9230958" cy="529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8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</Words>
  <Application>Microsoft Office PowerPoint</Application>
  <PresentationFormat>Benutzerdefiniert</PresentationFormat>
  <Paragraphs>96</Paragraphs>
  <Slides>33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4" baseType="lpstr">
      <vt:lpstr>Office Theme</vt:lpstr>
      <vt:lpstr>Core Framework Features</vt:lpstr>
      <vt:lpstr>Purpose of CFW</vt:lpstr>
      <vt:lpstr>USER MANAGEMENT</vt:lpstr>
      <vt:lpstr>User Management</vt:lpstr>
      <vt:lpstr>DASHBOARDING</vt:lpstr>
      <vt:lpstr>Dashboard List</vt:lpstr>
      <vt:lpstr>Dashboard Options</vt:lpstr>
      <vt:lpstr>Available Dashboard Widgets</vt:lpstr>
      <vt:lpstr>Overview of Standard Widgets</vt:lpstr>
      <vt:lpstr>Dashboard Widgets – Colors</vt:lpstr>
      <vt:lpstr>Dashboard Parameters</vt:lpstr>
      <vt:lpstr>Dashboard Parameters Widget</vt:lpstr>
      <vt:lpstr>Example – MySQL Data</vt:lpstr>
      <vt:lpstr>QUERY FEATURE</vt:lpstr>
      <vt:lpstr>Query Feature</vt:lpstr>
      <vt:lpstr>Query Results on Dashboard</vt:lpstr>
      <vt:lpstr>Query Results on Dashboard</vt:lpstr>
      <vt:lpstr>Query Results - Chart Display</vt:lpstr>
      <vt:lpstr>Query Results - Chart Display</vt:lpstr>
      <vt:lpstr>Query – API Endpoint</vt:lpstr>
      <vt:lpstr>QUERY EXAMPLES</vt:lpstr>
      <vt:lpstr>Query – Content Assist</vt:lpstr>
      <vt:lpstr>Query – Fetch Data From Database</vt:lpstr>
      <vt:lpstr>Query – Fetch JSON from Web APIs</vt:lpstr>
      <vt:lpstr>Query – Filter Data</vt:lpstr>
      <vt:lpstr>Query – Create Statistics</vt:lpstr>
      <vt:lpstr>Query - Formatting</vt:lpstr>
      <vt:lpstr>Query - Dashboard Widget with Parameters</vt:lpstr>
      <vt:lpstr>Query – Status Map for Mass Display </vt:lpstr>
      <vt:lpstr>Query – Compare Data</vt:lpstr>
      <vt:lpstr>Query – Subquerying Data</vt:lpstr>
      <vt:lpstr>Query – Object and Array Support</vt:lpstr>
      <vt:lpstr>Query – Multi Chart and Chart Details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Engineered Monitoring Plattform (EMP)</dc:title>
  <dc:creator>Reto Scheiwiller</dc:creator>
  <cp:lastModifiedBy>Reto Scheiwiller</cp:lastModifiedBy>
  <cp:revision>70</cp:revision>
  <dcterms:created xsi:type="dcterms:W3CDTF">2021-10-10T16:35:12Z</dcterms:created>
  <dcterms:modified xsi:type="dcterms:W3CDTF">2023-07-21T17:16:16Z</dcterms:modified>
</cp:coreProperties>
</file>