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88" r:id="rId4"/>
    <p:sldId id="269" r:id="rId5"/>
    <p:sldId id="290" r:id="rId6"/>
    <p:sldId id="268" r:id="rId7"/>
    <p:sldId id="270" r:id="rId8"/>
    <p:sldId id="258" r:id="rId9"/>
    <p:sldId id="259" r:id="rId10"/>
    <p:sldId id="265" r:id="rId11"/>
    <p:sldId id="271" r:id="rId12"/>
    <p:sldId id="272" r:id="rId13"/>
    <p:sldId id="273" r:id="rId14"/>
    <p:sldId id="289" r:id="rId15"/>
    <p:sldId id="277" r:id="rId16"/>
    <p:sldId id="283" r:id="rId17"/>
    <p:sldId id="284" r:id="rId18"/>
    <p:sldId id="285" r:id="rId19"/>
    <p:sldId id="286" r:id="rId20"/>
    <p:sldId id="294" r:id="rId21"/>
    <p:sldId id="302" r:id="rId22"/>
    <p:sldId id="291" r:id="rId23"/>
    <p:sldId id="279" r:id="rId24"/>
    <p:sldId id="299" r:id="rId25"/>
    <p:sldId id="287" r:id="rId26"/>
    <p:sldId id="300" r:id="rId27"/>
    <p:sldId id="298" r:id="rId28"/>
    <p:sldId id="303" r:id="rId29"/>
    <p:sldId id="278" r:id="rId30"/>
    <p:sldId id="281" r:id="rId31"/>
    <p:sldId id="293" r:id="rId32"/>
    <p:sldId id="296" r:id="rId33"/>
    <p:sldId id="295" r:id="rId34"/>
    <p:sldId id="297" r:id="rId35"/>
    <p:sldId id="301" r:id="rId36"/>
  </p:sldIdLst>
  <p:sldSz cx="12192000" cy="6858000"/>
  <p:notesSz cx="6858000" cy="9144000"/>
  <p:defaultTextStyle>
    <a:defPPr>
      <a:defRPr lang="x-non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A24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178" autoAdjust="0"/>
  </p:normalViewPr>
  <p:slideViewPr>
    <p:cSldViewPr snapToGrid="0">
      <p:cViewPr>
        <p:scale>
          <a:sx n="66" d="100"/>
          <a:sy n="66" d="100"/>
        </p:scale>
        <p:origin x="-941" y="-55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0B95F70-03C0-4FFB-8793-F7D6F5551AF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B2734A24-4980-419F-9DCC-EF3C91B614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E853A52-D183-4C0C-AF9C-8CBCDCDD99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BFF61B-7605-451A-90D7-7D5BBCEB49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CC0DA70-08A2-486F-B9EE-95F97EE841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009695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802038-B57B-4E5E-90FE-7F10286B56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08554BB7-F0A0-4396-BACB-54DA9F3046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01A17FF-E591-4806-8EF8-735215AE0E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90D2BFE-2655-4DA3-9CBD-07FBE562E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3BEECB8-6D65-4094-AC1A-C992C25A1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DFF4C0F-BF7E-488F-A4B4-696F76B35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591935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FB6792A-F38B-4F2C-ADBC-1C15014B5D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39731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2A99952-591F-418A-B108-6EC6B69684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D36D347-D3C8-448D-847D-015AC3FA1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9E80698-EA0D-43B5-9E68-9C256E5BD8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C7C721B-CEB8-44BA-A33B-0999425FF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73078844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500B0A6C-F906-4F5E-AADC-643EEFC80DE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9CC0E59-041B-4D67-B633-405BC9AD35A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66094C-1E6B-4D24-94B7-DB85355ED5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58C9311-2138-4B0E-9939-26AC61D07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33BE1DF-F537-4836-A12B-24449608F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662088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10515600" cy="48561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10922157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Shor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1241B2-0D86-430D-B41B-D8E905A022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52475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B8D9E8E-BCFE-476B-9C3E-D795BDF1F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752475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97D097D-F058-404A-9054-FA12C51573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4A3C1B6-62FF-4D39-B1B7-80ED1EEB85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AE1DEF8-8DD4-429C-8045-43AFFEE4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9115585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F92C17B-2942-4D0A-96F1-F2E0E5735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2DB10F1A-C192-41FA-B518-42050492D2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84B0546-9C9D-4940-87A3-F39585A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B80B022-C5B3-4DD3-BF3F-C1357C9792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15C7E91-1FEE-44AE-B9B7-330B5D7DE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9434428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D2AD6B7-3B2E-4C6A-9CEE-ED7686ECAC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28974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D17769-71E8-4707-8BA2-910AAC4845D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ECE7247-487E-471D-8D75-BA5F655BAC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8BCC875D-D2B6-4251-81C3-89B2569BB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D1F7938A-1BA6-419F-AEB4-60E23EA7F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916EA456-7EC8-411E-9A69-771CE07E1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544837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B6DE085-2280-467E-91CB-6698071994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82391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0EFBDD5-779C-4D34-A857-FC50086F0E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F016C-CA19-4B99-B496-64ABB6B581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7541AC2-A479-4308-9AF8-CA83127ABD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CF79F8A-DA3A-4D09-B6DA-CDF13949145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2ED2DBA1-82A3-40C5-9F37-4B88F6C664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094F45B-BDDE-4A68-BB93-9338CF8A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7795C017-DA5A-4391-8299-F0BBC43446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0798317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090373-D1D1-4D85-8BD7-F6CB60C5B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75186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4DA80B40-9C56-4836-ACF1-D4B9F7F77E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10BB32EE-102E-41E2-B788-5DDD96ACA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7B88824-B17A-4DC3-9629-CB211E0F1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358551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4D7CE12B-9FE7-4C8A-AB68-F7D039EE3C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DCAC3784-E6A5-446D-9238-1396952AEA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E074D0F5-8662-45C6-B05D-DF1F9D8A3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2165529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8BF255-B2D7-498C-A3C7-A4C58317D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x-non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636CEDD-70C1-433C-BAA5-B342A147D3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x-non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C5CB5D8C-A77C-4D26-A1D8-010736F847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414FB87-DDFE-4E8F-87E0-C913D44A5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396F764-A21C-45A4-91E4-7FA6B326D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x-non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3EF52E83-3169-456B-AAD8-ABB8972F7E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6047838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A242D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CC3A86D-3830-444D-B17A-3349865C7F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x-none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3AB334-5BA7-444F-8A15-4CBB1039B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x-none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DD6634C7-4BDC-430F-A9F0-60A3F69512B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E04C65-539E-4AD4-859E-8B7412D78289}" type="datetimeFigureOut">
              <a:rPr lang="x-none" smtClean="0"/>
              <a:t>22/07/2023</a:t>
            </a:fld>
            <a:endParaRPr lang="x-non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93DAEAE-77B3-47FC-8341-6E0EFDFD0D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x-non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4BCFFC4-BE25-4199-B180-25FF6B8B6E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B0F897-51C7-4015-B2B7-3C670DE5105A}" type="slidenum">
              <a:rPr lang="x-none" smtClean="0"/>
              <a:t>‹Nr.›</a:t>
            </a:fld>
            <a:endParaRPr lang="x-none"/>
          </a:p>
        </p:txBody>
      </p:sp>
    </p:spTree>
    <p:extLst>
      <p:ext uri="{BB962C8B-B14F-4D97-AF65-F5344CB8AC3E}">
        <p14:creationId xmlns:p14="http://schemas.microsoft.com/office/powerpoint/2010/main" val="35040669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x-non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8A809C9-4B93-4BC5-9D6E-3EE198C9BC0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Core Framework Features</a:t>
            </a:r>
            <a:endParaRPr lang="x-none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6E98C76-BF7C-4E6D-9666-D506DF1D5B8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Overview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1933784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xmlns="" id="{73B810CF-8B65-40F1-A50C-4AEABE85B5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Dashboard Widgets – Colors</a:t>
            </a:r>
            <a:endParaRPr lang="x-none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xmlns="" id="{46AFF02A-4A3F-46A9-AA85-C205489ED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Widgets can be colored to highlight or create visual grouping.</a:t>
            </a:r>
            <a:endParaRPr lang="x-none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xmlns="" id="{E84A51B2-4D91-4021-8309-6E3EBF6BC3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480" y="2498161"/>
            <a:ext cx="9580880" cy="3229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834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You can add custom parameters to the dashboard. Either global </a:t>
            </a:r>
            <a:br>
              <a:rPr lang="en-US" dirty="0"/>
            </a:br>
            <a:r>
              <a:rPr lang="en-US" dirty="0"/>
              <a:t>override the or replacing placeholders.</a:t>
            </a:r>
            <a:endParaRPr lang="x-non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49B0932E-A655-45F2-9269-67C936BCF0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86000"/>
            <a:ext cx="3378266" cy="419209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F875D6FF-E763-452F-B87F-EECE80E9E1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6082" y="2286000"/>
            <a:ext cx="6213197" cy="4223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3310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xmlns="" id="{0A05D06C-6013-4F53-8478-D129844FC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Parameters Widget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D82C205C-D269-41A7-9079-97120B0063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965199"/>
          </a:xfrm>
        </p:spPr>
        <p:txBody>
          <a:bodyPr>
            <a:normAutofit/>
          </a:bodyPr>
          <a:lstStyle/>
          <a:p>
            <a:r>
              <a:rPr lang="en-US" dirty="0"/>
              <a:t>Allow a user to adjust the defined parameters with one or multiple parameters widgets.</a:t>
            </a:r>
            <a:endParaRPr lang="x-non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DC953E39-A1E1-4120-BA45-2C7E790E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5650" y="2234097"/>
            <a:ext cx="8017294" cy="4466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223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CE9F001-422D-41D2-B0B0-44D45D916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</a:t>
            </a:r>
            <a:r>
              <a:rPr lang="en-US" dirty="0" smtClean="0"/>
              <a:t>– MySQL Data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B15881A-5069-4285-97F3-5453BC9301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Fetch data </a:t>
            </a:r>
            <a:r>
              <a:rPr lang="en-US" dirty="0"/>
              <a:t>from a </a:t>
            </a:r>
            <a:r>
              <a:rPr lang="en-US" dirty="0" smtClean="0"/>
              <a:t>database </a:t>
            </a:r>
            <a:r>
              <a:rPr lang="en-US" dirty="0"/>
              <a:t>with </a:t>
            </a:r>
            <a:r>
              <a:rPr lang="en-US" dirty="0" smtClean="0"/>
              <a:t>a simple SQL Query. </a:t>
            </a:r>
            <a:r>
              <a:rPr lang="en-US" dirty="0"/>
              <a:t>Check if the value of a specific column reaches a defined threshold and set the color appropriately: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340FC03-CF5D-4247-998C-49AA412A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2780" y="2276477"/>
            <a:ext cx="8346440" cy="394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438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FEATURE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1694581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586D44-EECA-4316-AFD9-18218DD93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Feature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B9576-886E-4FFB-A78F-8B87E0DBB4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4914899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The query feature gives you more flexibility on how you want to fetch and display </a:t>
            </a:r>
            <a:r>
              <a:rPr lang="en-US" dirty="0" smtClean="0"/>
              <a:t>your </a:t>
            </a:r>
            <a:r>
              <a:rPr lang="en-US" dirty="0"/>
              <a:t>data </a:t>
            </a:r>
            <a:r>
              <a:rPr lang="en-US" dirty="0" smtClean="0"/>
              <a:t>. </a:t>
            </a:r>
            <a:r>
              <a:rPr lang="en-US" dirty="0"/>
              <a:t>You can either use it to fetch data on the fly or display data on a dashboard. Features: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Various out of the box database sources (MySQL, MSSQL Oracle, any </a:t>
            </a:r>
            <a:r>
              <a:rPr lang="en-US" dirty="0" smtClean="0"/>
              <a:t>JDBC driver etc…)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Commands for filtering based on field values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smtClean="0"/>
              <a:t>Sorting </a:t>
            </a:r>
            <a:r>
              <a:rPr lang="en-US" dirty="0"/>
              <a:t>of the data based on one or multiple field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Merging of data from multiple sources into one </a:t>
            </a:r>
            <a:r>
              <a:rPr lang="en-US" dirty="0" smtClean="0"/>
              <a:t>set of data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Deduplication by field values and keeping top &lt;n&gt; or last &lt;n&gt; records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Formatting of fields or records based on field values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Integrate the queries into dashboards using the Query Widget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Mass display of traffic </a:t>
            </a:r>
            <a:r>
              <a:rPr lang="en-US" dirty="0" smtClean="0"/>
              <a:t>lights</a:t>
            </a:r>
          </a:p>
        </p:txBody>
      </p:sp>
    </p:spTree>
    <p:extLst>
      <p:ext uri="{BB962C8B-B14F-4D97-AF65-F5344CB8AC3E}">
        <p14:creationId xmlns:p14="http://schemas.microsoft.com/office/powerpoint/2010/main" val="997211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 fontScale="92500" lnSpcReduction="10000"/>
          </a:bodyPr>
          <a:lstStyle/>
          <a:p>
            <a:pPr algn="ctr"/>
            <a:r>
              <a:rPr lang="en-US" dirty="0" smtClean="0"/>
              <a:t>Show any result of a query on a dashboard</a:t>
            </a:r>
            <a:r>
              <a:rPr lang="en-US" dirty="0"/>
              <a:t> </a:t>
            </a:r>
            <a:r>
              <a:rPr lang="en-US" dirty="0" smtClean="0"/>
              <a:t>using any format you can create with the query language:</a:t>
            </a:r>
            <a:endParaRPr lang="x-none" dirty="0"/>
          </a:p>
        </p:txBody>
      </p:sp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7" y="1895751"/>
            <a:ext cx="2185245" cy="20395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7" y="1895749"/>
            <a:ext cx="3508230" cy="202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4" name="Picture 10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1895749"/>
            <a:ext cx="4855607" cy="2026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5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8" y="4038825"/>
            <a:ext cx="2179922" cy="20341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6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4038826"/>
            <a:ext cx="3508230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7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0865" y="4038826"/>
            <a:ext cx="4843043" cy="20164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8" name="Picture 14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849" y="6121207"/>
            <a:ext cx="2179922" cy="573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40" name="Picture 16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7348" y="6138460"/>
            <a:ext cx="8466560" cy="46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48722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on Dashboard</a:t>
            </a:r>
            <a:endParaRPr lang="x-none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E4DA3F9C-F9DB-4F20-8762-A4E630955E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18757"/>
            <a:ext cx="10515600" cy="752475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Continued:</a:t>
            </a:r>
            <a:endParaRPr lang="x-non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3388" y="1973641"/>
            <a:ext cx="2570803" cy="241741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6227" y="1973641"/>
            <a:ext cx="3200642" cy="239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1212" y="1961517"/>
            <a:ext cx="4375092" cy="24232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1198984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Results - Chart Display</a:t>
            </a:r>
            <a:endParaRPr lang="x-non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1216343"/>
            <a:ext cx="2852586" cy="212668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1197293"/>
            <a:ext cx="2868584" cy="215285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1219607"/>
            <a:ext cx="2831115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78091" y="3880384"/>
            <a:ext cx="2832986" cy="21219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9" name="Picture 7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4018" y="3880384"/>
            <a:ext cx="2852586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80" name="Picture 8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8743" y="3880384"/>
            <a:ext cx="2841221" cy="214228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30441" y="6062796"/>
            <a:ext cx="8785188" cy="4330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5824" y="3400951"/>
            <a:ext cx="8787058" cy="43871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409205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2118670-9D33-4A23-AC4C-183474388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Query Results - Chart Display</a:t>
            </a:r>
            <a:endParaRPr lang="x-none" dirty="0"/>
          </a:p>
        </p:txBody>
      </p:sp>
      <p:grpSp>
        <p:nvGrpSpPr>
          <p:cNvPr id="4" name="Gruppieren 3"/>
          <p:cNvGrpSpPr/>
          <p:nvPr/>
        </p:nvGrpSpPr>
        <p:grpSpPr>
          <a:xfrm>
            <a:off x="728042" y="1213355"/>
            <a:ext cx="10753072" cy="5350006"/>
            <a:chOff x="480696" y="1090292"/>
            <a:chExt cx="11247763" cy="5596131"/>
          </a:xfrm>
        </p:grpSpPr>
        <p:pic>
          <p:nvPicPr>
            <p:cNvPr id="4098" name="Picture 2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3629376"/>
              <a:ext cx="11247763" cy="57578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099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0696" y="1090294"/>
              <a:ext cx="3556782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0" name="Picture 4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39260" y="1090294"/>
              <a:ext cx="3591194" cy="243967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3" name="Picture 7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021369" y="1090292"/>
              <a:ext cx="3707090" cy="243967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  <p:pic>
          <p:nvPicPr>
            <p:cNvPr id="4104" name="Picture 8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29475" y="4266121"/>
              <a:ext cx="3550204" cy="242030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34769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966871-39A6-4CAF-9BAF-98EB2F6D12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Purpose </a:t>
            </a:r>
            <a:r>
              <a:rPr lang="en-US"/>
              <a:t>of </a:t>
            </a:r>
            <a:r>
              <a:rPr lang="en-US" smtClean="0"/>
              <a:t>CFW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CC308C7-6DFB-4507-A325-8CD2A01E7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99426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following were the goals in mind when </a:t>
            </a:r>
            <a:r>
              <a:rPr lang="en-US" dirty="0" smtClean="0"/>
              <a:t>the Core Framework(CFW) </a:t>
            </a:r>
            <a:r>
              <a:rPr lang="en-US" dirty="0"/>
              <a:t>was created:</a:t>
            </a:r>
          </a:p>
          <a:p>
            <a:r>
              <a:rPr lang="en-US" dirty="0" smtClean="0"/>
              <a:t>Providing a base User </a:t>
            </a:r>
            <a:r>
              <a:rPr lang="en-US" dirty="0"/>
              <a:t>M</a:t>
            </a:r>
            <a:r>
              <a:rPr lang="en-US" dirty="0" smtClean="0"/>
              <a:t>anagement </a:t>
            </a:r>
            <a:r>
              <a:rPr lang="en-US" dirty="0"/>
              <a:t>S</a:t>
            </a:r>
            <a:r>
              <a:rPr lang="en-US" dirty="0" smtClean="0"/>
              <a:t>ystem (Users, Roles, Permissions)</a:t>
            </a:r>
          </a:p>
          <a:p>
            <a:r>
              <a:rPr lang="en-US" dirty="0" smtClean="0"/>
              <a:t>Extendable Dashboard Feature to allow users to create custom displays </a:t>
            </a:r>
          </a:p>
          <a:p>
            <a:r>
              <a:rPr lang="en-US" dirty="0" smtClean="0"/>
              <a:t>Extendable Configuration, Settings, API</a:t>
            </a:r>
            <a:r>
              <a:rPr lang="en-US" dirty="0"/>
              <a:t> </a:t>
            </a:r>
            <a:r>
              <a:rPr lang="en-US" dirty="0" smtClean="0"/>
              <a:t>and Task Management</a:t>
            </a:r>
          </a:p>
          <a:p>
            <a:r>
              <a:rPr lang="en-US" dirty="0" smtClean="0"/>
              <a:t>Extendable Query Language to process data as needed</a:t>
            </a:r>
            <a:endParaRPr lang="x-none" dirty="0"/>
          </a:p>
        </p:txBody>
      </p:sp>
    </p:spTree>
    <p:extLst>
      <p:ext uri="{BB962C8B-B14F-4D97-AF65-F5344CB8AC3E}">
        <p14:creationId xmlns:p14="http://schemas.microsoft.com/office/powerpoint/2010/main" val="7855781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smtClean="0"/>
              <a:t>Alerting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681619"/>
          </a:xfrm>
        </p:spPr>
        <p:txBody>
          <a:bodyPr>
            <a:normAutofit/>
          </a:bodyPr>
          <a:lstStyle/>
          <a:p>
            <a:r>
              <a:rPr lang="en-US" dirty="0" smtClean="0"/>
              <a:t>Use the query feature to get alerts by </a:t>
            </a:r>
            <a:r>
              <a:rPr lang="en-US" dirty="0" err="1" smtClean="0"/>
              <a:t>eMail</a:t>
            </a:r>
            <a:r>
              <a:rPr lang="en-US" dirty="0" smtClean="0"/>
              <a:t> or In-App </a:t>
            </a:r>
            <a:r>
              <a:rPr lang="en-US" dirty="0"/>
              <a:t>N</a:t>
            </a:r>
            <a:r>
              <a:rPr lang="en-US" dirty="0" smtClean="0"/>
              <a:t>otifications:</a:t>
            </a:r>
            <a:endParaRPr lang="de-DE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5473" y="2063591"/>
            <a:ext cx="8199543" cy="446453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9425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API Endpoint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320801"/>
            <a:ext cx="10515600" cy="1514996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Use the available API endpoint to execute queries from another application to get the data for usage in other applications.</a:t>
            </a:r>
          </a:p>
          <a:p>
            <a:r>
              <a:rPr lang="en-US" dirty="0" smtClean="0"/>
              <a:t>The user interface includes an overview of all API endpoints where you can generate example URLs and CURL commands to assist you in using the API:</a:t>
            </a:r>
            <a:endParaRPr lang="de-DE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4262" y="3027605"/>
            <a:ext cx="11007011" cy="30375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0392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QUERY EXAMPLES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2243114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</a:t>
            </a:r>
            <a:r>
              <a:rPr lang="en-US" dirty="0" smtClean="0"/>
              <a:t>Content Assist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8201"/>
            <a:ext cx="10515600" cy="890567"/>
          </a:xfrm>
        </p:spPr>
        <p:txBody>
          <a:bodyPr>
            <a:normAutofit/>
          </a:bodyPr>
          <a:lstStyle/>
          <a:p>
            <a:r>
              <a:rPr lang="en-US" dirty="0" smtClean="0"/>
              <a:t>Use </a:t>
            </a:r>
            <a:r>
              <a:rPr lang="en-US" dirty="0" err="1" smtClean="0"/>
              <a:t>Ctrl+Space</a:t>
            </a:r>
            <a:r>
              <a:rPr lang="en-US" dirty="0" smtClean="0"/>
              <a:t> to open the content assist to search for commands, functions, getting help on how to use them and autocomplete items. </a:t>
            </a:r>
            <a:endParaRPr lang="en-CH" dirty="0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390" y="2165068"/>
            <a:ext cx="11326190" cy="44984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3090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40606EA-B052-4986-9E62-6ACA4952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</a:t>
            </a:r>
            <a:r>
              <a:rPr lang="en-US" dirty="0"/>
              <a:t>– Fetch Data From Database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F0741C9-90F7-49E1-9999-3F216DB04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Fetches data from a database and displays the data as table.</a:t>
            </a:r>
            <a:endParaRPr lang="en-CH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EC1EA80E-36ED-462E-AF59-5356E8954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244" y="1900346"/>
            <a:ext cx="9147926" cy="46630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98862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Fetch JSON from Web APIs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262926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web source to fetch JSON data from a web API and choose the data you want to display using the unbox command:</a:t>
            </a:r>
            <a:endParaRPr lang="de-DE" dirty="0"/>
          </a:p>
        </p:txBody>
      </p:sp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0956" y="2251502"/>
            <a:ext cx="11386796" cy="14924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" b="-4579"/>
          <a:stretch/>
        </p:blipFill>
        <p:spPr bwMode="auto">
          <a:xfrm>
            <a:off x="430956" y="3767117"/>
            <a:ext cx="11386796" cy="40689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2719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Filter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94611" y="1332375"/>
            <a:ext cx="10515600" cy="982563"/>
          </a:xfrm>
        </p:spPr>
        <p:txBody>
          <a:bodyPr>
            <a:normAutofit/>
          </a:bodyPr>
          <a:lstStyle/>
          <a:p>
            <a:r>
              <a:rPr lang="en-US" dirty="0" smtClean="0"/>
              <a:t>Use the filter command to do any kind of filtering on any field, supports regular expressions:</a:t>
            </a:r>
            <a:endParaRPr lang="de-DE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389" y="2559192"/>
            <a:ext cx="10103444" cy="20591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6299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Create Statistics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statistics fast and easy with the stats command:</a:t>
            </a:r>
            <a:endParaRPr lang="de-DE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7310" y="2378045"/>
            <a:ext cx="3472042" cy="3177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87227" y="2331745"/>
            <a:ext cx="7811548" cy="390066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741133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Create </a:t>
            </a:r>
            <a:r>
              <a:rPr lang="en-US" dirty="0" smtClean="0"/>
              <a:t>Statistics Matrix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 </a:t>
            </a:r>
            <a:r>
              <a:rPr lang="en-US" dirty="0" smtClean="0"/>
              <a:t>statistical matrix with </a:t>
            </a:r>
            <a:r>
              <a:rPr lang="en-US" dirty="0" smtClean="0"/>
              <a:t>the </a:t>
            </a:r>
            <a:r>
              <a:rPr lang="en-US" dirty="0" err="1" smtClean="0"/>
              <a:t>statsmatrix</a:t>
            </a:r>
            <a:r>
              <a:rPr lang="en-US" dirty="0" smtClean="0"/>
              <a:t> </a:t>
            </a:r>
            <a:r>
              <a:rPr lang="en-US" dirty="0" smtClean="0"/>
              <a:t>command: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5194" y="1903472"/>
            <a:ext cx="3752850" cy="32194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8867" y="1903472"/>
            <a:ext cx="7480566" cy="43931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853292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A48B704-594D-4CE1-8C3B-5EAC7C5F0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Formatting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ABB42C9-39CD-487D-9BEE-AFC8655570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Show records as traffic lights based on field values.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2C98FB-B744-402A-81F8-C360DDFF24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5341" y="2164338"/>
            <a:ext cx="6726259" cy="4010023"/>
          </a:xfrm>
          <a:prstGeom prst="rect">
            <a:avLst/>
          </a:prstGeom>
        </p:spPr>
      </p:pic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466" y="2164338"/>
            <a:ext cx="4123872" cy="40100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56822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USER MANAGEMENT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39358508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BFE8D1-2656-4D55-B23C-7228FA743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- Dashboard </a:t>
            </a:r>
            <a:r>
              <a:rPr lang="en-US" dirty="0"/>
              <a:t>Widget with Parameters</a:t>
            </a:r>
            <a:endParaRPr lang="en-CH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A425075-3083-4C08-9A0E-A1DE3A4D63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Add queries to dashboards and use the dashboard parameter feature to customize your query.</a:t>
            </a:r>
            <a:endParaRPr lang="en-CH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1F5A427E-4B35-421D-8621-525DBD1FC3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1387" y="2162360"/>
            <a:ext cx="10129225" cy="4479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87453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Status Map for Mass Display 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838200" y="1157467"/>
            <a:ext cx="10581640" cy="162045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Use the query feature to mass display thousands of items, sort them with a simple command and get full visibility of the status of an entire system, add custom links for drilldown into detailed views(below 10’000 squares rendered in 2 sec):</a:t>
            </a:r>
            <a:endParaRPr lang="de-DE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425" y="2791546"/>
            <a:ext cx="3204948" cy="18243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6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07593" y="2777921"/>
            <a:ext cx="8292765" cy="18148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000" y="4780537"/>
            <a:ext cx="3173888" cy="1909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078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42318" y="4826837"/>
            <a:ext cx="8258040" cy="1803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767155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Compare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query language to compare similar data from two different sources or two different timeframes: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4170" y="2288540"/>
            <a:ext cx="11296790" cy="39903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807513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</a:t>
            </a:r>
            <a:r>
              <a:rPr lang="en-US" dirty="0" err="1" smtClean="0"/>
              <a:t>Subquerying</a:t>
            </a:r>
            <a:r>
              <a:rPr lang="en-US" dirty="0" smtClean="0"/>
              <a:t> Data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768752" y="1216629"/>
            <a:ext cx="4424680" cy="1412239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The </a:t>
            </a:r>
            <a:r>
              <a:rPr lang="en-US" dirty="0" err="1" smtClean="0"/>
              <a:t>subquery</a:t>
            </a:r>
            <a:r>
              <a:rPr lang="en-US" dirty="0" smtClean="0"/>
              <a:t> function allows you to query additional data from another data source to enhance your data:</a:t>
            </a:r>
            <a:endParaRPr lang="de-DE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85055" y="1157468"/>
            <a:ext cx="6525895" cy="54949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6975911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Object and Array Support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The query language supports objects and arrays, creating, accessing and manipulation of the data included in them:</a:t>
            </a:r>
            <a:endParaRPr lang="de-DE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930" y="2144555"/>
            <a:ext cx="5048250" cy="336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124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1330" y="2144556"/>
            <a:ext cx="6776518" cy="549473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11161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Query – Multi Chart and Chart Details</a:t>
            </a:r>
            <a:endParaRPr lang="de-DE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Use the multi chart options and details options to render multiple data series separately with a simple setup:</a:t>
            </a:r>
            <a:endParaRPr lang="de-DE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7453" y="2142522"/>
            <a:ext cx="7204562" cy="4466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3424" y="2192919"/>
            <a:ext cx="3819525" cy="4381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26414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DCDEA46-AB36-471C-8BC0-E2849C419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Management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FB790BAE-2EAA-4426-8E94-CA35B3AA9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358329"/>
            <a:ext cx="10048240" cy="49028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6562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el 3"/>
          <p:cNvSpPr>
            <a:spLocks noGrp="1"/>
          </p:cNvSpPr>
          <p:nvPr>
            <p:ph type="title"/>
          </p:nvPr>
        </p:nvSpPr>
        <p:spPr>
          <a:xfrm>
            <a:off x="831850" y="2733040"/>
            <a:ext cx="10515600" cy="1016000"/>
          </a:xfrm>
        </p:spPr>
        <p:txBody>
          <a:bodyPr/>
          <a:lstStyle/>
          <a:p>
            <a:r>
              <a:rPr lang="en-US" dirty="0" smtClean="0"/>
              <a:t>DASHBOARDING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33287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8E1EB-D1EA-49C6-A87D-807F9EF8B5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List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2457B652-73B7-45B0-874C-963B358D5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322" y="1208878"/>
            <a:ext cx="8161355" cy="52839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0998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F1C355E-D737-4D59-8170-3869785DC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Options</a:t>
            </a:r>
            <a:endParaRPr lang="x-non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872884-D8FA-473F-BA4D-48DF02AD34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0800"/>
            <a:ext cx="4546600" cy="4856163"/>
          </a:xfrm>
        </p:spPr>
        <p:txBody>
          <a:bodyPr/>
          <a:lstStyle/>
          <a:p>
            <a:r>
              <a:rPr lang="en-US" dirty="0"/>
              <a:t>Dashboards can be shared with:</a:t>
            </a:r>
          </a:p>
          <a:p>
            <a:pPr lvl="1"/>
            <a:r>
              <a:rPr lang="en-US" dirty="0"/>
              <a:t>Specific users</a:t>
            </a:r>
          </a:p>
          <a:p>
            <a:pPr lvl="1"/>
            <a:r>
              <a:rPr lang="en-US" dirty="0"/>
              <a:t>Groups of users</a:t>
            </a:r>
          </a:p>
          <a:p>
            <a:pPr lvl="1"/>
            <a:r>
              <a:rPr lang="en-US" dirty="0"/>
              <a:t>All who can access the dashboard feature (if no user/group is specified)</a:t>
            </a:r>
          </a:p>
          <a:p>
            <a:pPr lvl="1"/>
            <a:r>
              <a:rPr lang="en-US" dirty="0"/>
              <a:t>Everyone(Public URL)</a:t>
            </a:r>
          </a:p>
          <a:p>
            <a:r>
              <a:rPr lang="en-US" dirty="0"/>
              <a:t>Editor permissions can be granted to users or groups</a:t>
            </a:r>
            <a:endParaRPr lang="x-non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6661E8F4-3000-4F5D-9315-C3E1003B6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52442" y="1320800"/>
            <a:ext cx="5919798" cy="4853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06600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B5E51F3-A5F3-4C93-AA3F-38F4818C0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Available </a:t>
            </a:r>
            <a:r>
              <a:rPr lang="en-US" dirty="0" smtClean="0"/>
              <a:t>Dashboard Widgets</a:t>
            </a:r>
            <a:endParaRPr lang="x-none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986437" y="1563032"/>
            <a:ext cx="2800559" cy="4834277"/>
          </a:xfrm>
        </p:spPr>
        <p:txBody>
          <a:bodyPr>
            <a:noAutofit/>
          </a:bodyPr>
          <a:lstStyle/>
          <a:p>
            <a:r>
              <a:rPr lang="en-US" sz="2000" dirty="0"/>
              <a:t>Text</a:t>
            </a:r>
          </a:p>
          <a:p>
            <a:r>
              <a:rPr lang="en-US" sz="2000" dirty="0"/>
              <a:t>Label</a:t>
            </a:r>
          </a:p>
          <a:p>
            <a:r>
              <a:rPr lang="en-US" sz="2000" dirty="0"/>
              <a:t>List</a:t>
            </a:r>
          </a:p>
          <a:p>
            <a:r>
              <a:rPr lang="en-US" sz="2000" dirty="0"/>
              <a:t>Checklist</a:t>
            </a:r>
          </a:p>
          <a:p>
            <a:r>
              <a:rPr lang="en-US" sz="2000" dirty="0"/>
              <a:t>CSV Table</a:t>
            </a:r>
          </a:p>
          <a:p>
            <a:r>
              <a:rPr lang="en-US" sz="2000" dirty="0"/>
              <a:t>Tags</a:t>
            </a:r>
          </a:p>
          <a:p>
            <a:r>
              <a:rPr lang="en-US" sz="2000" dirty="0"/>
              <a:t>Image</a:t>
            </a:r>
          </a:p>
          <a:p>
            <a:r>
              <a:rPr lang="en-US" sz="2000" dirty="0"/>
              <a:t>HTML Editor</a:t>
            </a:r>
          </a:p>
          <a:p>
            <a:r>
              <a:rPr lang="en-US" sz="2000" dirty="0"/>
              <a:t>Website</a:t>
            </a:r>
          </a:p>
          <a:p>
            <a:r>
              <a:rPr lang="en-US" sz="2000" dirty="0" err="1"/>
              <a:t>Youtube</a:t>
            </a:r>
            <a:r>
              <a:rPr lang="en-US" sz="2000" dirty="0"/>
              <a:t> Video</a:t>
            </a:r>
          </a:p>
          <a:p>
            <a:r>
              <a:rPr lang="en-US" sz="2000" dirty="0"/>
              <a:t>Refresh Time</a:t>
            </a:r>
          </a:p>
          <a:p>
            <a:r>
              <a:rPr lang="en-US" sz="2000" dirty="0"/>
              <a:t>Parameters</a:t>
            </a:r>
          </a:p>
          <a:p>
            <a:pPr marL="0" indent="0">
              <a:buNone/>
            </a:pPr>
            <a:endParaRPr lang="en-US" sz="2000" dirty="0"/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xmlns="" id="{9455BA79-08DE-44E8-8A22-40E4D835AAD7}"/>
              </a:ext>
            </a:extLst>
          </p:cNvPr>
          <p:cNvSpPr txBox="1">
            <a:spLocks/>
          </p:cNvSpPr>
          <p:nvPr/>
        </p:nvSpPr>
        <p:spPr>
          <a:xfrm>
            <a:off x="3554233" y="1575146"/>
            <a:ext cx="2800559" cy="4539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Replica</a:t>
            </a:r>
          </a:p>
          <a:p>
            <a:r>
              <a:rPr lang="en-US" sz="2000" dirty="0"/>
              <a:t>Display Query Results</a:t>
            </a:r>
          </a:p>
          <a:p>
            <a:r>
              <a:rPr lang="en-US" sz="2000" dirty="0" smtClean="0"/>
              <a:t>Force Refresh</a:t>
            </a:r>
          </a:p>
          <a:p>
            <a:r>
              <a:rPr lang="en-US" sz="2000" dirty="0" err="1" smtClean="0"/>
              <a:t>Javascript</a:t>
            </a:r>
            <a:endParaRPr lang="en-US" sz="2000" dirty="0" smtClean="0"/>
          </a:p>
          <a:p>
            <a:r>
              <a:rPr lang="en-US" sz="2000" dirty="0" smtClean="0"/>
              <a:t>Databases:</a:t>
            </a:r>
          </a:p>
          <a:p>
            <a:pPr lvl="1"/>
            <a:r>
              <a:rPr lang="en-US" sz="1600" dirty="0"/>
              <a:t>MySQL</a:t>
            </a:r>
          </a:p>
          <a:p>
            <a:pPr lvl="1"/>
            <a:r>
              <a:rPr lang="en-US" sz="1600" dirty="0"/>
              <a:t>MSSQL</a:t>
            </a:r>
          </a:p>
          <a:p>
            <a:pPr lvl="1"/>
            <a:r>
              <a:rPr lang="en-US" sz="1600" dirty="0"/>
              <a:t>Oracle</a:t>
            </a:r>
          </a:p>
          <a:p>
            <a:pPr lvl="1"/>
            <a:r>
              <a:rPr lang="en-US" sz="1600" dirty="0"/>
              <a:t>Other Databases(JDBC Drivers)</a:t>
            </a:r>
          </a:p>
          <a:p>
            <a:pPr marL="457200" lvl="1" indent="0">
              <a:buNone/>
            </a:pPr>
            <a:endParaRPr lang="en-US" sz="1600" dirty="0" smtClean="0"/>
          </a:p>
          <a:p>
            <a:endParaRPr lang="en-US" sz="2000" dirty="0" smtClean="0"/>
          </a:p>
          <a:p>
            <a:pPr marL="0" indent="0">
              <a:buFont typeface="Arial" panose="020B0604020202020204" pitchFamily="34" charset="0"/>
              <a:buNone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560022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0">
            <a:extLst>
              <a:ext uri="{FF2B5EF4-FFF2-40B4-BE49-F238E27FC236}">
                <a16:creationId xmlns:a16="http://schemas.microsoft.com/office/drawing/2014/main" xmlns="" id="{30F7E243-F54D-4F7C-845C-0C2C1DBA9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Standard Widgets</a:t>
            </a:r>
            <a:endParaRPr lang="x-non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xmlns="" id="{6C615B85-DB7E-490F-BF09-363517CDBB5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3801" y="1140312"/>
            <a:ext cx="9230958" cy="5290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7281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772</Words>
  <Application>Microsoft Office PowerPoint</Application>
  <PresentationFormat>Benutzerdefiniert</PresentationFormat>
  <Paragraphs>100</Paragraphs>
  <Slides>35</Slides>
  <Notes>0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35</vt:i4>
      </vt:variant>
    </vt:vector>
  </HeadingPairs>
  <TitlesOfParts>
    <vt:vector size="36" baseType="lpstr">
      <vt:lpstr>Office Theme</vt:lpstr>
      <vt:lpstr>Core Framework Features</vt:lpstr>
      <vt:lpstr>Purpose of CFW</vt:lpstr>
      <vt:lpstr>USER MANAGEMENT</vt:lpstr>
      <vt:lpstr>User Management</vt:lpstr>
      <vt:lpstr>DASHBOARDING</vt:lpstr>
      <vt:lpstr>Dashboard List</vt:lpstr>
      <vt:lpstr>Dashboard Options</vt:lpstr>
      <vt:lpstr>Available Dashboard Widgets</vt:lpstr>
      <vt:lpstr>Overview of Standard Widgets</vt:lpstr>
      <vt:lpstr>Dashboard Widgets – Colors</vt:lpstr>
      <vt:lpstr>Dashboard Parameters</vt:lpstr>
      <vt:lpstr>Dashboard Parameters Widget</vt:lpstr>
      <vt:lpstr>Example – MySQL Data</vt:lpstr>
      <vt:lpstr>QUERY FEATURE</vt:lpstr>
      <vt:lpstr>Query Feature</vt:lpstr>
      <vt:lpstr>Query Results on Dashboard</vt:lpstr>
      <vt:lpstr>Query Results on Dashboard</vt:lpstr>
      <vt:lpstr>Query Results - Chart Display</vt:lpstr>
      <vt:lpstr>Query Results - Chart Display</vt:lpstr>
      <vt:lpstr>Query – Alerting</vt:lpstr>
      <vt:lpstr>Query – API Endpoint</vt:lpstr>
      <vt:lpstr>QUERY EXAMPLES</vt:lpstr>
      <vt:lpstr>Query – Content Assist</vt:lpstr>
      <vt:lpstr>Query – Fetch Data From Database</vt:lpstr>
      <vt:lpstr>Query – Fetch JSON from Web APIs</vt:lpstr>
      <vt:lpstr>Query – Filter Data</vt:lpstr>
      <vt:lpstr>Query – Create Statistics</vt:lpstr>
      <vt:lpstr>Query – Create Statistics Matrix</vt:lpstr>
      <vt:lpstr>Query - Formatting</vt:lpstr>
      <vt:lpstr>Query - Dashboard Widget with Parameters</vt:lpstr>
      <vt:lpstr>Query – Status Map for Mass Display </vt:lpstr>
      <vt:lpstr>Query – Compare Data</vt:lpstr>
      <vt:lpstr>Query – Subquerying Data</vt:lpstr>
      <vt:lpstr>Query – Object and Array Support</vt:lpstr>
      <vt:lpstr>Query – Multi Chart and Chart Details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Engineered Monitoring Plattform (EMP)</dc:title>
  <dc:creator>Reto Scheiwiller</dc:creator>
  <cp:lastModifiedBy>Reto Scheiwiller</cp:lastModifiedBy>
  <cp:revision>76</cp:revision>
  <dcterms:created xsi:type="dcterms:W3CDTF">2021-10-10T16:35:12Z</dcterms:created>
  <dcterms:modified xsi:type="dcterms:W3CDTF">2023-07-26T20:25:44Z</dcterms:modified>
</cp:coreProperties>
</file>