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98" d="100"/>
          <a:sy n="98" d="100"/>
        </p:scale>
        <p:origin x="96" y="7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02.02.2022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335053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02.02.2022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72519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02.02.2022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50503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02.02.2022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265097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5B8429-95BF-4192-89F7-D60C01087E41}" type="datetimeFigureOut">
              <a:rPr lang="de-CH" smtClean="0"/>
              <a:t>02.02.2022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81309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p:cNvSpPr>
            <a:spLocks noGrp="1"/>
          </p:cNvSpPr>
          <p:nvPr>
            <p:ph type="dt" sz="half" idx="10"/>
          </p:nvPr>
        </p:nvSpPr>
        <p:spPr/>
        <p:txBody>
          <a:bodyPr/>
          <a:lstStyle/>
          <a:p>
            <a:fld id="{485B8429-95BF-4192-89F7-D60C01087E41}" type="datetimeFigureOut">
              <a:rPr lang="de-CH" smtClean="0"/>
              <a:t>02.02.2022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4443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p:cNvSpPr>
            <a:spLocks noGrp="1"/>
          </p:cNvSpPr>
          <p:nvPr>
            <p:ph type="dt" sz="half" idx="10"/>
          </p:nvPr>
        </p:nvSpPr>
        <p:spPr/>
        <p:txBody>
          <a:bodyPr/>
          <a:lstStyle/>
          <a:p>
            <a:fld id="{485B8429-95BF-4192-89F7-D60C01087E41}" type="datetimeFigureOut">
              <a:rPr lang="de-CH" smtClean="0"/>
              <a:t>02.02.2022</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91171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Date Placeholder 2"/>
          <p:cNvSpPr>
            <a:spLocks noGrp="1"/>
          </p:cNvSpPr>
          <p:nvPr>
            <p:ph type="dt" sz="half" idx="10"/>
          </p:nvPr>
        </p:nvSpPr>
        <p:spPr/>
        <p:txBody>
          <a:bodyPr/>
          <a:lstStyle/>
          <a:p>
            <a:fld id="{485B8429-95BF-4192-89F7-D60C01087E41}" type="datetimeFigureOut">
              <a:rPr lang="de-CH" smtClean="0"/>
              <a:t>02.02.2022</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80390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B8429-95BF-4192-89F7-D60C01087E41}" type="datetimeFigureOut">
              <a:rPr lang="de-CH" smtClean="0"/>
              <a:t>02.02.2022</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303477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B8429-95BF-4192-89F7-D60C01087E41}" type="datetimeFigureOut">
              <a:rPr lang="de-CH" smtClean="0"/>
              <a:t>02.02.2022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174229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B8429-95BF-4192-89F7-D60C01087E41}" type="datetimeFigureOut">
              <a:rPr lang="de-CH" smtClean="0"/>
              <a:t>02.02.2022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340257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B8429-95BF-4192-89F7-D60C01087E41}" type="datetimeFigureOut">
              <a:rPr lang="de-CH" smtClean="0"/>
              <a:t>02.02.2022</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C059-3988-4796-9684-CC38E9989A6A}" type="slidenum">
              <a:rPr lang="de-CH" smtClean="0"/>
              <a:t>‹#›</a:t>
            </a:fld>
            <a:endParaRPr lang="de-CH"/>
          </a:p>
        </p:txBody>
      </p:sp>
    </p:spTree>
    <p:extLst>
      <p:ext uri="{BB962C8B-B14F-4D97-AF65-F5344CB8AC3E}">
        <p14:creationId xmlns:p14="http://schemas.microsoft.com/office/powerpoint/2010/main" val="87295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9147" y="184055"/>
            <a:ext cx="10515600" cy="712237"/>
          </a:xfrm>
        </p:spPr>
        <p:txBody>
          <a:bodyPr anchor="ctr" anchorCtr="1">
            <a:normAutofit/>
          </a:bodyPr>
          <a:lstStyle/>
          <a:p>
            <a:r>
              <a:rPr lang="de-CH" dirty="0">
                <a:ln w="0"/>
                <a:effectLst>
                  <a:outerShdw blurRad="38100" dist="19050" dir="2700000" algn="tl" rotWithShape="0">
                    <a:schemeClr val="dk1">
                      <a:alpha val="40000"/>
                    </a:schemeClr>
                  </a:outerShdw>
                </a:effectLst>
              </a:rPr>
              <a:t>EMP Architecture – </a:t>
            </a:r>
            <a:r>
              <a:rPr lang="de-CH" dirty="0" err="1">
                <a:ln w="0"/>
                <a:effectLst>
                  <a:outerShdw blurRad="38100" dist="19050" dir="2700000" algn="tl" rotWithShape="0">
                    <a:schemeClr val="dk1">
                      <a:alpha val="40000"/>
                    </a:schemeClr>
                  </a:outerShdw>
                </a:effectLst>
              </a:rPr>
              <a:t>Overview</a:t>
            </a:r>
            <a:endParaRPr lang="de-CH" dirty="0">
              <a:ln w="0"/>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075C009E-81E8-4706-B393-165ED3B8FDF9}"/>
              </a:ext>
            </a:extLst>
          </p:cNvPr>
          <p:cNvSpPr/>
          <p:nvPr/>
        </p:nvSpPr>
        <p:spPr>
          <a:xfrm>
            <a:off x="6873697" y="1259546"/>
            <a:ext cx="3037086" cy="1348535"/>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Silk Performance Manager</a:t>
            </a:r>
          </a:p>
        </p:txBody>
      </p:sp>
      <p:sp>
        <p:nvSpPr>
          <p:cNvPr id="40" name="Rectangle 39">
            <a:extLst>
              <a:ext uri="{FF2B5EF4-FFF2-40B4-BE49-F238E27FC236}">
                <a16:creationId xmlns:a16="http://schemas.microsoft.com/office/drawing/2014/main" id="{9B4562A6-5C82-461F-A35D-4509F2CD4B0D}"/>
              </a:ext>
            </a:extLst>
          </p:cNvPr>
          <p:cNvSpPr/>
          <p:nvPr/>
        </p:nvSpPr>
        <p:spPr>
          <a:xfrm>
            <a:off x="7135429" y="2051575"/>
            <a:ext cx="2513622" cy="36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de-CH" dirty="0"/>
              <a:t>Database</a:t>
            </a:r>
          </a:p>
        </p:txBody>
      </p:sp>
      <p:sp>
        <p:nvSpPr>
          <p:cNvPr id="47" name="Rectangle 46">
            <a:extLst>
              <a:ext uri="{FF2B5EF4-FFF2-40B4-BE49-F238E27FC236}">
                <a16:creationId xmlns:a16="http://schemas.microsoft.com/office/drawing/2014/main" id="{9646A5C9-9F10-4A3B-984F-86348D171E44}"/>
              </a:ext>
            </a:extLst>
          </p:cNvPr>
          <p:cNvSpPr/>
          <p:nvPr/>
        </p:nvSpPr>
        <p:spPr>
          <a:xfrm>
            <a:off x="7135429" y="1570223"/>
            <a:ext cx="2513622" cy="36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de-CH" dirty="0"/>
              <a:t>Web API</a:t>
            </a:r>
          </a:p>
        </p:txBody>
      </p:sp>
      <p:sp>
        <p:nvSpPr>
          <p:cNvPr id="52" name="Rectangle 51">
            <a:extLst>
              <a:ext uri="{FF2B5EF4-FFF2-40B4-BE49-F238E27FC236}">
                <a16:creationId xmlns:a16="http://schemas.microsoft.com/office/drawing/2014/main" id="{817DD608-36DF-4173-BB04-AF83A1FF79AF}"/>
              </a:ext>
            </a:extLst>
          </p:cNvPr>
          <p:cNvSpPr/>
          <p:nvPr/>
        </p:nvSpPr>
        <p:spPr>
          <a:xfrm>
            <a:off x="6873697" y="2796665"/>
            <a:ext cx="3037086" cy="812698"/>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AWA</a:t>
            </a:r>
          </a:p>
        </p:txBody>
      </p:sp>
      <p:sp>
        <p:nvSpPr>
          <p:cNvPr id="53" name="Rectangle 52">
            <a:extLst>
              <a:ext uri="{FF2B5EF4-FFF2-40B4-BE49-F238E27FC236}">
                <a16:creationId xmlns:a16="http://schemas.microsoft.com/office/drawing/2014/main" id="{5C9C89D4-7460-4E41-91BB-1A69DAD6193B}"/>
              </a:ext>
            </a:extLst>
          </p:cNvPr>
          <p:cNvSpPr/>
          <p:nvPr/>
        </p:nvSpPr>
        <p:spPr>
          <a:xfrm>
            <a:off x="7135429" y="3109254"/>
            <a:ext cx="2513622" cy="36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de-CH" dirty="0"/>
              <a:t>Database</a:t>
            </a:r>
          </a:p>
        </p:txBody>
      </p:sp>
      <p:sp>
        <p:nvSpPr>
          <p:cNvPr id="61" name="Rectangle 60">
            <a:extLst>
              <a:ext uri="{FF2B5EF4-FFF2-40B4-BE49-F238E27FC236}">
                <a16:creationId xmlns:a16="http://schemas.microsoft.com/office/drawing/2014/main" id="{E5A872CC-2677-487D-BBE9-951B9DA1A7DA}"/>
              </a:ext>
            </a:extLst>
          </p:cNvPr>
          <p:cNvSpPr/>
          <p:nvPr/>
        </p:nvSpPr>
        <p:spPr>
          <a:xfrm>
            <a:off x="6873697" y="3782250"/>
            <a:ext cx="3037086" cy="812698"/>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err="1">
                <a:solidFill>
                  <a:srgbClr val="002060"/>
                </a:solidFill>
              </a:rPr>
              <a:t>Various</a:t>
            </a:r>
            <a:r>
              <a:rPr lang="de-CH" dirty="0">
                <a:solidFill>
                  <a:srgbClr val="002060"/>
                </a:solidFill>
              </a:rPr>
              <a:t> Databases …</a:t>
            </a:r>
          </a:p>
        </p:txBody>
      </p:sp>
      <p:sp>
        <p:nvSpPr>
          <p:cNvPr id="62" name="Rectangle 61">
            <a:extLst>
              <a:ext uri="{FF2B5EF4-FFF2-40B4-BE49-F238E27FC236}">
                <a16:creationId xmlns:a16="http://schemas.microsoft.com/office/drawing/2014/main" id="{C149C0C9-EEB0-4C61-B8A6-4AD4825D47C4}"/>
              </a:ext>
            </a:extLst>
          </p:cNvPr>
          <p:cNvSpPr/>
          <p:nvPr/>
        </p:nvSpPr>
        <p:spPr>
          <a:xfrm>
            <a:off x="7135429" y="4094839"/>
            <a:ext cx="2513622" cy="36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de-CH" dirty="0"/>
              <a:t>Oracle, MSSQL etc…</a:t>
            </a:r>
          </a:p>
        </p:txBody>
      </p:sp>
      <p:sp>
        <p:nvSpPr>
          <p:cNvPr id="28" name="Rectangle 27">
            <a:extLst>
              <a:ext uri="{FF2B5EF4-FFF2-40B4-BE49-F238E27FC236}">
                <a16:creationId xmlns:a16="http://schemas.microsoft.com/office/drawing/2014/main" id="{6727C530-18F5-4F0C-B490-8AAB66C289A2}"/>
              </a:ext>
            </a:extLst>
          </p:cNvPr>
          <p:cNvSpPr/>
          <p:nvPr/>
        </p:nvSpPr>
        <p:spPr>
          <a:xfrm>
            <a:off x="2094909" y="1283663"/>
            <a:ext cx="3037086" cy="438493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Java Virtual </a:t>
            </a:r>
            <a:r>
              <a:rPr lang="de-CH" dirty="0" err="1">
                <a:solidFill>
                  <a:srgbClr val="002060"/>
                </a:solidFill>
              </a:rPr>
              <a:t>Machine</a:t>
            </a:r>
            <a:endParaRPr lang="de-CH" dirty="0">
              <a:solidFill>
                <a:srgbClr val="002060"/>
              </a:solidFill>
            </a:endParaRPr>
          </a:p>
        </p:txBody>
      </p:sp>
      <p:sp>
        <p:nvSpPr>
          <p:cNvPr id="30" name="Rectangle 7"/>
          <p:cNvSpPr/>
          <p:nvPr/>
        </p:nvSpPr>
        <p:spPr>
          <a:xfrm>
            <a:off x="2305281" y="4594947"/>
            <a:ext cx="2616343" cy="89065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b" anchorCtr="0">
            <a:normAutofit/>
          </a:bodyPr>
          <a:lstStyle/>
          <a:p>
            <a:pPr algn="ctr"/>
            <a:r>
              <a:rPr lang="de-CH" dirty="0"/>
              <a:t>H2 Internal Database </a:t>
            </a:r>
          </a:p>
        </p:txBody>
      </p:sp>
      <p:sp>
        <p:nvSpPr>
          <p:cNvPr id="7" name="Rectangle 6"/>
          <p:cNvSpPr/>
          <p:nvPr/>
        </p:nvSpPr>
        <p:spPr>
          <a:xfrm>
            <a:off x="2305281" y="1844379"/>
            <a:ext cx="2616343" cy="2328338"/>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err="1"/>
              <a:t>Jetty</a:t>
            </a:r>
            <a:r>
              <a:rPr lang="de-CH" dirty="0"/>
              <a:t> Embedded Server</a:t>
            </a:r>
          </a:p>
        </p:txBody>
      </p:sp>
      <p:sp>
        <p:nvSpPr>
          <p:cNvPr id="17" name="Rectangle 16"/>
          <p:cNvSpPr/>
          <p:nvPr/>
        </p:nvSpPr>
        <p:spPr>
          <a:xfrm>
            <a:off x="2666760" y="4715869"/>
            <a:ext cx="1916492" cy="437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de-CH" dirty="0"/>
              <a:t> Database</a:t>
            </a:r>
          </a:p>
        </p:txBody>
      </p:sp>
      <p:sp>
        <p:nvSpPr>
          <p:cNvPr id="58" name="TextBox 57"/>
          <p:cNvSpPr txBox="1"/>
          <p:nvPr/>
        </p:nvSpPr>
        <p:spPr>
          <a:xfrm>
            <a:off x="3629750" y="4153455"/>
            <a:ext cx="1214586" cy="430887"/>
          </a:xfrm>
          <a:prstGeom prst="rect">
            <a:avLst/>
          </a:prstGeom>
          <a:noFill/>
        </p:spPr>
        <p:txBody>
          <a:bodyPr wrap="square" rtlCol="0">
            <a:normAutofit/>
          </a:bodyPr>
          <a:lstStyle/>
          <a:p>
            <a:r>
              <a:rPr lang="en-US" sz="1100" dirty="0"/>
              <a:t>Widget Settings are saved in DB.</a:t>
            </a:r>
          </a:p>
        </p:txBody>
      </p:sp>
      <p:cxnSp>
        <p:nvCxnSpPr>
          <p:cNvPr id="59" name="Straight Arrow Connector 58"/>
          <p:cNvCxnSpPr>
            <a:cxnSpLocks/>
            <a:stCxn id="32" idx="2"/>
            <a:endCxn id="17" idx="0"/>
          </p:cNvCxnSpPr>
          <p:nvPr/>
        </p:nvCxnSpPr>
        <p:spPr>
          <a:xfrm>
            <a:off x="3625006" y="4032534"/>
            <a:ext cx="0" cy="683335"/>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5D23C65-1164-4467-9B57-7C12776DAFB2}"/>
              </a:ext>
            </a:extLst>
          </p:cNvPr>
          <p:cNvCxnSpPr>
            <a:cxnSpLocks/>
            <a:endCxn id="47" idx="1"/>
          </p:cNvCxnSpPr>
          <p:nvPr/>
        </p:nvCxnSpPr>
        <p:spPr>
          <a:xfrm flipV="1">
            <a:off x="4410635" y="1751062"/>
            <a:ext cx="2724794" cy="938587"/>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66760" y="2246596"/>
            <a:ext cx="1916492" cy="81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de-CH" dirty="0" err="1"/>
              <a:t>Theusinator</a:t>
            </a:r>
            <a:endParaRPr lang="de-CH" dirty="0"/>
          </a:p>
        </p:txBody>
      </p:sp>
      <p:sp>
        <p:nvSpPr>
          <p:cNvPr id="48" name="TextBox 47">
            <a:extLst>
              <a:ext uri="{FF2B5EF4-FFF2-40B4-BE49-F238E27FC236}">
                <a16:creationId xmlns:a16="http://schemas.microsoft.com/office/drawing/2014/main" id="{AB0D5E27-ED8B-4FA0-84EA-4FC02A7C610C}"/>
              </a:ext>
            </a:extLst>
          </p:cNvPr>
          <p:cNvSpPr txBox="1"/>
          <p:nvPr/>
        </p:nvSpPr>
        <p:spPr>
          <a:xfrm rot="20466697">
            <a:off x="5258145" y="1734004"/>
            <a:ext cx="1456681" cy="369332"/>
          </a:xfrm>
          <a:prstGeom prst="rect">
            <a:avLst/>
          </a:prstGeom>
          <a:noFill/>
        </p:spPr>
        <p:txBody>
          <a:bodyPr wrap="square" rtlCol="0">
            <a:normAutofit/>
          </a:bodyPr>
          <a:lstStyle/>
          <a:p>
            <a:r>
              <a:rPr lang="en-US" sz="900" dirty="0" err="1"/>
              <a:t>Theusinator</a:t>
            </a:r>
            <a:r>
              <a:rPr lang="en-US" sz="900" dirty="0"/>
              <a:t> uses the API to fetch monitoring data. </a:t>
            </a:r>
          </a:p>
        </p:txBody>
      </p:sp>
      <p:cxnSp>
        <p:nvCxnSpPr>
          <p:cNvPr id="49" name="Straight Arrow Connector 48">
            <a:extLst>
              <a:ext uri="{FF2B5EF4-FFF2-40B4-BE49-F238E27FC236}">
                <a16:creationId xmlns:a16="http://schemas.microsoft.com/office/drawing/2014/main" id="{C639E891-D7F4-4841-B71C-E37A2F490092}"/>
              </a:ext>
            </a:extLst>
          </p:cNvPr>
          <p:cNvCxnSpPr>
            <a:cxnSpLocks/>
          </p:cNvCxnSpPr>
          <p:nvPr/>
        </p:nvCxnSpPr>
        <p:spPr>
          <a:xfrm flipV="1">
            <a:off x="4407363" y="2260300"/>
            <a:ext cx="2708789" cy="1444366"/>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472C7F3-783C-4BFD-B0D8-389827D5BE54}"/>
              </a:ext>
            </a:extLst>
          </p:cNvPr>
          <p:cNvSpPr txBox="1"/>
          <p:nvPr/>
        </p:nvSpPr>
        <p:spPr>
          <a:xfrm rot="19984700">
            <a:off x="5242847" y="2447379"/>
            <a:ext cx="1487278" cy="369332"/>
          </a:xfrm>
          <a:prstGeom prst="rect">
            <a:avLst/>
          </a:prstGeom>
          <a:noFill/>
        </p:spPr>
        <p:txBody>
          <a:bodyPr wrap="square" rtlCol="0">
            <a:normAutofit/>
          </a:bodyPr>
          <a:lstStyle/>
          <a:p>
            <a:r>
              <a:rPr lang="en-US" sz="900" dirty="0"/>
              <a:t>SPM widgets fetch status from the database.</a:t>
            </a:r>
          </a:p>
        </p:txBody>
      </p:sp>
      <p:cxnSp>
        <p:nvCxnSpPr>
          <p:cNvPr id="55" name="Straight Arrow Connector 54">
            <a:extLst>
              <a:ext uri="{FF2B5EF4-FFF2-40B4-BE49-F238E27FC236}">
                <a16:creationId xmlns:a16="http://schemas.microsoft.com/office/drawing/2014/main" id="{6F4C1136-C02F-4B9F-96E9-6E0DE3FD25EA}"/>
              </a:ext>
            </a:extLst>
          </p:cNvPr>
          <p:cNvCxnSpPr>
            <a:cxnSpLocks/>
          </p:cNvCxnSpPr>
          <p:nvPr/>
        </p:nvCxnSpPr>
        <p:spPr>
          <a:xfrm flipV="1">
            <a:off x="4491317" y="3321538"/>
            <a:ext cx="2613461" cy="443307"/>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68E01B-31FD-4AB7-B98F-7BF9F336BCDE}"/>
              </a:ext>
            </a:extLst>
          </p:cNvPr>
          <p:cNvCxnSpPr>
            <a:cxnSpLocks/>
          </p:cNvCxnSpPr>
          <p:nvPr/>
        </p:nvCxnSpPr>
        <p:spPr>
          <a:xfrm>
            <a:off x="4388086" y="3782298"/>
            <a:ext cx="2716692" cy="536981"/>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491FE6D-D69C-44E3-BDB6-912ECE20D29C}"/>
              </a:ext>
            </a:extLst>
          </p:cNvPr>
          <p:cNvSpPr txBox="1"/>
          <p:nvPr/>
        </p:nvSpPr>
        <p:spPr>
          <a:xfrm rot="20981084">
            <a:off x="5515641" y="3092806"/>
            <a:ext cx="1348916" cy="369332"/>
          </a:xfrm>
          <a:prstGeom prst="rect">
            <a:avLst/>
          </a:prstGeom>
          <a:noFill/>
        </p:spPr>
        <p:txBody>
          <a:bodyPr wrap="square" rtlCol="0">
            <a:normAutofit/>
          </a:bodyPr>
          <a:lstStyle/>
          <a:p>
            <a:r>
              <a:rPr lang="en-US" sz="900" dirty="0"/>
              <a:t>AWA widget fetch status from the database.</a:t>
            </a:r>
          </a:p>
        </p:txBody>
      </p:sp>
      <p:sp>
        <p:nvSpPr>
          <p:cNvPr id="31" name="TextBox 30">
            <a:extLst>
              <a:ext uri="{FF2B5EF4-FFF2-40B4-BE49-F238E27FC236}">
                <a16:creationId xmlns:a16="http://schemas.microsoft.com/office/drawing/2014/main" id="{0E65FF12-92E2-42A4-98CD-3C2C7A72339C}"/>
              </a:ext>
            </a:extLst>
          </p:cNvPr>
          <p:cNvSpPr txBox="1"/>
          <p:nvPr/>
        </p:nvSpPr>
        <p:spPr>
          <a:xfrm rot="639049">
            <a:off x="5652278" y="3770261"/>
            <a:ext cx="1348916" cy="369332"/>
          </a:xfrm>
          <a:prstGeom prst="rect">
            <a:avLst/>
          </a:prstGeom>
          <a:noFill/>
        </p:spPr>
        <p:txBody>
          <a:bodyPr wrap="square" rtlCol="0">
            <a:normAutofit/>
          </a:bodyPr>
          <a:lstStyle/>
          <a:p>
            <a:r>
              <a:rPr lang="en-US" sz="900" dirty="0"/>
              <a:t>Widgets fetch status various databases.</a:t>
            </a:r>
          </a:p>
        </p:txBody>
      </p:sp>
      <p:sp>
        <p:nvSpPr>
          <p:cNvPr id="34" name="Rectangle 33">
            <a:extLst>
              <a:ext uri="{FF2B5EF4-FFF2-40B4-BE49-F238E27FC236}">
                <a16:creationId xmlns:a16="http://schemas.microsoft.com/office/drawing/2014/main" id="{0C4382A3-7AC4-4391-B77E-E91E68A54B3B}"/>
              </a:ext>
            </a:extLst>
          </p:cNvPr>
          <p:cNvSpPr/>
          <p:nvPr/>
        </p:nvSpPr>
        <p:spPr>
          <a:xfrm>
            <a:off x="6886724" y="4747446"/>
            <a:ext cx="3037086" cy="181123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Other Sources …</a:t>
            </a:r>
          </a:p>
        </p:txBody>
      </p:sp>
      <p:sp>
        <p:nvSpPr>
          <p:cNvPr id="35" name="Rectangle 34">
            <a:extLst>
              <a:ext uri="{FF2B5EF4-FFF2-40B4-BE49-F238E27FC236}">
                <a16:creationId xmlns:a16="http://schemas.microsoft.com/office/drawing/2014/main" id="{427FC4E5-B6C4-4DFD-9097-D5AE417F4EC0}"/>
              </a:ext>
            </a:extLst>
          </p:cNvPr>
          <p:cNvSpPr/>
          <p:nvPr/>
        </p:nvSpPr>
        <p:spPr>
          <a:xfrm>
            <a:off x="7148456" y="5106938"/>
            <a:ext cx="2513622" cy="36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de-CH" dirty="0"/>
              <a:t>Prometheus</a:t>
            </a:r>
          </a:p>
        </p:txBody>
      </p:sp>
      <p:sp>
        <p:nvSpPr>
          <p:cNvPr id="36" name="Rectangle 35">
            <a:extLst>
              <a:ext uri="{FF2B5EF4-FFF2-40B4-BE49-F238E27FC236}">
                <a16:creationId xmlns:a16="http://schemas.microsoft.com/office/drawing/2014/main" id="{6008374D-00C6-47D4-92B8-99D12959F338}"/>
              </a:ext>
            </a:extLst>
          </p:cNvPr>
          <p:cNvSpPr/>
          <p:nvPr/>
        </p:nvSpPr>
        <p:spPr>
          <a:xfrm>
            <a:off x="7148456" y="5567889"/>
            <a:ext cx="2513622" cy="36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de-CH" dirty="0" err="1"/>
              <a:t>InfluxDB</a:t>
            </a:r>
            <a:endParaRPr lang="de-CH" dirty="0"/>
          </a:p>
        </p:txBody>
      </p:sp>
      <p:sp>
        <p:nvSpPr>
          <p:cNvPr id="37" name="Rectangle 36">
            <a:extLst>
              <a:ext uri="{FF2B5EF4-FFF2-40B4-BE49-F238E27FC236}">
                <a16:creationId xmlns:a16="http://schemas.microsoft.com/office/drawing/2014/main" id="{A7B0D9F6-8B2B-4B6A-A96B-F6C72C5D3FDB}"/>
              </a:ext>
            </a:extLst>
          </p:cNvPr>
          <p:cNvSpPr/>
          <p:nvPr/>
        </p:nvSpPr>
        <p:spPr>
          <a:xfrm>
            <a:off x="7148456" y="6053826"/>
            <a:ext cx="2513622" cy="36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de-CH" dirty="0" err="1"/>
              <a:t>Dynatrace</a:t>
            </a:r>
            <a:endParaRPr lang="de-CH" dirty="0"/>
          </a:p>
        </p:txBody>
      </p:sp>
      <p:cxnSp>
        <p:nvCxnSpPr>
          <p:cNvPr id="38" name="Straight Arrow Connector 37">
            <a:extLst>
              <a:ext uri="{FF2B5EF4-FFF2-40B4-BE49-F238E27FC236}">
                <a16:creationId xmlns:a16="http://schemas.microsoft.com/office/drawing/2014/main" id="{994B741A-F74D-4D88-BCFC-12A213CF2C45}"/>
              </a:ext>
            </a:extLst>
          </p:cNvPr>
          <p:cNvCxnSpPr>
            <a:cxnSpLocks/>
          </p:cNvCxnSpPr>
          <p:nvPr/>
        </p:nvCxnSpPr>
        <p:spPr>
          <a:xfrm>
            <a:off x="4540486" y="3934698"/>
            <a:ext cx="2312835" cy="1727009"/>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C0210C0-D8D5-4B1F-812D-87B1008910C5}"/>
              </a:ext>
            </a:extLst>
          </p:cNvPr>
          <p:cNvSpPr txBox="1"/>
          <p:nvPr/>
        </p:nvSpPr>
        <p:spPr>
          <a:xfrm rot="2253469">
            <a:off x="5505108" y="4665456"/>
            <a:ext cx="1348916" cy="369332"/>
          </a:xfrm>
          <a:prstGeom prst="rect">
            <a:avLst/>
          </a:prstGeom>
          <a:noFill/>
        </p:spPr>
        <p:txBody>
          <a:bodyPr wrap="square" rtlCol="0">
            <a:normAutofit/>
          </a:bodyPr>
          <a:lstStyle/>
          <a:p>
            <a:r>
              <a:rPr lang="en-US" sz="900" dirty="0"/>
              <a:t>Widgets fetch data from other monitoring tools</a:t>
            </a:r>
          </a:p>
        </p:txBody>
      </p:sp>
      <p:sp>
        <p:nvSpPr>
          <p:cNvPr id="32" name="Rectangle 31">
            <a:extLst>
              <a:ext uri="{FF2B5EF4-FFF2-40B4-BE49-F238E27FC236}">
                <a16:creationId xmlns:a16="http://schemas.microsoft.com/office/drawing/2014/main" id="{0527F6D2-D4C0-4CF1-8BB7-7109E515593C}"/>
              </a:ext>
            </a:extLst>
          </p:cNvPr>
          <p:cNvSpPr/>
          <p:nvPr/>
        </p:nvSpPr>
        <p:spPr>
          <a:xfrm>
            <a:off x="2666760" y="3212846"/>
            <a:ext cx="1916492" cy="81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de-CH" sz="1600" dirty="0"/>
              <a:t>Custom Dashboard Widgets</a:t>
            </a:r>
          </a:p>
        </p:txBody>
      </p:sp>
    </p:spTree>
    <p:extLst>
      <p:ext uri="{BB962C8B-B14F-4D97-AF65-F5344CB8AC3E}">
        <p14:creationId xmlns:p14="http://schemas.microsoft.com/office/powerpoint/2010/main" val="372213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D65DDD9C-6920-42EA-BFA8-1138367485D5}"/>
              </a:ext>
            </a:extLst>
          </p:cNvPr>
          <p:cNvSpPr/>
          <p:nvPr/>
        </p:nvSpPr>
        <p:spPr>
          <a:xfrm>
            <a:off x="690130" y="5318951"/>
            <a:ext cx="10571083" cy="1189994"/>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3rd Party</a:t>
            </a:r>
          </a:p>
        </p:txBody>
      </p:sp>
      <p:sp>
        <p:nvSpPr>
          <p:cNvPr id="64" name="Rectangle 63">
            <a:extLst>
              <a:ext uri="{FF2B5EF4-FFF2-40B4-BE49-F238E27FC236}">
                <a16:creationId xmlns:a16="http://schemas.microsoft.com/office/drawing/2014/main" id="{E1E8BC59-97A2-497A-AFF9-401B666D8F7F}"/>
              </a:ext>
            </a:extLst>
          </p:cNvPr>
          <p:cNvSpPr/>
          <p:nvPr/>
        </p:nvSpPr>
        <p:spPr>
          <a:xfrm>
            <a:off x="692523" y="896292"/>
            <a:ext cx="10571083" cy="430085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EMP</a:t>
            </a:r>
          </a:p>
        </p:txBody>
      </p:sp>
      <p:sp>
        <p:nvSpPr>
          <p:cNvPr id="4" name="Title 3"/>
          <p:cNvSpPr>
            <a:spLocks noGrp="1"/>
          </p:cNvSpPr>
          <p:nvPr>
            <p:ph type="title"/>
          </p:nvPr>
        </p:nvSpPr>
        <p:spPr>
          <a:xfrm>
            <a:off x="829147" y="184055"/>
            <a:ext cx="10515600" cy="712237"/>
          </a:xfrm>
        </p:spPr>
        <p:txBody>
          <a:bodyPr anchor="ctr" anchorCtr="1">
            <a:normAutofit/>
          </a:bodyPr>
          <a:lstStyle/>
          <a:p>
            <a:r>
              <a:rPr lang="de-CH" dirty="0">
                <a:ln w="0"/>
                <a:effectLst>
                  <a:outerShdw blurRad="38100" dist="19050" dir="2700000" algn="tl" rotWithShape="0">
                    <a:schemeClr val="dk1">
                      <a:alpha val="40000"/>
                    </a:schemeClr>
                  </a:outerShdw>
                </a:effectLst>
              </a:rPr>
              <a:t>EMP Architecture – Security</a:t>
            </a:r>
          </a:p>
        </p:txBody>
      </p:sp>
      <p:sp>
        <p:nvSpPr>
          <p:cNvPr id="48" name="TextBox 47">
            <a:extLst>
              <a:ext uri="{FF2B5EF4-FFF2-40B4-BE49-F238E27FC236}">
                <a16:creationId xmlns:a16="http://schemas.microsoft.com/office/drawing/2014/main" id="{AB0D5E27-ED8B-4FA0-84EA-4FC02A7C610C}"/>
              </a:ext>
            </a:extLst>
          </p:cNvPr>
          <p:cNvSpPr txBox="1"/>
          <p:nvPr/>
        </p:nvSpPr>
        <p:spPr>
          <a:xfrm>
            <a:off x="830167" y="1259973"/>
            <a:ext cx="2302402" cy="738664"/>
          </a:xfrm>
          <a:prstGeom prst="rect">
            <a:avLst/>
          </a:prstGeom>
          <a:noFill/>
        </p:spPr>
        <p:txBody>
          <a:bodyPr wrap="square" rtlCol="0">
            <a:spAutoFit/>
          </a:bodyPr>
          <a:lstStyle/>
          <a:p>
            <a:r>
              <a:rPr lang="en-US" sz="1050" dirty="0"/>
              <a:t>User has to login to access any EMP features.</a:t>
            </a:r>
            <a:br>
              <a:rPr lang="en-US" sz="1050" dirty="0"/>
            </a:br>
            <a:r>
              <a:rPr lang="en-US" sz="1050" dirty="0"/>
              <a:t>Either he need to be authenticated against LDAP or the EMP database.</a:t>
            </a:r>
          </a:p>
        </p:txBody>
      </p:sp>
      <p:sp>
        <p:nvSpPr>
          <p:cNvPr id="51" name="TextBox 50">
            <a:extLst>
              <a:ext uri="{FF2B5EF4-FFF2-40B4-BE49-F238E27FC236}">
                <a16:creationId xmlns:a16="http://schemas.microsoft.com/office/drawing/2014/main" id="{B80C350A-7AE2-4CA3-95FD-CDB4F3278A18}"/>
              </a:ext>
            </a:extLst>
          </p:cNvPr>
          <p:cNvSpPr txBox="1"/>
          <p:nvPr/>
        </p:nvSpPr>
        <p:spPr>
          <a:xfrm>
            <a:off x="830167" y="2208089"/>
            <a:ext cx="2349689" cy="900246"/>
          </a:xfrm>
          <a:prstGeom prst="rect">
            <a:avLst/>
          </a:prstGeom>
          <a:noFill/>
        </p:spPr>
        <p:txBody>
          <a:bodyPr wrap="square" rtlCol="0">
            <a:spAutoFit/>
          </a:bodyPr>
          <a:lstStyle/>
          <a:p>
            <a:r>
              <a:rPr lang="en-US" sz="1050" dirty="0"/>
              <a:t>Users have access to features based on the roles they have assigned in the user management. A user can have zero to many roles, while a role can have zero to many permissions.</a:t>
            </a:r>
          </a:p>
        </p:txBody>
      </p:sp>
      <p:sp>
        <p:nvSpPr>
          <p:cNvPr id="7" name="Rectangle 6"/>
          <p:cNvSpPr/>
          <p:nvPr/>
        </p:nvSpPr>
        <p:spPr>
          <a:xfrm>
            <a:off x="3192435" y="1285530"/>
            <a:ext cx="5646644" cy="859623"/>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User Authentication</a:t>
            </a:r>
          </a:p>
        </p:txBody>
      </p:sp>
      <p:cxnSp>
        <p:nvCxnSpPr>
          <p:cNvPr id="49" name="Straight Arrow Connector 48">
            <a:extLst>
              <a:ext uri="{FF2B5EF4-FFF2-40B4-BE49-F238E27FC236}">
                <a16:creationId xmlns:a16="http://schemas.microsoft.com/office/drawing/2014/main" id="{C639E891-D7F4-4841-B71C-E37A2F490092}"/>
              </a:ext>
            </a:extLst>
          </p:cNvPr>
          <p:cNvCxnSpPr>
            <a:cxnSpLocks/>
          </p:cNvCxnSpPr>
          <p:nvPr/>
        </p:nvCxnSpPr>
        <p:spPr>
          <a:xfrm flipH="1">
            <a:off x="4348533" y="1055595"/>
            <a:ext cx="9980" cy="605255"/>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3C6205B-D683-4722-9C3F-534CE9F1344B}"/>
              </a:ext>
            </a:extLst>
          </p:cNvPr>
          <p:cNvSpPr/>
          <p:nvPr/>
        </p:nvSpPr>
        <p:spPr>
          <a:xfrm>
            <a:off x="3191587" y="3223135"/>
            <a:ext cx="2784085" cy="82407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err="1"/>
              <a:t>Theusinator</a:t>
            </a:r>
            <a:endParaRPr lang="de-CH" dirty="0"/>
          </a:p>
        </p:txBody>
      </p:sp>
      <p:sp>
        <p:nvSpPr>
          <p:cNvPr id="26" name="Rectangle 25">
            <a:extLst>
              <a:ext uri="{FF2B5EF4-FFF2-40B4-BE49-F238E27FC236}">
                <a16:creationId xmlns:a16="http://schemas.microsoft.com/office/drawing/2014/main" id="{8042CA7E-753E-4643-8F15-3C0E8AAE1191}"/>
              </a:ext>
            </a:extLst>
          </p:cNvPr>
          <p:cNvSpPr/>
          <p:nvPr/>
        </p:nvSpPr>
        <p:spPr>
          <a:xfrm>
            <a:off x="3306033" y="3602961"/>
            <a:ext cx="2583198" cy="32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API User &amp; SPM </a:t>
            </a:r>
            <a:r>
              <a:rPr lang="de-CH" sz="1600" dirty="0" err="1"/>
              <a:t>Permissions</a:t>
            </a:r>
            <a:endParaRPr lang="de-CH" sz="1600" dirty="0"/>
          </a:p>
        </p:txBody>
      </p:sp>
      <p:sp>
        <p:nvSpPr>
          <p:cNvPr id="27" name="Rectangle 26">
            <a:extLst>
              <a:ext uri="{FF2B5EF4-FFF2-40B4-BE49-F238E27FC236}">
                <a16:creationId xmlns:a16="http://schemas.microsoft.com/office/drawing/2014/main" id="{61549D79-E996-4425-9AF2-644348D8BC27}"/>
              </a:ext>
            </a:extLst>
          </p:cNvPr>
          <p:cNvSpPr/>
          <p:nvPr/>
        </p:nvSpPr>
        <p:spPr>
          <a:xfrm>
            <a:off x="3191587" y="2231154"/>
            <a:ext cx="5646644" cy="895288"/>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User </a:t>
            </a:r>
            <a:r>
              <a:rPr lang="de-CH" dirty="0" err="1"/>
              <a:t>Authorization</a:t>
            </a:r>
            <a:endParaRPr lang="de-CH" dirty="0"/>
          </a:p>
        </p:txBody>
      </p:sp>
      <p:sp>
        <p:nvSpPr>
          <p:cNvPr id="31" name="Rectangle 30">
            <a:extLst>
              <a:ext uri="{FF2B5EF4-FFF2-40B4-BE49-F238E27FC236}">
                <a16:creationId xmlns:a16="http://schemas.microsoft.com/office/drawing/2014/main" id="{66A8C70F-1668-4D94-864F-35160B0774E9}"/>
              </a:ext>
            </a:extLst>
          </p:cNvPr>
          <p:cNvSpPr/>
          <p:nvPr/>
        </p:nvSpPr>
        <p:spPr>
          <a:xfrm>
            <a:off x="6054146" y="3212787"/>
            <a:ext cx="2784085" cy="82407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Dashboard</a:t>
            </a:r>
          </a:p>
        </p:txBody>
      </p:sp>
      <p:sp>
        <p:nvSpPr>
          <p:cNvPr id="35" name="Rectangle 34">
            <a:extLst>
              <a:ext uri="{FF2B5EF4-FFF2-40B4-BE49-F238E27FC236}">
                <a16:creationId xmlns:a16="http://schemas.microsoft.com/office/drawing/2014/main" id="{364465AC-9F55-45FC-864A-52920BFD77EA}"/>
              </a:ext>
            </a:extLst>
          </p:cNvPr>
          <p:cNvSpPr/>
          <p:nvPr/>
        </p:nvSpPr>
        <p:spPr>
          <a:xfrm>
            <a:off x="6049911" y="4123211"/>
            <a:ext cx="2784085" cy="82407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SPM &amp; AWA Widgets</a:t>
            </a:r>
          </a:p>
        </p:txBody>
      </p:sp>
      <p:cxnSp>
        <p:nvCxnSpPr>
          <p:cNvPr id="37" name="Straight Arrow Connector 36">
            <a:extLst>
              <a:ext uri="{FF2B5EF4-FFF2-40B4-BE49-F238E27FC236}">
                <a16:creationId xmlns:a16="http://schemas.microsoft.com/office/drawing/2014/main" id="{3E3A7EB0-6AFE-4E74-A199-9C3B6D292FBD}"/>
              </a:ext>
            </a:extLst>
          </p:cNvPr>
          <p:cNvCxnSpPr>
            <a:cxnSpLocks/>
          </p:cNvCxnSpPr>
          <p:nvPr/>
        </p:nvCxnSpPr>
        <p:spPr>
          <a:xfrm>
            <a:off x="4348533" y="1865846"/>
            <a:ext cx="0" cy="736162"/>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6ED59D-38B7-4AA2-9627-ED2CED9E205C}"/>
              </a:ext>
            </a:extLst>
          </p:cNvPr>
          <p:cNvCxnSpPr>
            <a:cxnSpLocks/>
          </p:cNvCxnSpPr>
          <p:nvPr/>
        </p:nvCxnSpPr>
        <p:spPr>
          <a:xfrm flipH="1">
            <a:off x="5207278" y="2902046"/>
            <a:ext cx="505990" cy="520231"/>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237B93-E662-4A69-9603-4C8D2D163425}"/>
              </a:ext>
            </a:extLst>
          </p:cNvPr>
          <p:cNvCxnSpPr>
            <a:cxnSpLocks/>
          </p:cNvCxnSpPr>
          <p:nvPr/>
        </p:nvCxnSpPr>
        <p:spPr>
          <a:xfrm>
            <a:off x="5914549" y="2893046"/>
            <a:ext cx="530821" cy="507654"/>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356C05-8A7F-40B9-91F3-2905637C2C94}"/>
              </a:ext>
            </a:extLst>
          </p:cNvPr>
          <p:cNvSpPr/>
          <p:nvPr/>
        </p:nvSpPr>
        <p:spPr>
          <a:xfrm>
            <a:off x="3306033" y="2626646"/>
            <a:ext cx="5422031" cy="36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Roles</a:t>
            </a:r>
            <a:r>
              <a:rPr lang="de-CH" dirty="0"/>
              <a:t> &amp; </a:t>
            </a:r>
            <a:r>
              <a:rPr lang="de-CH" dirty="0" err="1"/>
              <a:t>Permissions</a:t>
            </a:r>
            <a:endParaRPr lang="de-CH" dirty="0"/>
          </a:p>
        </p:txBody>
      </p:sp>
      <p:cxnSp>
        <p:nvCxnSpPr>
          <p:cNvPr id="46" name="Straight Arrow Connector 45">
            <a:extLst>
              <a:ext uri="{FF2B5EF4-FFF2-40B4-BE49-F238E27FC236}">
                <a16:creationId xmlns:a16="http://schemas.microsoft.com/office/drawing/2014/main" id="{19F19A48-A2C3-480B-9598-DA1AAFFF00ED}"/>
              </a:ext>
            </a:extLst>
          </p:cNvPr>
          <p:cNvCxnSpPr>
            <a:cxnSpLocks/>
          </p:cNvCxnSpPr>
          <p:nvPr/>
        </p:nvCxnSpPr>
        <p:spPr>
          <a:xfrm>
            <a:off x="6297967" y="3839134"/>
            <a:ext cx="0" cy="660803"/>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12168" y="1660850"/>
            <a:ext cx="5415896" cy="3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LDAP </a:t>
            </a:r>
            <a:r>
              <a:rPr lang="de-CH" dirty="0" err="1"/>
              <a:t>or</a:t>
            </a:r>
            <a:r>
              <a:rPr lang="de-CH" dirty="0"/>
              <a:t> Database</a:t>
            </a:r>
          </a:p>
        </p:txBody>
      </p:sp>
      <p:sp>
        <p:nvSpPr>
          <p:cNvPr id="36" name="Rectangle 35">
            <a:extLst>
              <a:ext uri="{FF2B5EF4-FFF2-40B4-BE49-F238E27FC236}">
                <a16:creationId xmlns:a16="http://schemas.microsoft.com/office/drawing/2014/main" id="{37DC734A-E29B-4C6E-93B9-436C9D427647}"/>
              </a:ext>
            </a:extLst>
          </p:cNvPr>
          <p:cNvSpPr/>
          <p:nvPr/>
        </p:nvSpPr>
        <p:spPr>
          <a:xfrm>
            <a:off x="6213809" y="4513385"/>
            <a:ext cx="2456287" cy="32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DB User</a:t>
            </a:r>
          </a:p>
        </p:txBody>
      </p:sp>
      <p:sp>
        <p:nvSpPr>
          <p:cNvPr id="57" name="TextBox 56">
            <a:extLst>
              <a:ext uri="{FF2B5EF4-FFF2-40B4-BE49-F238E27FC236}">
                <a16:creationId xmlns:a16="http://schemas.microsoft.com/office/drawing/2014/main" id="{43047A24-74A6-418C-8AA1-555409E522AF}"/>
              </a:ext>
            </a:extLst>
          </p:cNvPr>
          <p:cNvSpPr txBox="1"/>
          <p:nvPr/>
        </p:nvSpPr>
        <p:spPr>
          <a:xfrm>
            <a:off x="763424" y="3179167"/>
            <a:ext cx="2349689" cy="900246"/>
          </a:xfrm>
          <a:prstGeom prst="rect">
            <a:avLst/>
          </a:prstGeom>
          <a:noFill/>
        </p:spPr>
        <p:txBody>
          <a:bodyPr wrap="square" rtlCol="0">
            <a:spAutoFit/>
          </a:bodyPr>
          <a:lstStyle/>
          <a:p>
            <a:r>
              <a:rPr lang="en-US" sz="1050" dirty="0" err="1"/>
              <a:t>Theusinator</a:t>
            </a:r>
            <a:r>
              <a:rPr lang="en-US" sz="1050" dirty="0"/>
              <a:t> fetches data from one of the defined SPM environments. It uses the SPM API and grabs the data for the logged in user by name. The user need to have the same name as in SPM.</a:t>
            </a:r>
          </a:p>
        </p:txBody>
      </p:sp>
      <p:sp>
        <p:nvSpPr>
          <p:cNvPr id="60" name="TextBox 59">
            <a:extLst>
              <a:ext uri="{FF2B5EF4-FFF2-40B4-BE49-F238E27FC236}">
                <a16:creationId xmlns:a16="http://schemas.microsoft.com/office/drawing/2014/main" id="{CF274BB2-8B31-4F1F-980F-71064F7095F6}"/>
              </a:ext>
            </a:extLst>
          </p:cNvPr>
          <p:cNvSpPr txBox="1"/>
          <p:nvPr/>
        </p:nvSpPr>
        <p:spPr>
          <a:xfrm>
            <a:off x="8916705" y="3174549"/>
            <a:ext cx="2349689" cy="577081"/>
          </a:xfrm>
          <a:prstGeom prst="rect">
            <a:avLst/>
          </a:prstGeom>
          <a:noFill/>
        </p:spPr>
        <p:txBody>
          <a:bodyPr wrap="square" rtlCol="0">
            <a:spAutoFit/>
          </a:bodyPr>
          <a:lstStyle/>
          <a:p>
            <a:r>
              <a:rPr lang="en-US" sz="1050" dirty="0"/>
              <a:t>For each dashboard it can be defined if it is shared and with whom. Additional editors can be defined separately. </a:t>
            </a:r>
          </a:p>
        </p:txBody>
      </p:sp>
      <p:sp>
        <p:nvSpPr>
          <p:cNvPr id="63" name="TextBox 62">
            <a:extLst>
              <a:ext uri="{FF2B5EF4-FFF2-40B4-BE49-F238E27FC236}">
                <a16:creationId xmlns:a16="http://schemas.microsoft.com/office/drawing/2014/main" id="{B4DC25A3-A027-4200-8445-B2BC1B605383}"/>
              </a:ext>
            </a:extLst>
          </p:cNvPr>
          <p:cNvSpPr txBox="1"/>
          <p:nvPr/>
        </p:nvSpPr>
        <p:spPr>
          <a:xfrm>
            <a:off x="8913917" y="4097887"/>
            <a:ext cx="2349689" cy="415498"/>
          </a:xfrm>
          <a:prstGeom prst="rect">
            <a:avLst/>
          </a:prstGeom>
          <a:noFill/>
        </p:spPr>
        <p:txBody>
          <a:bodyPr wrap="square" rtlCol="0">
            <a:spAutoFit/>
          </a:bodyPr>
          <a:lstStyle/>
          <a:p>
            <a:r>
              <a:rPr lang="en-US" sz="1050" dirty="0"/>
              <a:t>The SPM and AWA widgets access the data through the database. </a:t>
            </a:r>
          </a:p>
        </p:txBody>
      </p:sp>
      <p:sp>
        <p:nvSpPr>
          <p:cNvPr id="68" name="Rectangle 67">
            <a:extLst>
              <a:ext uri="{FF2B5EF4-FFF2-40B4-BE49-F238E27FC236}">
                <a16:creationId xmlns:a16="http://schemas.microsoft.com/office/drawing/2014/main" id="{8E6A36D4-8A99-4A94-B82C-86D4E7D6A461}"/>
              </a:ext>
            </a:extLst>
          </p:cNvPr>
          <p:cNvSpPr/>
          <p:nvPr/>
        </p:nvSpPr>
        <p:spPr>
          <a:xfrm>
            <a:off x="3191587" y="5668342"/>
            <a:ext cx="1851059" cy="70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SPM</a:t>
            </a:r>
          </a:p>
        </p:txBody>
      </p:sp>
      <p:sp>
        <p:nvSpPr>
          <p:cNvPr id="69" name="Rectangle 68">
            <a:extLst>
              <a:ext uri="{FF2B5EF4-FFF2-40B4-BE49-F238E27FC236}">
                <a16:creationId xmlns:a16="http://schemas.microsoft.com/office/drawing/2014/main" id="{A967980E-6572-4295-A633-CC843EB8C8DC}"/>
              </a:ext>
            </a:extLst>
          </p:cNvPr>
          <p:cNvSpPr/>
          <p:nvPr/>
        </p:nvSpPr>
        <p:spPr>
          <a:xfrm>
            <a:off x="5186708" y="5668343"/>
            <a:ext cx="1656402" cy="70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AWA</a:t>
            </a:r>
          </a:p>
        </p:txBody>
      </p:sp>
      <p:sp>
        <p:nvSpPr>
          <p:cNvPr id="70" name="Rectangle 69">
            <a:extLst>
              <a:ext uri="{FF2B5EF4-FFF2-40B4-BE49-F238E27FC236}">
                <a16:creationId xmlns:a16="http://schemas.microsoft.com/office/drawing/2014/main" id="{283F6C80-3EEF-478E-969F-EF70FA31B77F}"/>
              </a:ext>
            </a:extLst>
          </p:cNvPr>
          <p:cNvSpPr/>
          <p:nvPr/>
        </p:nvSpPr>
        <p:spPr>
          <a:xfrm>
            <a:off x="6987172" y="5668341"/>
            <a:ext cx="1846824" cy="70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Other</a:t>
            </a:r>
          </a:p>
        </p:txBody>
      </p:sp>
      <p:sp>
        <p:nvSpPr>
          <p:cNvPr id="74" name="Rectangle 73">
            <a:extLst>
              <a:ext uri="{FF2B5EF4-FFF2-40B4-BE49-F238E27FC236}">
                <a16:creationId xmlns:a16="http://schemas.microsoft.com/office/drawing/2014/main" id="{26A4FE78-E6DE-40A6-A5AD-1BE429DCA8DC}"/>
              </a:ext>
            </a:extLst>
          </p:cNvPr>
          <p:cNvSpPr/>
          <p:nvPr/>
        </p:nvSpPr>
        <p:spPr>
          <a:xfrm>
            <a:off x="6150353" y="3601578"/>
            <a:ext cx="2583198" cy="32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Sharing Options</a:t>
            </a:r>
          </a:p>
        </p:txBody>
      </p:sp>
      <p:cxnSp>
        <p:nvCxnSpPr>
          <p:cNvPr id="92" name="Straight Arrow Connector 91">
            <a:extLst>
              <a:ext uri="{FF2B5EF4-FFF2-40B4-BE49-F238E27FC236}">
                <a16:creationId xmlns:a16="http://schemas.microsoft.com/office/drawing/2014/main" id="{9897DED8-2223-4C9D-8ECA-6E0540915281}"/>
              </a:ext>
            </a:extLst>
          </p:cNvPr>
          <p:cNvCxnSpPr>
            <a:cxnSpLocks/>
          </p:cNvCxnSpPr>
          <p:nvPr/>
        </p:nvCxnSpPr>
        <p:spPr>
          <a:xfrm>
            <a:off x="6766372" y="4724398"/>
            <a:ext cx="0" cy="829236"/>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BFA1A5-FF72-41A0-91CB-5202030FF067}"/>
              </a:ext>
            </a:extLst>
          </p:cNvPr>
          <p:cNvCxnSpPr>
            <a:cxnSpLocks/>
          </p:cNvCxnSpPr>
          <p:nvPr/>
        </p:nvCxnSpPr>
        <p:spPr>
          <a:xfrm>
            <a:off x="4119619" y="3922332"/>
            <a:ext cx="0" cy="1631302"/>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CE11A00-E1B1-468C-8385-1210A2C63E78}"/>
              </a:ext>
            </a:extLst>
          </p:cNvPr>
          <p:cNvSpPr txBox="1"/>
          <p:nvPr/>
        </p:nvSpPr>
        <p:spPr>
          <a:xfrm>
            <a:off x="8872760" y="5604081"/>
            <a:ext cx="2349689" cy="577081"/>
          </a:xfrm>
          <a:prstGeom prst="rect">
            <a:avLst/>
          </a:prstGeom>
          <a:noFill/>
        </p:spPr>
        <p:txBody>
          <a:bodyPr wrap="square" rtlCol="0">
            <a:spAutoFit/>
          </a:bodyPr>
          <a:lstStyle/>
          <a:p>
            <a:r>
              <a:rPr lang="en-US" sz="1050" dirty="0"/>
              <a:t>On 3</a:t>
            </a:r>
            <a:r>
              <a:rPr lang="en-US" sz="1050" baseline="30000" dirty="0"/>
              <a:t>rd</a:t>
            </a:r>
            <a:r>
              <a:rPr lang="en-US" sz="1050" dirty="0"/>
              <a:t> Party products that are accessed, restrictions as set in the 3</a:t>
            </a:r>
            <a:r>
              <a:rPr lang="en-US" sz="1050" baseline="30000" dirty="0"/>
              <a:t>rd</a:t>
            </a:r>
            <a:r>
              <a:rPr lang="en-US" sz="1050" dirty="0"/>
              <a:t> party components are applied as well.</a:t>
            </a:r>
          </a:p>
        </p:txBody>
      </p:sp>
    </p:spTree>
    <p:extLst>
      <p:ext uri="{BB962C8B-B14F-4D97-AF65-F5344CB8AC3E}">
        <p14:creationId xmlns:p14="http://schemas.microsoft.com/office/powerpoint/2010/main" val="354271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C2BA868-7F6E-44E9-B83E-738A45B032D1}"/>
              </a:ext>
            </a:extLst>
          </p:cNvPr>
          <p:cNvSpPr/>
          <p:nvPr/>
        </p:nvSpPr>
        <p:spPr>
          <a:xfrm>
            <a:off x="4751754" y="1503888"/>
            <a:ext cx="5911917" cy="426386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Other Hosts</a:t>
            </a:r>
          </a:p>
        </p:txBody>
      </p:sp>
      <p:sp>
        <p:nvSpPr>
          <p:cNvPr id="15" name="Rectangle 14">
            <a:extLst>
              <a:ext uri="{FF2B5EF4-FFF2-40B4-BE49-F238E27FC236}">
                <a16:creationId xmlns:a16="http://schemas.microsoft.com/office/drawing/2014/main" id="{C8644042-B4A5-4113-B335-8559B924EBB8}"/>
              </a:ext>
            </a:extLst>
          </p:cNvPr>
          <p:cNvSpPr/>
          <p:nvPr/>
        </p:nvSpPr>
        <p:spPr>
          <a:xfrm>
            <a:off x="2025643" y="1503888"/>
            <a:ext cx="1474806" cy="426385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EMP Server</a:t>
            </a:r>
          </a:p>
        </p:txBody>
      </p:sp>
      <p:sp>
        <p:nvSpPr>
          <p:cNvPr id="2" name="Title 1">
            <a:extLst>
              <a:ext uri="{FF2B5EF4-FFF2-40B4-BE49-F238E27FC236}">
                <a16:creationId xmlns:a16="http://schemas.microsoft.com/office/drawing/2014/main" id="{7FDF5D74-9003-4180-8598-002CF8BEB192}"/>
              </a:ext>
            </a:extLst>
          </p:cNvPr>
          <p:cNvSpPr>
            <a:spLocks noGrp="1"/>
          </p:cNvSpPr>
          <p:nvPr>
            <p:ph type="title"/>
          </p:nvPr>
        </p:nvSpPr>
        <p:spPr/>
        <p:txBody>
          <a:bodyPr/>
          <a:lstStyle/>
          <a:p>
            <a:r>
              <a:rPr lang="en-US" dirty="0"/>
              <a:t>EMP Infrastructure - Standalone</a:t>
            </a:r>
            <a:endParaRPr lang="LID4096" dirty="0"/>
          </a:p>
        </p:txBody>
      </p:sp>
      <p:pic>
        <p:nvPicPr>
          <p:cNvPr id="5" name="Picture 4">
            <a:extLst>
              <a:ext uri="{FF2B5EF4-FFF2-40B4-BE49-F238E27FC236}">
                <a16:creationId xmlns:a16="http://schemas.microsoft.com/office/drawing/2014/main" id="{9612470C-D671-4979-92D1-08FB3D4A99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063" y="2435699"/>
            <a:ext cx="681275" cy="686639"/>
          </a:xfrm>
          <a:prstGeom prst="rect">
            <a:avLst/>
          </a:prstGeom>
        </p:spPr>
      </p:pic>
      <p:pic>
        <p:nvPicPr>
          <p:cNvPr id="7" name="Graphic 6">
            <a:extLst>
              <a:ext uri="{FF2B5EF4-FFF2-40B4-BE49-F238E27FC236}">
                <a16:creationId xmlns:a16="http://schemas.microsoft.com/office/drawing/2014/main" id="{3B2405E8-6A2F-4132-840C-BE215E25964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83957" y="4196287"/>
            <a:ext cx="540598" cy="1096554"/>
          </a:xfrm>
          <a:prstGeom prst="rect">
            <a:avLst/>
          </a:prstGeom>
        </p:spPr>
      </p:pic>
      <p:pic>
        <p:nvPicPr>
          <p:cNvPr id="11" name="Graphic 10">
            <a:extLst>
              <a:ext uri="{FF2B5EF4-FFF2-40B4-BE49-F238E27FC236}">
                <a16:creationId xmlns:a16="http://schemas.microsoft.com/office/drawing/2014/main" id="{5E3A5837-8A9B-438A-B9B0-82920621FFE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25433" y="1973277"/>
            <a:ext cx="1065090" cy="1433307"/>
          </a:xfrm>
          <a:prstGeom prst="rect">
            <a:avLst/>
          </a:prstGeom>
        </p:spPr>
      </p:pic>
      <p:cxnSp>
        <p:nvCxnSpPr>
          <p:cNvPr id="14" name="Straight Arrow Connector 13">
            <a:extLst>
              <a:ext uri="{FF2B5EF4-FFF2-40B4-BE49-F238E27FC236}">
                <a16:creationId xmlns:a16="http://schemas.microsoft.com/office/drawing/2014/main" id="{F917666F-8138-4ED6-8698-A08CA883DE54}"/>
              </a:ext>
            </a:extLst>
          </p:cNvPr>
          <p:cNvCxnSpPr>
            <a:cxnSpLocks/>
          </p:cNvCxnSpPr>
          <p:nvPr/>
        </p:nvCxnSpPr>
        <p:spPr>
          <a:xfrm>
            <a:off x="3226253" y="2782278"/>
            <a:ext cx="1416085" cy="0"/>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D50F82-790A-4D8B-B731-F824D3A90D07}"/>
              </a:ext>
            </a:extLst>
          </p:cNvPr>
          <p:cNvSpPr txBox="1"/>
          <p:nvPr/>
        </p:nvSpPr>
        <p:spPr>
          <a:xfrm>
            <a:off x="2172076" y="3190340"/>
            <a:ext cx="1211248" cy="303137"/>
          </a:xfrm>
          <a:prstGeom prst="rect">
            <a:avLst/>
          </a:prstGeom>
          <a:noFill/>
        </p:spPr>
        <p:txBody>
          <a:bodyPr wrap="square" rtlCol="0">
            <a:normAutofit/>
          </a:bodyPr>
          <a:lstStyle/>
          <a:p>
            <a:pPr algn="ctr"/>
            <a:r>
              <a:rPr lang="en-US" sz="1100" dirty="0"/>
              <a:t>EMP Application</a:t>
            </a:r>
          </a:p>
        </p:txBody>
      </p:sp>
      <p:cxnSp>
        <p:nvCxnSpPr>
          <p:cNvPr id="17" name="Straight Arrow Connector 16">
            <a:extLst>
              <a:ext uri="{FF2B5EF4-FFF2-40B4-BE49-F238E27FC236}">
                <a16:creationId xmlns:a16="http://schemas.microsoft.com/office/drawing/2014/main" id="{B55A3C08-FC6C-4CFC-8532-5B7783A0E5A3}"/>
              </a:ext>
            </a:extLst>
          </p:cNvPr>
          <p:cNvCxnSpPr>
            <a:cxnSpLocks/>
          </p:cNvCxnSpPr>
          <p:nvPr/>
        </p:nvCxnSpPr>
        <p:spPr>
          <a:xfrm flipH="1">
            <a:off x="2753066" y="3477302"/>
            <a:ext cx="9980" cy="605255"/>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B8499AF-DD24-4D6B-9544-5CE672BC2428}"/>
              </a:ext>
            </a:extLst>
          </p:cNvPr>
          <p:cNvSpPr txBox="1"/>
          <p:nvPr/>
        </p:nvSpPr>
        <p:spPr>
          <a:xfrm>
            <a:off x="6884227" y="3522883"/>
            <a:ext cx="1646970" cy="454197"/>
          </a:xfrm>
          <a:prstGeom prst="rect">
            <a:avLst/>
          </a:prstGeom>
          <a:noFill/>
        </p:spPr>
        <p:txBody>
          <a:bodyPr wrap="square" rtlCol="0">
            <a:noAutofit/>
          </a:bodyPr>
          <a:lstStyle/>
          <a:p>
            <a:pPr algn="ctr"/>
            <a:r>
              <a:rPr lang="en-US" sz="1400" dirty="0"/>
              <a:t>Various Databases</a:t>
            </a:r>
          </a:p>
        </p:txBody>
      </p:sp>
      <p:sp>
        <p:nvSpPr>
          <p:cNvPr id="20" name="TextBox 19">
            <a:extLst>
              <a:ext uri="{FF2B5EF4-FFF2-40B4-BE49-F238E27FC236}">
                <a16:creationId xmlns:a16="http://schemas.microsoft.com/office/drawing/2014/main" id="{802E7D18-CDBC-487F-988A-2B47DE9DE5B9}"/>
              </a:ext>
            </a:extLst>
          </p:cNvPr>
          <p:cNvSpPr txBox="1"/>
          <p:nvPr/>
        </p:nvSpPr>
        <p:spPr>
          <a:xfrm>
            <a:off x="2147442" y="5366006"/>
            <a:ext cx="1211248" cy="303137"/>
          </a:xfrm>
          <a:prstGeom prst="rect">
            <a:avLst/>
          </a:prstGeom>
          <a:noFill/>
        </p:spPr>
        <p:txBody>
          <a:bodyPr wrap="square" rtlCol="0">
            <a:normAutofit/>
          </a:bodyPr>
          <a:lstStyle/>
          <a:p>
            <a:pPr algn="ctr"/>
            <a:r>
              <a:rPr lang="en-US" sz="1100" dirty="0"/>
              <a:t>H2 Database</a:t>
            </a:r>
          </a:p>
        </p:txBody>
      </p:sp>
      <p:pic>
        <p:nvPicPr>
          <p:cNvPr id="26" name="Graphic 25">
            <a:extLst>
              <a:ext uri="{FF2B5EF4-FFF2-40B4-BE49-F238E27FC236}">
                <a16:creationId xmlns:a16="http://schemas.microsoft.com/office/drawing/2014/main" id="{762B3BEF-8FC4-471B-922D-09378D2478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79873" y="2252879"/>
            <a:ext cx="799122" cy="799122"/>
          </a:xfrm>
          <a:prstGeom prst="rect">
            <a:avLst/>
          </a:prstGeom>
        </p:spPr>
      </p:pic>
      <p:sp>
        <p:nvSpPr>
          <p:cNvPr id="28" name="TextBox 27">
            <a:extLst>
              <a:ext uri="{FF2B5EF4-FFF2-40B4-BE49-F238E27FC236}">
                <a16:creationId xmlns:a16="http://schemas.microsoft.com/office/drawing/2014/main" id="{6EB2336B-DC08-4AEB-91B9-6A6E1C9FBD18}"/>
              </a:ext>
            </a:extLst>
          </p:cNvPr>
          <p:cNvSpPr txBox="1"/>
          <p:nvPr/>
        </p:nvSpPr>
        <p:spPr>
          <a:xfrm>
            <a:off x="5176336" y="3194442"/>
            <a:ext cx="1416049" cy="328441"/>
          </a:xfrm>
          <a:prstGeom prst="rect">
            <a:avLst/>
          </a:prstGeom>
          <a:noFill/>
        </p:spPr>
        <p:txBody>
          <a:bodyPr wrap="square" rtlCol="0">
            <a:normAutofit/>
          </a:bodyPr>
          <a:lstStyle/>
          <a:p>
            <a:pPr algn="ctr"/>
            <a:r>
              <a:rPr lang="en-US" sz="1400" dirty="0"/>
              <a:t>Prometheus</a:t>
            </a:r>
          </a:p>
        </p:txBody>
      </p:sp>
      <p:pic>
        <p:nvPicPr>
          <p:cNvPr id="1028" name="Graphic 1027">
            <a:extLst>
              <a:ext uri="{FF2B5EF4-FFF2-40B4-BE49-F238E27FC236}">
                <a16:creationId xmlns:a16="http://schemas.microsoft.com/office/drawing/2014/main" id="{DF4F4460-6CFA-432C-817D-234BB31CE26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44917" y="2194248"/>
            <a:ext cx="1321466" cy="1228606"/>
          </a:xfrm>
          <a:prstGeom prst="rect">
            <a:avLst/>
          </a:prstGeom>
        </p:spPr>
      </p:pic>
      <p:pic>
        <p:nvPicPr>
          <p:cNvPr id="1038" name="Picture 8">
            <a:extLst>
              <a:ext uri="{FF2B5EF4-FFF2-40B4-BE49-F238E27FC236}">
                <a16:creationId xmlns:a16="http://schemas.microsoft.com/office/drawing/2014/main" id="{D39E1875-E06E-4196-8474-1DF0A0C34B8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48341" y="4494981"/>
            <a:ext cx="1882541" cy="38348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041">
            <a:extLst>
              <a:ext uri="{FF2B5EF4-FFF2-40B4-BE49-F238E27FC236}">
                <a16:creationId xmlns:a16="http://schemas.microsoft.com/office/drawing/2014/main" id="{8EB0746B-19EE-410D-88EE-C4344D2E8BFD}"/>
              </a:ext>
            </a:extLst>
          </p:cNvPr>
          <p:cNvPicPr>
            <a:picLocks noChangeAspect="1"/>
          </p:cNvPicPr>
          <p:nvPr/>
        </p:nvPicPr>
        <p:blipFill>
          <a:blip r:embed="rId12"/>
          <a:stretch>
            <a:fillRect/>
          </a:stretch>
        </p:blipFill>
        <p:spPr>
          <a:xfrm rot="4180551">
            <a:off x="7765398" y="3342152"/>
            <a:ext cx="2417278" cy="2337658"/>
          </a:xfrm>
          <a:prstGeom prst="rect">
            <a:avLst/>
          </a:prstGeom>
        </p:spPr>
      </p:pic>
      <p:sp>
        <p:nvSpPr>
          <p:cNvPr id="51" name="TextBox 50">
            <a:extLst>
              <a:ext uri="{FF2B5EF4-FFF2-40B4-BE49-F238E27FC236}">
                <a16:creationId xmlns:a16="http://schemas.microsoft.com/office/drawing/2014/main" id="{E2B4EA33-DEFF-463F-9CFD-0D1B4FED52E4}"/>
              </a:ext>
            </a:extLst>
          </p:cNvPr>
          <p:cNvSpPr txBox="1"/>
          <p:nvPr/>
        </p:nvSpPr>
        <p:spPr>
          <a:xfrm>
            <a:off x="8022924" y="5042425"/>
            <a:ext cx="1971732" cy="623374"/>
          </a:xfrm>
          <a:prstGeom prst="rect">
            <a:avLst/>
          </a:prstGeom>
          <a:noFill/>
        </p:spPr>
        <p:txBody>
          <a:bodyPr wrap="square" rtlCol="0">
            <a:noAutofit/>
          </a:bodyPr>
          <a:lstStyle/>
          <a:p>
            <a:pPr algn="ctr"/>
            <a:r>
              <a:rPr lang="en-US" sz="1400" dirty="0"/>
              <a:t>Various Data Sources </a:t>
            </a:r>
          </a:p>
          <a:p>
            <a:pPr algn="ctr"/>
            <a:r>
              <a:rPr lang="en-US" sz="1400" dirty="0"/>
              <a:t>of EMP Extensions</a:t>
            </a:r>
          </a:p>
        </p:txBody>
      </p:sp>
      <p:sp>
        <p:nvSpPr>
          <p:cNvPr id="52" name="TextBox 51">
            <a:extLst>
              <a:ext uri="{FF2B5EF4-FFF2-40B4-BE49-F238E27FC236}">
                <a16:creationId xmlns:a16="http://schemas.microsoft.com/office/drawing/2014/main" id="{2C00340B-97AD-4114-B55A-F875F77B8C62}"/>
              </a:ext>
            </a:extLst>
          </p:cNvPr>
          <p:cNvSpPr txBox="1"/>
          <p:nvPr/>
        </p:nvSpPr>
        <p:spPr>
          <a:xfrm>
            <a:off x="208603" y="2152027"/>
            <a:ext cx="1707624" cy="2031325"/>
          </a:xfrm>
          <a:prstGeom prst="rect">
            <a:avLst/>
          </a:prstGeom>
          <a:noFill/>
        </p:spPr>
        <p:txBody>
          <a:bodyPr wrap="square" rtlCol="0">
            <a:spAutoFit/>
          </a:bodyPr>
          <a:lstStyle/>
          <a:p>
            <a:r>
              <a:rPr lang="en-US" sz="1050" dirty="0"/>
              <a:t>The standalone setup is the easiest setup of EMP. It’s basically copy and paste of the binaries, adjusting the config files and starting the app.</a:t>
            </a:r>
          </a:p>
          <a:p>
            <a:endParaRPr lang="en-US" sz="1050" dirty="0"/>
          </a:p>
          <a:p>
            <a:r>
              <a:rPr lang="en-US" sz="1050" dirty="0"/>
              <a:t>The internal H2 DB is started with the application  instance and used as the data store for the application.</a:t>
            </a:r>
          </a:p>
        </p:txBody>
      </p:sp>
    </p:spTree>
    <p:extLst>
      <p:ext uri="{BB962C8B-B14F-4D97-AF65-F5344CB8AC3E}">
        <p14:creationId xmlns:p14="http://schemas.microsoft.com/office/powerpoint/2010/main" val="144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C2BA868-7F6E-44E9-B83E-738A45B032D1}"/>
              </a:ext>
            </a:extLst>
          </p:cNvPr>
          <p:cNvSpPr/>
          <p:nvPr/>
        </p:nvSpPr>
        <p:spPr>
          <a:xfrm>
            <a:off x="5441883" y="1690688"/>
            <a:ext cx="5911917" cy="426386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Other Hosts</a:t>
            </a:r>
          </a:p>
        </p:txBody>
      </p:sp>
      <p:sp>
        <p:nvSpPr>
          <p:cNvPr id="15" name="Rectangle 14">
            <a:extLst>
              <a:ext uri="{FF2B5EF4-FFF2-40B4-BE49-F238E27FC236}">
                <a16:creationId xmlns:a16="http://schemas.microsoft.com/office/drawing/2014/main" id="{C8644042-B4A5-4113-B335-8559B924EBB8}"/>
              </a:ext>
            </a:extLst>
          </p:cNvPr>
          <p:cNvSpPr/>
          <p:nvPr/>
        </p:nvSpPr>
        <p:spPr>
          <a:xfrm>
            <a:off x="2715772" y="1690688"/>
            <a:ext cx="1474806" cy="2018990"/>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EMP Server A</a:t>
            </a:r>
          </a:p>
        </p:txBody>
      </p:sp>
      <p:sp>
        <p:nvSpPr>
          <p:cNvPr id="2" name="Title 1">
            <a:extLst>
              <a:ext uri="{FF2B5EF4-FFF2-40B4-BE49-F238E27FC236}">
                <a16:creationId xmlns:a16="http://schemas.microsoft.com/office/drawing/2014/main" id="{7FDF5D74-9003-4180-8598-002CF8BEB192}"/>
              </a:ext>
            </a:extLst>
          </p:cNvPr>
          <p:cNvSpPr>
            <a:spLocks noGrp="1"/>
          </p:cNvSpPr>
          <p:nvPr>
            <p:ph type="title"/>
          </p:nvPr>
        </p:nvSpPr>
        <p:spPr/>
        <p:txBody>
          <a:bodyPr/>
          <a:lstStyle/>
          <a:p>
            <a:r>
              <a:rPr lang="en-US" dirty="0"/>
              <a:t>EMP Infrastructure – Multiple Instances</a:t>
            </a:r>
            <a:endParaRPr lang="LID4096" dirty="0"/>
          </a:p>
        </p:txBody>
      </p:sp>
      <p:pic>
        <p:nvPicPr>
          <p:cNvPr id="5" name="Picture 4">
            <a:extLst>
              <a:ext uri="{FF2B5EF4-FFF2-40B4-BE49-F238E27FC236}">
                <a16:creationId xmlns:a16="http://schemas.microsoft.com/office/drawing/2014/main" id="{9612470C-D671-4979-92D1-08FB3D4A99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2132" y="2259922"/>
            <a:ext cx="681275" cy="686639"/>
          </a:xfrm>
          <a:prstGeom prst="rect">
            <a:avLst/>
          </a:prstGeom>
        </p:spPr>
      </p:pic>
      <p:pic>
        <p:nvPicPr>
          <p:cNvPr id="7" name="Graphic 6">
            <a:extLst>
              <a:ext uri="{FF2B5EF4-FFF2-40B4-BE49-F238E27FC236}">
                <a16:creationId xmlns:a16="http://schemas.microsoft.com/office/drawing/2014/main" id="{3B2405E8-6A2F-4132-840C-BE215E25964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4340" y="2969078"/>
            <a:ext cx="540598" cy="1096554"/>
          </a:xfrm>
          <a:prstGeom prst="rect">
            <a:avLst/>
          </a:prstGeom>
        </p:spPr>
      </p:pic>
      <p:pic>
        <p:nvPicPr>
          <p:cNvPr id="11" name="Graphic 10">
            <a:extLst>
              <a:ext uri="{FF2B5EF4-FFF2-40B4-BE49-F238E27FC236}">
                <a16:creationId xmlns:a16="http://schemas.microsoft.com/office/drawing/2014/main" id="{5E3A5837-8A9B-438A-B9B0-82920621FFE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5562" y="2160077"/>
            <a:ext cx="1065090" cy="1433307"/>
          </a:xfrm>
          <a:prstGeom prst="rect">
            <a:avLst/>
          </a:prstGeom>
        </p:spPr>
      </p:pic>
      <p:cxnSp>
        <p:nvCxnSpPr>
          <p:cNvPr id="14" name="Straight Arrow Connector 13">
            <a:extLst>
              <a:ext uri="{FF2B5EF4-FFF2-40B4-BE49-F238E27FC236}">
                <a16:creationId xmlns:a16="http://schemas.microsoft.com/office/drawing/2014/main" id="{F917666F-8138-4ED6-8698-A08CA883DE54}"/>
              </a:ext>
            </a:extLst>
          </p:cNvPr>
          <p:cNvCxnSpPr>
            <a:cxnSpLocks/>
          </p:cNvCxnSpPr>
          <p:nvPr/>
        </p:nvCxnSpPr>
        <p:spPr>
          <a:xfrm>
            <a:off x="3946688" y="2617385"/>
            <a:ext cx="1416085" cy="0"/>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D50F82-790A-4D8B-B731-F824D3A90D07}"/>
              </a:ext>
            </a:extLst>
          </p:cNvPr>
          <p:cNvSpPr txBox="1"/>
          <p:nvPr/>
        </p:nvSpPr>
        <p:spPr>
          <a:xfrm>
            <a:off x="2720021" y="3059044"/>
            <a:ext cx="1445498" cy="303137"/>
          </a:xfrm>
          <a:prstGeom prst="rect">
            <a:avLst/>
          </a:prstGeom>
          <a:noFill/>
        </p:spPr>
        <p:txBody>
          <a:bodyPr wrap="square" rtlCol="0">
            <a:noAutofit/>
          </a:bodyPr>
          <a:lstStyle/>
          <a:p>
            <a:pPr algn="ctr"/>
            <a:r>
              <a:rPr lang="en-US" sz="1400" dirty="0"/>
              <a:t>EMP Instance A</a:t>
            </a:r>
          </a:p>
        </p:txBody>
      </p:sp>
      <p:sp>
        <p:nvSpPr>
          <p:cNvPr id="18" name="TextBox 17">
            <a:extLst>
              <a:ext uri="{FF2B5EF4-FFF2-40B4-BE49-F238E27FC236}">
                <a16:creationId xmlns:a16="http://schemas.microsoft.com/office/drawing/2014/main" id="{AB8499AF-DD24-4D6B-9544-5CE672BC2428}"/>
              </a:ext>
            </a:extLst>
          </p:cNvPr>
          <p:cNvSpPr txBox="1"/>
          <p:nvPr/>
        </p:nvSpPr>
        <p:spPr>
          <a:xfrm>
            <a:off x="7574356" y="3709683"/>
            <a:ext cx="1646970" cy="454197"/>
          </a:xfrm>
          <a:prstGeom prst="rect">
            <a:avLst/>
          </a:prstGeom>
          <a:noFill/>
        </p:spPr>
        <p:txBody>
          <a:bodyPr wrap="square" rtlCol="0">
            <a:noAutofit/>
          </a:bodyPr>
          <a:lstStyle/>
          <a:p>
            <a:pPr algn="ctr"/>
            <a:r>
              <a:rPr lang="en-US" sz="1400" dirty="0"/>
              <a:t>Various Databases</a:t>
            </a:r>
          </a:p>
        </p:txBody>
      </p:sp>
      <p:sp>
        <p:nvSpPr>
          <p:cNvPr id="20" name="TextBox 19">
            <a:extLst>
              <a:ext uri="{FF2B5EF4-FFF2-40B4-BE49-F238E27FC236}">
                <a16:creationId xmlns:a16="http://schemas.microsoft.com/office/drawing/2014/main" id="{802E7D18-CDBC-487F-988A-2B47DE9DE5B9}"/>
              </a:ext>
            </a:extLst>
          </p:cNvPr>
          <p:cNvSpPr txBox="1"/>
          <p:nvPr/>
        </p:nvSpPr>
        <p:spPr>
          <a:xfrm>
            <a:off x="528211" y="4138797"/>
            <a:ext cx="1470476" cy="303137"/>
          </a:xfrm>
          <a:prstGeom prst="rect">
            <a:avLst/>
          </a:prstGeom>
          <a:noFill/>
        </p:spPr>
        <p:txBody>
          <a:bodyPr wrap="square" rtlCol="0">
            <a:noAutofit/>
          </a:bodyPr>
          <a:lstStyle/>
          <a:p>
            <a:pPr algn="ctr"/>
            <a:r>
              <a:rPr lang="en-US" sz="1400" dirty="0"/>
              <a:t>H2 Database</a:t>
            </a:r>
          </a:p>
        </p:txBody>
      </p:sp>
      <p:pic>
        <p:nvPicPr>
          <p:cNvPr id="26" name="Graphic 25">
            <a:extLst>
              <a:ext uri="{FF2B5EF4-FFF2-40B4-BE49-F238E27FC236}">
                <a16:creationId xmlns:a16="http://schemas.microsoft.com/office/drawing/2014/main" id="{762B3BEF-8FC4-471B-922D-09378D2478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70002" y="2439679"/>
            <a:ext cx="799122" cy="799122"/>
          </a:xfrm>
          <a:prstGeom prst="rect">
            <a:avLst/>
          </a:prstGeom>
        </p:spPr>
      </p:pic>
      <p:sp>
        <p:nvSpPr>
          <p:cNvPr id="28" name="TextBox 27">
            <a:extLst>
              <a:ext uri="{FF2B5EF4-FFF2-40B4-BE49-F238E27FC236}">
                <a16:creationId xmlns:a16="http://schemas.microsoft.com/office/drawing/2014/main" id="{6EB2336B-DC08-4AEB-91B9-6A6E1C9FBD18}"/>
              </a:ext>
            </a:extLst>
          </p:cNvPr>
          <p:cNvSpPr txBox="1"/>
          <p:nvPr/>
        </p:nvSpPr>
        <p:spPr>
          <a:xfrm>
            <a:off x="5866465" y="3381242"/>
            <a:ext cx="1416049" cy="328441"/>
          </a:xfrm>
          <a:prstGeom prst="rect">
            <a:avLst/>
          </a:prstGeom>
          <a:noFill/>
        </p:spPr>
        <p:txBody>
          <a:bodyPr wrap="square" rtlCol="0">
            <a:normAutofit/>
          </a:bodyPr>
          <a:lstStyle/>
          <a:p>
            <a:pPr algn="ctr"/>
            <a:r>
              <a:rPr lang="en-US" sz="1400" dirty="0"/>
              <a:t>Prometheus</a:t>
            </a:r>
          </a:p>
        </p:txBody>
      </p:sp>
      <p:pic>
        <p:nvPicPr>
          <p:cNvPr id="1028" name="Graphic 1027">
            <a:extLst>
              <a:ext uri="{FF2B5EF4-FFF2-40B4-BE49-F238E27FC236}">
                <a16:creationId xmlns:a16="http://schemas.microsoft.com/office/drawing/2014/main" id="{DF4F4460-6CFA-432C-817D-234BB31CE26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35046" y="2381048"/>
            <a:ext cx="1321466" cy="1228606"/>
          </a:xfrm>
          <a:prstGeom prst="rect">
            <a:avLst/>
          </a:prstGeom>
        </p:spPr>
      </p:pic>
      <p:pic>
        <p:nvPicPr>
          <p:cNvPr id="1038" name="Picture 8">
            <a:extLst>
              <a:ext uri="{FF2B5EF4-FFF2-40B4-BE49-F238E27FC236}">
                <a16:creationId xmlns:a16="http://schemas.microsoft.com/office/drawing/2014/main" id="{D39E1875-E06E-4196-8474-1DF0A0C34B8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38470" y="4681781"/>
            <a:ext cx="1882541" cy="38348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041">
            <a:extLst>
              <a:ext uri="{FF2B5EF4-FFF2-40B4-BE49-F238E27FC236}">
                <a16:creationId xmlns:a16="http://schemas.microsoft.com/office/drawing/2014/main" id="{8EB0746B-19EE-410D-88EE-C4344D2E8BFD}"/>
              </a:ext>
            </a:extLst>
          </p:cNvPr>
          <p:cNvPicPr>
            <a:picLocks noChangeAspect="1"/>
          </p:cNvPicPr>
          <p:nvPr/>
        </p:nvPicPr>
        <p:blipFill>
          <a:blip r:embed="rId12"/>
          <a:stretch>
            <a:fillRect/>
          </a:stretch>
        </p:blipFill>
        <p:spPr>
          <a:xfrm rot="4180551">
            <a:off x="8455527" y="3528952"/>
            <a:ext cx="2417278" cy="2337658"/>
          </a:xfrm>
          <a:prstGeom prst="rect">
            <a:avLst/>
          </a:prstGeom>
        </p:spPr>
      </p:pic>
      <p:sp>
        <p:nvSpPr>
          <p:cNvPr id="51" name="TextBox 50">
            <a:extLst>
              <a:ext uri="{FF2B5EF4-FFF2-40B4-BE49-F238E27FC236}">
                <a16:creationId xmlns:a16="http://schemas.microsoft.com/office/drawing/2014/main" id="{E2B4EA33-DEFF-463F-9CFD-0D1B4FED52E4}"/>
              </a:ext>
            </a:extLst>
          </p:cNvPr>
          <p:cNvSpPr txBox="1"/>
          <p:nvPr/>
        </p:nvSpPr>
        <p:spPr>
          <a:xfrm>
            <a:off x="8713053" y="5229225"/>
            <a:ext cx="1971732" cy="623374"/>
          </a:xfrm>
          <a:prstGeom prst="rect">
            <a:avLst/>
          </a:prstGeom>
          <a:noFill/>
        </p:spPr>
        <p:txBody>
          <a:bodyPr wrap="square" rtlCol="0">
            <a:noAutofit/>
          </a:bodyPr>
          <a:lstStyle/>
          <a:p>
            <a:pPr algn="ctr"/>
            <a:r>
              <a:rPr lang="en-US" sz="1400" dirty="0"/>
              <a:t>Various Data Sources </a:t>
            </a:r>
          </a:p>
          <a:p>
            <a:pPr algn="ctr"/>
            <a:r>
              <a:rPr lang="en-US" sz="1400" dirty="0"/>
              <a:t>of EMP Extensions</a:t>
            </a:r>
          </a:p>
        </p:txBody>
      </p:sp>
      <p:sp>
        <p:nvSpPr>
          <p:cNvPr id="21" name="Rectangle 20">
            <a:extLst>
              <a:ext uri="{FF2B5EF4-FFF2-40B4-BE49-F238E27FC236}">
                <a16:creationId xmlns:a16="http://schemas.microsoft.com/office/drawing/2014/main" id="{ADB9B584-BC11-46C0-921F-CCAC3C3CFB5C}"/>
              </a:ext>
            </a:extLst>
          </p:cNvPr>
          <p:cNvSpPr/>
          <p:nvPr/>
        </p:nvSpPr>
        <p:spPr>
          <a:xfrm>
            <a:off x="2715772" y="3935564"/>
            <a:ext cx="1474806" cy="2018990"/>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normAutofit/>
          </a:bodyPr>
          <a:lstStyle/>
          <a:p>
            <a:pPr algn="ctr"/>
            <a:r>
              <a:rPr lang="de-CH" dirty="0">
                <a:solidFill>
                  <a:srgbClr val="002060"/>
                </a:solidFill>
              </a:rPr>
              <a:t>EMP Server B</a:t>
            </a:r>
          </a:p>
        </p:txBody>
      </p:sp>
      <p:pic>
        <p:nvPicPr>
          <p:cNvPr id="22" name="Picture 21">
            <a:extLst>
              <a:ext uri="{FF2B5EF4-FFF2-40B4-BE49-F238E27FC236}">
                <a16:creationId xmlns:a16="http://schemas.microsoft.com/office/drawing/2014/main" id="{B571600F-0E97-4259-807F-B4EFB23F6B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2132" y="4504798"/>
            <a:ext cx="681275" cy="686639"/>
          </a:xfrm>
          <a:prstGeom prst="rect">
            <a:avLst/>
          </a:prstGeom>
        </p:spPr>
      </p:pic>
      <p:sp>
        <p:nvSpPr>
          <p:cNvPr id="23" name="TextBox 22">
            <a:extLst>
              <a:ext uri="{FF2B5EF4-FFF2-40B4-BE49-F238E27FC236}">
                <a16:creationId xmlns:a16="http://schemas.microsoft.com/office/drawing/2014/main" id="{17B8B88D-6A31-4548-854E-345DA1300100}"/>
              </a:ext>
            </a:extLst>
          </p:cNvPr>
          <p:cNvSpPr txBox="1"/>
          <p:nvPr/>
        </p:nvSpPr>
        <p:spPr>
          <a:xfrm>
            <a:off x="2720021" y="5303920"/>
            <a:ext cx="1445498" cy="303137"/>
          </a:xfrm>
          <a:prstGeom prst="rect">
            <a:avLst/>
          </a:prstGeom>
          <a:noFill/>
        </p:spPr>
        <p:txBody>
          <a:bodyPr wrap="square" rtlCol="0">
            <a:noAutofit/>
          </a:bodyPr>
          <a:lstStyle/>
          <a:p>
            <a:pPr algn="ctr"/>
            <a:r>
              <a:rPr lang="en-US" sz="1400" dirty="0"/>
              <a:t>EMP Instance B</a:t>
            </a:r>
          </a:p>
        </p:txBody>
      </p:sp>
      <p:cxnSp>
        <p:nvCxnSpPr>
          <p:cNvPr id="24" name="Straight Arrow Connector 23">
            <a:extLst>
              <a:ext uri="{FF2B5EF4-FFF2-40B4-BE49-F238E27FC236}">
                <a16:creationId xmlns:a16="http://schemas.microsoft.com/office/drawing/2014/main" id="{0D8F3E8B-B325-492E-ACDB-C30A1E076A57}"/>
              </a:ext>
            </a:extLst>
          </p:cNvPr>
          <p:cNvCxnSpPr>
            <a:cxnSpLocks/>
          </p:cNvCxnSpPr>
          <p:nvPr/>
        </p:nvCxnSpPr>
        <p:spPr>
          <a:xfrm>
            <a:off x="3946688" y="4852585"/>
            <a:ext cx="1416085" cy="0"/>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9A2FC1-7244-4E17-BFE1-9A6846EE0C4F}"/>
              </a:ext>
            </a:extLst>
          </p:cNvPr>
          <p:cNvCxnSpPr>
            <a:cxnSpLocks/>
          </p:cNvCxnSpPr>
          <p:nvPr/>
        </p:nvCxnSpPr>
        <p:spPr>
          <a:xfrm flipH="1">
            <a:off x="1755879" y="2719203"/>
            <a:ext cx="1165798" cy="776617"/>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85363DB-0AE3-4780-9229-18C447FB85C6}"/>
              </a:ext>
            </a:extLst>
          </p:cNvPr>
          <p:cNvCxnSpPr>
            <a:cxnSpLocks/>
          </p:cNvCxnSpPr>
          <p:nvPr/>
        </p:nvCxnSpPr>
        <p:spPr>
          <a:xfrm flipH="1" flipV="1">
            <a:off x="1755880" y="3709678"/>
            <a:ext cx="1212855" cy="1183590"/>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F3C7850-936E-48FF-8D46-A435E658E897}"/>
              </a:ext>
            </a:extLst>
          </p:cNvPr>
          <p:cNvSpPr txBox="1"/>
          <p:nvPr/>
        </p:nvSpPr>
        <p:spPr>
          <a:xfrm>
            <a:off x="703429" y="1690688"/>
            <a:ext cx="1515055" cy="738664"/>
          </a:xfrm>
          <a:prstGeom prst="rect">
            <a:avLst/>
          </a:prstGeom>
          <a:noFill/>
        </p:spPr>
        <p:txBody>
          <a:bodyPr wrap="square" rtlCol="0">
            <a:spAutoFit/>
          </a:bodyPr>
          <a:lstStyle/>
          <a:p>
            <a:r>
              <a:rPr lang="en-US" sz="1050" dirty="0"/>
              <a:t>Separate Setup of the database with one or multiple instances connecting to it.</a:t>
            </a:r>
          </a:p>
        </p:txBody>
      </p:sp>
    </p:spTree>
    <p:extLst>
      <p:ext uri="{BB962C8B-B14F-4D97-AF65-F5344CB8AC3E}">
        <p14:creationId xmlns:p14="http://schemas.microsoft.com/office/powerpoint/2010/main" val="1972920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389</Words>
  <Application>Microsoft Office PowerPoint</Application>
  <PresentationFormat>Widescreen</PresentationFormat>
  <Paragraphs>70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EMP Architecture – Overview</vt:lpstr>
      <vt:lpstr>EMP Architecture – Security</vt:lpstr>
      <vt:lpstr>EMP Infrastructure - Standalone</vt:lpstr>
      <vt:lpstr>EMP Infrastructure – Multiple Instances</vt:lpstr>
    </vt:vector>
  </TitlesOfParts>
  <Company>Julius Baer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Internal YSlow Setup</dc:title>
  <dc:creator/>
  <cp:lastModifiedBy>Reto Scheiwiller</cp:lastModifiedBy>
  <cp:revision>31</cp:revision>
  <dcterms:created xsi:type="dcterms:W3CDTF">2018-03-05T07:58:31Z</dcterms:created>
  <dcterms:modified xsi:type="dcterms:W3CDTF">2022-02-02T13:20:31Z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bel">
    <vt:i4>0</vt:i4>
  </property>
</Properties>
</file>