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660"/>
  </p:normalViewPr>
  <p:slideViewPr>
    <p:cSldViewPr snapToGrid="0">
      <p:cViewPr varScale="1">
        <p:scale>
          <a:sx n="114" d="100"/>
          <a:sy n="114" d="100"/>
        </p:scale>
        <p:origin x="125" y="45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p:cNvSpPr>
            <a:spLocks noGrp="1"/>
          </p:cNvSpPr>
          <p:nvPr>
            <p:ph type="dt" sz="half" idx="10"/>
          </p:nvPr>
        </p:nvSpPr>
        <p:spPr/>
        <p:txBody>
          <a:bodyPr/>
          <a:lstStyle/>
          <a:p>
            <a:fld id="{485B8429-95BF-4192-89F7-D60C01087E41}" type="datetimeFigureOut">
              <a:rPr lang="de-CH" smtClean="0"/>
              <a:t>22.04.2020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4EEC059-3988-4796-9684-CC38E9989A6A}" type="slidenum">
              <a:rPr lang="de-CH" smtClean="0"/>
              <a:t>‹#›</a:t>
            </a:fld>
            <a:endParaRPr lang="de-CH"/>
          </a:p>
        </p:txBody>
      </p:sp>
    </p:spTree>
    <p:extLst>
      <p:ext uri="{BB962C8B-B14F-4D97-AF65-F5344CB8AC3E}">
        <p14:creationId xmlns:p14="http://schemas.microsoft.com/office/powerpoint/2010/main" val="3350539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10"/>
          </p:nvPr>
        </p:nvSpPr>
        <p:spPr/>
        <p:txBody>
          <a:bodyPr/>
          <a:lstStyle/>
          <a:p>
            <a:fld id="{485B8429-95BF-4192-89F7-D60C01087E41}" type="datetimeFigureOut">
              <a:rPr lang="de-CH" smtClean="0"/>
              <a:t>22.04.2020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4EEC059-3988-4796-9684-CC38E9989A6A}" type="slidenum">
              <a:rPr lang="de-CH" smtClean="0"/>
              <a:t>‹#›</a:t>
            </a:fld>
            <a:endParaRPr lang="de-CH"/>
          </a:p>
        </p:txBody>
      </p:sp>
    </p:spTree>
    <p:extLst>
      <p:ext uri="{BB962C8B-B14F-4D97-AF65-F5344CB8AC3E}">
        <p14:creationId xmlns:p14="http://schemas.microsoft.com/office/powerpoint/2010/main" val="725194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10"/>
          </p:nvPr>
        </p:nvSpPr>
        <p:spPr/>
        <p:txBody>
          <a:bodyPr/>
          <a:lstStyle/>
          <a:p>
            <a:fld id="{485B8429-95BF-4192-89F7-D60C01087E41}" type="datetimeFigureOut">
              <a:rPr lang="de-CH" smtClean="0"/>
              <a:t>22.04.2020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4EEC059-3988-4796-9684-CC38E9989A6A}" type="slidenum">
              <a:rPr lang="de-CH" smtClean="0"/>
              <a:t>‹#›</a:t>
            </a:fld>
            <a:endParaRPr lang="de-CH"/>
          </a:p>
        </p:txBody>
      </p:sp>
    </p:spTree>
    <p:extLst>
      <p:ext uri="{BB962C8B-B14F-4D97-AF65-F5344CB8AC3E}">
        <p14:creationId xmlns:p14="http://schemas.microsoft.com/office/powerpoint/2010/main" val="50503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10"/>
          </p:nvPr>
        </p:nvSpPr>
        <p:spPr/>
        <p:txBody>
          <a:bodyPr/>
          <a:lstStyle/>
          <a:p>
            <a:fld id="{485B8429-95BF-4192-89F7-D60C01087E41}" type="datetimeFigureOut">
              <a:rPr lang="de-CH" smtClean="0"/>
              <a:t>22.04.2020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4EEC059-3988-4796-9684-CC38E9989A6A}" type="slidenum">
              <a:rPr lang="de-CH" smtClean="0"/>
              <a:t>‹#›</a:t>
            </a:fld>
            <a:endParaRPr lang="de-CH"/>
          </a:p>
        </p:txBody>
      </p:sp>
    </p:spTree>
    <p:extLst>
      <p:ext uri="{BB962C8B-B14F-4D97-AF65-F5344CB8AC3E}">
        <p14:creationId xmlns:p14="http://schemas.microsoft.com/office/powerpoint/2010/main" val="2650972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5B8429-95BF-4192-89F7-D60C01087E41}" type="datetimeFigureOut">
              <a:rPr lang="de-CH" smtClean="0"/>
              <a:t>22.04.2020</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84EEC059-3988-4796-9684-CC38E9989A6A}" type="slidenum">
              <a:rPr lang="de-CH" smtClean="0"/>
              <a:t>‹#›</a:t>
            </a:fld>
            <a:endParaRPr lang="de-CH"/>
          </a:p>
        </p:txBody>
      </p:sp>
    </p:spTree>
    <p:extLst>
      <p:ext uri="{BB962C8B-B14F-4D97-AF65-F5344CB8AC3E}">
        <p14:creationId xmlns:p14="http://schemas.microsoft.com/office/powerpoint/2010/main" val="81309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p:cNvSpPr>
            <a:spLocks noGrp="1"/>
          </p:cNvSpPr>
          <p:nvPr>
            <p:ph type="dt" sz="half" idx="10"/>
          </p:nvPr>
        </p:nvSpPr>
        <p:spPr/>
        <p:txBody>
          <a:bodyPr/>
          <a:lstStyle/>
          <a:p>
            <a:fld id="{485B8429-95BF-4192-89F7-D60C01087E41}" type="datetimeFigureOut">
              <a:rPr lang="de-CH" smtClean="0"/>
              <a:t>22.04.2020</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84EEC059-3988-4796-9684-CC38E9989A6A}" type="slidenum">
              <a:rPr lang="de-CH" smtClean="0"/>
              <a:t>‹#›</a:t>
            </a:fld>
            <a:endParaRPr lang="de-CH"/>
          </a:p>
        </p:txBody>
      </p:sp>
    </p:spTree>
    <p:extLst>
      <p:ext uri="{BB962C8B-B14F-4D97-AF65-F5344CB8AC3E}">
        <p14:creationId xmlns:p14="http://schemas.microsoft.com/office/powerpoint/2010/main" val="44437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p:cNvSpPr>
            <a:spLocks noGrp="1"/>
          </p:cNvSpPr>
          <p:nvPr>
            <p:ph type="dt" sz="half" idx="10"/>
          </p:nvPr>
        </p:nvSpPr>
        <p:spPr/>
        <p:txBody>
          <a:bodyPr/>
          <a:lstStyle/>
          <a:p>
            <a:fld id="{485B8429-95BF-4192-89F7-D60C01087E41}" type="datetimeFigureOut">
              <a:rPr lang="de-CH" smtClean="0"/>
              <a:t>22.04.2020</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84EEC059-3988-4796-9684-CC38E9989A6A}" type="slidenum">
              <a:rPr lang="de-CH" smtClean="0"/>
              <a:t>‹#›</a:t>
            </a:fld>
            <a:endParaRPr lang="de-CH"/>
          </a:p>
        </p:txBody>
      </p:sp>
    </p:spTree>
    <p:extLst>
      <p:ext uri="{BB962C8B-B14F-4D97-AF65-F5344CB8AC3E}">
        <p14:creationId xmlns:p14="http://schemas.microsoft.com/office/powerpoint/2010/main" val="911717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Date Placeholder 2"/>
          <p:cNvSpPr>
            <a:spLocks noGrp="1"/>
          </p:cNvSpPr>
          <p:nvPr>
            <p:ph type="dt" sz="half" idx="10"/>
          </p:nvPr>
        </p:nvSpPr>
        <p:spPr/>
        <p:txBody>
          <a:bodyPr/>
          <a:lstStyle/>
          <a:p>
            <a:fld id="{485B8429-95BF-4192-89F7-D60C01087E41}" type="datetimeFigureOut">
              <a:rPr lang="de-CH" smtClean="0"/>
              <a:t>22.04.2020</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84EEC059-3988-4796-9684-CC38E9989A6A}" type="slidenum">
              <a:rPr lang="de-CH" smtClean="0"/>
              <a:t>‹#›</a:t>
            </a:fld>
            <a:endParaRPr lang="de-CH"/>
          </a:p>
        </p:txBody>
      </p:sp>
    </p:spTree>
    <p:extLst>
      <p:ext uri="{BB962C8B-B14F-4D97-AF65-F5344CB8AC3E}">
        <p14:creationId xmlns:p14="http://schemas.microsoft.com/office/powerpoint/2010/main" val="80390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B8429-95BF-4192-89F7-D60C01087E41}" type="datetimeFigureOut">
              <a:rPr lang="de-CH" smtClean="0"/>
              <a:t>22.04.2020</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84EEC059-3988-4796-9684-CC38E9989A6A}" type="slidenum">
              <a:rPr lang="de-CH" smtClean="0"/>
              <a:t>‹#›</a:t>
            </a:fld>
            <a:endParaRPr lang="de-CH"/>
          </a:p>
        </p:txBody>
      </p:sp>
    </p:spTree>
    <p:extLst>
      <p:ext uri="{BB962C8B-B14F-4D97-AF65-F5344CB8AC3E}">
        <p14:creationId xmlns:p14="http://schemas.microsoft.com/office/powerpoint/2010/main" val="3034773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5B8429-95BF-4192-89F7-D60C01087E41}" type="datetimeFigureOut">
              <a:rPr lang="de-CH" smtClean="0"/>
              <a:t>22.04.2020</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84EEC059-3988-4796-9684-CC38E9989A6A}" type="slidenum">
              <a:rPr lang="de-CH" smtClean="0"/>
              <a:t>‹#›</a:t>
            </a:fld>
            <a:endParaRPr lang="de-CH"/>
          </a:p>
        </p:txBody>
      </p:sp>
    </p:spTree>
    <p:extLst>
      <p:ext uri="{BB962C8B-B14F-4D97-AF65-F5344CB8AC3E}">
        <p14:creationId xmlns:p14="http://schemas.microsoft.com/office/powerpoint/2010/main" val="174229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5B8429-95BF-4192-89F7-D60C01087E41}" type="datetimeFigureOut">
              <a:rPr lang="de-CH" smtClean="0"/>
              <a:t>22.04.2020</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84EEC059-3988-4796-9684-CC38E9989A6A}" type="slidenum">
              <a:rPr lang="de-CH" smtClean="0"/>
              <a:t>‹#›</a:t>
            </a:fld>
            <a:endParaRPr lang="de-CH"/>
          </a:p>
        </p:txBody>
      </p:sp>
    </p:spTree>
    <p:extLst>
      <p:ext uri="{BB962C8B-B14F-4D97-AF65-F5344CB8AC3E}">
        <p14:creationId xmlns:p14="http://schemas.microsoft.com/office/powerpoint/2010/main" val="3402571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B8429-95BF-4192-89F7-D60C01087E41}" type="datetimeFigureOut">
              <a:rPr lang="de-CH" smtClean="0"/>
              <a:t>22.04.2020</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EEC059-3988-4796-9684-CC38E9989A6A}" type="slidenum">
              <a:rPr lang="de-CH" smtClean="0"/>
              <a:t>‹#›</a:t>
            </a:fld>
            <a:endParaRPr lang="de-CH"/>
          </a:p>
        </p:txBody>
      </p:sp>
    </p:spTree>
    <p:extLst>
      <p:ext uri="{BB962C8B-B14F-4D97-AF65-F5344CB8AC3E}">
        <p14:creationId xmlns:p14="http://schemas.microsoft.com/office/powerpoint/2010/main" val="872954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727C530-18F5-4F0C-B490-8AAB66C289A2}"/>
              </a:ext>
            </a:extLst>
          </p:cNvPr>
          <p:cNvSpPr/>
          <p:nvPr/>
        </p:nvSpPr>
        <p:spPr>
          <a:xfrm>
            <a:off x="2094909" y="1283663"/>
            <a:ext cx="3037086" cy="4384936"/>
          </a:xfrm>
          <a:prstGeom prst="rect">
            <a:avLst/>
          </a:prstGeom>
          <a:solidFill>
            <a:schemeClr val="accent1">
              <a:lumMod val="20000"/>
              <a:lumOff val="80000"/>
              <a:alpha val="50000"/>
            </a:schemeClr>
          </a:solidFill>
          <a:ln w="19050">
            <a:solidFill>
              <a:srgbClr val="002060"/>
            </a:solidFill>
            <a:prstDash val="dash"/>
          </a:ln>
        </p:spPr>
        <p:style>
          <a:lnRef idx="0">
            <a:scrgbClr r="0" g="0" b="0"/>
          </a:lnRef>
          <a:fillRef idx="0">
            <a:scrgbClr r="0" g="0" b="0"/>
          </a:fillRef>
          <a:effectRef idx="0">
            <a:scrgbClr r="0" g="0" b="0"/>
          </a:effectRef>
          <a:fontRef idx="minor">
            <a:schemeClr val="lt1"/>
          </a:fontRef>
        </p:style>
        <p:txBody>
          <a:bodyPr rtlCol="0" anchor="t" anchorCtr="0"/>
          <a:lstStyle/>
          <a:p>
            <a:pPr algn="ctr"/>
            <a:r>
              <a:rPr lang="de-CH" dirty="0">
                <a:solidFill>
                  <a:srgbClr val="002060"/>
                </a:solidFill>
              </a:rPr>
              <a:t>Java Virtual </a:t>
            </a:r>
            <a:r>
              <a:rPr lang="de-CH" dirty="0" err="1">
                <a:solidFill>
                  <a:srgbClr val="002060"/>
                </a:solidFill>
              </a:rPr>
              <a:t>Machine</a:t>
            </a:r>
            <a:endParaRPr lang="de-CH" dirty="0">
              <a:solidFill>
                <a:srgbClr val="002060"/>
              </a:solidFill>
            </a:endParaRPr>
          </a:p>
        </p:txBody>
      </p:sp>
      <p:sp>
        <p:nvSpPr>
          <p:cNvPr id="30" name="Rectangle 7"/>
          <p:cNvSpPr/>
          <p:nvPr/>
        </p:nvSpPr>
        <p:spPr>
          <a:xfrm>
            <a:off x="2305281" y="4594947"/>
            <a:ext cx="2616343" cy="890659"/>
          </a:xfrm>
          <a:prstGeom prst="rect">
            <a:avLst/>
          </a:prstGeom>
          <a:solidFill>
            <a:schemeClr val="accent1">
              <a:alpha val="50000"/>
            </a:schemeClr>
          </a:solidFill>
          <a:ln>
            <a:solidFill>
              <a:schemeClr val="accent1">
                <a:lumMod val="75000"/>
              </a:schemeClr>
            </a:solidFill>
            <a:prstDash val="dash"/>
          </a:ln>
        </p:spPr>
        <p:style>
          <a:lnRef idx="0">
            <a:scrgbClr r="0" g="0" b="0"/>
          </a:lnRef>
          <a:fillRef idx="0">
            <a:scrgbClr r="0" g="0" b="0"/>
          </a:fillRef>
          <a:effectRef idx="0">
            <a:scrgbClr r="0" g="0" b="0"/>
          </a:effectRef>
          <a:fontRef idx="minor">
            <a:schemeClr val="lt1"/>
          </a:fontRef>
        </p:style>
        <p:txBody>
          <a:bodyPr rtlCol="0" anchor="b" anchorCtr="0"/>
          <a:lstStyle/>
          <a:p>
            <a:pPr algn="ctr"/>
            <a:r>
              <a:rPr lang="de-CH" dirty="0"/>
              <a:t>H2 Internal Database </a:t>
            </a:r>
          </a:p>
        </p:txBody>
      </p:sp>
      <p:sp>
        <p:nvSpPr>
          <p:cNvPr id="4" name="Title 3"/>
          <p:cNvSpPr>
            <a:spLocks noGrp="1"/>
          </p:cNvSpPr>
          <p:nvPr>
            <p:ph type="title"/>
          </p:nvPr>
        </p:nvSpPr>
        <p:spPr>
          <a:xfrm>
            <a:off x="829147" y="184055"/>
            <a:ext cx="10515600" cy="712237"/>
          </a:xfrm>
        </p:spPr>
        <p:txBody>
          <a:bodyPr anchor="ctr" anchorCtr="1">
            <a:normAutofit/>
          </a:bodyPr>
          <a:lstStyle/>
          <a:p>
            <a:r>
              <a:rPr lang="de-CH" dirty="0">
                <a:ln w="0"/>
                <a:effectLst>
                  <a:outerShdw blurRad="38100" dist="19050" dir="2700000" algn="tl" rotWithShape="0">
                    <a:schemeClr val="dk1">
                      <a:alpha val="40000"/>
                    </a:schemeClr>
                  </a:outerShdw>
                </a:effectLst>
              </a:rPr>
              <a:t>EMP Architecture – </a:t>
            </a:r>
            <a:r>
              <a:rPr lang="de-CH" dirty="0" err="1">
                <a:ln w="0"/>
                <a:effectLst>
                  <a:outerShdw blurRad="38100" dist="19050" dir="2700000" algn="tl" rotWithShape="0">
                    <a:schemeClr val="dk1">
                      <a:alpha val="40000"/>
                    </a:schemeClr>
                  </a:outerShdw>
                </a:effectLst>
              </a:rPr>
              <a:t>Overview</a:t>
            </a:r>
            <a:endParaRPr lang="de-CH" dirty="0">
              <a:ln w="0"/>
              <a:effectLst>
                <a:outerShdw blurRad="38100" dist="19050" dir="2700000" algn="tl" rotWithShape="0">
                  <a:schemeClr val="dk1">
                    <a:alpha val="40000"/>
                  </a:schemeClr>
                </a:outerShdw>
              </a:effectLst>
            </a:endParaRPr>
          </a:p>
        </p:txBody>
      </p:sp>
      <p:sp>
        <p:nvSpPr>
          <p:cNvPr id="7" name="Rectangle 6"/>
          <p:cNvSpPr/>
          <p:nvPr/>
        </p:nvSpPr>
        <p:spPr>
          <a:xfrm>
            <a:off x="2305281" y="1844379"/>
            <a:ext cx="2616343" cy="2328338"/>
          </a:xfrm>
          <a:prstGeom prst="rect">
            <a:avLst/>
          </a:prstGeom>
          <a:solidFill>
            <a:schemeClr val="accent1">
              <a:alpha val="50000"/>
            </a:schemeClr>
          </a:solidFill>
          <a:ln>
            <a:solidFill>
              <a:schemeClr val="accent1">
                <a:lumMod val="75000"/>
              </a:schemeClr>
            </a:solidFill>
            <a:prstDash val="dash"/>
          </a:ln>
        </p:spPr>
        <p:style>
          <a:lnRef idx="0">
            <a:scrgbClr r="0" g="0" b="0"/>
          </a:lnRef>
          <a:fillRef idx="0">
            <a:scrgbClr r="0" g="0" b="0"/>
          </a:fillRef>
          <a:effectRef idx="0">
            <a:scrgbClr r="0" g="0" b="0"/>
          </a:effectRef>
          <a:fontRef idx="minor">
            <a:schemeClr val="lt1"/>
          </a:fontRef>
        </p:style>
        <p:txBody>
          <a:bodyPr rtlCol="0" anchor="t" anchorCtr="0"/>
          <a:lstStyle/>
          <a:p>
            <a:pPr algn="ctr"/>
            <a:r>
              <a:rPr lang="de-CH" dirty="0" err="1"/>
              <a:t>Jetty</a:t>
            </a:r>
            <a:r>
              <a:rPr lang="de-CH" dirty="0"/>
              <a:t> Embedded Server</a:t>
            </a:r>
          </a:p>
        </p:txBody>
      </p:sp>
      <p:sp>
        <p:nvSpPr>
          <p:cNvPr id="17" name="Rectangle 16"/>
          <p:cNvSpPr/>
          <p:nvPr/>
        </p:nvSpPr>
        <p:spPr>
          <a:xfrm>
            <a:off x="2666760" y="4715869"/>
            <a:ext cx="1916492" cy="4379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 Database</a:t>
            </a:r>
          </a:p>
        </p:txBody>
      </p:sp>
      <p:sp>
        <p:nvSpPr>
          <p:cNvPr id="58" name="TextBox 57"/>
          <p:cNvSpPr txBox="1"/>
          <p:nvPr/>
        </p:nvSpPr>
        <p:spPr>
          <a:xfrm>
            <a:off x="3629750" y="4153455"/>
            <a:ext cx="1214586" cy="430887"/>
          </a:xfrm>
          <a:prstGeom prst="rect">
            <a:avLst/>
          </a:prstGeom>
          <a:noFill/>
        </p:spPr>
        <p:txBody>
          <a:bodyPr wrap="square" rtlCol="0">
            <a:spAutoFit/>
          </a:bodyPr>
          <a:lstStyle/>
          <a:p>
            <a:r>
              <a:rPr lang="en-US" sz="1100" dirty="0"/>
              <a:t>Widget Settings are saved in DB.</a:t>
            </a:r>
          </a:p>
        </p:txBody>
      </p:sp>
      <p:cxnSp>
        <p:nvCxnSpPr>
          <p:cNvPr id="59" name="Straight Arrow Connector 58"/>
          <p:cNvCxnSpPr>
            <a:cxnSpLocks/>
            <a:stCxn id="32" idx="2"/>
            <a:endCxn id="17" idx="0"/>
          </p:cNvCxnSpPr>
          <p:nvPr/>
        </p:nvCxnSpPr>
        <p:spPr>
          <a:xfrm>
            <a:off x="3625006" y="4032534"/>
            <a:ext cx="0" cy="683335"/>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75C009E-81E8-4706-B393-165ED3B8FDF9}"/>
              </a:ext>
            </a:extLst>
          </p:cNvPr>
          <p:cNvSpPr/>
          <p:nvPr/>
        </p:nvSpPr>
        <p:spPr>
          <a:xfrm>
            <a:off x="6873697" y="1259545"/>
            <a:ext cx="3037086" cy="1782623"/>
          </a:xfrm>
          <a:prstGeom prst="rect">
            <a:avLst/>
          </a:prstGeom>
          <a:solidFill>
            <a:schemeClr val="accent1">
              <a:lumMod val="20000"/>
              <a:lumOff val="80000"/>
              <a:alpha val="50000"/>
            </a:schemeClr>
          </a:solidFill>
          <a:ln w="19050">
            <a:solidFill>
              <a:srgbClr val="002060"/>
            </a:solidFill>
            <a:prstDash val="dash"/>
          </a:ln>
        </p:spPr>
        <p:style>
          <a:lnRef idx="0">
            <a:scrgbClr r="0" g="0" b="0"/>
          </a:lnRef>
          <a:fillRef idx="0">
            <a:scrgbClr r="0" g="0" b="0"/>
          </a:fillRef>
          <a:effectRef idx="0">
            <a:scrgbClr r="0" g="0" b="0"/>
          </a:effectRef>
          <a:fontRef idx="minor">
            <a:schemeClr val="lt1"/>
          </a:fontRef>
        </p:style>
        <p:txBody>
          <a:bodyPr rtlCol="0" anchor="t" anchorCtr="0"/>
          <a:lstStyle/>
          <a:p>
            <a:pPr algn="ctr"/>
            <a:r>
              <a:rPr lang="de-CH" dirty="0">
                <a:solidFill>
                  <a:srgbClr val="002060"/>
                </a:solidFill>
              </a:rPr>
              <a:t>Silk Performance Manager</a:t>
            </a:r>
          </a:p>
        </p:txBody>
      </p:sp>
      <p:sp>
        <p:nvSpPr>
          <p:cNvPr id="40" name="Rectangle 39">
            <a:extLst>
              <a:ext uri="{FF2B5EF4-FFF2-40B4-BE49-F238E27FC236}">
                <a16:creationId xmlns:a16="http://schemas.microsoft.com/office/drawing/2014/main" id="{9B4562A6-5C82-461F-A35D-4509F2CD4B0D}"/>
              </a:ext>
            </a:extLst>
          </p:cNvPr>
          <p:cNvSpPr/>
          <p:nvPr/>
        </p:nvSpPr>
        <p:spPr>
          <a:xfrm>
            <a:off x="7135429" y="2306524"/>
            <a:ext cx="2513622" cy="478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Database</a:t>
            </a:r>
          </a:p>
        </p:txBody>
      </p:sp>
      <p:cxnSp>
        <p:nvCxnSpPr>
          <p:cNvPr id="45" name="Straight Arrow Connector 44">
            <a:extLst>
              <a:ext uri="{FF2B5EF4-FFF2-40B4-BE49-F238E27FC236}">
                <a16:creationId xmlns:a16="http://schemas.microsoft.com/office/drawing/2014/main" id="{C5D23C65-1164-4467-9B57-7C12776DAFB2}"/>
              </a:ext>
            </a:extLst>
          </p:cNvPr>
          <p:cNvCxnSpPr>
            <a:cxnSpLocks/>
            <a:endCxn id="47" idx="1"/>
          </p:cNvCxnSpPr>
          <p:nvPr/>
        </p:nvCxnSpPr>
        <p:spPr>
          <a:xfrm flipV="1">
            <a:off x="4410635" y="1909277"/>
            <a:ext cx="2724794" cy="780371"/>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646A5C9-9F10-4A3B-984F-86348D171E44}"/>
              </a:ext>
            </a:extLst>
          </p:cNvPr>
          <p:cNvSpPr/>
          <p:nvPr/>
        </p:nvSpPr>
        <p:spPr>
          <a:xfrm>
            <a:off x="7135429" y="1670227"/>
            <a:ext cx="2513622" cy="478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Web API</a:t>
            </a:r>
          </a:p>
        </p:txBody>
      </p:sp>
      <p:sp>
        <p:nvSpPr>
          <p:cNvPr id="11" name="Rectangle 10"/>
          <p:cNvSpPr/>
          <p:nvPr/>
        </p:nvSpPr>
        <p:spPr>
          <a:xfrm>
            <a:off x="2666760" y="2246596"/>
            <a:ext cx="1916492" cy="819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Theusinator</a:t>
            </a:r>
            <a:endParaRPr lang="de-CH" dirty="0"/>
          </a:p>
        </p:txBody>
      </p:sp>
      <p:sp>
        <p:nvSpPr>
          <p:cNvPr id="48" name="TextBox 47">
            <a:extLst>
              <a:ext uri="{FF2B5EF4-FFF2-40B4-BE49-F238E27FC236}">
                <a16:creationId xmlns:a16="http://schemas.microsoft.com/office/drawing/2014/main" id="{AB0D5E27-ED8B-4FA0-84EA-4FC02A7C610C}"/>
              </a:ext>
            </a:extLst>
          </p:cNvPr>
          <p:cNvSpPr txBox="1"/>
          <p:nvPr/>
        </p:nvSpPr>
        <p:spPr>
          <a:xfrm rot="20650245">
            <a:off x="5306232" y="1822556"/>
            <a:ext cx="1456681" cy="369332"/>
          </a:xfrm>
          <a:prstGeom prst="rect">
            <a:avLst/>
          </a:prstGeom>
          <a:noFill/>
        </p:spPr>
        <p:txBody>
          <a:bodyPr wrap="square" rtlCol="0">
            <a:spAutoFit/>
          </a:bodyPr>
          <a:lstStyle/>
          <a:p>
            <a:r>
              <a:rPr lang="en-US" sz="900" dirty="0" err="1"/>
              <a:t>Theusinator</a:t>
            </a:r>
            <a:r>
              <a:rPr lang="en-US" sz="900" dirty="0"/>
              <a:t> uses the API to fetch monitoring data. </a:t>
            </a:r>
          </a:p>
        </p:txBody>
      </p:sp>
      <p:cxnSp>
        <p:nvCxnSpPr>
          <p:cNvPr id="49" name="Straight Arrow Connector 48">
            <a:extLst>
              <a:ext uri="{FF2B5EF4-FFF2-40B4-BE49-F238E27FC236}">
                <a16:creationId xmlns:a16="http://schemas.microsoft.com/office/drawing/2014/main" id="{C639E891-D7F4-4841-B71C-E37A2F490092}"/>
              </a:ext>
            </a:extLst>
          </p:cNvPr>
          <p:cNvCxnSpPr>
            <a:cxnSpLocks/>
          </p:cNvCxnSpPr>
          <p:nvPr/>
        </p:nvCxnSpPr>
        <p:spPr>
          <a:xfrm flipV="1">
            <a:off x="4407363" y="2528006"/>
            <a:ext cx="2728066" cy="1176660"/>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472C7F3-783C-4BFD-B0D8-389827D5BE54}"/>
              </a:ext>
            </a:extLst>
          </p:cNvPr>
          <p:cNvSpPr txBox="1"/>
          <p:nvPr/>
        </p:nvSpPr>
        <p:spPr>
          <a:xfrm rot="20210561">
            <a:off x="5279625" y="2601128"/>
            <a:ext cx="1487278" cy="369332"/>
          </a:xfrm>
          <a:prstGeom prst="rect">
            <a:avLst/>
          </a:prstGeom>
          <a:noFill/>
        </p:spPr>
        <p:txBody>
          <a:bodyPr wrap="square" rtlCol="0">
            <a:spAutoFit/>
          </a:bodyPr>
          <a:lstStyle/>
          <a:p>
            <a:r>
              <a:rPr lang="en-US" sz="900" dirty="0"/>
              <a:t>SPM widgets fetch status from the database.</a:t>
            </a:r>
          </a:p>
        </p:txBody>
      </p:sp>
      <p:sp>
        <p:nvSpPr>
          <p:cNvPr id="52" name="Rectangle 51">
            <a:extLst>
              <a:ext uri="{FF2B5EF4-FFF2-40B4-BE49-F238E27FC236}">
                <a16:creationId xmlns:a16="http://schemas.microsoft.com/office/drawing/2014/main" id="{817DD608-36DF-4173-BB04-AF83A1FF79AF}"/>
              </a:ext>
            </a:extLst>
          </p:cNvPr>
          <p:cNvSpPr/>
          <p:nvPr/>
        </p:nvSpPr>
        <p:spPr>
          <a:xfrm>
            <a:off x="6873697" y="3291456"/>
            <a:ext cx="3037086" cy="1074302"/>
          </a:xfrm>
          <a:prstGeom prst="rect">
            <a:avLst/>
          </a:prstGeom>
          <a:solidFill>
            <a:schemeClr val="accent1">
              <a:lumMod val="20000"/>
              <a:lumOff val="80000"/>
              <a:alpha val="50000"/>
            </a:schemeClr>
          </a:solidFill>
          <a:ln w="19050">
            <a:solidFill>
              <a:srgbClr val="002060"/>
            </a:solidFill>
            <a:prstDash val="dash"/>
          </a:ln>
        </p:spPr>
        <p:style>
          <a:lnRef idx="0">
            <a:scrgbClr r="0" g="0" b="0"/>
          </a:lnRef>
          <a:fillRef idx="0">
            <a:scrgbClr r="0" g="0" b="0"/>
          </a:fillRef>
          <a:effectRef idx="0">
            <a:scrgbClr r="0" g="0" b="0"/>
          </a:effectRef>
          <a:fontRef idx="minor">
            <a:schemeClr val="lt1"/>
          </a:fontRef>
        </p:style>
        <p:txBody>
          <a:bodyPr rtlCol="0" anchor="t" anchorCtr="0"/>
          <a:lstStyle/>
          <a:p>
            <a:pPr algn="ctr"/>
            <a:r>
              <a:rPr lang="de-CH" dirty="0">
                <a:solidFill>
                  <a:srgbClr val="002060"/>
                </a:solidFill>
              </a:rPr>
              <a:t>AWA</a:t>
            </a:r>
          </a:p>
        </p:txBody>
      </p:sp>
      <p:sp>
        <p:nvSpPr>
          <p:cNvPr id="53" name="Rectangle 52">
            <a:extLst>
              <a:ext uri="{FF2B5EF4-FFF2-40B4-BE49-F238E27FC236}">
                <a16:creationId xmlns:a16="http://schemas.microsoft.com/office/drawing/2014/main" id="{5C9C89D4-7460-4E41-91BB-1A69DAD6193B}"/>
              </a:ext>
            </a:extLst>
          </p:cNvPr>
          <p:cNvSpPr/>
          <p:nvPr/>
        </p:nvSpPr>
        <p:spPr>
          <a:xfrm>
            <a:off x="7135429" y="3704666"/>
            <a:ext cx="2513622" cy="478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Database</a:t>
            </a:r>
          </a:p>
        </p:txBody>
      </p:sp>
      <p:cxnSp>
        <p:nvCxnSpPr>
          <p:cNvPr id="55" name="Straight Arrow Connector 54">
            <a:extLst>
              <a:ext uri="{FF2B5EF4-FFF2-40B4-BE49-F238E27FC236}">
                <a16:creationId xmlns:a16="http://schemas.microsoft.com/office/drawing/2014/main" id="{6F4C1136-C02F-4B9F-96E9-6E0DE3FD25EA}"/>
              </a:ext>
            </a:extLst>
          </p:cNvPr>
          <p:cNvCxnSpPr>
            <a:cxnSpLocks/>
          </p:cNvCxnSpPr>
          <p:nvPr/>
        </p:nvCxnSpPr>
        <p:spPr>
          <a:xfrm>
            <a:off x="4491317" y="3764845"/>
            <a:ext cx="2624835" cy="159533"/>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E5A872CC-2677-487D-BBE9-951B9DA1A7DA}"/>
              </a:ext>
            </a:extLst>
          </p:cNvPr>
          <p:cNvSpPr/>
          <p:nvPr/>
        </p:nvSpPr>
        <p:spPr>
          <a:xfrm>
            <a:off x="6873697" y="4594296"/>
            <a:ext cx="3037086" cy="1074302"/>
          </a:xfrm>
          <a:prstGeom prst="rect">
            <a:avLst/>
          </a:prstGeom>
          <a:solidFill>
            <a:schemeClr val="accent1">
              <a:lumMod val="20000"/>
              <a:lumOff val="80000"/>
              <a:alpha val="50000"/>
            </a:schemeClr>
          </a:solidFill>
          <a:ln w="19050">
            <a:solidFill>
              <a:srgbClr val="002060"/>
            </a:solidFill>
            <a:prstDash val="dash"/>
          </a:ln>
        </p:spPr>
        <p:style>
          <a:lnRef idx="0">
            <a:scrgbClr r="0" g="0" b="0"/>
          </a:lnRef>
          <a:fillRef idx="0">
            <a:scrgbClr r="0" g="0" b="0"/>
          </a:fillRef>
          <a:effectRef idx="0">
            <a:scrgbClr r="0" g="0" b="0"/>
          </a:effectRef>
          <a:fontRef idx="minor">
            <a:schemeClr val="lt1"/>
          </a:fontRef>
        </p:style>
        <p:txBody>
          <a:bodyPr rtlCol="0" anchor="t" anchorCtr="0"/>
          <a:lstStyle/>
          <a:p>
            <a:pPr algn="ctr"/>
            <a:r>
              <a:rPr lang="de-CH" dirty="0">
                <a:solidFill>
                  <a:srgbClr val="002060"/>
                </a:solidFill>
              </a:rPr>
              <a:t>Future Data Access…</a:t>
            </a:r>
          </a:p>
        </p:txBody>
      </p:sp>
      <p:sp>
        <p:nvSpPr>
          <p:cNvPr id="62" name="Rectangle 61">
            <a:extLst>
              <a:ext uri="{FF2B5EF4-FFF2-40B4-BE49-F238E27FC236}">
                <a16:creationId xmlns:a16="http://schemas.microsoft.com/office/drawing/2014/main" id="{C149C0C9-EEB0-4C61-B8A6-4AD4825D47C4}"/>
              </a:ext>
            </a:extLst>
          </p:cNvPr>
          <p:cNvSpPr/>
          <p:nvPr/>
        </p:nvSpPr>
        <p:spPr>
          <a:xfrm>
            <a:off x="7135429" y="5007506"/>
            <a:ext cx="2513622" cy="478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DBs, API etc…</a:t>
            </a:r>
          </a:p>
        </p:txBody>
      </p:sp>
      <p:cxnSp>
        <p:nvCxnSpPr>
          <p:cNvPr id="66" name="Straight Arrow Connector 65">
            <a:extLst>
              <a:ext uri="{FF2B5EF4-FFF2-40B4-BE49-F238E27FC236}">
                <a16:creationId xmlns:a16="http://schemas.microsoft.com/office/drawing/2014/main" id="{3168E01B-31FD-4AB7-B98F-7BF9F336BCDE}"/>
              </a:ext>
            </a:extLst>
          </p:cNvPr>
          <p:cNvCxnSpPr>
            <a:cxnSpLocks/>
          </p:cNvCxnSpPr>
          <p:nvPr/>
        </p:nvCxnSpPr>
        <p:spPr>
          <a:xfrm>
            <a:off x="4388086" y="3782298"/>
            <a:ext cx="2728066" cy="1444366"/>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527F6D2-D4C0-4CF1-8BB7-7109E515593C}"/>
              </a:ext>
            </a:extLst>
          </p:cNvPr>
          <p:cNvSpPr/>
          <p:nvPr/>
        </p:nvSpPr>
        <p:spPr>
          <a:xfrm>
            <a:off x="2666760" y="3212846"/>
            <a:ext cx="1916492" cy="819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Custom Dashboard Widgets</a:t>
            </a:r>
          </a:p>
        </p:txBody>
      </p:sp>
      <p:sp>
        <p:nvSpPr>
          <p:cNvPr id="67" name="TextBox 66">
            <a:extLst>
              <a:ext uri="{FF2B5EF4-FFF2-40B4-BE49-F238E27FC236}">
                <a16:creationId xmlns:a16="http://schemas.microsoft.com/office/drawing/2014/main" id="{1491FE6D-D69C-44E3-BDB6-912ECE20D29C}"/>
              </a:ext>
            </a:extLst>
          </p:cNvPr>
          <p:cNvSpPr txBox="1"/>
          <p:nvPr/>
        </p:nvSpPr>
        <p:spPr>
          <a:xfrm rot="212843">
            <a:off x="5402212" y="3473669"/>
            <a:ext cx="1348916" cy="369332"/>
          </a:xfrm>
          <a:prstGeom prst="rect">
            <a:avLst/>
          </a:prstGeom>
          <a:noFill/>
        </p:spPr>
        <p:txBody>
          <a:bodyPr wrap="square" rtlCol="0">
            <a:spAutoFit/>
          </a:bodyPr>
          <a:lstStyle/>
          <a:p>
            <a:r>
              <a:rPr lang="en-US" sz="900" dirty="0"/>
              <a:t>AWA widget fetch status from the database.</a:t>
            </a:r>
          </a:p>
        </p:txBody>
      </p:sp>
    </p:spTree>
    <p:extLst>
      <p:ext uri="{BB962C8B-B14F-4D97-AF65-F5344CB8AC3E}">
        <p14:creationId xmlns:p14="http://schemas.microsoft.com/office/powerpoint/2010/main" val="372213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D65DDD9C-6920-42EA-BFA8-1138367485D5}"/>
              </a:ext>
            </a:extLst>
          </p:cNvPr>
          <p:cNvSpPr/>
          <p:nvPr/>
        </p:nvSpPr>
        <p:spPr>
          <a:xfrm>
            <a:off x="690130" y="5318951"/>
            <a:ext cx="10571083" cy="1189994"/>
          </a:xfrm>
          <a:prstGeom prst="rect">
            <a:avLst/>
          </a:prstGeom>
          <a:solidFill>
            <a:schemeClr val="accent1">
              <a:lumMod val="20000"/>
              <a:lumOff val="80000"/>
              <a:alpha val="50000"/>
            </a:schemeClr>
          </a:solidFill>
          <a:ln w="19050">
            <a:solidFill>
              <a:srgbClr val="002060"/>
            </a:solidFill>
            <a:prstDash val="dash"/>
          </a:ln>
        </p:spPr>
        <p:style>
          <a:lnRef idx="0">
            <a:scrgbClr r="0" g="0" b="0"/>
          </a:lnRef>
          <a:fillRef idx="0">
            <a:scrgbClr r="0" g="0" b="0"/>
          </a:fillRef>
          <a:effectRef idx="0">
            <a:scrgbClr r="0" g="0" b="0"/>
          </a:effectRef>
          <a:fontRef idx="minor">
            <a:schemeClr val="lt1"/>
          </a:fontRef>
        </p:style>
        <p:txBody>
          <a:bodyPr rtlCol="0" anchor="t" anchorCtr="0"/>
          <a:lstStyle/>
          <a:p>
            <a:pPr algn="ctr"/>
            <a:r>
              <a:rPr lang="de-CH" dirty="0">
                <a:solidFill>
                  <a:srgbClr val="002060"/>
                </a:solidFill>
              </a:rPr>
              <a:t>3rd Party</a:t>
            </a:r>
          </a:p>
        </p:txBody>
      </p:sp>
      <p:sp>
        <p:nvSpPr>
          <p:cNvPr id="64" name="Rectangle 63">
            <a:extLst>
              <a:ext uri="{FF2B5EF4-FFF2-40B4-BE49-F238E27FC236}">
                <a16:creationId xmlns:a16="http://schemas.microsoft.com/office/drawing/2014/main" id="{E1E8BC59-97A2-497A-AFF9-401B666D8F7F}"/>
              </a:ext>
            </a:extLst>
          </p:cNvPr>
          <p:cNvSpPr/>
          <p:nvPr/>
        </p:nvSpPr>
        <p:spPr>
          <a:xfrm>
            <a:off x="692523" y="896292"/>
            <a:ext cx="10571083" cy="4300856"/>
          </a:xfrm>
          <a:prstGeom prst="rect">
            <a:avLst/>
          </a:prstGeom>
          <a:solidFill>
            <a:schemeClr val="accent1">
              <a:lumMod val="20000"/>
              <a:lumOff val="80000"/>
              <a:alpha val="50000"/>
            </a:schemeClr>
          </a:solidFill>
          <a:ln w="19050">
            <a:solidFill>
              <a:srgbClr val="002060"/>
            </a:solidFill>
            <a:prstDash val="dash"/>
          </a:ln>
        </p:spPr>
        <p:style>
          <a:lnRef idx="0">
            <a:scrgbClr r="0" g="0" b="0"/>
          </a:lnRef>
          <a:fillRef idx="0">
            <a:scrgbClr r="0" g="0" b="0"/>
          </a:fillRef>
          <a:effectRef idx="0">
            <a:scrgbClr r="0" g="0" b="0"/>
          </a:effectRef>
          <a:fontRef idx="minor">
            <a:schemeClr val="lt1"/>
          </a:fontRef>
        </p:style>
        <p:txBody>
          <a:bodyPr rtlCol="0" anchor="t" anchorCtr="0"/>
          <a:lstStyle/>
          <a:p>
            <a:pPr algn="ctr"/>
            <a:r>
              <a:rPr lang="de-CH" dirty="0">
                <a:solidFill>
                  <a:srgbClr val="002060"/>
                </a:solidFill>
              </a:rPr>
              <a:t>EMP</a:t>
            </a:r>
          </a:p>
        </p:txBody>
      </p:sp>
      <p:sp>
        <p:nvSpPr>
          <p:cNvPr id="4" name="Title 3"/>
          <p:cNvSpPr>
            <a:spLocks noGrp="1"/>
          </p:cNvSpPr>
          <p:nvPr>
            <p:ph type="title"/>
          </p:nvPr>
        </p:nvSpPr>
        <p:spPr>
          <a:xfrm>
            <a:off x="829147" y="184055"/>
            <a:ext cx="10515600" cy="712237"/>
          </a:xfrm>
        </p:spPr>
        <p:txBody>
          <a:bodyPr anchor="ctr" anchorCtr="1">
            <a:normAutofit/>
          </a:bodyPr>
          <a:lstStyle/>
          <a:p>
            <a:r>
              <a:rPr lang="de-CH" dirty="0">
                <a:ln w="0"/>
                <a:effectLst>
                  <a:outerShdw blurRad="38100" dist="19050" dir="2700000" algn="tl" rotWithShape="0">
                    <a:schemeClr val="dk1">
                      <a:alpha val="40000"/>
                    </a:schemeClr>
                  </a:outerShdw>
                </a:effectLst>
              </a:rPr>
              <a:t>EMP Architecture – Security</a:t>
            </a:r>
          </a:p>
        </p:txBody>
      </p:sp>
      <p:sp>
        <p:nvSpPr>
          <p:cNvPr id="48" name="TextBox 47">
            <a:extLst>
              <a:ext uri="{FF2B5EF4-FFF2-40B4-BE49-F238E27FC236}">
                <a16:creationId xmlns:a16="http://schemas.microsoft.com/office/drawing/2014/main" id="{AB0D5E27-ED8B-4FA0-84EA-4FC02A7C610C}"/>
              </a:ext>
            </a:extLst>
          </p:cNvPr>
          <p:cNvSpPr txBox="1"/>
          <p:nvPr/>
        </p:nvSpPr>
        <p:spPr>
          <a:xfrm>
            <a:off x="830167" y="1259973"/>
            <a:ext cx="2302402" cy="738664"/>
          </a:xfrm>
          <a:prstGeom prst="rect">
            <a:avLst/>
          </a:prstGeom>
          <a:noFill/>
        </p:spPr>
        <p:txBody>
          <a:bodyPr wrap="square" rtlCol="0">
            <a:spAutoFit/>
          </a:bodyPr>
          <a:lstStyle/>
          <a:p>
            <a:r>
              <a:rPr lang="en-US" sz="1050" dirty="0"/>
              <a:t>User has to login to access any EMP features.</a:t>
            </a:r>
            <a:br>
              <a:rPr lang="en-US" sz="1050" dirty="0"/>
            </a:br>
            <a:r>
              <a:rPr lang="en-US" sz="1050" dirty="0"/>
              <a:t>Either he need to be authenticated against LDAP or the EMP database.</a:t>
            </a:r>
          </a:p>
        </p:txBody>
      </p:sp>
      <p:sp>
        <p:nvSpPr>
          <p:cNvPr id="51" name="TextBox 50">
            <a:extLst>
              <a:ext uri="{FF2B5EF4-FFF2-40B4-BE49-F238E27FC236}">
                <a16:creationId xmlns:a16="http://schemas.microsoft.com/office/drawing/2014/main" id="{B80C350A-7AE2-4CA3-95FD-CDB4F3278A18}"/>
              </a:ext>
            </a:extLst>
          </p:cNvPr>
          <p:cNvSpPr txBox="1"/>
          <p:nvPr/>
        </p:nvSpPr>
        <p:spPr>
          <a:xfrm>
            <a:off x="830167" y="2208089"/>
            <a:ext cx="2349689" cy="900246"/>
          </a:xfrm>
          <a:prstGeom prst="rect">
            <a:avLst/>
          </a:prstGeom>
          <a:noFill/>
        </p:spPr>
        <p:txBody>
          <a:bodyPr wrap="square" rtlCol="0">
            <a:spAutoFit/>
          </a:bodyPr>
          <a:lstStyle/>
          <a:p>
            <a:r>
              <a:rPr lang="en-US" sz="1050" dirty="0"/>
              <a:t>Users have access to features based on the roles they have assigned in the user management. A user can have zero to many roles, while a role can have zero to many permissions.</a:t>
            </a:r>
          </a:p>
        </p:txBody>
      </p:sp>
      <p:sp>
        <p:nvSpPr>
          <p:cNvPr id="7" name="Rectangle 6"/>
          <p:cNvSpPr/>
          <p:nvPr/>
        </p:nvSpPr>
        <p:spPr>
          <a:xfrm>
            <a:off x="3192435" y="1285530"/>
            <a:ext cx="5646644" cy="859623"/>
          </a:xfrm>
          <a:prstGeom prst="rect">
            <a:avLst/>
          </a:prstGeom>
          <a:solidFill>
            <a:schemeClr val="accent1">
              <a:alpha val="50000"/>
            </a:schemeClr>
          </a:solidFill>
          <a:ln>
            <a:solidFill>
              <a:schemeClr val="accent1">
                <a:lumMod val="75000"/>
              </a:schemeClr>
            </a:solidFill>
            <a:prstDash val="dash"/>
          </a:ln>
        </p:spPr>
        <p:style>
          <a:lnRef idx="0">
            <a:scrgbClr r="0" g="0" b="0"/>
          </a:lnRef>
          <a:fillRef idx="0">
            <a:scrgbClr r="0" g="0" b="0"/>
          </a:fillRef>
          <a:effectRef idx="0">
            <a:scrgbClr r="0" g="0" b="0"/>
          </a:effectRef>
          <a:fontRef idx="minor">
            <a:schemeClr val="lt1"/>
          </a:fontRef>
        </p:style>
        <p:txBody>
          <a:bodyPr rtlCol="0" anchor="t" anchorCtr="0"/>
          <a:lstStyle/>
          <a:p>
            <a:pPr algn="ctr"/>
            <a:r>
              <a:rPr lang="de-CH" dirty="0"/>
              <a:t>User Authentication</a:t>
            </a:r>
          </a:p>
        </p:txBody>
      </p:sp>
      <p:cxnSp>
        <p:nvCxnSpPr>
          <p:cNvPr id="49" name="Straight Arrow Connector 48">
            <a:extLst>
              <a:ext uri="{FF2B5EF4-FFF2-40B4-BE49-F238E27FC236}">
                <a16:creationId xmlns:a16="http://schemas.microsoft.com/office/drawing/2014/main" id="{C639E891-D7F4-4841-B71C-E37A2F490092}"/>
              </a:ext>
            </a:extLst>
          </p:cNvPr>
          <p:cNvCxnSpPr>
            <a:cxnSpLocks/>
          </p:cNvCxnSpPr>
          <p:nvPr/>
        </p:nvCxnSpPr>
        <p:spPr>
          <a:xfrm flipH="1">
            <a:off x="4348533" y="1055595"/>
            <a:ext cx="9980" cy="605255"/>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3C6205B-D683-4722-9C3F-534CE9F1344B}"/>
              </a:ext>
            </a:extLst>
          </p:cNvPr>
          <p:cNvSpPr/>
          <p:nvPr/>
        </p:nvSpPr>
        <p:spPr>
          <a:xfrm>
            <a:off x="3191587" y="3223135"/>
            <a:ext cx="2784085" cy="824079"/>
          </a:xfrm>
          <a:prstGeom prst="rect">
            <a:avLst/>
          </a:prstGeom>
          <a:solidFill>
            <a:schemeClr val="accent1">
              <a:alpha val="50000"/>
            </a:schemeClr>
          </a:solidFill>
          <a:ln>
            <a:solidFill>
              <a:schemeClr val="accent1">
                <a:lumMod val="75000"/>
              </a:schemeClr>
            </a:solidFill>
            <a:prstDash val="dash"/>
          </a:ln>
        </p:spPr>
        <p:style>
          <a:lnRef idx="0">
            <a:scrgbClr r="0" g="0" b="0"/>
          </a:lnRef>
          <a:fillRef idx="0">
            <a:scrgbClr r="0" g="0" b="0"/>
          </a:fillRef>
          <a:effectRef idx="0">
            <a:scrgbClr r="0" g="0" b="0"/>
          </a:effectRef>
          <a:fontRef idx="minor">
            <a:schemeClr val="lt1"/>
          </a:fontRef>
        </p:style>
        <p:txBody>
          <a:bodyPr rtlCol="0" anchor="t" anchorCtr="0"/>
          <a:lstStyle/>
          <a:p>
            <a:pPr algn="ctr"/>
            <a:r>
              <a:rPr lang="de-CH" dirty="0" err="1"/>
              <a:t>Theusinator</a:t>
            </a:r>
            <a:endParaRPr lang="de-CH" dirty="0"/>
          </a:p>
        </p:txBody>
      </p:sp>
      <p:sp>
        <p:nvSpPr>
          <p:cNvPr id="26" name="Rectangle 25">
            <a:extLst>
              <a:ext uri="{FF2B5EF4-FFF2-40B4-BE49-F238E27FC236}">
                <a16:creationId xmlns:a16="http://schemas.microsoft.com/office/drawing/2014/main" id="{8042CA7E-753E-4643-8F15-3C0E8AAE1191}"/>
              </a:ext>
            </a:extLst>
          </p:cNvPr>
          <p:cNvSpPr/>
          <p:nvPr/>
        </p:nvSpPr>
        <p:spPr>
          <a:xfrm>
            <a:off x="3306033" y="3602961"/>
            <a:ext cx="2583198" cy="320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API User &amp; SPM </a:t>
            </a:r>
            <a:r>
              <a:rPr lang="de-CH" sz="1600" dirty="0" err="1"/>
              <a:t>Permissions</a:t>
            </a:r>
            <a:endParaRPr lang="de-CH" sz="1600" dirty="0"/>
          </a:p>
        </p:txBody>
      </p:sp>
      <p:sp>
        <p:nvSpPr>
          <p:cNvPr id="27" name="Rectangle 26">
            <a:extLst>
              <a:ext uri="{FF2B5EF4-FFF2-40B4-BE49-F238E27FC236}">
                <a16:creationId xmlns:a16="http://schemas.microsoft.com/office/drawing/2014/main" id="{61549D79-E996-4425-9AF2-644348D8BC27}"/>
              </a:ext>
            </a:extLst>
          </p:cNvPr>
          <p:cNvSpPr/>
          <p:nvPr/>
        </p:nvSpPr>
        <p:spPr>
          <a:xfrm>
            <a:off x="3191587" y="2231154"/>
            <a:ext cx="5646644" cy="895288"/>
          </a:xfrm>
          <a:prstGeom prst="rect">
            <a:avLst/>
          </a:prstGeom>
          <a:solidFill>
            <a:schemeClr val="accent1">
              <a:alpha val="50000"/>
            </a:schemeClr>
          </a:solidFill>
          <a:ln>
            <a:solidFill>
              <a:schemeClr val="accent1">
                <a:lumMod val="75000"/>
              </a:schemeClr>
            </a:solidFill>
            <a:prstDash val="dash"/>
          </a:ln>
        </p:spPr>
        <p:style>
          <a:lnRef idx="0">
            <a:scrgbClr r="0" g="0" b="0"/>
          </a:lnRef>
          <a:fillRef idx="0">
            <a:scrgbClr r="0" g="0" b="0"/>
          </a:fillRef>
          <a:effectRef idx="0">
            <a:scrgbClr r="0" g="0" b="0"/>
          </a:effectRef>
          <a:fontRef idx="minor">
            <a:schemeClr val="lt1"/>
          </a:fontRef>
        </p:style>
        <p:txBody>
          <a:bodyPr rtlCol="0" anchor="t" anchorCtr="0"/>
          <a:lstStyle/>
          <a:p>
            <a:pPr algn="ctr"/>
            <a:r>
              <a:rPr lang="de-CH" dirty="0"/>
              <a:t>User </a:t>
            </a:r>
            <a:r>
              <a:rPr lang="de-CH" dirty="0" err="1"/>
              <a:t>Authorization</a:t>
            </a:r>
            <a:endParaRPr lang="de-CH" dirty="0"/>
          </a:p>
        </p:txBody>
      </p:sp>
      <p:sp>
        <p:nvSpPr>
          <p:cNvPr id="31" name="Rectangle 30">
            <a:extLst>
              <a:ext uri="{FF2B5EF4-FFF2-40B4-BE49-F238E27FC236}">
                <a16:creationId xmlns:a16="http://schemas.microsoft.com/office/drawing/2014/main" id="{66A8C70F-1668-4D94-864F-35160B0774E9}"/>
              </a:ext>
            </a:extLst>
          </p:cNvPr>
          <p:cNvSpPr/>
          <p:nvPr/>
        </p:nvSpPr>
        <p:spPr>
          <a:xfrm>
            <a:off x="6054146" y="3212787"/>
            <a:ext cx="2784085" cy="824079"/>
          </a:xfrm>
          <a:prstGeom prst="rect">
            <a:avLst/>
          </a:prstGeom>
          <a:solidFill>
            <a:schemeClr val="accent1">
              <a:alpha val="50000"/>
            </a:schemeClr>
          </a:solidFill>
          <a:ln>
            <a:solidFill>
              <a:schemeClr val="accent1">
                <a:lumMod val="75000"/>
              </a:schemeClr>
            </a:solidFill>
            <a:prstDash val="dash"/>
          </a:ln>
        </p:spPr>
        <p:style>
          <a:lnRef idx="0">
            <a:scrgbClr r="0" g="0" b="0"/>
          </a:lnRef>
          <a:fillRef idx="0">
            <a:scrgbClr r="0" g="0" b="0"/>
          </a:fillRef>
          <a:effectRef idx="0">
            <a:scrgbClr r="0" g="0" b="0"/>
          </a:effectRef>
          <a:fontRef idx="minor">
            <a:schemeClr val="lt1"/>
          </a:fontRef>
        </p:style>
        <p:txBody>
          <a:bodyPr rtlCol="0" anchor="t" anchorCtr="0"/>
          <a:lstStyle/>
          <a:p>
            <a:pPr algn="ctr"/>
            <a:r>
              <a:rPr lang="de-CH" dirty="0"/>
              <a:t>Dashboard</a:t>
            </a:r>
          </a:p>
        </p:txBody>
      </p:sp>
      <p:sp>
        <p:nvSpPr>
          <p:cNvPr id="35" name="Rectangle 34">
            <a:extLst>
              <a:ext uri="{FF2B5EF4-FFF2-40B4-BE49-F238E27FC236}">
                <a16:creationId xmlns:a16="http://schemas.microsoft.com/office/drawing/2014/main" id="{364465AC-9F55-45FC-864A-52920BFD77EA}"/>
              </a:ext>
            </a:extLst>
          </p:cNvPr>
          <p:cNvSpPr/>
          <p:nvPr/>
        </p:nvSpPr>
        <p:spPr>
          <a:xfrm>
            <a:off x="6049911" y="4123211"/>
            <a:ext cx="2784085" cy="824079"/>
          </a:xfrm>
          <a:prstGeom prst="rect">
            <a:avLst/>
          </a:prstGeom>
          <a:solidFill>
            <a:schemeClr val="accent1">
              <a:alpha val="50000"/>
            </a:schemeClr>
          </a:solidFill>
          <a:ln>
            <a:solidFill>
              <a:schemeClr val="accent1">
                <a:lumMod val="75000"/>
              </a:schemeClr>
            </a:solidFill>
            <a:prstDash val="dash"/>
          </a:ln>
        </p:spPr>
        <p:style>
          <a:lnRef idx="0">
            <a:scrgbClr r="0" g="0" b="0"/>
          </a:lnRef>
          <a:fillRef idx="0">
            <a:scrgbClr r="0" g="0" b="0"/>
          </a:fillRef>
          <a:effectRef idx="0">
            <a:scrgbClr r="0" g="0" b="0"/>
          </a:effectRef>
          <a:fontRef idx="minor">
            <a:schemeClr val="lt1"/>
          </a:fontRef>
        </p:style>
        <p:txBody>
          <a:bodyPr rtlCol="0" anchor="t" anchorCtr="0"/>
          <a:lstStyle/>
          <a:p>
            <a:pPr algn="ctr"/>
            <a:r>
              <a:rPr lang="de-CH" dirty="0"/>
              <a:t>SPM &amp; AWA Widgets</a:t>
            </a:r>
          </a:p>
        </p:txBody>
      </p:sp>
      <p:cxnSp>
        <p:nvCxnSpPr>
          <p:cNvPr id="37" name="Straight Arrow Connector 36">
            <a:extLst>
              <a:ext uri="{FF2B5EF4-FFF2-40B4-BE49-F238E27FC236}">
                <a16:creationId xmlns:a16="http://schemas.microsoft.com/office/drawing/2014/main" id="{3E3A7EB0-6AFE-4E74-A199-9C3B6D292FBD}"/>
              </a:ext>
            </a:extLst>
          </p:cNvPr>
          <p:cNvCxnSpPr>
            <a:cxnSpLocks/>
          </p:cNvCxnSpPr>
          <p:nvPr/>
        </p:nvCxnSpPr>
        <p:spPr>
          <a:xfrm>
            <a:off x="4348533" y="1865846"/>
            <a:ext cx="0" cy="736162"/>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C6ED59D-38B7-4AA2-9627-ED2CED9E205C}"/>
              </a:ext>
            </a:extLst>
          </p:cNvPr>
          <p:cNvCxnSpPr>
            <a:cxnSpLocks/>
          </p:cNvCxnSpPr>
          <p:nvPr/>
        </p:nvCxnSpPr>
        <p:spPr>
          <a:xfrm flipH="1">
            <a:off x="5207278" y="2902046"/>
            <a:ext cx="505990" cy="520231"/>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237B93-E662-4A69-9603-4C8D2D163425}"/>
              </a:ext>
            </a:extLst>
          </p:cNvPr>
          <p:cNvCxnSpPr>
            <a:cxnSpLocks/>
          </p:cNvCxnSpPr>
          <p:nvPr/>
        </p:nvCxnSpPr>
        <p:spPr>
          <a:xfrm>
            <a:off x="5914549" y="2893046"/>
            <a:ext cx="530821" cy="507654"/>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A356C05-8A7F-40B9-91F3-2905637C2C94}"/>
              </a:ext>
            </a:extLst>
          </p:cNvPr>
          <p:cNvSpPr/>
          <p:nvPr/>
        </p:nvSpPr>
        <p:spPr>
          <a:xfrm>
            <a:off x="3306033" y="2626646"/>
            <a:ext cx="5422031" cy="365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Roles</a:t>
            </a:r>
            <a:r>
              <a:rPr lang="de-CH" dirty="0"/>
              <a:t> &amp; </a:t>
            </a:r>
            <a:r>
              <a:rPr lang="de-CH" dirty="0" err="1"/>
              <a:t>Permissions</a:t>
            </a:r>
            <a:endParaRPr lang="de-CH" dirty="0"/>
          </a:p>
        </p:txBody>
      </p:sp>
      <p:cxnSp>
        <p:nvCxnSpPr>
          <p:cNvPr id="46" name="Straight Arrow Connector 45">
            <a:extLst>
              <a:ext uri="{FF2B5EF4-FFF2-40B4-BE49-F238E27FC236}">
                <a16:creationId xmlns:a16="http://schemas.microsoft.com/office/drawing/2014/main" id="{19F19A48-A2C3-480B-9598-DA1AAFFF00ED}"/>
              </a:ext>
            </a:extLst>
          </p:cNvPr>
          <p:cNvCxnSpPr>
            <a:cxnSpLocks/>
          </p:cNvCxnSpPr>
          <p:nvPr/>
        </p:nvCxnSpPr>
        <p:spPr>
          <a:xfrm>
            <a:off x="6297967" y="3839134"/>
            <a:ext cx="0" cy="660803"/>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312168" y="1660850"/>
            <a:ext cx="5415896" cy="338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LDAP </a:t>
            </a:r>
            <a:r>
              <a:rPr lang="de-CH" dirty="0" err="1"/>
              <a:t>or</a:t>
            </a:r>
            <a:r>
              <a:rPr lang="de-CH" dirty="0"/>
              <a:t> Database</a:t>
            </a:r>
          </a:p>
        </p:txBody>
      </p:sp>
      <p:sp>
        <p:nvSpPr>
          <p:cNvPr id="36" name="Rectangle 35">
            <a:extLst>
              <a:ext uri="{FF2B5EF4-FFF2-40B4-BE49-F238E27FC236}">
                <a16:creationId xmlns:a16="http://schemas.microsoft.com/office/drawing/2014/main" id="{37DC734A-E29B-4C6E-93B9-436C9D427647}"/>
              </a:ext>
            </a:extLst>
          </p:cNvPr>
          <p:cNvSpPr/>
          <p:nvPr/>
        </p:nvSpPr>
        <p:spPr>
          <a:xfrm>
            <a:off x="6213809" y="4513385"/>
            <a:ext cx="2456287" cy="320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DB User</a:t>
            </a:r>
          </a:p>
        </p:txBody>
      </p:sp>
      <p:sp>
        <p:nvSpPr>
          <p:cNvPr id="57" name="TextBox 56">
            <a:extLst>
              <a:ext uri="{FF2B5EF4-FFF2-40B4-BE49-F238E27FC236}">
                <a16:creationId xmlns:a16="http://schemas.microsoft.com/office/drawing/2014/main" id="{43047A24-74A6-418C-8AA1-555409E522AF}"/>
              </a:ext>
            </a:extLst>
          </p:cNvPr>
          <p:cNvSpPr txBox="1"/>
          <p:nvPr/>
        </p:nvSpPr>
        <p:spPr>
          <a:xfrm>
            <a:off x="763424" y="3179167"/>
            <a:ext cx="2349689" cy="900246"/>
          </a:xfrm>
          <a:prstGeom prst="rect">
            <a:avLst/>
          </a:prstGeom>
          <a:noFill/>
        </p:spPr>
        <p:txBody>
          <a:bodyPr wrap="square" rtlCol="0">
            <a:spAutoFit/>
          </a:bodyPr>
          <a:lstStyle/>
          <a:p>
            <a:r>
              <a:rPr lang="en-US" sz="1050" dirty="0" err="1"/>
              <a:t>Theusinator</a:t>
            </a:r>
            <a:r>
              <a:rPr lang="en-US" sz="1050" dirty="0"/>
              <a:t> fetches data from one of the defined SPM environments. It uses the SPM API and grabs the data for the logged in user by name. The user need to have the same name as in SPM.</a:t>
            </a:r>
          </a:p>
        </p:txBody>
      </p:sp>
      <p:sp>
        <p:nvSpPr>
          <p:cNvPr id="60" name="TextBox 59">
            <a:extLst>
              <a:ext uri="{FF2B5EF4-FFF2-40B4-BE49-F238E27FC236}">
                <a16:creationId xmlns:a16="http://schemas.microsoft.com/office/drawing/2014/main" id="{CF274BB2-8B31-4F1F-980F-71064F7095F6}"/>
              </a:ext>
            </a:extLst>
          </p:cNvPr>
          <p:cNvSpPr txBox="1"/>
          <p:nvPr/>
        </p:nvSpPr>
        <p:spPr>
          <a:xfrm>
            <a:off x="8916705" y="3174549"/>
            <a:ext cx="2349689" cy="577081"/>
          </a:xfrm>
          <a:prstGeom prst="rect">
            <a:avLst/>
          </a:prstGeom>
          <a:noFill/>
        </p:spPr>
        <p:txBody>
          <a:bodyPr wrap="square" rtlCol="0">
            <a:spAutoFit/>
          </a:bodyPr>
          <a:lstStyle/>
          <a:p>
            <a:r>
              <a:rPr lang="en-US" sz="1050" dirty="0"/>
              <a:t>For each dashboard it can be defined if it is shared and with whom. Additional editors can be defined separately. </a:t>
            </a:r>
          </a:p>
        </p:txBody>
      </p:sp>
      <p:sp>
        <p:nvSpPr>
          <p:cNvPr id="63" name="TextBox 62">
            <a:extLst>
              <a:ext uri="{FF2B5EF4-FFF2-40B4-BE49-F238E27FC236}">
                <a16:creationId xmlns:a16="http://schemas.microsoft.com/office/drawing/2014/main" id="{B4DC25A3-A027-4200-8445-B2BC1B605383}"/>
              </a:ext>
            </a:extLst>
          </p:cNvPr>
          <p:cNvSpPr txBox="1"/>
          <p:nvPr/>
        </p:nvSpPr>
        <p:spPr>
          <a:xfrm>
            <a:off x="8913917" y="4097887"/>
            <a:ext cx="2349689" cy="415498"/>
          </a:xfrm>
          <a:prstGeom prst="rect">
            <a:avLst/>
          </a:prstGeom>
          <a:noFill/>
        </p:spPr>
        <p:txBody>
          <a:bodyPr wrap="square" rtlCol="0">
            <a:spAutoFit/>
          </a:bodyPr>
          <a:lstStyle/>
          <a:p>
            <a:r>
              <a:rPr lang="en-US" sz="1050" dirty="0"/>
              <a:t>The SPM and AWA widgets access the data through the database. </a:t>
            </a:r>
          </a:p>
        </p:txBody>
      </p:sp>
      <p:sp>
        <p:nvSpPr>
          <p:cNvPr id="68" name="Rectangle 67">
            <a:extLst>
              <a:ext uri="{FF2B5EF4-FFF2-40B4-BE49-F238E27FC236}">
                <a16:creationId xmlns:a16="http://schemas.microsoft.com/office/drawing/2014/main" id="{8E6A36D4-8A99-4A94-B82C-86D4E7D6A461}"/>
              </a:ext>
            </a:extLst>
          </p:cNvPr>
          <p:cNvSpPr/>
          <p:nvPr/>
        </p:nvSpPr>
        <p:spPr>
          <a:xfrm>
            <a:off x="3191587" y="5668342"/>
            <a:ext cx="1851059" cy="702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SPM</a:t>
            </a:r>
          </a:p>
        </p:txBody>
      </p:sp>
      <p:sp>
        <p:nvSpPr>
          <p:cNvPr id="69" name="Rectangle 68">
            <a:extLst>
              <a:ext uri="{FF2B5EF4-FFF2-40B4-BE49-F238E27FC236}">
                <a16:creationId xmlns:a16="http://schemas.microsoft.com/office/drawing/2014/main" id="{A967980E-6572-4295-A633-CC843EB8C8DC}"/>
              </a:ext>
            </a:extLst>
          </p:cNvPr>
          <p:cNvSpPr/>
          <p:nvPr/>
        </p:nvSpPr>
        <p:spPr>
          <a:xfrm>
            <a:off x="5186708" y="5668343"/>
            <a:ext cx="1656402" cy="702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AWA</a:t>
            </a:r>
          </a:p>
        </p:txBody>
      </p:sp>
      <p:sp>
        <p:nvSpPr>
          <p:cNvPr id="70" name="Rectangle 69">
            <a:extLst>
              <a:ext uri="{FF2B5EF4-FFF2-40B4-BE49-F238E27FC236}">
                <a16:creationId xmlns:a16="http://schemas.microsoft.com/office/drawing/2014/main" id="{283F6C80-3EEF-478E-969F-EF70FA31B77F}"/>
              </a:ext>
            </a:extLst>
          </p:cNvPr>
          <p:cNvSpPr/>
          <p:nvPr/>
        </p:nvSpPr>
        <p:spPr>
          <a:xfrm>
            <a:off x="6987172" y="5668341"/>
            <a:ext cx="1846824" cy="702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Other</a:t>
            </a:r>
          </a:p>
        </p:txBody>
      </p:sp>
      <p:sp>
        <p:nvSpPr>
          <p:cNvPr id="74" name="Rectangle 73">
            <a:extLst>
              <a:ext uri="{FF2B5EF4-FFF2-40B4-BE49-F238E27FC236}">
                <a16:creationId xmlns:a16="http://schemas.microsoft.com/office/drawing/2014/main" id="{26A4FE78-E6DE-40A6-A5AD-1BE429DCA8DC}"/>
              </a:ext>
            </a:extLst>
          </p:cNvPr>
          <p:cNvSpPr/>
          <p:nvPr/>
        </p:nvSpPr>
        <p:spPr>
          <a:xfrm>
            <a:off x="6150353" y="3601578"/>
            <a:ext cx="2583198" cy="320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t>Sharing Options</a:t>
            </a:r>
          </a:p>
        </p:txBody>
      </p:sp>
      <p:cxnSp>
        <p:nvCxnSpPr>
          <p:cNvPr id="92" name="Straight Arrow Connector 91">
            <a:extLst>
              <a:ext uri="{FF2B5EF4-FFF2-40B4-BE49-F238E27FC236}">
                <a16:creationId xmlns:a16="http://schemas.microsoft.com/office/drawing/2014/main" id="{9897DED8-2223-4C9D-8ECA-6E0540915281}"/>
              </a:ext>
            </a:extLst>
          </p:cNvPr>
          <p:cNvCxnSpPr>
            <a:cxnSpLocks/>
          </p:cNvCxnSpPr>
          <p:nvPr/>
        </p:nvCxnSpPr>
        <p:spPr>
          <a:xfrm>
            <a:off x="6766372" y="4724398"/>
            <a:ext cx="0" cy="829236"/>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B8BFA1A5-FF72-41A0-91CB-5202030FF067}"/>
              </a:ext>
            </a:extLst>
          </p:cNvPr>
          <p:cNvCxnSpPr>
            <a:cxnSpLocks/>
          </p:cNvCxnSpPr>
          <p:nvPr/>
        </p:nvCxnSpPr>
        <p:spPr>
          <a:xfrm>
            <a:off x="4119619" y="3922332"/>
            <a:ext cx="0" cy="1631302"/>
          </a:xfrm>
          <a:prstGeom prst="straightConnector1">
            <a:avLst/>
          </a:prstGeom>
          <a:ln w="57150">
            <a:solidFill>
              <a:schemeClr val="accent1">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7CE11A00-E1B1-468C-8385-1210A2C63E78}"/>
              </a:ext>
            </a:extLst>
          </p:cNvPr>
          <p:cNvSpPr txBox="1"/>
          <p:nvPr/>
        </p:nvSpPr>
        <p:spPr>
          <a:xfrm>
            <a:off x="8872760" y="5604081"/>
            <a:ext cx="2349689" cy="577081"/>
          </a:xfrm>
          <a:prstGeom prst="rect">
            <a:avLst/>
          </a:prstGeom>
          <a:noFill/>
        </p:spPr>
        <p:txBody>
          <a:bodyPr wrap="square" rtlCol="0">
            <a:spAutoFit/>
          </a:bodyPr>
          <a:lstStyle/>
          <a:p>
            <a:r>
              <a:rPr lang="en-US" sz="1050" dirty="0"/>
              <a:t>On 3</a:t>
            </a:r>
            <a:r>
              <a:rPr lang="en-US" sz="1050" baseline="30000" dirty="0"/>
              <a:t>rd</a:t>
            </a:r>
            <a:r>
              <a:rPr lang="en-US" sz="1050" dirty="0"/>
              <a:t> Party products that are accessed, restrictions as set in the 3</a:t>
            </a:r>
            <a:r>
              <a:rPr lang="en-US" sz="1050" baseline="30000" dirty="0"/>
              <a:t>rd</a:t>
            </a:r>
            <a:r>
              <a:rPr lang="en-US" sz="1050" dirty="0"/>
              <a:t> party components are applied as well.</a:t>
            </a:r>
          </a:p>
        </p:txBody>
      </p:sp>
    </p:spTree>
    <p:extLst>
      <p:ext uri="{BB962C8B-B14F-4D97-AF65-F5344CB8AC3E}">
        <p14:creationId xmlns:p14="http://schemas.microsoft.com/office/powerpoint/2010/main" val="3542711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258</Words>
  <Application>Microsoft Office PowerPoint</Application>
  <PresentationFormat>Widescreen</PresentationFormat>
  <Paragraphs>40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EMP Architecture – Overview</vt:lpstr>
      <vt:lpstr>EMP Architecture – Security</vt:lpstr>
    </vt:vector>
  </TitlesOfParts>
  <Company>Julius Baer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Internal YSlow Setup</dc:title>
  <dc:creator/>
  <cp:lastModifiedBy>Reto Scheiwiller</cp:lastModifiedBy>
  <cp:revision>16</cp:revision>
  <dcterms:created xsi:type="dcterms:W3CDTF">2018-03-05T07:58:31Z</dcterms:created>
  <dcterms:modified xsi:type="dcterms:W3CDTF">2020-04-22T12:05:51Z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bel">
    <vt:i4>0</vt:i4>
  </property>
</Properties>
</file>