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9" r:id="rId4"/>
    <p:sldId id="268" r:id="rId5"/>
    <p:sldId id="270" r:id="rId6"/>
    <p:sldId id="258" r:id="rId7"/>
    <p:sldId id="266" r:id="rId8"/>
    <p:sldId id="282" r:id="rId9"/>
    <p:sldId id="265" r:id="rId10"/>
    <p:sldId id="259" r:id="rId11"/>
    <p:sldId id="260" r:id="rId12"/>
    <p:sldId id="261" r:id="rId13"/>
    <p:sldId id="267" r:id="rId14"/>
    <p:sldId id="262" r:id="rId15"/>
    <p:sldId id="263" r:id="rId16"/>
    <p:sldId id="264" r:id="rId17"/>
    <p:sldId id="271" r:id="rId18"/>
    <p:sldId id="276" r:id="rId19"/>
    <p:sldId id="273" r:id="rId20"/>
    <p:sldId id="272" r:id="rId21"/>
    <p:sldId id="275" r:id="rId22"/>
    <p:sldId id="277" r:id="rId23"/>
    <p:sldId id="279" r:id="rId24"/>
    <p:sldId id="280" r:id="rId25"/>
    <p:sldId id="278" r:id="rId26"/>
    <p:sldId id="281" r:id="rId27"/>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24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0" d="100"/>
          <a:sy n="120" d="100"/>
        </p:scale>
        <p:origin x="16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95F70-03C0-4FFB-8793-F7D6F5551A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LID4096"/>
          </a:p>
        </p:txBody>
      </p:sp>
      <p:sp>
        <p:nvSpPr>
          <p:cNvPr id="3" name="Subtitle 2">
            <a:extLst>
              <a:ext uri="{FF2B5EF4-FFF2-40B4-BE49-F238E27FC236}">
                <a16:creationId xmlns:a16="http://schemas.microsoft.com/office/drawing/2014/main" id="{B2734A24-4980-419F-9DCC-EF3C91B614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ID4096"/>
          </a:p>
        </p:txBody>
      </p:sp>
      <p:sp>
        <p:nvSpPr>
          <p:cNvPr id="4" name="Date Placeholder 3">
            <a:extLst>
              <a:ext uri="{FF2B5EF4-FFF2-40B4-BE49-F238E27FC236}">
                <a16:creationId xmlns:a16="http://schemas.microsoft.com/office/drawing/2014/main" id="{3E853A52-D183-4C0C-AF9C-8CBCDCDD993D}"/>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5" name="Footer Placeholder 4">
            <a:extLst>
              <a:ext uri="{FF2B5EF4-FFF2-40B4-BE49-F238E27FC236}">
                <a16:creationId xmlns:a16="http://schemas.microsoft.com/office/drawing/2014/main" id="{F7BFF61B-7605-451A-90D7-7D5BBCEB49B8}"/>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5CC0DA70-08A2-486F-B9EE-95F97EE8417C}"/>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700969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02038-B57B-4E5E-90FE-7F10286B5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Picture Placeholder 2">
            <a:extLst>
              <a:ext uri="{FF2B5EF4-FFF2-40B4-BE49-F238E27FC236}">
                <a16:creationId xmlns:a16="http://schemas.microsoft.com/office/drawing/2014/main" id="{08554BB7-F0A0-4396-BACB-54DA9F30461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Text Placeholder 3">
            <a:extLst>
              <a:ext uri="{FF2B5EF4-FFF2-40B4-BE49-F238E27FC236}">
                <a16:creationId xmlns:a16="http://schemas.microsoft.com/office/drawing/2014/main" id="{401A17FF-E591-4806-8EF8-735215AE0E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0D2BFE-2655-4DA3-9CBD-07FBE562E4D8}"/>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6" name="Footer Placeholder 5">
            <a:extLst>
              <a:ext uri="{FF2B5EF4-FFF2-40B4-BE49-F238E27FC236}">
                <a16:creationId xmlns:a16="http://schemas.microsoft.com/office/drawing/2014/main" id="{13BEECB8-6D65-4094-AC1A-C992C25A19E3}"/>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8DFF4C0F-BF7E-488F-A4B4-696F76B353EA}"/>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959193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6792A-F38B-4F2C-ADBC-1C15014B5D5C}"/>
              </a:ext>
            </a:extLst>
          </p:cNvPr>
          <p:cNvSpPr>
            <a:spLocks noGrp="1"/>
          </p:cNvSpPr>
          <p:nvPr>
            <p:ph type="title"/>
          </p:nvPr>
        </p:nvSpPr>
        <p:spPr>
          <a:xfrm>
            <a:off x="838200" y="365125"/>
            <a:ext cx="10515600" cy="839731"/>
          </a:xfrm>
        </p:spPr>
        <p:txBody>
          <a:bodyPr/>
          <a:lstStyle>
            <a:lvl1pPr algn="ctr">
              <a:defRPr/>
            </a:lvl1pPr>
          </a:lstStyle>
          <a:p>
            <a:r>
              <a:rPr lang="en-US" dirty="0"/>
              <a:t>Click to edit Master title style</a:t>
            </a:r>
            <a:endParaRPr lang="LID4096" dirty="0"/>
          </a:p>
        </p:txBody>
      </p:sp>
      <p:sp>
        <p:nvSpPr>
          <p:cNvPr id="3" name="Vertical Text Placeholder 2">
            <a:extLst>
              <a:ext uri="{FF2B5EF4-FFF2-40B4-BE49-F238E27FC236}">
                <a16:creationId xmlns:a16="http://schemas.microsoft.com/office/drawing/2014/main" id="{F2A99952-591F-418A-B108-6EC6B696841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D36D347-D3C8-448D-847D-015AC3FA1F2A}"/>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5" name="Footer Placeholder 4">
            <a:extLst>
              <a:ext uri="{FF2B5EF4-FFF2-40B4-BE49-F238E27FC236}">
                <a16:creationId xmlns:a16="http://schemas.microsoft.com/office/drawing/2014/main" id="{99E80698-EA0D-43B5-9E68-9C256E5BD8B6}"/>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1C7C721B-CEB8-44BA-A33B-0999425FF8CB}"/>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730788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0B0A6C-F906-4F5E-AADC-643EEFC80D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LID4096"/>
          </a:p>
        </p:txBody>
      </p:sp>
      <p:sp>
        <p:nvSpPr>
          <p:cNvPr id="3" name="Vertical Text Placeholder 2">
            <a:extLst>
              <a:ext uri="{FF2B5EF4-FFF2-40B4-BE49-F238E27FC236}">
                <a16:creationId xmlns:a16="http://schemas.microsoft.com/office/drawing/2014/main" id="{29CC0E59-041B-4D67-B633-405BC9AD35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7C66094C-1E6B-4D24-94B7-DB85355ED520}"/>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5" name="Footer Placeholder 4">
            <a:extLst>
              <a:ext uri="{FF2B5EF4-FFF2-40B4-BE49-F238E27FC236}">
                <a16:creationId xmlns:a16="http://schemas.microsoft.com/office/drawing/2014/main" id="{A58C9311-2138-4B0E-9939-26AC61D07969}"/>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C33BE1DF-F537-4836-A12B-24449608FC5F}"/>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36620887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41B2-0D86-430D-B41B-D8E905A0226B}"/>
              </a:ext>
            </a:extLst>
          </p:cNvPr>
          <p:cNvSpPr>
            <a:spLocks noGrp="1"/>
          </p:cNvSpPr>
          <p:nvPr>
            <p:ph type="title"/>
          </p:nvPr>
        </p:nvSpPr>
        <p:spPr>
          <a:xfrm>
            <a:off x="838200" y="365125"/>
            <a:ext cx="10515600" cy="752475"/>
          </a:xfrm>
        </p:spPr>
        <p:txBody>
          <a:bodyPr/>
          <a:lstStyle>
            <a:lvl1pPr algn="ctr">
              <a:defRPr/>
            </a:lvl1pPr>
          </a:lstStyle>
          <a:p>
            <a:r>
              <a:rPr lang="en-US" dirty="0"/>
              <a:t>Click to edit Master title style</a:t>
            </a:r>
            <a:endParaRPr lang="LID4096" dirty="0"/>
          </a:p>
        </p:txBody>
      </p:sp>
      <p:sp>
        <p:nvSpPr>
          <p:cNvPr id="3" name="Content Placeholder 2">
            <a:extLst>
              <a:ext uri="{FF2B5EF4-FFF2-40B4-BE49-F238E27FC236}">
                <a16:creationId xmlns:a16="http://schemas.microsoft.com/office/drawing/2014/main" id="{5B8D9E8E-BCFE-476B-9C3E-D795BDF1FD75}"/>
              </a:ext>
            </a:extLst>
          </p:cNvPr>
          <p:cNvSpPr>
            <a:spLocks noGrp="1"/>
          </p:cNvSpPr>
          <p:nvPr>
            <p:ph idx="1"/>
          </p:nvPr>
        </p:nvSpPr>
        <p:spPr>
          <a:xfrm>
            <a:off x="838200" y="1320800"/>
            <a:ext cx="10515600" cy="4856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397D097D-F058-404A-9054-FA12C51573F2}"/>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5" name="Footer Placeholder 4">
            <a:extLst>
              <a:ext uri="{FF2B5EF4-FFF2-40B4-BE49-F238E27FC236}">
                <a16:creationId xmlns:a16="http://schemas.microsoft.com/office/drawing/2014/main" id="{A4A3C1B6-62FF-4D39-B1B7-80ED1EEB850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AE1DEF8-8DD4-429C-8045-43AFFEE4E620}"/>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1092215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Shor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41B2-0D86-430D-B41B-D8E905A0226B}"/>
              </a:ext>
            </a:extLst>
          </p:cNvPr>
          <p:cNvSpPr>
            <a:spLocks noGrp="1"/>
          </p:cNvSpPr>
          <p:nvPr>
            <p:ph type="title"/>
          </p:nvPr>
        </p:nvSpPr>
        <p:spPr>
          <a:xfrm>
            <a:off x="838200" y="365125"/>
            <a:ext cx="10515600" cy="752475"/>
          </a:xfrm>
        </p:spPr>
        <p:txBody>
          <a:bodyPr/>
          <a:lstStyle>
            <a:lvl1pPr algn="ctr">
              <a:defRPr/>
            </a:lvl1pPr>
          </a:lstStyle>
          <a:p>
            <a:r>
              <a:rPr lang="en-US" dirty="0"/>
              <a:t>Click to edit Master title style</a:t>
            </a:r>
            <a:endParaRPr lang="LID4096" dirty="0"/>
          </a:p>
        </p:txBody>
      </p:sp>
      <p:sp>
        <p:nvSpPr>
          <p:cNvPr id="3" name="Content Placeholder 2">
            <a:extLst>
              <a:ext uri="{FF2B5EF4-FFF2-40B4-BE49-F238E27FC236}">
                <a16:creationId xmlns:a16="http://schemas.microsoft.com/office/drawing/2014/main" id="{5B8D9E8E-BCFE-476B-9C3E-D795BDF1FD75}"/>
              </a:ext>
            </a:extLst>
          </p:cNvPr>
          <p:cNvSpPr>
            <a:spLocks noGrp="1"/>
          </p:cNvSpPr>
          <p:nvPr>
            <p:ph idx="1"/>
          </p:nvPr>
        </p:nvSpPr>
        <p:spPr>
          <a:xfrm>
            <a:off x="838200" y="1320801"/>
            <a:ext cx="10515600" cy="752475"/>
          </a:xfrm>
        </p:spPr>
        <p:txBody>
          <a:bodyPr/>
          <a:lstStyle>
            <a:lvl1pPr marL="0" indent="0">
              <a:buNone/>
              <a:defRPr/>
            </a:lvl1pPr>
          </a:lstStyle>
          <a:p>
            <a:pPr lvl="0"/>
            <a:r>
              <a:rPr lang="en-US" dirty="0"/>
              <a:t>Click to edit Master text styles</a:t>
            </a:r>
          </a:p>
        </p:txBody>
      </p:sp>
      <p:sp>
        <p:nvSpPr>
          <p:cNvPr id="4" name="Date Placeholder 3">
            <a:extLst>
              <a:ext uri="{FF2B5EF4-FFF2-40B4-BE49-F238E27FC236}">
                <a16:creationId xmlns:a16="http://schemas.microsoft.com/office/drawing/2014/main" id="{397D097D-F058-404A-9054-FA12C51573F2}"/>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5" name="Footer Placeholder 4">
            <a:extLst>
              <a:ext uri="{FF2B5EF4-FFF2-40B4-BE49-F238E27FC236}">
                <a16:creationId xmlns:a16="http://schemas.microsoft.com/office/drawing/2014/main" id="{A4A3C1B6-62FF-4D39-B1B7-80ED1EEB850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3AE1DEF8-8DD4-429C-8045-43AFFEE4E620}"/>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3911558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2C17B-2942-4D0A-96F1-F2E0E5735A53}"/>
              </a:ext>
            </a:extLst>
          </p:cNvPr>
          <p:cNvSpPr>
            <a:spLocks noGrp="1"/>
          </p:cNvSpPr>
          <p:nvPr>
            <p:ph type="title"/>
          </p:nvPr>
        </p:nvSpPr>
        <p:spPr>
          <a:xfrm>
            <a:off x="831850" y="1709738"/>
            <a:ext cx="10515600" cy="2852737"/>
          </a:xfrm>
        </p:spPr>
        <p:txBody>
          <a:bodyPr anchor="b"/>
          <a:lstStyle>
            <a:lvl1pPr algn="ctr">
              <a:defRPr sz="6000"/>
            </a:lvl1p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2DB10F1A-C192-41FA-B518-42050492D2D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4B0546-9C9D-4940-87A3-F39585AADCC0}"/>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5" name="Footer Placeholder 4">
            <a:extLst>
              <a:ext uri="{FF2B5EF4-FFF2-40B4-BE49-F238E27FC236}">
                <a16:creationId xmlns:a16="http://schemas.microsoft.com/office/drawing/2014/main" id="{8B80B022-C5B3-4DD3-BF3F-C1357C979210}"/>
              </a:ext>
            </a:extLst>
          </p:cNvPr>
          <p:cNvSpPr>
            <a:spLocks noGrp="1"/>
          </p:cNvSpPr>
          <p:nvPr>
            <p:ph type="ftr" sz="quarter" idx="11"/>
          </p:nvPr>
        </p:nvSpPr>
        <p:spPr/>
        <p:txBody>
          <a:bodyPr/>
          <a:lstStyle/>
          <a:p>
            <a:endParaRPr lang="LID4096"/>
          </a:p>
        </p:txBody>
      </p:sp>
      <p:sp>
        <p:nvSpPr>
          <p:cNvPr id="6" name="Slide Number Placeholder 5">
            <a:extLst>
              <a:ext uri="{FF2B5EF4-FFF2-40B4-BE49-F238E27FC236}">
                <a16:creationId xmlns:a16="http://schemas.microsoft.com/office/drawing/2014/main" id="{E15C7E91-1FEE-44AE-B9B7-330B5D7DEA5A}"/>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943442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AD6B7-3B2E-4C6A-9CEE-ED7686ECAC2E}"/>
              </a:ext>
            </a:extLst>
          </p:cNvPr>
          <p:cNvSpPr>
            <a:spLocks noGrp="1"/>
          </p:cNvSpPr>
          <p:nvPr>
            <p:ph type="title"/>
          </p:nvPr>
        </p:nvSpPr>
        <p:spPr>
          <a:xfrm>
            <a:off x="838200" y="365126"/>
            <a:ext cx="10515600" cy="828974"/>
          </a:xfrm>
        </p:spPr>
        <p:txBody>
          <a:bodyPr/>
          <a:lstStyle>
            <a:lvl1pPr algn="ctr">
              <a:defRPr/>
            </a:lvl1pPr>
          </a:lstStyle>
          <a:p>
            <a:r>
              <a:rPr lang="en-US" dirty="0"/>
              <a:t>Click to edit Master title style</a:t>
            </a:r>
            <a:endParaRPr lang="LID4096" dirty="0"/>
          </a:p>
        </p:txBody>
      </p:sp>
      <p:sp>
        <p:nvSpPr>
          <p:cNvPr id="3" name="Content Placeholder 2">
            <a:extLst>
              <a:ext uri="{FF2B5EF4-FFF2-40B4-BE49-F238E27FC236}">
                <a16:creationId xmlns:a16="http://schemas.microsoft.com/office/drawing/2014/main" id="{8AD17769-71E8-4707-8BA2-910AAC4845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Content Placeholder 3">
            <a:extLst>
              <a:ext uri="{FF2B5EF4-FFF2-40B4-BE49-F238E27FC236}">
                <a16:creationId xmlns:a16="http://schemas.microsoft.com/office/drawing/2014/main" id="{EECE7247-487E-471D-8D75-BA5F655BAC6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Date Placeholder 4">
            <a:extLst>
              <a:ext uri="{FF2B5EF4-FFF2-40B4-BE49-F238E27FC236}">
                <a16:creationId xmlns:a16="http://schemas.microsoft.com/office/drawing/2014/main" id="{8BCC875D-D2B6-4251-81C3-89B2569BBAD7}"/>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6" name="Footer Placeholder 5">
            <a:extLst>
              <a:ext uri="{FF2B5EF4-FFF2-40B4-BE49-F238E27FC236}">
                <a16:creationId xmlns:a16="http://schemas.microsoft.com/office/drawing/2014/main" id="{D1F7938A-1BA6-419F-AEB4-60E23EA7FE1E}"/>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916EA456-7EC8-411E-9A69-771CE07E1543}"/>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5448375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DE085-2280-467E-91CB-6698071994E5}"/>
              </a:ext>
            </a:extLst>
          </p:cNvPr>
          <p:cNvSpPr>
            <a:spLocks noGrp="1"/>
          </p:cNvSpPr>
          <p:nvPr>
            <p:ph type="title"/>
          </p:nvPr>
        </p:nvSpPr>
        <p:spPr>
          <a:xfrm>
            <a:off x="839788" y="365125"/>
            <a:ext cx="10515600" cy="823913"/>
          </a:xfrm>
        </p:spPr>
        <p:txBody>
          <a:bodyPr/>
          <a:lstStyle>
            <a:lvl1pPr algn="ctr">
              <a:defRPr/>
            </a:lvl1p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40EFBDD5-779C-4D34-A857-FC50086F0E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8F016C-CA19-4B99-B496-64ABB6B5815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5" name="Text Placeholder 4">
            <a:extLst>
              <a:ext uri="{FF2B5EF4-FFF2-40B4-BE49-F238E27FC236}">
                <a16:creationId xmlns:a16="http://schemas.microsoft.com/office/drawing/2014/main" id="{A7541AC2-A479-4308-9AF8-CA83127ABD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F79F8A-DA3A-4D09-B6DA-CDF1394914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7" name="Date Placeholder 6">
            <a:extLst>
              <a:ext uri="{FF2B5EF4-FFF2-40B4-BE49-F238E27FC236}">
                <a16:creationId xmlns:a16="http://schemas.microsoft.com/office/drawing/2014/main" id="{2ED2DBA1-82A3-40C5-9F37-4B88F6C664F3}"/>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8" name="Footer Placeholder 7">
            <a:extLst>
              <a:ext uri="{FF2B5EF4-FFF2-40B4-BE49-F238E27FC236}">
                <a16:creationId xmlns:a16="http://schemas.microsoft.com/office/drawing/2014/main" id="{7094F45B-BDDE-4A68-BB93-9338CF8A5C26}"/>
              </a:ext>
            </a:extLst>
          </p:cNvPr>
          <p:cNvSpPr>
            <a:spLocks noGrp="1"/>
          </p:cNvSpPr>
          <p:nvPr>
            <p:ph type="ftr" sz="quarter" idx="11"/>
          </p:nvPr>
        </p:nvSpPr>
        <p:spPr/>
        <p:txBody>
          <a:bodyPr/>
          <a:lstStyle/>
          <a:p>
            <a:endParaRPr lang="LID4096"/>
          </a:p>
        </p:txBody>
      </p:sp>
      <p:sp>
        <p:nvSpPr>
          <p:cNvPr id="9" name="Slide Number Placeholder 8">
            <a:extLst>
              <a:ext uri="{FF2B5EF4-FFF2-40B4-BE49-F238E27FC236}">
                <a16:creationId xmlns:a16="http://schemas.microsoft.com/office/drawing/2014/main" id="{7795C017-DA5A-4391-8299-F0BBC4344645}"/>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3079831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90373-D1D1-4D85-8BD7-F6CB60C5BC7B}"/>
              </a:ext>
            </a:extLst>
          </p:cNvPr>
          <p:cNvSpPr>
            <a:spLocks noGrp="1"/>
          </p:cNvSpPr>
          <p:nvPr>
            <p:ph type="title"/>
          </p:nvPr>
        </p:nvSpPr>
        <p:spPr>
          <a:xfrm>
            <a:off x="838200" y="365126"/>
            <a:ext cx="10515600" cy="775186"/>
          </a:xfrm>
        </p:spPr>
        <p:txBody>
          <a:bodyPr/>
          <a:lstStyle>
            <a:lvl1pPr algn="ctr">
              <a:defRPr/>
            </a:lvl1pPr>
          </a:lstStyle>
          <a:p>
            <a:r>
              <a:rPr lang="en-US" dirty="0"/>
              <a:t>Click to edit Master title style</a:t>
            </a:r>
            <a:endParaRPr lang="LID4096" dirty="0"/>
          </a:p>
        </p:txBody>
      </p:sp>
      <p:sp>
        <p:nvSpPr>
          <p:cNvPr id="3" name="Date Placeholder 2">
            <a:extLst>
              <a:ext uri="{FF2B5EF4-FFF2-40B4-BE49-F238E27FC236}">
                <a16:creationId xmlns:a16="http://schemas.microsoft.com/office/drawing/2014/main" id="{4DA80B40-9C56-4836-ACF1-D4B9F7F77E5B}"/>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4" name="Footer Placeholder 3">
            <a:extLst>
              <a:ext uri="{FF2B5EF4-FFF2-40B4-BE49-F238E27FC236}">
                <a16:creationId xmlns:a16="http://schemas.microsoft.com/office/drawing/2014/main" id="{10BB32EE-102E-41E2-B788-5DDD96ACABB7}"/>
              </a:ext>
            </a:extLst>
          </p:cNvPr>
          <p:cNvSpPr>
            <a:spLocks noGrp="1"/>
          </p:cNvSpPr>
          <p:nvPr>
            <p:ph type="ftr" sz="quarter" idx="11"/>
          </p:nvPr>
        </p:nvSpPr>
        <p:spPr/>
        <p:txBody>
          <a:bodyPr/>
          <a:lstStyle/>
          <a:p>
            <a:endParaRPr lang="LID4096"/>
          </a:p>
        </p:txBody>
      </p:sp>
      <p:sp>
        <p:nvSpPr>
          <p:cNvPr id="5" name="Slide Number Placeholder 4">
            <a:extLst>
              <a:ext uri="{FF2B5EF4-FFF2-40B4-BE49-F238E27FC236}">
                <a16:creationId xmlns:a16="http://schemas.microsoft.com/office/drawing/2014/main" id="{E7B88824-B17A-4DC3-9629-CB211E0F119E}"/>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358551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7CE12B-9FE7-4C8A-AB68-F7D039EE3C9B}"/>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3" name="Footer Placeholder 2">
            <a:extLst>
              <a:ext uri="{FF2B5EF4-FFF2-40B4-BE49-F238E27FC236}">
                <a16:creationId xmlns:a16="http://schemas.microsoft.com/office/drawing/2014/main" id="{DCAC3784-E6A5-446D-9238-1396952AEA0F}"/>
              </a:ext>
            </a:extLst>
          </p:cNvPr>
          <p:cNvSpPr>
            <a:spLocks noGrp="1"/>
          </p:cNvSpPr>
          <p:nvPr>
            <p:ph type="ftr" sz="quarter" idx="11"/>
          </p:nvPr>
        </p:nvSpPr>
        <p:spPr/>
        <p:txBody>
          <a:bodyPr/>
          <a:lstStyle/>
          <a:p>
            <a:endParaRPr lang="LID4096"/>
          </a:p>
        </p:txBody>
      </p:sp>
      <p:sp>
        <p:nvSpPr>
          <p:cNvPr id="4" name="Slide Number Placeholder 3">
            <a:extLst>
              <a:ext uri="{FF2B5EF4-FFF2-40B4-BE49-F238E27FC236}">
                <a16:creationId xmlns:a16="http://schemas.microsoft.com/office/drawing/2014/main" id="{E074D0F5-8662-45C6-B05D-DF1F9D8A3D0C}"/>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2165529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BF255-B2D7-498C-A3C7-A4C58317D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ID4096"/>
          </a:p>
        </p:txBody>
      </p:sp>
      <p:sp>
        <p:nvSpPr>
          <p:cNvPr id="3" name="Content Placeholder 2">
            <a:extLst>
              <a:ext uri="{FF2B5EF4-FFF2-40B4-BE49-F238E27FC236}">
                <a16:creationId xmlns:a16="http://schemas.microsoft.com/office/drawing/2014/main" id="{2636CEDD-70C1-433C-BAA5-B342A147D3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Text Placeholder 3">
            <a:extLst>
              <a:ext uri="{FF2B5EF4-FFF2-40B4-BE49-F238E27FC236}">
                <a16:creationId xmlns:a16="http://schemas.microsoft.com/office/drawing/2014/main" id="{C5CB5D8C-A77C-4D26-A1D8-010736F847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14FB87-DDFE-4E8F-87E0-C913D44A556A}"/>
              </a:ext>
            </a:extLst>
          </p:cNvPr>
          <p:cNvSpPr>
            <a:spLocks noGrp="1"/>
          </p:cNvSpPr>
          <p:nvPr>
            <p:ph type="dt" sz="half" idx="10"/>
          </p:nvPr>
        </p:nvSpPr>
        <p:spPr/>
        <p:txBody>
          <a:bodyPr/>
          <a:lstStyle/>
          <a:p>
            <a:fld id="{CAE04C65-539E-4AD4-859E-8B7412D78289}" type="datetimeFigureOut">
              <a:rPr lang="LID4096" smtClean="0"/>
              <a:t>06/09/2022</a:t>
            </a:fld>
            <a:endParaRPr lang="LID4096"/>
          </a:p>
        </p:txBody>
      </p:sp>
      <p:sp>
        <p:nvSpPr>
          <p:cNvPr id="6" name="Footer Placeholder 5">
            <a:extLst>
              <a:ext uri="{FF2B5EF4-FFF2-40B4-BE49-F238E27FC236}">
                <a16:creationId xmlns:a16="http://schemas.microsoft.com/office/drawing/2014/main" id="{E396F764-A21C-45A4-91E4-7FA6B326DCA8}"/>
              </a:ext>
            </a:extLst>
          </p:cNvPr>
          <p:cNvSpPr>
            <a:spLocks noGrp="1"/>
          </p:cNvSpPr>
          <p:nvPr>
            <p:ph type="ftr" sz="quarter" idx="11"/>
          </p:nvPr>
        </p:nvSpPr>
        <p:spPr/>
        <p:txBody>
          <a:bodyPr/>
          <a:lstStyle/>
          <a:p>
            <a:endParaRPr lang="LID4096"/>
          </a:p>
        </p:txBody>
      </p:sp>
      <p:sp>
        <p:nvSpPr>
          <p:cNvPr id="7" name="Slide Number Placeholder 6">
            <a:extLst>
              <a:ext uri="{FF2B5EF4-FFF2-40B4-BE49-F238E27FC236}">
                <a16:creationId xmlns:a16="http://schemas.microsoft.com/office/drawing/2014/main" id="{3EF52E83-3169-456B-AAD8-ABB8972F7E94}"/>
              </a:ext>
            </a:extLst>
          </p:cNvPr>
          <p:cNvSpPr>
            <a:spLocks noGrp="1"/>
          </p:cNvSpPr>
          <p:nvPr>
            <p:ph type="sldNum" sz="quarter" idx="12"/>
          </p:nvPr>
        </p:nvSpPr>
        <p:spPr/>
        <p:txBody>
          <a:bodyPr/>
          <a:lstStyle/>
          <a:p>
            <a:fld id="{91B0F897-51C7-4015-B2B7-3C670DE5105A}" type="slidenum">
              <a:rPr lang="LID4096" smtClean="0"/>
              <a:t>‹#›</a:t>
            </a:fld>
            <a:endParaRPr lang="LID4096"/>
          </a:p>
        </p:txBody>
      </p:sp>
    </p:spTree>
    <p:extLst>
      <p:ext uri="{BB962C8B-B14F-4D97-AF65-F5344CB8AC3E}">
        <p14:creationId xmlns:p14="http://schemas.microsoft.com/office/powerpoint/2010/main" val="604783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A242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C3A86D-3830-444D-B17A-3349865C7FF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LID4096" dirty="0"/>
          </a:p>
        </p:txBody>
      </p:sp>
      <p:sp>
        <p:nvSpPr>
          <p:cNvPr id="3" name="Text Placeholder 2">
            <a:extLst>
              <a:ext uri="{FF2B5EF4-FFF2-40B4-BE49-F238E27FC236}">
                <a16:creationId xmlns:a16="http://schemas.microsoft.com/office/drawing/2014/main" id="{043AB334-5BA7-444F-8A15-4CBB1039B1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LID4096" dirty="0"/>
          </a:p>
        </p:txBody>
      </p:sp>
      <p:sp>
        <p:nvSpPr>
          <p:cNvPr id="4" name="Date Placeholder 3">
            <a:extLst>
              <a:ext uri="{FF2B5EF4-FFF2-40B4-BE49-F238E27FC236}">
                <a16:creationId xmlns:a16="http://schemas.microsoft.com/office/drawing/2014/main" id="{DD6634C7-4BDC-430F-A9F0-60A3F69512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04C65-539E-4AD4-859E-8B7412D78289}" type="datetimeFigureOut">
              <a:rPr lang="LID4096" smtClean="0"/>
              <a:t>06/09/2022</a:t>
            </a:fld>
            <a:endParaRPr lang="LID4096"/>
          </a:p>
        </p:txBody>
      </p:sp>
      <p:sp>
        <p:nvSpPr>
          <p:cNvPr id="5" name="Footer Placeholder 4">
            <a:extLst>
              <a:ext uri="{FF2B5EF4-FFF2-40B4-BE49-F238E27FC236}">
                <a16:creationId xmlns:a16="http://schemas.microsoft.com/office/drawing/2014/main" id="{E93DAEAE-77B3-47FC-8341-6E0EFDFD0D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Slide Number Placeholder 5">
            <a:extLst>
              <a:ext uri="{FF2B5EF4-FFF2-40B4-BE49-F238E27FC236}">
                <a16:creationId xmlns:a16="http://schemas.microsoft.com/office/drawing/2014/main" id="{C4BCFFC4-BE25-4199-B180-25FF6B8B6EF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B0F897-51C7-4015-B2B7-3C670DE5105A}" type="slidenum">
              <a:rPr lang="LID4096" smtClean="0"/>
              <a:t>‹#›</a:t>
            </a:fld>
            <a:endParaRPr lang="LID4096"/>
          </a:p>
        </p:txBody>
      </p:sp>
    </p:spTree>
    <p:extLst>
      <p:ext uri="{BB962C8B-B14F-4D97-AF65-F5344CB8AC3E}">
        <p14:creationId xmlns:p14="http://schemas.microsoft.com/office/powerpoint/2010/main" val="3504066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809C9-4B93-4BC5-9D6E-3EE198C9BC09}"/>
              </a:ext>
            </a:extLst>
          </p:cNvPr>
          <p:cNvSpPr>
            <a:spLocks noGrp="1"/>
          </p:cNvSpPr>
          <p:nvPr>
            <p:ph type="ctrTitle"/>
          </p:nvPr>
        </p:nvSpPr>
        <p:spPr/>
        <p:txBody>
          <a:bodyPr/>
          <a:lstStyle/>
          <a:p>
            <a:r>
              <a:rPr lang="en-US" dirty="0"/>
              <a:t>Engineered Monitoring </a:t>
            </a:r>
            <a:r>
              <a:rPr lang="en-US" dirty="0" err="1"/>
              <a:t>Plattform</a:t>
            </a:r>
            <a:r>
              <a:rPr lang="en-US" dirty="0"/>
              <a:t> (EMP)</a:t>
            </a:r>
            <a:endParaRPr lang="LID4096" dirty="0"/>
          </a:p>
        </p:txBody>
      </p:sp>
      <p:sp>
        <p:nvSpPr>
          <p:cNvPr id="3" name="Subtitle 2">
            <a:extLst>
              <a:ext uri="{FF2B5EF4-FFF2-40B4-BE49-F238E27FC236}">
                <a16:creationId xmlns:a16="http://schemas.microsoft.com/office/drawing/2014/main" id="{86E98C76-BF7C-4E6D-9666-D506DF1D5B8A}"/>
              </a:ext>
            </a:extLst>
          </p:cNvPr>
          <p:cNvSpPr>
            <a:spLocks noGrp="1"/>
          </p:cNvSpPr>
          <p:nvPr>
            <p:ph type="subTitle" idx="1"/>
          </p:nvPr>
        </p:nvSpPr>
        <p:spPr/>
        <p:txBody>
          <a:bodyPr/>
          <a:lstStyle/>
          <a:p>
            <a:r>
              <a:rPr lang="en-US" dirty="0"/>
              <a:t>An Overview</a:t>
            </a:r>
            <a:endParaRPr lang="LID4096" dirty="0"/>
          </a:p>
        </p:txBody>
      </p:sp>
    </p:spTree>
    <p:extLst>
      <p:ext uri="{BB962C8B-B14F-4D97-AF65-F5344CB8AC3E}">
        <p14:creationId xmlns:p14="http://schemas.microsoft.com/office/powerpoint/2010/main" val="193378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30F7E243-F54D-4F7C-845C-0C2C1DBA9D28}"/>
              </a:ext>
            </a:extLst>
          </p:cNvPr>
          <p:cNvSpPr>
            <a:spLocks noGrp="1"/>
          </p:cNvSpPr>
          <p:nvPr>
            <p:ph type="title"/>
          </p:nvPr>
        </p:nvSpPr>
        <p:spPr/>
        <p:txBody>
          <a:bodyPr/>
          <a:lstStyle/>
          <a:p>
            <a:r>
              <a:rPr lang="en-US" dirty="0"/>
              <a:t>Overview of Standard Widgets</a:t>
            </a:r>
            <a:endParaRPr lang="LID4096" dirty="0"/>
          </a:p>
        </p:txBody>
      </p:sp>
      <p:pic>
        <p:nvPicPr>
          <p:cNvPr id="15" name="Picture 14">
            <a:extLst>
              <a:ext uri="{FF2B5EF4-FFF2-40B4-BE49-F238E27FC236}">
                <a16:creationId xmlns:a16="http://schemas.microsoft.com/office/drawing/2014/main" id="{6C615B85-DB7E-490F-BF09-363517CDBB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3801" y="1140312"/>
            <a:ext cx="9230958" cy="5290100"/>
          </a:xfrm>
          <a:prstGeom prst="rect">
            <a:avLst/>
          </a:prstGeom>
        </p:spPr>
      </p:pic>
    </p:spTree>
    <p:extLst>
      <p:ext uri="{BB962C8B-B14F-4D97-AF65-F5344CB8AC3E}">
        <p14:creationId xmlns:p14="http://schemas.microsoft.com/office/powerpoint/2010/main" val="30572818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BA1-64F0-4C5D-97F3-8CA2EF1B03D6}"/>
              </a:ext>
            </a:extLst>
          </p:cNvPr>
          <p:cNvSpPr>
            <a:spLocks noGrp="1"/>
          </p:cNvSpPr>
          <p:nvPr>
            <p:ph type="title"/>
          </p:nvPr>
        </p:nvSpPr>
        <p:spPr/>
        <p:txBody>
          <a:bodyPr/>
          <a:lstStyle/>
          <a:p>
            <a:r>
              <a:rPr lang="en-US" dirty="0"/>
              <a:t>Monitoring Widgets – Common and AWA</a:t>
            </a:r>
            <a:endParaRPr lang="LID4096" dirty="0"/>
          </a:p>
        </p:txBody>
      </p:sp>
      <p:pic>
        <p:nvPicPr>
          <p:cNvPr id="6" name="Picture 5">
            <a:extLst>
              <a:ext uri="{FF2B5EF4-FFF2-40B4-BE49-F238E27FC236}">
                <a16:creationId xmlns:a16="http://schemas.microsoft.com/office/drawing/2014/main" id="{F6389D20-35C8-4A4D-91C5-C84C2DFF6D3C}"/>
              </a:ext>
            </a:extLst>
          </p:cNvPr>
          <p:cNvPicPr>
            <a:picLocks noChangeAspect="1"/>
          </p:cNvPicPr>
          <p:nvPr/>
        </p:nvPicPr>
        <p:blipFill>
          <a:blip r:embed="rId2"/>
          <a:stretch>
            <a:fillRect/>
          </a:stretch>
        </p:blipFill>
        <p:spPr>
          <a:xfrm>
            <a:off x="1066800" y="1544218"/>
            <a:ext cx="10058400" cy="4758654"/>
          </a:xfrm>
          <a:prstGeom prst="rect">
            <a:avLst/>
          </a:prstGeom>
        </p:spPr>
      </p:pic>
    </p:spTree>
    <p:extLst>
      <p:ext uri="{BB962C8B-B14F-4D97-AF65-F5344CB8AC3E}">
        <p14:creationId xmlns:p14="http://schemas.microsoft.com/office/powerpoint/2010/main" val="881396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BA1-64F0-4C5D-97F3-8CA2EF1B03D6}"/>
              </a:ext>
            </a:extLst>
          </p:cNvPr>
          <p:cNvSpPr>
            <a:spLocks noGrp="1"/>
          </p:cNvSpPr>
          <p:nvPr>
            <p:ph type="title"/>
          </p:nvPr>
        </p:nvSpPr>
        <p:spPr/>
        <p:txBody>
          <a:bodyPr/>
          <a:lstStyle/>
          <a:p>
            <a:r>
              <a:rPr lang="en-US" dirty="0"/>
              <a:t>Monitoring Widgets – Dynatrace</a:t>
            </a:r>
            <a:endParaRPr lang="LID4096" dirty="0"/>
          </a:p>
        </p:txBody>
      </p:sp>
      <p:pic>
        <p:nvPicPr>
          <p:cNvPr id="4" name="Picture 3">
            <a:extLst>
              <a:ext uri="{FF2B5EF4-FFF2-40B4-BE49-F238E27FC236}">
                <a16:creationId xmlns:a16="http://schemas.microsoft.com/office/drawing/2014/main" id="{A61A1BAD-BCFE-4D10-84E9-B04B9588280E}"/>
              </a:ext>
            </a:extLst>
          </p:cNvPr>
          <p:cNvPicPr>
            <a:picLocks noChangeAspect="1"/>
          </p:cNvPicPr>
          <p:nvPr/>
        </p:nvPicPr>
        <p:blipFill>
          <a:blip r:embed="rId2"/>
          <a:stretch>
            <a:fillRect/>
          </a:stretch>
        </p:blipFill>
        <p:spPr>
          <a:xfrm>
            <a:off x="838200" y="1939320"/>
            <a:ext cx="10353040" cy="3499328"/>
          </a:xfrm>
          <a:prstGeom prst="rect">
            <a:avLst/>
          </a:prstGeom>
        </p:spPr>
      </p:pic>
    </p:spTree>
    <p:extLst>
      <p:ext uri="{BB962C8B-B14F-4D97-AF65-F5344CB8AC3E}">
        <p14:creationId xmlns:p14="http://schemas.microsoft.com/office/powerpoint/2010/main" val="1369882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BA1-64F0-4C5D-97F3-8CA2EF1B03D6}"/>
              </a:ext>
            </a:extLst>
          </p:cNvPr>
          <p:cNvSpPr>
            <a:spLocks noGrp="1"/>
          </p:cNvSpPr>
          <p:nvPr>
            <p:ph type="title"/>
          </p:nvPr>
        </p:nvSpPr>
        <p:spPr/>
        <p:txBody>
          <a:bodyPr/>
          <a:lstStyle/>
          <a:p>
            <a:r>
              <a:rPr lang="en-US" dirty="0"/>
              <a:t>Monitoring Widgets – Prometheus</a:t>
            </a:r>
            <a:endParaRPr lang="LID4096" dirty="0"/>
          </a:p>
        </p:txBody>
      </p:sp>
      <p:pic>
        <p:nvPicPr>
          <p:cNvPr id="7" name="Picture 6">
            <a:extLst>
              <a:ext uri="{FF2B5EF4-FFF2-40B4-BE49-F238E27FC236}">
                <a16:creationId xmlns:a16="http://schemas.microsoft.com/office/drawing/2014/main" id="{72CFC904-D962-42B2-B94B-C83D8823DD20}"/>
              </a:ext>
            </a:extLst>
          </p:cNvPr>
          <p:cNvPicPr>
            <a:picLocks noChangeAspect="1"/>
          </p:cNvPicPr>
          <p:nvPr/>
        </p:nvPicPr>
        <p:blipFill>
          <a:blip r:embed="rId2"/>
          <a:stretch>
            <a:fillRect/>
          </a:stretch>
        </p:blipFill>
        <p:spPr>
          <a:xfrm>
            <a:off x="457200" y="1958822"/>
            <a:ext cx="11104880" cy="3304489"/>
          </a:xfrm>
          <a:prstGeom prst="rect">
            <a:avLst/>
          </a:prstGeom>
        </p:spPr>
      </p:pic>
    </p:spTree>
    <p:extLst>
      <p:ext uri="{BB962C8B-B14F-4D97-AF65-F5344CB8AC3E}">
        <p14:creationId xmlns:p14="http://schemas.microsoft.com/office/powerpoint/2010/main" val="1940863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DBA1-64F0-4C5D-97F3-8CA2EF1B03D6}"/>
              </a:ext>
            </a:extLst>
          </p:cNvPr>
          <p:cNvSpPr>
            <a:spLocks noGrp="1"/>
          </p:cNvSpPr>
          <p:nvPr>
            <p:ph type="title"/>
          </p:nvPr>
        </p:nvSpPr>
        <p:spPr/>
        <p:txBody>
          <a:bodyPr/>
          <a:lstStyle/>
          <a:p>
            <a:r>
              <a:rPr lang="en-US" dirty="0"/>
              <a:t>Monitoring Widgets – SPM</a:t>
            </a:r>
            <a:endParaRPr lang="LID4096" dirty="0"/>
          </a:p>
        </p:txBody>
      </p:sp>
      <p:pic>
        <p:nvPicPr>
          <p:cNvPr id="5" name="Picture 4">
            <a:extLst>
              <a:ext uri="{FF2B5EF4-FFF2-40B4-BE49-F238E27FC236}">
                <a16:creationId xmlns:a16="http://schemas.microsoft.com/office/drawing/2014/main" id="{DC5E04B0-02A0-48E0-8B29-59C65D46FC41}"/>
              </a:ext>
            </a:extLst>
          </p:cNvPr>
          <p:cNvPicPr>
            <a:picLocks noChangeAspect="1"/>
          </p:cNvPicPr>
          <p:nvPr/>
        </p:nvPicPr>
        <p:blipFill>
          <a:blip r:embed="rId2"/>
          <a:stretch>
            <a:fillRect/>
          </a:stretch>
        </p:blipFill>
        <p:spPr>
          <a:xfrm>
            <a:off x="944880" y="1940627"/>
            <a:ext cx="10099040" cy="3421714"/>
          </a:xfrm>
          <a:prstGeom prst="rect">
            <a:avLst/>
          </a:prstGeom>
        </p:spPr>
      </p:pic>
    </p:spTree>
    <p:extLst>
      <p:ext uri="{BB962C8B-B14F-4D97-AF65-F5344CB8AC3E}">
        <p14:creationId xmlns:p14="http://schemas.microsoft.com/office/powerpoint/2010/main" val="1046458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2A8E-8BE5-4F17-8E67-410E7A73295E}"/>
              </a:ext>
            </a:extLst>
          </p:cNvPr>
          <p:cNvSpPr>
            <a:spLocks noGrp="1"/>
          </p:cNvSpPr>
          <p:nvPr>
            <p:ph type="title"/>
          </p:nvPr>
        </p:nvSpPr>
        <p:spPr/>
        <p:txBody>
          <a:bodyPr/>
          <a:lstStyle/>
          <a:p>
            <a:r>
              <a:rPr lang="en-US" dirty="0"/>
              <a:t>Monitoring Widgets – </a:t>
            </a:r>
            <a:r>
              <a:rPr lang="en-US" dirty="0" err="1"/>
              <a:t>Webex</a:t>
            </a:r>
            <a:r>
              <a:rPr lang="en-US" dirty="0"/>
              <a:t> Service</a:t>
            </a:r>
            <a:endParaRPr lang="LID4096" dirty="0"/>
          </a:p>
        </p:txBody>
      </p:sp>
      <p:pic>
        <p:nvPicPr>
          <p:cNvPr id="4" name="Picture 3">
            <a:extLst>
              <a:ext uri="{FF2B5EF4-FFF2-40B4-BE49-F238E27FC236}">
                <a16:creationId xmlns:a16="http://schemas.microsoft.com/office/drawing/2014/main" id="{F4B5859B-5868-41C2-9C8A-913591F88797}"/>
              </a:ext>
            </a:extLst>
          </p:cNvPr>
          <p:cNvPicPr>
            <a:picLocks noChangeAspect="1"/>
          </p:cNvPicPr>
          <p:nvPr/>
        </p:nvPicPr>
        <p:blipFill>
          <a:blip r:embed="rId2"/>
          <a:stretch>
            <a:fillRect/>
          </a:stretch>
        </p:blipFill>
        <p:spPr>
          <a:xfrm>
            <a:off x="2471231" y="1864717"/>
            <a:ext cx="7249537" cy="3982006"/>
          </a:xfrm>
          <a:prstGeom prst="rect">
            <a:avLst/>
          </a:prstGeom>
        </p:spPr>
      </p:pic>
    </p:spTree>
    <p:extLst>
      <p:ext uri="{BB962C8B-B14F-4D97-AF65-F5344CB8AC3E}">
        <p14:creationId xmlns:p14="http://schemas.microsoft.com/office/powerpoint/2010/main" val="12789293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52A8E-8BE5-4F17-8E67-410E7A73295E}"/>
              </a:ext>
            </a:extLst>
          </p:cNvPr>
          <p:cNvSpPr>
            <a:spLocks noGrp="1"/>
          </p:cNvSpPr>
          <p:nvPr>
            <p:ph type="title"/>
          </p:nvPr>
        </p:nvSpPr>
        <p:spPr/>
        <p:txBody>
          <a:bodyPr/>
          <a:lstStyle/>
          <a:p>
            <a:r>
              <a:rPr lang="en-US" dirty="0"/>
              <a:t>Monitoring Widgets – Database</a:t>
            </a:r>
            <a:endParaRPr lang="LID4096" dirty="0"/>
          </a:p>
        </p:txBody>
      </p:sp>
      <p:pic>
        <p:nvPicPr>
          <p:cNvPr id="5" name="Picture 4">
            <a:extLst>
              <a:ext uri="{FF2B5EF4-FFF2-40B4-BE49-F238E27FC236}">
                <a16:creationId xmlns:a16="http://schemas.microsoft.com/office/drawing/2014/main" id="{0EE49500-D0D3-4B5C-BAA5-D7C0852B8007}"/>
              </a:ext>
            </a:extLst>
          </p:cNvPr>
          <p:cNvPicPr>
            <a:picLocks noChangeAspect="1"/>
          </p:cNvPicPr>
          <p:nvPr/>
        </p:nvPicPr>
        <p:blipFill>
          <a:blip r:embed="rId2"/>
          <a:stretch>
            <a:fillRect/>
          </a:stretch>
        </p:blipFill>
        <p:spPr>
          <a:xfrm>
            <a:off x="955040" y="1285431"/>
            <a:ext cx="9977120" cy="5207443"/>
          </a:xfrm>
          <a:prstGeom prst="rect">
            <a:avLst/>
          </a:prstGeom>
        </p:spPr>
      </p:pic>
    </p:spTree>
    <p:extLst>
      <p:ext uri="{BB962C8B-B14F-4D97-AF65-F5344CB8AC3E}">
        <p14:creationId xmlns:p14="http://schemas.microsoft.com/office/powerpoint/2010/main" val="6043582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5D06C-6013-4F53-8478-D129844FC8CC}"/>
              </a:ext>
            </a:extLst>
          </p:cNvPr>
          <p:cNvSpPr>
            <a:spLocks noGrp="1"/>
          </p:cNvSpPr>
          <p:nvPr>
            <p:ph type="title"/>
          </p:nvPr>
        </p:nvSpPr>
        <p:spPr/>
        <p:txBody>
          <a:bodyPr/>
          <a:lstStyle/>
          <a:p>
            <a:r>
              <a:rPr lang="en-US" dirty="0"/>
              <a:t>Dashboard Parameters</a:t>
            </a:r>
            <a:endParaRPr lang="LID4096" dirty="0"/>
          </a:p>
        </p:txBody>
      </p:sp>
      <p:sp>
        <p:nvSpPr>
          <p:cNvPr id="5" name="Content Placeholder 4">
            <a:extLst>
              <a:ext uri="{FF2B5EF4-FFF2-40B4-BE49-F238E27FC236}">
                <a16:creationId xmlns:a16="http://schemas.microsoft.com/office/drawing/2014/main" id="{D82C205C-D269-41A7-9079-97120B0063B3}"/>
              </a:ext>
            </a:extLst>
          </p:cNvPr>
          <p:cNvSpPr>
            <a:spLocks noGrp="1"/>
          </p:cNvSpPr>
          <p:nvPr>
            <p:ph idx="1"/>
          </p:nvPr>
        </p:nvSpPr>
        <p:spPr>
          <a:xfrm>
            <a:off x="838200" y="1320801"/>
            <a:ext cx="10515600" cy="965199"/>
          </a:xfrm>
        </p:spPr>
        <p:txBody>
          <a:bodyPr>
            <a:normAutofit/>
          </a:bodyPr>
          <a:lstStyle/>
          <a:p>
            <a:r>
              <a:rPr lang="en-US" dirty="0"/>
              <a:t>You can add custom parameters to the dashboard. Either global </a:t>
            </a:r>
            <a:br>
              <a:rPr lang="en-US" dirty="0"/>
            </a:br>
            <a:r>
              <a:rPr lang="en-US" dirty="0"/>
              <a:t>override the or replacing placeholders.</a:t>
            </a:r>
            <a:endParaRPr lang="LID4096" dirty="0"/>
          </a:p>
        </p:txBody>
      </p:sp>
      <p:pic>
        <p:nvPicPr>
          <p:cNvPr id="7" name="Picture 6">
            <a:extLst>
              <a:ext uri="{FF2B5EF4-FFF2-40B4-BE49-F238E27FC236}">
                <a16:creationId xmlns:a16="http://schemas.microsoft.com/office/drawing/2014/main" id="{49B0932E-A655-45F2-9269-67C936BCF00C}"/>
              </a:ext>
            </a:extLst>
          </p:cNvPr>
          <p:cNvPicPr>
            <a:picLocks noChangeAspect="1"/>
          </p:cNvPicPr>
          <p:nvPr/>
        </p:nvPicPr>
        <p:blipFill>
          <a:blip r:embed="rId2"/>
          <a:stretch>
            <a:fillRect/>
          </a:stretch>
        </p:blipFill>
        <p:spPr>
          <a:xfrm>
            <a:off x="838200" y="2286000"/>
            <a:ext cx="3378266" cy="4192095"/>
          </a:xfrm>
          <a:prstGeom prst="rect">
            <a:avLst/>
          </a:prstGeom>
        </p:spPr>
      </p:pic>
      <p:pic>
        <p:nvPicPr>
          <p:cNvPr id="9" name="Picture 8">
            <a:extLst>
              <a:ext uri="{FF2B5EF4-FFF2-40B4-BE49-F238E27FC236}">
                <a16:creationId xmlns:a16="http://schemas.microsoft.com/office/drawing/2014/main" id="{F875D6FF-E763-452F-B87F-EECE80E9E15C}"/>
              </a:ext>
            </a:extLst>
          </p:cNvPr>
          <p:cNvPicPr>
            <a:picLocks noChangeAspect="1"/>
          </p:cNvPicPr>
          <p:nvPr/>
        </p:nvPicPr>
        <p:blipFill>
          <a:blip r:embed="rId3"/>
          <a:stretch>
            <a:fillRect/>
          </a:stretch>
        </p:blipFill>
        <p:spPr>
          <a:xfrm>
            <a:off x="4536082" y="2286000"/>
            <a:ext cx="6213197" cy="4223173"/>
          </a:xfrm>
          <a:prstGeom prst="rect">
            <a:avLst/>
          </a:prstGeom>
        </p:spPr>
      </p:pic>
    </p:spTree>
    <p:extLst>
      <p:ext uri="{BB962C8B-B14F-4D97-AF65-F5344CB8AC3E}">
        <p14:creationId xmlns:p14="http://schemas.microsoft.com/office/powerpoint/2010/main" val="3799331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F001-422D-41D2-B0B0-44D45D916CA6}"/>
              </a:ext>
            </a:extLst>
          </p:cNvPr>
          <p:cNvSpPr>
            <a:spLocks noGrp="1"/>
          </p:cNvSpPr>
          <p:nvPr>
            <p:ph type="title"/>
          </p:nvPr>
        </p:nvSpPr>
        <p:spPr/>
        <p:txBody>
          <a:bodyPr/>
          <a:lstStyle/>
          <a:p>
            <a:r>
              <a:rPr lang="en-US" dirty="0"/>
              <a:t>Example – Self Monitoring</a:t>
            </a:r>
            <a:endParaRPr lang="LID4096" dirty="0"/>
          </a:p>
        </p:txBody>
      </p:sp>
      <p:sp>
        <p:nvSpPr>
          <p:cNvPr id="3" name="Content Placeholder 2">
            <a:extLst>
              <a:ext uri="{FF2B5EF4-FFF2-40B4-BE49-F238E27FC236}">
                <a16:creationId xmlns:a16="http://schemas.microsoft.com/office/drawing/2014/main" id="{CB15881A-5069-4285-97F3-5453BC930157}"/>
              </a:ext>
            </a:extLst>
          </p:cNvPr>
          <p:cNvSpPr>
            <a:spLocks noGrp="1"/>
          </p:cNvSpPr>
          <p:nvPr>
            <p:ph idx="1"/>
          </p:nvPr>
        </p:nvSpPr>
        <p:spPr/>
        <p:txBody>
          <a:bodyPr>
            <a:normAutofit fontScale="85000" lnSpcReduction="20000"/>
          </a:bodyPr>
          <a:lstStyle/>
          <a:p>
            <a:r>
              <a:rPr lang="en-US" dirty="0"/>
              <a:t>EMP has a Prometheus endpoint(/metrics) and we can create a dashboard to</a:t>
            </a:r>
          </a:p>
          <a:p>
            <a:r>
              <a:rPr lang="en-US" dirty="0"/>
              <a:t>self-monitor the application(importable template available).</a:t>
            </a:r>
            <a:endParaRPr lang="LID4096" dirty="0"/>
          </a:p>
        </p:txBody>
      </p:sp>
      <p:pic>
        <p:nvPicPr>
          <p:cNvPr id="7" name="Picture 6">
            <a:extLst>
              <a:ext uri="{FF2B5EF4-FFF2-40B4-BE49-F238E27FC236}">
                <a16:creationId xmlns:a16="http://schemas.microsoft.com/office/drawing/2014/main" id="{1E253B14-859A-4A12-B362-332BDE13F2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080" y="2223284"/>
            <a:ext cx="8056880" cy="4327872"/>
          </a:xfrm>
          <a:prstGeom prst="rect">
            <a:avLst/>
          </a:prstGeom>
        </p:spPr>
      </p:pic>
    </p:spTree>
    <p:extLst>
      <p:ext uri="{BB962C8B-B14F-4D97-AF65-F5344CB8AC3E}">
        <p14:creationId xmlns:p14="http://schemas.microsoft.com/office/powerpoint/2010/main" val="10941164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F001-422D-41D2-B0B0-44D45D916CA6}"/>
              </a:ext>
            </a:extLst>
          </p:cNvPr>
          <p:cNvSpPr>
            <a:spLocks noGrp="1"/>
          </p:cNvSpPr>
          <p:nvPr>
            <p:ph type="title"/>
          </p:nvPr>
        </p:nvSpPr>
        <p:spPr/>
        <p:txBody>
          <a:bodyPr/>
          <a:lstStyle/>
          <a:p>
            <a:r>
              <a:rPr lang="en-US" dirty="0"/>
              <a:t>Example – Query MySQL</a:t>
            </a:r>
            <a:endParaRPr lang="LID4096" dirty="0"/>
          </a:p>
        </p:txBody>
      </p:sp>
      <p:sp>
        <p:nvSpPr>
          <p:cNvPr id="3" name="Content Placeholder 2">
            <a:extLst>
              <a:ext uri="{FF2B5EF4-FFF2-40B4-BE49-F238E27FC236}">
                <a16:creationId xmlns:a16="http://schemas.microsoft.com/office/drawing/2014/main" id="{CB15881A-5069-4285-97F3-5453BC930157}"/>
              </a:ext>
            </a:extLst>
          </p:cNvPr>
          <p:cNvSpPr>
            <a:spLocks noGrp="1"/>
          </p:cNvSpPr>
          <p:nvPr>
            <p:ph idx="1"/>
          </p:nvPr>
        </p:nvSpPr>
        <p:spPr/>
        <p:txBody>
          <a:bodyPr>
            <a:normAutofit fontScale="92500" lnSpcReduction="10000"/>
          </a:bodyPr>
          <a:lstStyle/>
          <a:p>
            <a:r>
              <a:rPr lang="en-US" dirty="0"/>
              <a:t>Query Records from a Database with a simple query. Check if the value of a specific column reaches a defined threshold and set the color appropriately:</a:t>
            </a:r>
            <a:endParaRPr lang="LID4096" dirty="0"/>
          </a:p>
        </p:txBody>
      </p:sp>
      <p:pic>
        <p:nvPicPr>
          <p:cNvPr id="5" name="Picture 4">
            <a:extLst>
              <a:ext uri="{FF2B5EF4-FFF2-40B4-BE49-F238E27FC236}">
                <a16:creationId xmlns:a16="http://schemas.microsoft.com/office/drawing/2014/main" id="{2340FC03-CF5D-4247-998C-49AA412A5808}"/>
              </a:ext>
            </a:extLst>
          </p:cNvPr>
          <p:cNvPicPr>
            <a:picLocks noChangeAspect="1"/>
          </p:cNvPicPr>
          <p:nvPr/>
        </p:nvPicPr>
        <p:blipFill>
          <a:blip r:embed="rId2"/>
          <a:stretch>
            <a:fillRect/>
          </a:stretch>
        </p:blipFill>
        <p:spPr>
          <a:xfrm>
            <a:off x="1922780" y="2276477"/>
            <a:ext cx="8346440" cy="3947335"/>
          </a:xfrm>
          <a:prstGeom prst="rect">
            <a:avLst/>
          </a:prstGeom>
        </p:spPr>
      </p:pic>
    </p:spTree>
    <p:extLst>
      <p:ext uri="{BB962C8B-B14F-4D97-AF65-F5344CB8AC3E}">
        <p14:creationId xmlns:p14="http://schemas.microsoft.com/office/powerpoint/2010/main" val="166438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66871-39A6-4CAF-9BAF-98EB2F6D1286}"/>
              </a:ext>
            </a:extLst>
          </p:cNvPr>
          <p:cNvSpPr>
            <a:spLocks noGrp="1"/>
          </p:cNvSpPr>
          <p:nvPr>
            <p:ph type="title"/>
          </p:nvPr>
        </p:nvSpPr>
        <p:spPr/>
        <p:txBody>
          <a:bodyPr/>
          <a:lstStyle/>
          <a:p>
            <a:r>
              <a:rPr lang="en-US" dirty="0"/>
              <a:t>Purpose of EMP</a:t>
            </a:r>
            <a:endParaRPr lang="LID4096" dirty="0"/>
          </a:p>
        </p:txBody>
      </p:sp>
      <p:sp>
        <p:nvSpPr>
          <p:cNvPr id="3" name="Content Placeholder 2">
            <a:extLst>
              <a:ext uri="{FF2B5EF4-FFF2-40B4-BE49-F238E27FC236}">
                <a16:creationId xmlns:a16="http://schemas.microsoft.com/office/drawing/2014/main" id="{9CC308C7-6DFB-4507-A325-8CD2A01E731B}"/>
              </a:ext>
            </a:extLst>
          </p:cNvPr>
          <p:cNvSpPr>
            <a:spLocks noGrp="1"/>
          </p:cNvSpPr>
          <p:nvPr>
            <p:ph idx="1"/>
          </p:nvPr>
        </p:nvSpPr>
        <p:spPr>
          <a:xfrm>
            <a:off x="838200" y="1825625"/>
            <a:ext cx="10515600" cy="3994262"/>
          </a:xfrm>
        </p:spPr>
        <p:txBody>
          <a:bodyPr/>
          <a:lstStyle/>
          <a:p>
            <a:pPr marL="0" indent="0">
              <a:buNone/>
            </a:pPr>
            <a:r>
              <a:rPr lang="en-US" dirty="0"/>
              <a:t>The following were the goals in mind when EMP was created:</a:t>
            </a:r>
          </a:p>
          <a:p>
            <a:r>
              <a:rPr lang="en-US" dirty="0"/>
              <a:t>Dashboarding of status information (green, yellow red) for </a:t>
            </a:r>
            <a:r>
              <a:rPr lang="en-US" u="sng" dirty="0"/>
              <a:t>a lot</a:t>
            </a:r>
            <a:r>
              <a:rPr lang="en-US" dirty="0"/>
              <a:t> of data.</a:t>
            </a:r>
            <a:endParaRPr lang="en-US" u="sng" dirty="0"/>
          </a:p>
          <a:p>
            <a:r>
              <a:rPr lang="en-US" dirty="0"/>
              <a:t>Dashboarding of time based information (charts)</a:t>
            </a:r>
          </a:p>
          <a:p>
            <a:r>
              <a:rPr lang="en-US" dirty="0"/>
              <a:t>Dashboards can have customized parameters</a:t>
            </a:r>
          </a:p>
          <a:p>
            <a:r>
              <a:rPr lang="en-US" dirty="0"/>
              <a:t>eMail Alerting based on widget settings (if supported by widget)</a:t>
            </a:r>
          </a:p>
          <a:p>
            <a:r>
              <a:rPr lang="en-US" dirty="0"/>
              <a:t>Flexible Permission Management (Users/Roles/Permissions)</a:t>
            </a:r>
          </a:p>
          <a:p>
            <a:r>
              <a:rPr lang="en-US" dirty="0"/>
              <a:t>Extendable with custom widgets to tailor it to specific needs.</a:t>
            </a:r>
          </a:p>
          <a:p>
            <a:endParaRPr lang="LID4096" dirty="0"/>
          </a:p>
        </p:txBody>
      </p:sp>
    </p:spTree>
    <p:extLst>
      <p:ext uri="{BB962C8B-B14F-4D97-AF65-F5344CB8AC3E}">
        <p14:creationId xmlns:p14="http://schemas.microsoft.com/office/powerpoint/2010/main" val="7855781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A05D06C-6013-4F53-8478-D129844FC8CC}"/>
              </a:ext>
            </a:extLst>
          </p:cNvPr>
          <p:cNvSpPr>
            <a:spLocks noGrp="1"/>
          </p:cNvSpPr>
          <p:nvPr>
            <p:ph type="title"/>
          </p:nvPr>
        </p:nvSpPr>
        <p:spPr/>
        <p:txBody>
          <a:bodyPr/>
          <a:lstStyle/>
          <a:p>
            <a:r>
              <a:rPr lang="en-US" dirty="0"/>
              <a:t>Dashboard Parameters Widget</a:t>
            </a:r>
            <a:endParaRPr lang="LID4096" dirty="0"/>
          </a:p>
        </p:txBody>
      </p:sp>
      <p:sp>
        <p:nvSpPr>
          <p:cNvPr id="5" name="Content Placeholder 4">
            <a:extLst>
              <a:ext uri="{FF2B5EF4-FFF2-40B4-BE49-F238E27FC236}">
                <a16:creationId xmlns:a16="http://schemas.microsoft.com/office/drawing/2014/main" id="{D82C205C-D269-41A7-9079-97120B0063B3}"/>
              </a:ext>
            </a:extLst>
          </p:cNvPr>
          <p:cNvSpPr>
            <a:spLocks noGrp="1"/>
          </p:cNvSpPr>
          <p:nvPr>
            <p:ph idx="1"/>
          </p:nvPr>
        </p:nvSpPr>
        <p:spPr>
          <a:xfrm>
            <a:off x="838200" y="1320801"/>
            <a:ext cx="10515600" cy="965199"/>
          </a:xfrm>
        </p:spPr>
        <p:txBody>
          <a:bodyPr>
            <a:normAutofit/>
          </a:bodyPr>
          <a:lstStyle/>
          <a:p>
            <a:r>
              <a:rPr lang="en-US" dirty="0"/>
              <a:t>Allow a user to adjust the defined parameters with one or multiple parameters widgets.</a:t>
            </a:r>
            <a:endParaRPr lang="LID4096" dirty="0"/>
          </a:p>
        </p:txBody>
      </p:sp>
      <p:pic>
        <p:nvPicPr>
          <p:cNvPr id="6" name="Picture 5">
            <a:extLst>
              <a:ext uri="{FF2B5EF4-FFF2-40B4-BE49-F238E27FC236}">
                <a16:creationId xmlns:a16="http://schemas.microsoft.com/office/drawing/2014/main" id="{DC953E39-A1E1-4120-BA45-2C7E790EE460}"/>
              </a:ext>
            </a:extLst>
          </p:cNvPr>
          <p:cNvPicPr>
            <a:picLocks noChangeAspect="1"/>
          </p:cNvPicPr>
          <p:nvPr/>
        </p:nvPicPr>
        <p:blipFill>
          <a:blip r:embed="rId2"/>
          <a:stretch>
            <a:fillRect/>
          </a:stretch>
        </p:blipFill>
        <p:spPr>
          <a:xfrm>
            <a:off x="2025650" y="2234097"/>
            <a:ext cx="8017294" cy="4466255"/>
          </a:xfrm>
          <a:prstGeom prst="rect">
            <a:avLst/>
          </a:prstGeom>
        </p:spPr>
      </p:pic>
    </p:spTree>
    <p:extLst>
      <p:ext uri="{BB962C8B-B14F-4D97-AF65-F5344CB8AC3E}">
        <p14:creationId xmlns:p14="http://schemas.microsoft.com/office/powerpoint/2010/main" val="1812235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9F001-422D-41D2-B0B0-44D45D916CA6}"/>
              </a:ext>
            </a:extLst>
          </p:cNvPr>
          <p:cNvSpPr>
            <a:spLocks noGrp="1"/>
          </p:cNvSpPr>
          <p:nvPr>
            <p:ph type="title"/>
          </p:nvPr>
        </p:nvSpPr>
        <p:spPr/>
        <p:txBody>
          <a:bodyPr/>
          <a:lstStyle/>
          <a:p>
            <a:r>
              <a:rPr lang="en-US" dirty="0"/>
              <a:t>Example – Dynatrace Host Analysis</a:t>
            </a:r>
            <a:endParaRPr lang="LID4096" dirty="0"/>
          </a:p>
        </p:txBody>
      </p:sp>
      <p:sp>
        <p:nvSpPr>
          <p:cNvPr id="3" name="Content Placeholder 2">
            <a:extLst>
              <a:ext uri="{FF2B5EF4-FFF2-40B4-BE49-F238E27FC236}">
                <a16:creationId xmlns:a16="http://schemas.microsoft.com/office/drawing/2014/main" id="{CB15881A-5069-4285-97F3-5453BC930157}"/>
              </a:ext>
            </a:extLst>
          </p:cNvPr>
          <p:cNvSpPr>
            <a:spLocks noGrp="1"/>
          </p:cNvSpPr>
          <p:nvPr>
            <p:ph idx="1"/>
          </p:nvPr>
        </p:nvSpPr>
        <p:spPr/>
        <p:txBody>
          <a:bodyPr>
            <a:normAutofit fontScale="85000" lnSpcReduction="20000"/>
          </a:bodyPr>
          <a:lstStyle/>
          <a:p>
            <a:r>
              <a:rPr lang="en-US" dirty="0"/>
              <a:t>Parameterized dashboard to analyze host metrics from Dynatrace.</a:t>
            </a:r>
          </a:p>
          <a:p>
            <a:r>
              <a:rPr lang="en-US" dirty="0"/>
              <a:t>This is included as a template that can be imported:</a:t>
            </a:r>
            <a:endParaRPr lang="LID4096" dirty="0"/>
          </a:p>
        </p:txBody>
      </p:sp>
      <p:pic>
        <p:nvPicPr>
          <p:cNvPr id="6" name="Picture 5">
            <a:extLst>
              <a:ext uri="{FF2B5EF4-FFF2-40B4-BE49-F238E27FC236}">
                <a16:creationId xmlns:a16="http://schemas.microsoft.com/office/drawing/2014/main" id="{561C0D25-8CF3-4C36-B0D6-6C3465A877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8282" y="2249096"/>
            <a:ext cx="7916758" cy="4243779"/>
          </a:xfrm>
          <a:prstGeom prst="rect">
            <a:avLst/>
          </a:prstGeom>
        </p:spPr>
      </p:pic>
    </p:spTree>
    <p:extLst>
      <p:ext uri="{BB962C8B-B14F-4D97-AF65-F5344CB8AC3E}">
        <p14:creationId xmlns:p14="http://schemas.microsoft.com/office/powerpoint/2010/main" val="3498365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86D44-EECA-4316-AFD9-18218DD93FC5}"/>
              </a:ext>
            </a:extLst>
          </p:cNvPr>
          <p:cNvSpPr>
            <a:spLocks noGrp="1"/>
          </p:cNvSpPr>
          <p:nvPr>
            <p:ph type="title"/>
          </p:nvPr>
        </p:nvSpPr>
        <p:spPr/>
        <p:txBody>
          <a:bodyPr/>
          <a:lstStyle/>
          <a:p>
            <a:r>
              <a:rPr lang="en-US" dirty="0"/>
              <a:t>Query Feature</a:t>
            </a:r>
            <a:endParaRPr lang="en-CH" dirty="0"/>
          </a:p>
        </p:txBody>
      </p:sp>
      <p:sp>
        <p:nvSpPr>
          <p:cNvPr id="3" name="Content Placeholder 2">
            <a:extLst>
              <a:ext uri="{FF2B5EF4-FFF2-40B4-BE49-F238E27FC236}">
                <a16:creationId xmlns:a16="http://schemas.microsoft.com/office/drawing/2014/main" id="{274B9576-886E-4FFB-A78F-8B87E0DBB4C2}"/>
              </a:ext>
            </a:extLst>
          </p:cNvPr>
          <p:cNvSpPr>
            <a:spLocks noGrp="1"/>
          </p:cNvSpPr>
          <p:nvPr>
            <p:ph idx="1"/>
          </p:nvPr>
        </p:nvSpPr>
        <p:spPr>
          <a:xfrm>
            <a:off x="838200" y="1320801"/>
            <a:ext cx="10515600" cy="4914899"/>
          </a:xfrm>
        </p:spPr>
        <p:txBody>
          <a:bodyPr>
            <a:normAutofit fontScale="92500" lnSpcReduction="20000"/>
          </a:bodyPr>
          <a:lstStyle/>
          <a:p>
            <a:r>
              <a:rPr lang="en-US" dirty="0"/>
              <a:t>The query feature gives you more flexibility on how you want to fetch and display the data in EMP. You can either use it to fetch data on the fly or display data on a dashboard. Features:</a:t>
            </a:r>
          </a:p>
          <a:p>
            <a:pPr marL="457200" indent="-457200">
              <a:buFont typeface="Arial" panose="020B0604020202020204" pitchFamily="34" charset="0"/>
              <a:buChar char="•"/>
            </a:pPr>
            <a:r>
              <a:rPr lang="en-US" dirty="0"/>
              <a:t>Various out of the box database sources (MySQL, MSSQL Oracle, any JDBC…)</a:t>
            </a:r>
          </a:p>
          <a:p>
            <a:pPr marL="457200" indent="-457200">
              <a:buFont typeface="Arial" panose="020B0604020202020204" pitchFamily="34" charset="0"/>
              <a:buChar char="•"/>
            </a:pPr>
            <a:r>
              <a:rPr lang="en-US" dirty="0"/>
              <a:t>Prometheus Source</a:t>
            </a:r>
          </a:p>
          <a:p>
            <a:pPr marL="457200" indent="-457200">
              <a:buFont typeface="Arial" panose="020B0604020202020204" pitchFamily="34" charset="0"/>
              <a:buChar char="•"/>
            </a:pPr>
            <a:r>
              <a:rPr lang="en-US" dirty="0"/>
              <a:t>Commands for filtering based on field values</a:t>
            </a:r>
          </a:p>
          <a:p>
            <a:pPr marL="457200" indent="-457200">
              <a:buFont typeface="Arial" panose="020B0604020202020204" pitchFamily="34" charset="0"/>
              <a:buChar char="•"/>
            </a:pPr>
            <a:r>
              <a:rPr lang="en-US" dirty="0"/>
              <a:t>Sorting of the data based on one or multiple field</a:t>
            </a:r>
          </a:p>
          <a:p>
            <a:pPr marL="457200" indent="-457200">
              <a:buFont typeface="Arial" panose="020B0604020202020204" pitchFamily="34" charset="0"/>
              <a:buChar char="•"/>
            </a:pPr>
            <a:r>
              <a:rPr lang="en-US" dirty="0"/>
              <a:t>Merging of data from multiple sources into one dataset</a:t>
            </a:r>
          </a:p>
          <a:p>
            <a:pPr marL="457200" indent="-457200">
              <a:buFont typeface="Arial" panose="020B0604020202020204" pitchFamily="34" charset="0"/>
              <a:buChar char="•"/>
            </a:pPr>
            <a:r>
              <a:rPr lang="en-US" dirty="0"/>
              <a:t>Deduplication by field values and keeping top &lt;n&gt; or last &lt;n&gt; records</a:t>
            </a:r>
          </a:p>
          <a:p>
            <a:pPr marL="457200" indent="-457200">
              <a:buFont typeface="Arial" panose="020B0604020202020204" pitchFamily="34" charset="0"/>
              <a:buChar char="•"/>
            </a:pPr>
            <a:r>
              <a:rPr lang="en-US" dirty="0"/>
              <a:t>Formatting of fields or records based on field values </a:t>
            </a:r>
          </a:p>
          <a:p>
            <a:pPr marL="457200" indent="-457200">
              <a:buFont typeface="Arial" panose="020B0604020202020204" pitchFamily="34" charset="0"/>
              <a:buChar char="•"/>
            </a:pPr>
            <a:r>
              <a:rPr lang="en-US" dirty="0"/>
              <a:t>Integrate the queries into dashboards using the Query Widget</a:t>
            </a:r>
          </a:p>
          <a:p>
            <a:pPr marL="457200" indent="-457200">
              <a:buFont typeface="Arial" panose="020B0604020202020204" pitchFamily="34" charset="0"/>
              <a:buChar char="•"/>
            </a:pPr>
            <a:r>
              <a:rPr lang="en-US" dirty="0"/>
              <a:t>Mass display of traffic lights</a:t>
            </a:r>
            <a:endParaRPr lang="en-CH" dirty="0"/>
          </a:p>
        </p:txBody>
      </p:sp>
    </p:spTree>
    <p:extLst>
      <p:ext uri="{BB962C8B-B14F-4D97-AF65-F5344CB8AC3E}">
        <p14:creationId xmlns:p14="http://schemas.microsoft.com/office/powerpoint/2010/main" val="99721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606EA-B052-4986-9E62-6ACA495288FE}"/>
              </a:ext>
            </a:extLst>
          </p:cNvPr>
          <p:cNvSpPr>
            <a:spLocks noGrp="1"/>
          </p:cNvSpPr>
          <p:nvPr>
            <p:ph type="title"/>
          </p:nvPr>
        </p:nvSpPr>
        <p:spPr/>
        <p:txBody>
          <a:bodyPr/>
          <a:lstStyle/>
          <a:p>
            <a:r>
              <a:rPr lang="en-US" dirty="0"/>
              <a:t>Example – Fetch Data From Database</a:t>
            </a:r>
            <a:endParaRPr lang="en-CH" dirty="0"/>
          </a:p>
        </p:txBody>
      </p:sp>
      <p:sp>
        <p:nvSpPr>
          <p:cNvPr id="3" name="Content Placeholder 2">
            <a:extLst>
              <a:ext uri="{FF2B5EF4-FFF2-40B4-BE49-F238E27FC236}">
                <a16:creationId xmlns:a16="http://schemas.microsoft.com/office/drawing/2014/main" id="{BF0741C9-90F7-49E1-9999-3F216DB04D68}"/>
              </a:ext>
            </a:extLst>
          </p:cNvPr>
          <p:cNvSpPr>
            <a:spLocks noGrp="1"/>
          </p:cNvSpPr>
          <p:nvPr>
            <p:ph idx="1"/>
          </p:nvPr>
        </p:nvSpPr>
        <p:spPr/>
        <p:txBody>
          <a:bodyPr/>
          <a:lstStyle/>
          <a:p>
            <a:r>
              <a:rPr lang="en-US" dirty="0"/>
              <a:t>Fetches data from a database and displays the data as table.</a:t>
            </a:r>
            <a:endParaRPr lang="en-CH" dirty="0"/>
          </a:p>
        </p:txBody>
      </p:sp>
      <p:pic>
        <p:nvPicPr>
          <p:cNvPr id="9" name="Picture 8">
            <a:extLst>
              <a:ext uri="{FF2B5EF4-FFF2-40B4-BE49-F238E27FC236}">
                <a16:creationId xmlns:a16="http://schemas.microsoft.com/office/drawing/2014/main" id="{EC1EA80E-36ED-462E-AF59-5356E89542BF}"/>
              </a:ext>
            </a:extLst>
          </p:cNvPr>
          <p:cNvPicPr>
            <a:picLocks noChangeAspect="1"/>
          </p:cNvPicPr>
          <p:nvPr/>
        </p:nvPicPr>
        <p:blipFill>
          <a:blip r:embed="rId2"/>
          <a:stretch>
            <a:fillRect/>
          </a:stretch>
        </p:blipFill>
        <p:spPr>
          <a:xfrm>
            <a:off x="1437524" y="2194986"/>
            <a:ext cx="9147926" cy="4663014"/>
          </a:xfrm>
          <a:prstGeom prst="rect">
            <a:avLst/>
          </a:prstGeom>
        </p:spPr>
      </p:pic>
    </p:spTree>
    <p:extLst>
      <p:ext uri="{BB962C8B-B14F-4D97-AF65-F5344CB8AC3E}">
        <p14:creationId xmlns:p14="http://schemas.microsoft.com/office/powerpoint/2010/main" val="30730903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864B2-4AB9-49D8-8013-C3F6ADB9C1C1}"/>
              </a:ext>
            </a:extLst>
          </p:cNvPr>
          <p:cNvSpPr>
            <a:spLocks noGrp="1"/>
          </p:cNvSpPr>
          <p:nvPr>
            <p:ph type="title"/>
          </p:nvPr>
        </p:nvSpPr>
        <p:spPr>
          <a:xfrm>
            <a:off x="838200" y="365125"/>
            <a:ext cx="7885566" cy="752475"/>
          </a:xfrm>
        </p:spPr>
        <p:txBody>
          <a:bodyPr>
            <a:normAutofit fontScale="90000"/>
          </a:bodyPr>
          <a:lstStyle/>
          <a:p>
            <a:pPr algn="l"/>
            <a:r>
              <a:rPr lang="en-US" dirty="0"/>
              <a:t>Example – Fetch from Prometheus</a:t>
            </a:r>
            <a:endParaRPr lang="en-CH" dirty="0"/>
          </a:p>
        </p:txBody>
      </p:sp>
      <p:sp>
        <p:nvSpPr>
          <p:cNvPr id="3" name="Content Placeholder 2">
            <a:extLst>
              <a:ext uri="{FF2B5EF4-FFF2-40B4-BE49-F238E27FC236}">
                <a16:creationId xmlns:a16="http://schemas.microsoft.com/office/drawing/2014/main" id="{40F91D5A-43AA-4E10-9D36-CF013FCB93DD}"/>
              </a:ext>
            </a:extLst>
          </p:cNvPr>
          <p:cNvSpPr>
            <a:spLocks noGrp="1"/>
          </p:cNvSpPr>
          <p:nvPr>
            <p:ph idx="1"/>
          </p:nvPr>
        </p:nvSpPr>
        <p:spPr>
          <a:xfrm>
            <a:off x="838200" y="1320801"/>
            <a:ext cx="7359650" cy="1580944"/>
          </a:xfrm>
        </p:spPr>
        <p:txBody>
          <a:bodyPr>
            <a:normAutofit lnSpcReduction="10000"/>
          </a:bodyPr>
          <a:lstStyle/>
          <a:p>
            <a:r>
              <a:rPr lang="en-US" dirty="0"/>
              <a:t>Fetch data with two different Prometheus queries from two different </a:t>
            </a:r>
            <a:r>
              <a:rPr lang="en-US" dirty="0" err="1"/>
              <a:t>prometheus</a:t>
            </a:r>
            <a:r>
              <a:rPr lang="en-US" dirty="0"/>
              <a:t> instances. Filter, sort and format by the field “value” and display the result as panels.</a:t>
            </a:r>
            <a:endParaRPr lang="en-CH" dirty="0"/>
          </a:p>
        </p:txBody>
      </p:sp>
      <p:pic>
        <p:nvPicPr>
          <p:cNvPr id="5" name="Picture 4">
            <a:extLst>
              <a:ext uri="{FF2B5EF4-FFF2-40B4-BE49-F238E27FC236}">
                <a16:creationId xmlns:a16="http://schemas.microsoft.com/office/drawing/2014/main" id="{AB05D91A-B99C-4AD3-AA03-77DE922ECEB4}"/>
              </a:ext>
            </a:extLst>
          </p:cNvPr>
          <p:cNvPicPr>
            <a:picLocks noChangeAspect="1"/>
          </p:cNvPicPr>
          <p:nvPr/>
        </p:nvPicPr>
        <p:blipFill>
          <a:blip r:embed="rId2"/>
          <a:stretch>
            <a:fillRect/>
          </a:stretch>
        </p:blipFill>
        <p:spPr>
          <a:xfrm>
            <a:off x="956739" y="3245912"/>
            <a:ext cx="6778111" cy="2635454"/>
          </a:xfrm>
          <a:prstGeom prst="rect">
            <a:avLst/>
          </a:prstGeom>
        </p:spPr>
      </p:pic>
      <p:pic>
        <p:nvPicPr>
          <p:cNvPr id="9" name="Picture 8">
            <a:extLst>
              <a:ext uri="{FF2B5EF4-FFF2-40B4-BE49-F238E27FC236}">
                <a16:creationId xmlns:a16="http://schemas.microsoft.com/office/drawing/2014/main" id="{0A6CDAF2-8CE4-4821-AA03-70BF1497DF03}"/>
              </a:ext>
            </a:extLst>
          </p:cNvPr>
          <p:cNvPicPr>
            <a:picLocks noChangeAspect="1"/>
          </p:cNvPicPr>
          <p:nvPr/>
        </p:nvPicPr>
        <p:blipFill>
          <a:blip r:embed="rId3"/>
          <a:stretch>
            <a:fillRect/>
          </a:stretch>
        </p:blipFill>
        <p:spPr>
          <a:xfrm>
            <a:off x="8524413" y="-13062"/>
            <a:ext cx="4610823" cy="6858000"/>
          </a:xfrm>
          <a:prstGeom prst="rect">
            <a:avLst/>
          </a:prstGeom>
        </p:spPr>
      </p:pic>
    </p:spTree>
    <p:extLst>
      <p:ext uri="{BB962C8B-B14F-4D97-AF65-F5344CB8AC3E}">
        <p14:creationId xmlns:p14="http://schemas.microsoft.com/office/powerpoint/2010/main" val="609745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8B704-594D-4CE1-8C3B-5EAC7C5F03A6}"/>
              </a:ext>
            </a:extLst>
          </p:cNvPr>
          <p:cNvSpPr>
            <a:spLocks noGrp="1"/>
          </p:cNvSpPr>
          <p:nvPr>
            <p:ph type="title"/>
          </p:nvPr>
        </p:nvSpPr>
        <p:spPr/>
        <p:txBody>
          <a:bodyPr/>
          <a:lstStyle/>
          <a:p>
            <a:r>
              <a:rPr lang="en-US" dirty="0"/>
              <a:t>Example - Format</a:t>
            </a:r>
            <a:endParaRPr lang="en-CH" dirty="0"/>
          </a:p>
        </p:txBody>
      </p:sp>
      <p:sp>
        <p:nvSpPr>
          <p:cNvPr id="3" name="Content Placeholder 2">
            <a:extLst>
              <a:ext uri="{FF2B5EF4-FFF2-40B4-BE49-F238E27FC236}">
                <a16:creationId xmlns:a16="http://schemas.microsoft.com/office/drawing/2014/main" id="{8ABB42C9-39CD-487D-9BEE-AFC8655570CB}"/>
              </a:ext>
            </a:extLst>
          </p:cNvPr>
          <p:cNvSpPr>
            <a:spLocks noGrp="1"/>
          </p:cNvSpPr>
          <p:nvPr>
            <p:ph idx="1"/>
          </p:nvPr>
        </p:nvSpPr>
        <p:spPr/>
        <p:txBody>
          <a:bodyPr/>
          <a:lstStyle/>
          <a:p>
            <a:r>
              <a:rPr lang="en-US" dirty="0"/>
              <a:t>Show records as traffic lights based on field values.</a:t>
            </a:r>
            <a:endParaRPr lang="en-CH" dirty="0"/>
          </a:p>
        </p:txBody>
      </p:sp>
      <p:pic>
        <p:nvPicPr>
          <p:cNvPr id="7" name="Picture 6">
            <a:extLst>
              <a:ext uri="{FF2B5EF4-FFF2-40B4-BE49-F238E27FC236}">
                <a16:creationId xmlns:a16="http://schemas.microsoft.com/office/drawing/2014/main" id="{1F2C98FB-B744-402A-81F8-C360DDFF2473}"/>
              </a:ext>
            </a:extLst>
          </p:cNvPr>
          <p:cNvPicPr>
            <a:picLocks noChangeAspect="1"/>
          </p:cNvPicPr>
          <p:nvPr/>
        </p:nvPicPr>
        <p:blipFill>
          <a:blip r:embed="rId2"/>
          <a:stretch>
            <a:fillRect/>
          </a:stretch>
        </p:blipFill>
        <p:spPr>
          <a:xfrm>
            <a:off x="4805341" y="2276476"/>
            <a:ext cx="6726259" cy="4010023"/>
          </a:xfrm>
          <a:prstGeom prst="rect">
            <a:avLst/>
          </a:prstGeom>
        </p:spPr>
      </p:pic>
      <p:pic>
        <p:nvPicPr>
          <p:cNvPr id="9" name="Picture 8">
            <a:extLst>
              <a:ext uri="{FF2B5EF4-FFF2-40B4-BE49-F238E27FC236}">
                <a16:creationId xmlns:a16="http://schemas.microsoft.com/office/drawing/2014/main" id="{B559597C-4528-417D-AA8B-6A743F209691}"/>
              </a:ext>
            </a:extLst>
          </p:cNvPr>
          <p:cNvPicPr>
            <a:picLocks noChangeAspect="1"/>
          </p:cNvPicPr>
          <p:nvPr/>
        </p:nvPicPr>
        <p:blipFill>
          <a:blip r:embed="rId3"/>
          <a:stretch>
            <a:fillRect/>
          </a:stretch>
        </p:blipFill>
        <p:spPr>
          <a:xfrm>
            <a:off x="838200" y="2276476"/>
            <a:ext cx="3760047" cy="4010023"/>
          </a:xfrm>
          <a:prstGeom prst="rect">
            <a:avLst/>
          </a:prstGeom>
        </p:spPr>
      </p:pic>
    </p:spTree>
    <p:extLst>
      <p:ext uri="{BB962C8B-B14F-4D97-AF65-F5344CB8AC3E}">
        <p14:creationId xmlns:p14="http://schemas.microsoft.com/office/powerpoint/2010/main" val="423568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FE8D1-2656-4D55-B23C-7228FA743196}"/>
              </a:ext>
            </a:extLst>
          </p:cNvPr>
          <p:cNvSpPr>
            <a:spLocks noGrp="1"/>
          </p:cNvSpPr>
          <p:nvPr>
            <p:ph type="title"/>
          </p:nvPr>
        </p:nvSpPr>
        <p:spPr/>
        <p:txBody>
          <a:bodyPr/>
          <a:lstStyle/>
          <a:p>
            <a:r>
              <a:rPr lang="en-US" dirty="0"/>
              <a:t>Example –Dashboard Widget with Parameters</a:t>
            </a:r>
            <a:endParaRPr lang="en-CH" dirty="0"/>
          </a:p>
        </p:txBody>
      </p:sp>
      <p:sp>
        <p:nvSpPr>
          <p:cNvPr id="3" name="Content Placeholder 2">
            <a:extLst>
              <a:ext uri="{FF2B5EF4-FFF2-40B4-BE49-F238E27FC236}">
                <a16:creationId xmlns:a16="http://schemas.microsoft.com/office/drawing/2014/main" id="{0A425075-3083-4C08-9A0E-A1DE3A4D6342}"/>
              </a:ext>
            </a:extLst>
          </p:cNvPr>
          <p:cNvSpPr>
            <a:spLocks noGrp="1"/>
          </p:cNvSpPr>
          <p:nvPr>
            <p:ph idx="1"/>
          </p:nvPr>
        </p:nvSpPr>
        <p:spPr/>
        <p:txBody>
          <a:bodyPr>
            <a:normAutofit fontScale="92500" lnSpcReduction="10000"/>
          </a:bodyPr>
          <a:lstStyle/>
          <a:p>
            <a:r>
              <a:rPr lang="en-US" dirty="0"/>
              <a:t>Add queries to dashboards and use the dashboard parameter feature to customize your query.</a:t>
            </a:r>
            <a:endParaRPr lang="en-CH" dirty="0"/>
          </a:p>
        </p:txBody>
      </p:sp>
      <p:pic>
        <p:nvPicPr>
          <p:cNvPr id="7" name="Picture 6">
            <a:extLst>
              <a:ext uri="{FF2B5EF4-FFF2-40B4-BE49-F238E27FC236}">
                <a16:creationId xmlns:a16="http://schemas.microsoft.com/office/drawing/2014/main" id="{1F5A427E-4B35-421D-8621-525DBD1FC382}"/>
              </a:ext>
            </a:extLst>
          </p:cNvPr>
          <p:cNvPicPr>
            <a:picLocks noChangeAspect="1"/>
          </p:cNvPicPr>
          <p:nvPr/>
        </p:nvPicPr>
        <p:blipFill>
          <a:blip r:embed="rId2"/>
          <a:stretch>
            <a:fillRect/>
          </a:stretch>
        </p:blipFill>
        <p:spPr>
          <a:xfrm>
            <a:off x="1031387" y="2162360"/>
            <a:ext cx="10129225" cy="4479740"/>
          </a:xfrm>
          <a:prstGeom prst="rect">
            <a:avLst/>
          </a:prstGeom>
        </p:spPr>
      </p:pic>
    </p:spTree>
    <p:extLst>
      <p:ext uri="{BB962C8B-B14F-4D97-AF65-F5344CB8AC3E}">
        <p14:creationId xmlns:p14="http://schemas.microsoft.com/office/powerpoint/2010/main" val="3728745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DEA46-AB36-471C-8BC0-E2849C41986F}"/>
              </a:ext>
            </a:extLst>
          </p:cNvPr>
          <p:cNvSpPr>
            <a:spLocks noGrp="1"/>
          </p:cNvSpPr>
          <p:nvPr>
            <p:ph type="title"/>
          </p:nvPr>
        </p:nvSpPr>
        <p:spPr/>
        <p:txBody>
          <a:bodyPr/>
          <a:lstStyle/>
          <a:p>
            <a:r>
              <a:rPr lang="en-US" dirty="0"/>
              <a:t>User Management</a:t>
            </a:r>
            <a:endParaRPr lang="LID4096" dirty="0"/>
          </a:p>
        </p:txBody>
      </p:sp>
      <p:pic>
        <p:nvPicPr>
          <p:cNvPr id="5" name="Picture 4">
            <a:extLst>
              <a:ext uri="{FF2B5EF4-FFF2-40B4-BE49-F238E27FC236}">
                <a16:creationId xmlns:a16="http://schemas.microsoft.com/office/drawing/2014/main" id="{FB790BAE-2EAA-4426-8E94-CA35B3AA924A}"/>
              </a:ext>
            </a:extLst>
          </p:cNvPr>
          <p:cNvPicPr>
            <a:picLocks noChangeAspect="1"/>
          </p:cNvPicPr>
          <p:nvPr/>
        </p:nvPicPr>
        <p:blipFill>
          <a:blip r:embed="rId2"/>
          <a:stretch>
            <a:fillRect/>
          </a:stretch>
        </p:blipFill>
        <p:spPr>
          <a:xfrm>
            <a:off x="838200" y="1358329"/>
            <a:ext cx="10048240" cy="4902874"/>
          </a:xfrm>
          <a:prstGeom prst="rect">
            <a:avLst/>
          </a:prstGeom>
        </p:spPr>
      </p:pic>
    </p:spTree>
    <p:extLst>
      <p:ext uri="{BB962C8B-B14F-4D97-AF65-F5344CB8AC3E}">
        <p14:creationId xmlns:p14="http://schemas.microsoft.com/office/powerpoint/2010/main" val="2716562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8E1EB-D1EA-49C6-A87D-807F9EF8B59B}"/>
              </a:ext>
            </a:extLst>
          </p:cNvPr>
          <p:cNvSpPr>
            <a:spLocks noGrp="1"/>
          </p:cNvSpPr>
          <p:nvPr>
            <p:ph type="title"/>
          </p:nvPr>
        </p:nvSpPr>
        <p:spPr/>
        <p:txBody>
          <a:bodyPr/>
          <a:lstStyle/>
          <a:p>
            <a:r>
              <a:rPr lang="en-US" dirty="0"/>
              <a:t>Dashboard List</a:t>
            </a:r>
            <a:endParaRPr lang="LID4096" dirty="0"/>
          </a:p>
        </p:txBody>
      </p:sp>
      <p:pic>
        <p:nvPicPr>
          <p:cNvPr id="5" name="Picture 4">
            <a:extLst>
              <a:ext uri="{FF2B5EF4-FFF2-40B4-BE49-F238E27FC236}">
                <a16:creationId xmlns:a16="http://schemas.microsoft.com/office/drawing/2014/main" id="{2457B652-73B7-45B0-874C-963B358D59FA}"/>
              </a:ext>
            </a:extLst>
          </p:cNvPr>
          <p:cNvPicPr>
            <a:picLocks noChangeAspect="1"/>
          </p:cNvPicPr>
          <p:nvPr/>
        </p:nvPicPr>
        <p:blipFill>
          <a:blip r:embed="rId2"/>
          <a:stretch>
            <a:fillRect/>
          </a:stretch>
        </p:blipFill>
        <p:spPr>
          <a:xfrm>
            <a:off x="2015322" y="1208878"/>
            <a:ext cx="8161355" cy="5283997"/>
          </a:xfrm>
          <a:prstGeom prst="rect">
            <a:avLst/>
          </a:prstGeom>
        </p:spPr>
      </p:pic>
    </p:spTree>
    <p:extLst>
      <p:ext uri="{BB962C8B-B14F-4D97-AF65-F5344CB8AC3E}">
        <p14:creationId xmlns:p14="http://schemas.microsoft.com/office/powerpoint/2010/main" val="2710998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C355E-D737-4D59-8170-3869785DCA0C}"/>
              </a:ext>
            </a:extLst>
          </p:cNvPr>
          <p:cNvSpPr>
            <a:spLocks noGrp="1"/>
          </p:cNvSpPr>
          <p:nvPr>
            <p:ph type="title"/>
          </p:nvPr>
        </p:nvSpPr>
        <p:spPr/>
        <p:txBody>
          <a:bodyPr/>
          <a:lstStyle/>
          <a:p>
            <a:r>
              <a:rPr lang="en-US" dirty="0"/>
              <a:t>Dashboard Options</a:t>
            </a:r>
            <a:endParaRPr lang="LID4096" dirty="0"/>
          </a:p>
        </p:txBody>
      </p:sp>
      <p:sp>
        <p:nvSpPr>
          <p:cNvPr id="3" name="Content Placeholder 2">
            <a:extLst>
              <a:ext uri="{FF2B5EF4-FFF2-40B4-BE49-F238E27FC236}">
                <a16:creationId xmlns:a16="http://schemas.microsoft.com/office/drawing/2014/main" id="{6A872884-D8FA-473F-BA4D-48DF02AD3431}"/>
              </a:ext>
            </a:extLst>
          </p:cNvPr>
          <p:cNvSpPr>
            <a:spLocks noGrp="1"/>
          </p:cNvSpPr>
          <p:nvPr>
            <p:ph idx="1"/>
          </p:nvPr>
        </p:nvSpPr>
        <p:spPr>
          <a:xfrm>
            <a:off x="838200" y="1320800"/>
            <a:ext cx="4546600" cy="4856163"/>
          </a:xfrm>
        </p:spPr>
        <p:txBody>
          <a:bodyPr/>
          <a:lstStyle/>
          <a:p>
            <a:r>
              <a:rPr lang="en-US" dirty="0"/>
              <a:t>Dashboards can be shared with:</a:t>
            </a:r>
          </a:p>
          <a:p>
            <a:pPr lvl="1"/>
            <a:r>
              <a:rPr lang="en-US" dirty="0"/>
              <a:t>Specific users</a:t>
            </a:r>
          </a:p>
          <a:p>
            <a:pPr lvl="1"/>
            <a:r>
              <a:rPr lang="en-US" dirty="0"/>
              <a:t>Groups of users</a:t>
            </a:r>
          </a:p>
          <a:p>
            <a:pPr lvl="1"/>
            <a:r>
              <a:rPr lang="en-US" dirty="0"/>
              <a:t>All who can access the dashboard feature (if no user/group is specified)</a:t>
            </a:r>
          </a:p>
          <a:p>
            <a:pPr lvl="1"/>
            <a:r>
              <a:rPr lang="en-US" dirty="0"/>
              <a:t>Everyone(Public URL)</a:t>
            </a:r>
          </a:p>
          <a:p>
            <a:r>
              <a:rPr lang="en-US" dirty="0"/>
              <a:t>Editor permissions can be granted to users or groups</a:t>
            </a:r>
            <a:endParaRPr lang="LID4096" dirty="0"/>
          </a:p>
        </p:txBody>
      </p:sp>
      <p:pic>
        <p:nvPicPr>
          <p:cNvPr id="5" name="Picture 4">
            <a:extLst>
              <a:ext uri="{FF2B5EF4-FFF2-40B4-BE49-F238E27FC236}">
                <a16:creationId xmlns:a16="http://schemas.microsoft.com/office/drawing/2014/main" id="{6661E8F4-3000-4F5D-9315-C3E1003B6820}"/>
              </a:ext>
            </a:extLst>
          </p:cNvPr>
          <p:cNvPicPr>
            <a:picLocks noChangeAspect="1"/>
          </p:cNvPicPr>
          <p:nvPr/>
        </p:nvPicPr>
        <p:blipFill>
          <a:blip r:embed="rId2"/>
          <a:stretch>
            <a:fillRect/>
          </a:stretch>
        </p:blipFill>
        <p:spPr>
          <a:xfrm>
            <a:off x="5652442" y="1320800"/>
            <a:ext cx="5919798" cy="4853386"/>
          </a:xfrm>
          <a:prstGeom prst="rect">
            <a:avLst/>
          </a:prstGeom>
        </p:spPr>
      </p:pic>
    </p:spTree>
    <p:extLst>
      <p:ext uri="{BB962C8B-B14F-4D97-AF65-F5344CB8AC3E}">
        <p14:creationId xmlns:p14="http://schemas.microsoft.com/office/powerpoint/2010/main" val="4250660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E51F3-A5F3-4C93-AA3F-38F4818C0DFE}"/>
              </a:ext>
            </a:extLst>
          </p:cNvPr>
          <p:cNvSpPr>
            <a:spLocks noGrp="1"/>
          </p:cNvSpPr>
          <p:nvPr>
            <p:ph type="title"/>
          </p:nvPr>
        </p:nvSpPr>
        <p:spPr/>
        <p:txBody>
          <a:bodyPr/>
          <a:lstStyle/>
          <a:p>
            <a:r>
              <a:rPr lang="en-US" dirty="0"/>
              <a:t>Available Widgets in Version 1.8 </a:t>
            </a:r>
            <a:endParaRPr lang="LID4096" dirty="0"/>
          </a:p>
        </p:txBody>
      </p:sp>
      <p:sp>
        <p:nvSpPr>
          <p:cNvPr id="4" name="Text Placeholder 3">
            <a:extLst>
              <a:ext uri="{FF2B5EF4-FFF2-40B4-BE49-F238E27FC236}">
                <a16:creationId xmlns:a16="http://schemas.microsoft.com/office/drawing/2014/main" id="{A8EEC71F-C940-4310-B1A3-4ABC28A37254}"/>
              </a:ext>
            </a:extLst>
          </p:cNvPr>
          <p:cNvSpPr>
            <a:spLocks noGrp="1"/>
          </p:cNvSpPr>
          <p:nvPr>
            <p:ph type="body" idx="1"/>
          </p:nvPr>
        </p:nvSpPr>
        <p:spPr>
          <a:xfrm>
            <a:off x="839788" y="1681163"/>
            <a:ext cx="5157787" cy="405821"/>
          </a:xfrm>
        </p:spPr>
        <p:txBody>
          <a:bodyPr>
            <a:normAutofit lnSpcReduction="10000"/>
          </a:bodyPr>
          <a:lstStyle/>
          <a:p>
            <a:r>
              <a:rPr lang="en-US" dirty="0"/>
              <a:t>Standard Widgets</a:t>
            </a:r>
            <a:endParaRPr lang="LID4096" dirty="0"/>
          </a:p>
        </p:txBody>
      </p:sp>
      <p:sp>
        <p:nvSpPr>
          <p:cNvPr id="5" name="Content Placeholder 4">
            <a:extLst>
              <a:ext uri="{FF2B5EF4-FFF2-40B4-BE49-F238E27FC236}">
                <a16:creationId xmlns:a16="http://schemas.microsoft.com/office/drawing/2014/main" id="{9455BA79-08DE-44E8-8A22-40E4D835AAD7}"/>
              </a:ext>
            </a:extLst>
          </p:cNvPr>
          <p:cNvSpPr>
            <a:spLocks noGrp="1"/>
          </p:cNvSpPr>
          <p:nvPr>
            <p:ph sz="half" idx="2"/>
          </p:nvPr>
        </p:nvSpPr>
        <p:spPr>
          <a:xfrm>
            <a:off x="839788" y="2086984"/>
            <a:ext cx="5157787" cy="4539727"/>
          </a:xfrm>
        </p:spPr>
        <p:txBody>
          <a:bodyPr>
            <a:normAutofit fontScale="62500" lnSpcReduction="20000"/>
          </a:bodyPr>
          <a:lstStyle/>
          <a:p>
            <a:r>
              <a:rPr lang="en-US" dirty="0"/>
              <a:t>Text</a:t>
            </a:r>
          </a:p>
          <a:p>
            <a:r>
              <a:rPr lang="en-US" dirty="0"/>
              <a:t>Label</a:t>
            </a:r>
          </a:p>
          <a:p>
            <a:r>
              <a:rPr lang="en-US" dirty="0"/>
              <a:t>List</a:t>
            </a:r>
          </a:p>
          <a:p>
            <a:r>
              <a:rPr lang="en-US" dirty="0"/>
              <a:t>Checklist</a:t>
            </a:r>
          </a:p>
          <a:p>
            <a:r>
              <a:rPr lang="en-US" dirty="0"/>
              <a:t>CSV Table</a:t>
            </a:r>
          </a:p>
          <a:p>
            <a:r>
              <a:rPr lang="en-US" dirty="0"/>
              <a:t>Tags</a:t>
            </a:r>
          </a:p>
          <a:p>
            <a:r>
              <a:rPr lang="en-US" dirty="0"/>
              <a:t>Image</a:t>
            </a:r>
          </a:p>
          <a:p>
            <a:r>
              <a:rPr lang="en-US" dirty="0"/>
              <a:t>HTML Editor</a:t>
            </a:r>
          </a:p>
          <a:p>
            <a:r>
              <a:rPr lang="en-US" dirty="0"/>
              <a:t>Website</a:t>
            </a:r>
          </a:p>
          <a:p>
            <a:r>
              <a:rPr lang="en-US" dirty="0" err="1"/>
              <a:t>Youtube</a:t>
            </a:r>
            <a:r>
              <a:rPr lang="en-US" dirty="0"/>
              <a:t> Video</a:t>
            </a:r>
          </a:p>
          <a:p>
            <a:r>
              <a:rPr lang="en-US" dirty="0"/>
              <a:t>Refresh Time</a:t>
            </a:r>
          </a:p>
          <a:p>
            <a:r>
              <a:rPr lang="en-US" dirty="0"/>
              <a:t>Parameters</a:t>
            </a:r>
          </a:p>
          <a:p>
            <a:r>
              <a:rPr lang="en-US" dirty="0"/>
              <a:t>Replica</a:t>
            </a:r>
          </a:p>
          <a:p>
            <a:r>
              <a:rPr lang="en-US" dirty="0"/>
              <a:t>Display Query Results</a:t>
            </a:r>
          </a:p>
        </p:txBody>
      </p:sp>
      <p:sp>
        <p:nvSpPr>
          <p:cNvPr id="6" name="Text Placeholder 5">
            <a:extLst>
              <a:ext uri="{FF2B5EF4-FFF2-40B4-BE49-F238E27FC236}">
                <a16:creationId xmlns:a16="http://schemas.microsoft.com/office/drawing/2014/main" id="{8AC8E697-F251-4298-9E93-26FBE2A5DC91}"/>
              </a:ext>
            </a:extLst>
          </p:cNvPr>
          <p:cNvSpPr>
            <a:spLocks noGrp="1"/>
          </p:cNvSpPr>
          <p:nvPr>
            <p:ph type="body" sz="quarter" idx="3"/>
          </p:nvPr>
        </p:nvSpPr>
        <p:spPr>
          <a:xfrm>
            <a:off x="6172200" y="1681163"/>
            <a:ext cx="5183188" cy="405821"/>
          </a:xfrm>
        </p:spPr>
        <p:txBody>
          <a:bodyPr>
            <a:normAutofit lnSpcReduction="10000"/>
          </a:bodyPr>
          <a:lstStyle/>
          <a:p>
            <a:r>
              <a:rPr lang="en-US" dirty="0"/>
              <a:t>Monitoring Widgets</a:t>
            </a:r>
            <a:endParaRPr lang="LID4096" dirty="0"/>
          </a:p>
        </p:txBody>
      </p:sp>
      <p:sp>
        <p:nvSpPr>
          <p:cNvPr id="7" name="Content Placeholder 6">
            <a:extLst>
              <a:ext uri="{FF2B5EF4-FFF2-40B4-BE49-F238E27FC236}">
                <a16:creationId xmlns:a16="http://schemas.microsoft.com/office/drawing/2014/main" id="{F2180B55-ED5E-4476-9568-27428783EFE7}"/>
              </a:ext>
            </a:extLst>
          </p:cNvPr>
          <p:cNvSpPr>
            <a:spLocks noGrp="1"/>
          </p:cNvSpPr>
          <p:nvPr>
            <p:ph sz="quarter" idx="4"/>
          </p:nvPr>
        </p:nvSpPr>
        <p:spPr>
          <a:xfrm>
            <a:off x="6172200" y="2086984"/>
            <a:ext cx="5183188" cy="4539727"/>
          </a:xfrm>
        </p:spPr>
        <p:txBody>
          <a:bodyPr>
            <a:normAutofit fontScale="62500" lnSpcReduction="20000"/>
          </a:bodyPr>
          <a:lstStyle/>
          <a:p>
            <a:r>
              <a:rPr lang="en-US" dirty="0"/>
              <a:t>Dynatrace</a:t>
            </a:r>
          </a:p>
          <a:p>
            <a:r>
              <a:rPr lang="en-US" dirty="0"/>
              <a:t>MySQL</a:t>
            </a:r>
          </a:p>
          <a:p>
            <a:r>
              <a:rPr lang="en-US" dirty="0"/>
              <a:t>MSSQL</a:t>
            </a:r>
          </a:p>
          <a:p>
            <a:r>
              <a:rPr lang="en-US" dirty="0"/>
              <a:t>Oracle</a:t>
            </a:r>
          </a:p>
          <a:p>
            <a:r>
              <a:rPr lang="en-US" dirty="0"/>
              <a:t>Other Databases(JDBC Drivers)</a:t>
            </a:r>
          </a:p>
          <a:p>
            <a:r>
              <a:rPr lang="en-US" dirty="0" err="1"/>
              <a:t>InfluxDB</a:t>
            </a:r>
            <a:endParaRPr lang="en-US" dirty="0"/>
          </a:p>
          <a:p>
            <a:r>
              <a:rPr lang="en-US" dirty="0"/>
              <a:t>Prometheus</a:t>
            </a:r>
          </a:p>
          <a:p>
            <a:r>
              <a:rPr lang="en-US" dirty="0" err="1"/>
              <a:t>Exense</a:t>
            </a:r>
            <a:r>
              <a:rPr lang="en-US" dirty="0"/>
              <a:t> Step</a:t>
            </a:r>
          </a:p>
          <a:p>
            <a:r>
              <a:rPr lang="en-US" dirty="0"/>
              <a:t>Silk Performance Manager(SPM)</a:t>
            </a:r>
          </a:p>
          <a:p>
            <a:r>
              <a:rPr lang="en-US" dirty="0" err="1"/>
              <a:t>Webex</a:t>
            </a:r>
            <a:endParaRPr lang="en-US" dirty="0"/>
          </a:p>
          <a:p>
            <a:r>
              <a:rPr lang="en-US" dirty="0"/>
              <a:t>CA </a:t>
            </a:r>
            <a:r>
              <a:rPr lang="en-US" dirty="0" err="1"/>
              <a:t>Automic</a:t>
            </a:r>
            <a:r>
              <a:rPr lang="en-US" dirty="0"/>
              <a:t> Workload Automation(AWA)</a:t>
            </a:r>
          </a:p>
          <a:p>
            <a:pPr marL="0" indent="0">
              <a:buNone/>
            </a:pPr>
            <a:endParaRPr lang="LID4096" dirty="0"/>
          </a:p>
        </p:txBody>
      </p:sp>
    </p:spTree>
    <p:extLst>
      <p:ext uri="{BB962C8B-B14F-4D97-AF65-F5344CB8AC3E}">
        <p14:creationId xmlns:p14="http://schemas.microsoft.com/office/powerpoint/2010/main" val="560022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8670-9D33-4A23-AC4C-183474388AAF}"/>
              </a:ext>
            </a:extLst>
          </p:cNvPr>
          <p:cNvSpPr>
            <a:spLocks noGrp="1"/>
          </p:cNvSpPr>
          <p:nvPr>
            <p:ph type="title"/>
          </p:nvPr>
        </p:nvSpPr>
        <p:spPr/>
        <p:txBody>
          <a:bodyPr/>
          <a:lstStyle/>
          <a:p>
            <a:r>
              <a:rPr lang="en-US" dirty="0"/>
              <a:t>Monitoring Widgets – Displays</a:t>
            </a:r>
            <a:endParaRPr lang="LID4096" dirty="0"/>
          </a:p>
        </p:txBody>
      </p:sp>
      <p:sp>
        <p:nvSpPr>
          <p:cNvPr id="3" name="Content Placeholder 2">
            <a:extLst>
              <a:ext uri="{FF2B5EF4-FFF2-40B4-BE49-F238E27FC236}">
                <a16:creationId xmlns:a16="http://schemas.microsoft.com/office/drawing/2014/main" id="{DB6FEBE8-F4AB-4F0A-A9FA-DFC07580C120}"/>
              </a:ext>
            </a:extLst>
          </p:cNvPr>
          <p:cNvSpPr>
            <a:spLocks noGrp="1"/>
          </p:cNvSpPr>
          <p:nvPr>
            <p:ph idx="1"/>
          </p:nvPr>
        </p:nvSpPr>
        <p:spPr>
          <a:xfrm>
            <a:off x="838200" y="1239521"/>
            <a:ext cx="10515600" cy="752475"/>
          </a:xfrm>
        </p:spPr>
        <p:txBody>
          <a:bodyPr>
            <a:normAutofit fontScale="92500" lnSpcReduction="10000"/>
          </a:bodyPr>
          <a:lstStyle/>
          <a:p>
            <a:pPr algn="ctr"/>
            <a:r>
              <a:rPr lang="en-US" dirty="0"/>
              <a:t>Many Monitoring widgets use a default approach to show data, </a:t>
            </a:r>
            <a:br>
              <a:rPr lang="en-US" dirty="0"/>
            </a:br>
            <a:r>
              <a:rPr lang="en-US" dirty="0"/>
              <a:t>and can be displayed as: Tiles, Table, Panels, Cards, Bar, Map, List, CSV, JSON, </a:t>
            </a:r>
            <a:endParaRPr lang="LID4096" dirty="0"/>
          </a:p>
        </p:txBody>
      </p:sp>
      <p:pic>
        <p:nvPicPr>
          <p:cNvPr id="5" name="Picture 4">
            <a:extLst>
              <a:ext uri="{FF2B5EF4-FFF2-40B4-BE49-F238E27FC236}">
                <a16:creationId xmlns:a16="http://schemas.microsoft.com/office/drawing/2014/main" id="{45AD0FA3-F6CA-4F38-81D6-5DF2B4E9C2F1}"/>
              </a:ext>
            </a:extLst>
          </p:cNvPr>
          <p:cNvPicPr>
            <a:picLocks noChangeAspect="1"/>
          </p:cNvPicPr>
          <p:nvPr/>
        </p:nvPicPr>
        <p:blipFill>
          <a:blip r:embed="rId2"/>
          <a:stretch>
            <a:fillRect/>
          </a:stretch>
        </p:blipFill>
        <p:spPr>
          <a:xfrm>
            <a:off x="2271791" y="2158367"/>
            <a:ext cx="7648418" cy="4384093"/>
          </a:xfrm>
          <a:prstGeom prst="rect">
            <a:avLst/>
          </a:prstGeom>
        </p:spPr>
      </p:pic>
    </p:spTree>
    <p:extLst>
      <p:ext uri="{BB962C8B-B14F-4D97-AF65-F5344CB8AC3E}">
        <p14:creationId xmlns:p14="http://schemas.microsoft.com/office/powerpoint/2010/main" val="78368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8670-9D33-4A23-AC4C-183474388AAF}"/>
              </a:ext>
            </a:extLst>
          </p:cNvPr>
          <p:cNvSpPr>
            <a:spLocks noGrp="1"/>
          </p:cNvSpPr>
          <p:nvPr>
            <p:ph type="title"/>
          </p:nvPr>
        </p:nvSpPr>
        <p:spPr/>
        <p:txBody>
          <a:bodyPr/>
          <a:lstStyle/>
          <a:p>
            <a:r>
              <a:rPr lang="en-US" dirty="0"/>
              <a:t>Monitoring Widgets – Displays</a:t>
            </a:r>
            <a:endParaRPr lang="LID4096" dirty="0"/>
          </a:p>
        </p:txBody>
      </p:sp>
      <p:pic>
        <p:nvPicPr>
          <p:cNvPr id="6" name="Picture 5">
            <a:extLst>
              <a:ext uri="{FF2B5EF4-FFF2-40B4-BE49-F238E27FC236}">
                <a16:creationId xmlns:a16="http://schemas.microsoft.com/office/drawing/2014/main" id="{DC7BF7BF-BA0B-4410-A826-DE5724E882F0}"/>
              </a:ext>
            </a:extLst>
          </p:cNvPr>
          <p:cNvPicPr>
            <a:picLocks noChangeAspect="1"/>
          </p:cNvPicPr>
          <p:nvPr/>
        </p:nvPicPr>
        <p:blipFill>
          <a:blip r:embed="rId2"/>
          <a:stretch>
            <a:fillRect/>
          </a:stretch>
        </p:blipFill>
        <p:spPr>
          <a:xfrm>
            <a:off x="1641908" y="1828167"/>
            <a:ext cx="8908184" cy="4335043"/>
          </a:xfrm>
          <a:prstGeom prst="rect">
            <a:avLst/>
          </a:prstGeom>
        </p:spPr>
      </p:pic>
      <p:sp>
        <p:nvSpPr>
          <p:cNvPr id="7" name="Content Placeholder 2">
            <a:extLst>
              <a:ext uri="{FF2B5EF4-FFF2-40B4-BE49-F238E27FC236}">
                <a16:creationId xmlns:a16="http://schemas.microsoft.com/office/drawing/2014/main" id="{E4DA3F9C-F9DB-4F20-8762-A4E630955EE6}"/>
              </a:ext>
            </a:extLst>
          </p:cNvPr>
          <p:cNvSpPr>
            <a:spLocks noGrp="1"/>
          </p:cNvSpPr>
          <p:nvPr>
            <p:ph idx="1"/>
          </p:nvPr>
        </p:nvSpPr>
        <p:spPr>
          <a:xfrm>
            <a:off x="838200" y="1239521"/>
            <a:ext cx="10515600" cy="752475"/>
          </a:xfrm>
        </p:spPr>
        <p:txBody>
          <a:bodyPr>
            <a:normAutofit/>
          </a:bodyPr>
          <a:lstStyle/>
          <a:p>
            <a:pPr algn="ctr"/>
            <a:r>
              <a:rPr lang="en-US" dirty="0"/>
              <a:t>Examples for Status Bar, Map and List:</a:t>
            </a:r>
            <a:endParaRPr lang="LID4096" dirty="0"/>
          </a:p>
        </p:txBody>
      </p:sp>
    </p:spTree>
    <p:extLst>
      <p:ext uri="{BB962C8B-B14F-4D97-AF65-F5344CB8AC3E}">
        <p14:creationId xmlns:p14="http://schemas.microsoft.com/office/powerpoint/2010/main" val="31246103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3B810CF-8B65-40F1-A50C-4AEABE85B5E5}"/>
              </a:ext>
            </a:extLst>
          </p:cNvPr>
          <p:cNvSpPr>
            <a:spLocks noGrp="1"/>
          </p:cNvSpPr>
          <p:nvPr>
            <p:ph type="title"/>
          </p:nvPr>
        </p:nvSpPr>
        <p:spPr/>
        <p:txBody>
          <a:bodyPr>
            <a:normAutofit/>
          </a:bodyPr>
          <a:lstStyle/>
          <a:p>
            <a:r>
              <a:rPr lang="en-US" dirty="0"/>
              <a:t>Dashboard Widgets – Colors</a:t>
            </a:r>
            <a:endParaRPr lang="LID4096" dirty="0"/>
          </a:p>
        </p:txBody>
      </p:sp>
      <p:sp>
        <p:nvSpPr>
          <p:cNvPr id="12" name="Content Placeholder 11">
            <a:extLst>
              <a:ext uri="{FF2B5EF4-FFF2-40B4-BE49-F238E27FC236}">
                <a16:creationId xmlns:a16="http://schemas.microsoft.com/office/drawing/2014/main" id="{46AFF02A-4A3F-46A9-AA85-C205489ED0A3}"/>
              </a:ext>
            </a:extLst>
          </p:cNvPr>
          <p:cNvSpPr>
            <a:spLocks noGrp="1"/>
          </p:cNvSpPr>
          <p:nvPr>
            <p:ph idx="1"/>
          </p:nvPr>
        </p:nvSpPr>
        <p:spPr/>
        <p:txBody>
          <a:bodyPr/>
          <a:lstStyle/>
          <a:p>
            <a:r>
              <a:rPr lang="en-US" dirty="0"/>
              <a:t>Widgets can be colored to highlight or create visual grouping.</a:t>
            </a:r>
            <a:endParaRPr lang="LID4096" dirty="0"/>
          </a:p>
        </p:txBody>
      </p:sp>
      <p:pic>
        <p:nvPicPr>
          <p:cNvPr id="18" name="Picture 17">
            <a:extLst>
              <a:ext uri="{FF2B5EF4-FFF2-40B4-BE49-F238E27FC236}">
                <a16:creationId xmlns:a16="http://schemas.microsoft.com/office/drawing/2014/main" id="{E84A51B2-4D91-4021-8309-6E3EBF6BC3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480" y="2498161"/>
            <a:ext cx="9580880" cy="3229510"/>
          </a:xfrm>
          <a:prstGeom prst="rect">
            <a:avLst/>
          </a:prstGeom>
        </p:spPr>
      </p:pic>
    </p:spTree>
    <p:extLst>
      <p:ext uri="{BB962C8B-B14F-4D97-AF65-F5344CB8AC3E}">
        <p14:creationId xmlns:p14="http://schemas.microsoft.com/office/powerpoint/2010/main" val="878341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2895</TotalTime>
  <Words>623</Words>
  <Application>Microsoft Office PowerPoint</Application>
  <PresentationFormat>Widescreen</PresentationFormat>
  <Paragraphs>91</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Calibri Light</vt:lpstr>
      <vt:lpstr>Office Theme</vt:lpstr>
      <vt:lpstr>Engineered Monitoring Plattform (EMP)</vt:lpstr>
      <vt:lpstr>Purpose of EMP</vt:lpstr>
      <vt:lpstr>User Management</vt:lpstr>
      <vt:lpstr>Dashboard List</vt:lpstr>
      <vt:lpstr>Dashboard Options</vt:lpstr>
      <vt:lpstr>Available Widgets in Version 1.8 </vt:lpstr>
      <vt:lpstr>Monitoring Widgets – Displays</vt:lpstr>
      <vt:lpstr>Monitoring Widgets – Displays</vt:lpstr>
      <vt:lpstr>Dashboard Widgets – Colors</vt:lpstr>
      <vt:lpstr>Overview of Standard Widgets</vt:lpstr>
      <vt:lpstr>Monitoring Widgets – Common and AWA</vt:lpstr>
      <vt:lpstr>Monitoring Widgets – Dynatrace</vt:lpstr>
      <vt:lpstr>Monitoring Widgets – Prometheus</vt:lpstr>
      <vt:lpstr>Monitoring Widgets – SPM</vt:lpstr>
      <vt:lpstr>Monitoring Widgets – Webex Service</vt:lpstr>
      <vt:lpstr>Monitoring Widgets – Database</vt:lpstr>
      <vt:lpstr>Dashboard Parameters</vt:lpstr>
      <vt:lpstr>Example – Self Monitoring</vt:lpstr>
      <vt:lpstr>Example – Query MySQL</vt:lpstr>
      <vt:lpstr>Dashboard Parameters Widget</vt:lpstr>
      <vt:lpstr>Example – Dynatrace Host Analysis</vt:lpstr>
      <vt:lpstr>Query Feature</vt:lpstr>
      <vt:lpstr>Example – Fetch Data From Database</vt:lpstr>
      <vt:lpstr>Example – Fetch from Prometheus</vt:lpstr>
      <vt:lpstr>Example - Format</vt:lpstr>
      <vt:lpstr>Example –Dashboard Widget with Parameters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Engineered Monitoring Plattform (EMP)</dc:title>
  <dc:creator>Reto Scheiwiller</dc:creator>
  <cp:lastModifiedBy>Reto Scheiwiller</cp:lastModifiedBy>
  <cp:revision>25</cp:revision>
  <dcterms:created xsi:type="dcterms:W3CDTF">2021-10-10T16:35:12Z</dcterms:created>
  <dcterms:modified xsi:type="dcterms:W3CDTF">2022-06-09T07:48:20Z</dcterms:modified>
</cp:coreProperties>
</file>