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5176499" cx="9144000"/>
          </a:xfrm>
          <a:prstGeom prst="rect">
            <a:avLst/>
          </a:prstGeom>
          <a:gradFill>
            <a:gsLst>
              <a:gs pos="0">
                <a:srgbClr val="003171"/>
              </a:gs>
              <a:gs pos="100000">
                <a:srgbClr val="549FFF"/>
              </a:gs>
            </a:gsLst>
            <a:lin ang="7920000" scaled="0"/>
          </a:gra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flipH="1">
            <a:off y="12039" x="-3832"/>
            <a:ext cy="5165065" cx="10925833"/>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flipH="1">
            <a:off y="660" x="14659"/>
            <a:ext cy="5165065" cx="10500940"/>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b" anchorCtr="0">
            <a:noAutofit/>
          </a:bodyPr>
          <a:lstStyle/>
          <a:p>
            <a:pPr>
              <a:spcBef>
                <a:spcPts val="0"/>
              </a:spcBef>
              <a:buNone/>
            </a:pPr>
            <a:r>
              <a:t/>
            </a:r>
            <a:endParaRPr/>
          </a:p>
        </p:txBody>
      </p:sp>
      <p:sp>
        <p:nvSpPr>
          <p:cNvPr id="11" name="Shape 11"/>
          <p:cNvSpPr/>
          <p:nvPr/>
        </p:nvSpPr>
        <p:spPr>
          <a:xfrm>
            <a:off y="-661" x="-846666"/>
            <a:ext cy="5176308" cx="2167466"/>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rot="10800000" flipH="1">
            <a:off y="131" x="-524933"/>
            <a:ext cy="5176308" cx="1403434"/>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ctrTitle"/>
          </p:nvPr>
        </p:nvSpPr>
        <p:spPr>
          <a:xfrm>
            <a:off y="1242060" x="1082040"/>
            <a:ext cy="1102500" cx="7050900"/>
          </a:xfrm>
          <a:prstGeom prst="rect">
            <a:avLst/>
          </a:prstGeom>
        </p:spPr>
        <p:txBody>
          <a:bodyPr bIns="91425" rIns="91425" lIns="91425" t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y="2423159" x="1082040"/>
            <a:ext cy="694199" cx="7035899"/>
          </a:xfrm>
          <a:prstGeom prst="rect">
            <a:avLst/>
          </a:prstGeom>
        </p:spPr>
        <p:txBody>
          <a:bodyPr bIns="91425" rIns="91425" lIns="91425" t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idx="1" type="body"/>
          </p:nvPr>
        </p:nvSpPr>
        <p:spPr>
          <a:xfrm>
            <a:off y="1244242"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y="0" x="0"/>
          <a:ext cy="0" cx="0"/>
          <a:chOff y="0" x="0"/>
          <a:chExt cy="0" cx="0"/>
        </a:xfrm>
      </p:grpSpPr>
      <p:sp>
        <p:nvSpPr>
          <p:cNvPr id="22" name="Shape 22"/>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44242" x="457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27" name="Shape 27"/>
          <p:cNvSpPr txBox="1"/>
          <p:nvPr>
            <p:ph idx="2" type="body"/>
          </p:nvPr>
        </p:nvSpPr>
        <p:spPr>
          <a:xfrm>
            <a:off y="1244242" x="4648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1" name="Shape 31"/>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32" name="Shape 32"/>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grpSp>
        <p:nvGrpSpPr>
          <p:cNvPr id="34" name="Shape 34"/>
          <p:cNvGrpSpPr/>
          <p:nvPr/>
        </p:nvGrpSpPr>
        <p:grpSpPr>
          <a:xfrm>
            <a:off y="3700039" x="-6264"/>
            <a:ext cy="2325488" cx="9150267"/>
            <a:chOff y="4933386" x="-6264"/>
            <a:chExt cy="3100650" cx="9150267"/>
          </a:xfrm>
        </p:grpSpPr>
        <p:sp>
          <p:nvSpPr>
            <p:cNvPr id="35" name="Shape 35"/>
            <p:cNvSpPr/>
            <p:nvPr/>
          </p:nvSpPr>
          <p:spPr>
            <a:xfrm>
              <a:off y="5537200" x="-7"/>
              <a:ext cy="1574769" cx="9144008"/>
            </a:xfrm>
            <a:custGeom>
              <a:pathLst>
                <a:path w="9144009" extrusionOk="0" h="1257301">
                  <a:moveTo>
                    <a:pt y="266700" x="5"/>
                  </a:moveTo>
                  <a:cubicBezTo>
                    <a:pt y="1257301" x="8115305"/>
                    <a:pt y="0" x="7620009"/>
                    <a:pt y="186267" x="9144009"/>
                  </a:cubicBezTo>
                  <a:cubicBezTo>
                    <a:pt y="441678" x="9144008"/>
                    <a:pt y="818763" x="9143998"/>
                    <a:pt y="1074174" x="9143997"/>
                  </a:cubicBezTo>
                  <a:lnTo>
                    <a:pt y="1086874" x="0"/>
                  </a:lnTo>
                  <a:cubicBezTo>
                    <a:pt y="854041" x="0"/>
                    <a:pt y="499533" x="5"/>
                    <a:pt y="266700" x="5"/>
                  </a:cubicBezTo>
                  <a:close/>
                </a:path>
              </a:pathLst>
            </a:custGeom>
            <a:gradFill>
              <a:gsLst>
                <a:gs pos="0">
                  <a:srgbClr val="549FFF"/>
                </a:gs>
                <a:gs pos="100000">
                  <a:srgbClr val="003171">
                    <a:alpha val="51764"/>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sp>
          <p:nvSpPr>
            <p:cNvPr id="36" name="Shape 36"/>
            <p:cNvSpPr/>
            <p:nvPr/>
          </p:nvSpPr>
          <p:spPr>
            <a:xfrm rot="10800000" flipH="1">
              <a:off y="1908578" x="3018543"/>
              <a:ext cy="9150266"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a:off y="5740400" x="-7"/>
              <a:ext cy="1574769" cx="9144010"/>
            </a:xfrm>
            <a:custGeom>
              <a:pathLst>
                <a:path w="9144011" extrusionOk="0" h="1257301">
                  <a:moveTo>
                    <a:pt y="266700" x="7"/>
                  </a:moveTo>
                  <a:cubicBezTo>
                    <a:pt y="1257301" x="8115307"/>
                    <a:pt y="0" x="7620011"/>
                    <a:pt y="186267" x="9144011"/>
                  </a:cubicBezTo>
                  <a:lnTo>
                    <a:pt y="921775" x="9144011"/>
                  </a:lnTo>
                  <a:lnTo>
                    <a:pt y="931914" x="0"/>
                  </a:lnTo>
                  <a:cubicBezTo>
                    <a:pt y="699081" x="0"/>
                    <a:pt y="499533" x="7"/>
                    <a:pt y="266700" x="7"/>
                  </a:cubicBezTo>
                  <a:close/>
                </a:path>
              </a:pathLst>
            </a:custGeom>
            <a:gradFill>
              <a:gsLst>
                <a:gs pos="0">
                  <a:srgbClr val="549FFF">
                    <a:alpha val="81960"/>
                  </a:srgbClr>
                </a:gs>
                <a:gs pos="100000">
                  <a:srgbClr val="003171">
                    <a:alpha val="81960"/>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grpSp>
      <p:sp>
        <p:nvSpPr>
          <p:cNvPr id="38" name="Shape 38"/>
          <p:cNvSpPr txBox="1"/>
          <p:nvPr>
            <p:ph idx="1" type="body"/>
          </p:nvPr>
        </p:nvSpPr>
        <p:spPr>
          <a:xfrm>
            <a:off y="4025503" x="1792288"/>
            <a:ext cy="603599" cx="5486399"/>
          </a:xfrm>
          <a:prstGeom prst="rect">
            <a:avLst/>
          </a:prstGeom>
        </p:spPr>
        <p:txBody>
          <a:bodyPr bIns="91425" rIns="91425" lIns="91425" tIns="91425" anchor="ctr" anchorCtr="0"/>
          <a:lstStyle>
            <a:lvl1pPr algn="ctr">
              <a:spcBef>
                <a:spcPts val="0"/>
              </a:spcBef>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y="1295400" x="457200"/>
            <a:ext cy="3394500" cx="8229600"/>
          </a:xfrm>
          <a:prstGeom prst="rect">
            <a:avLst/>
          </a:prstGeom>
        </p:spPr>
        <p:txBody>
          <a:bodyPr bIns="91425" rIns="91425" lIns="91425" t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4.xml" Type="http://schemas.openxmlformats.org/officeDocument/2006/relationships/slideLayout" Id="rId1"/><Relationship Target="../media/image12.png" Type="http://schemas.openxmlformats.org/officeDocument/2006/relationships/image" Id="rId4"/><Relationship Target="../media/image15.gif"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4.xml" Type="http://schemas.openxmlformats.org/officeDocument/2006/relationships/slideLayout" Id="rId1"/><Relationship Target="../media/image15.gif"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2.png" Type="http://schemas.openxmlformats.org/officeDocument/2006/relationships/image" Id="rId3"/><Relationship Target="../media/image07.jpg" Type="http://schemas.openxmlformats.org/officeDocument/2006/relationships/image" Id="rId6"/><Relationship Target="../media/image11.jp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08.jpg" Type="http://schemas.openxmlformats.org/officeDocument/2006/relationships/image" Id="rId3"/><Relationship Target="../media/image01.png" Type="http://schemas.openxmlformats.org/officeDocument/2006/relationships/image"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4.xml" Type="http://schemas.openxmlformats.org/officeDocument/2006/relationships/slideLayout" Id="rId1"/><Relationship Target="../media/image04.png" Type="http://schemas.openxmlformats.org/officeDocument/2006/relationships/image" Id="rId4"/><Relationship Target="../media/image05.png" Type="http://schemas.openxmlformats.org/officeDocument/2006/relationships/image" Id="rId3"/><Relationship Target="../media/image10.pn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ctrTitle"/>
          </p:nvPr>
        </p:nvSpPr>
        <p:spPr>
          <a:xfrm>
            <a:off y="1242060" x="1082040"/>
            <a:ext cy="1102500" cx="7050900"/>
          </a:xfrm>
          <a:prstGeom prst="rect">
            <a:avLst/>
          </a:prstGeom>
        </p:spPr>
        <p:txBody>
          <a:bodyPr bIns="91425" rIns="91425" lIns="91425" tIns="91425" anchor="b" anchorCtr="0">
            <a:noAutofit/>
          </a:bodyPr>
          <a:lstStyle/>
          <a:p>
            <a:pPr algn="l" rtl="0" lvl="0">
              <a:lnSpc>
                <a:spcPct val="120000"/>
              </a:lnSpc>
              <a:spcBef>
                <a:spcPts val="0"/>
              </a:spcBef>
              <a:spcAft>
                <a:spcPts val="1000"/>
              </a:spcAft>
              <a:buClr>
                <a:schemeClr val="dk1"/>
              </a:buClr>
              <a:buFont typeface="Arial"/>
              <a:buNone/>
            </a:pPr>
            <a:r>
              <a:t/>
            </a:r>
            <a:endParaRPr sz="2300">
              <a:solidFill>
                <a:srgbClr val="333333"/>
              </a:solidFill>
              <a:latin typeface="Arial"/>
              <a:ea typeface="Arial"/>
              <a:cs typeface="Arial"/>
              <a:sym typeface="Arial"/>
            </a:endParaRPr>
          </a:p>
          <a:p>
            <a:pPr algn="ctr">
              <a:spcBef>
                <a:spcPts val="0"/>
              </a:spcBef>
              <a:buNone/>
            </a:pPr>
            <a:r>
              <a:rPr lang="en"/>
              <a:t>HA</a:t>
            </a:r>
            <a:r>
              <a:rPr lang="en">
                <a:latin typeface="Arial"/>
                <a:ea typeface="Arial"/>
                <a:cs typeface="Arial"/>
                <a:sym typeface="Arial"/>
              </a:rPr>
              <a:t>ℓ</a:t>
            </a:r>
            <a:r>
              <a:rPr lang="en"/>
              <a:t>F</a:t>
            </a:r>
          </a:p>
        </p:txBody>
      </p:sp>
      <p:sp>
        <p:nvSpPr>
          <p:cNvPr id="42" name="Shape 42"/>
          <p:cNvSpPr txBox="1"/>
          <p:nvPr>
            <p:ph idx="1" type="subTitle"/>
          </p:nvPr>
        </p:nvSpPr>
        <p:spPr>
          <a:xfrm>
            <a:off y="2423159" x="1082040"/>
            <a:ext cy="694199" cx="7035899"/>
          </a:xfrm>
          <a:prstGeom prst="rect">
            <a:avLst/>
          </a:prstGeom>
          <a:noFill/>
          <a:ln>
            <a:noFill/>
          </a:ln>
        </p:spPr>
        <p:txBody>
          <a:bodyPr bIns="91425" rIns="91425" lIns="91425" tIns="91425" anchor="t" anchorCtr="0">
            <a:noAutofit/>
          </a:bodyPr>
          <a:lstStyle/>
          <a:p>
            <a:pPr algn="ctr" rtl="0" lvl="0">
              <a:spcBef>
                <a:spcPts val="0"/>
              </a:spcBef>
              <a:buNone/>
            </a:pPr>
            <a:r>
              <a:rPr lang="en"/>
              <a:t>Fei Yuan (Code)</a:t>
            </a:r>
          </a:p>
          <a:p>
            <a:pPr algn="ctr" rtl="0" lvl="0">
              <a:spcBef>
                <a:spcPts val="0"/>
              </a:spcBef>
              <a:buNone/>
            </a:pPr>
            <a:r>
              <a:rPr lang="en"/>
              <a:t>Heiko Möller (Parameter)</a:t>
            </a:r>
          </a:p>
          <a:p>
            <a:pPr algn="ctr">
              <a:spcBef>
                <a:spcPts val="0"/>
              </a:spcBef>
              <a:buNone/>
            </a:pPr>
            <a:r>
              <a:rPr lang="en"/>
              <a:t>Alex Dombos (Analysis)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ctrTitle"/>
          </p:nvPr>
        </p:nvSpPr>
        <p:spPr>
          <a:xfrm>
            <a:off y="1242060" x="1082040"/>
            <a:ext cy="1102500" cx="7050900"/>
          </a:xfrm>
          <a:prstGeom prst="rect">
            <a:avLst/>
          </a:prstGeom>
        </p:spPr>
        <p:txBody>
          <a:bodyPr bIns="91425" rIns="91425" lIns="91425" tIns="91425" anchor="b" anchorCtr="0">
            <a:noAutofit/>
          </a:bodyPr>
          <a:lstStyle/>
          <a:p>
            <a:pPr algn="ctr" rtl="0" lvl="0">
              <a:spcBef>
                <a:spcPts val="0"/>
              </a:spcBef>
              <a:buNone/>
            </a:pPr>
            <a:r>
              <a:rPr lang="en"/>
              <a:t>Results</a:t>
            </a:r>
          </a:p>
        </p:txBody>
      </p:sp>
      <p:sp>
        <p:nvSpPr>
          <p:cNvPr id="126" name="Shape 126"/>
          <p:cNvSpPr txBox="1"/>
          <p:nvPr>
            <p:ph idx="1" type="subTitle"/>
          </p:nvPr>
        </p:nvSpPr>
        <p:spPr>
          <a:xfrm>
            <a:off y="2423159" x="1082040"/>
            <a:ext cy="694199" cx="70358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8" x="457200"/>
            <a:ext cy="994200" cx="8229600"/>
          </a:xfrm>
          <a:prstGeom prst="rect">
            <a:avLst/>
          </a:prstGeom>
        </p:spPr>
        <p:txBody>
          <a:bodyPr bIns="91425" rIns="91425" lIns="91425" tIns="91425" anchor="b" anchorCtr="0">
            <a:noAutofit/>
          </a:bodyPr>
          <a:lstStyle/>
          <a:p>
            <a:pPr algn="ctr">
              <a:spcBef>
                <a:spcPts val="0"/>
              </a:spcBef>
              <a:buNone/>
            </a:pPr>
            <a:r>
              <a:rPr lang="en"/>
              <a:t>Sedov Blast in 1D</a:t>
            </a:r>
          </a:p>
        </p:txBody>
      </p:sp>
      <p:sp>
        <p:nvSpPr>
          <p:cNvPr id="132" name="Shape 132"/>
          <p:cNvSpPr txBox="1"/>
          <p:nvPr/>
        </p:nvSpPr>
        <p:spPr>
          <a:xfrm>
            <a:off y="1329900" x="229025"/>
            <a:ext cy="3688500" cx="3454499"/>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t>Simulate supernova explosion</a:t>
            </a:r>
          </a:p>
          <a:p>
            <a:pPr rtl="0" lvl="1" indent="-381000" marL="914400">
              <a:spcBef>
                <a:spcPts val="0"/>
              </a:spcBef>
              <a:buClr>
                <a:srgbClr val="000000"/>
              </a:buClr>
              <a:buSzPct val="100000"/>
              <a:buFont typeface="Arial"/>
              <a:buChar char="○"/>
            </a:pPr>
            <a:r>
              <a:rPr sz="2400" lang="en"/>
              <a:t>E = 10⁵¹ erg</a:t>
            </a:r>
          </a:p>
          <a:p>
            <a:pPr rtl="0" lvl="0" indent="-381000" marL="457200">
              <a:spcBef>
                <a:spcPts val="0"/>
              </a:spcBef>
              <a:buClr>
                <a:srgbClr val="000000"/>
              </a:buClr>
              <a:buSzPct val="100000"/>
              <a:buFont typeface="Arial"/>
              <a:buChar char="●"/>
            </a:pPr>
            <a:r>
              <a:rPr sz="2400" lang="en"/>
              <a:t>Extract blast properties at 10 parsecs from earth</a:t>
            </a:r>
          </a:p>
        </p:txBody>
      </p:sp>
      <p:pic>
        <p:nvPicPr>
          <p:cNvPr id="133" name="Shape 133"/>
          <p:cNvPicPr preferRelativeResize="0"/>
          <p:nvPr/>
        </p:nvPicPr>
        <p:blipFill>
          <a:blip r:embed="rId3"/>
          <a:stretch>
            <a:fillRect/>
          </a:stretch>
        </p:blipFill>
        <p:spPr>
          <a:xfrm>
            <a:off y="1200173" x="3880050"/>
            <a:ext cy="3947949" cx="5263949"/>
          </a:xfrm>
          <a:prstGeom prst="rect">
            <a:avLst/>
          </a:prstGeom>
          <a:noFill/>
          <a:ln>
            <a:noFill/>
          </a:ln>
        </p:spPr>
      </p:pic>
      <p:pic>
        <p:nvPicPr>
          <p:cNvPr id="134" name="Shape 134"/>
          <p:cNvPicPr preferRelativeResize="0"/>
          <p:nvPr/>
        </p:nvPicPr>
        <p:blipFill>
          <a:blip r:embed="rId4"/>
          <a:stretch>
            <a:fillRect/>
          </a:stretch>
        </p:blipFill>
        <p:spPr>
          <a:xfrm>
            <a:off y="1200168" x="3923925"/>
            <a:ext cy="3947962" cx="52639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8" x="457200"/>
            <a:ext cy="994200" cx="8229600"/>
          </a:xfrm>
          <a:prstGeom prst="rect">
            <a:avLst/>
          </a:prstGeom>
        </p:spPr>
        <p:txBody>
          <a:bodyPr bIns="91425" rIns="91425" lIns="91425" tIns="91425" anchor="b" anchorCtr="0">
            <a:noAutofit/>
          </a:bodyPr>
          <a:lstStyle/>
          <a:p>
            <a:pPr algn="ctr" rtl="0" lvl="0">
              <a:spcBef>
                <a:spcPts val="0"/>
              </a:spcBef>
              <a:buNone/>
            </a:pPr>
            <a:r>
              <a:rPr lang="en"/>
              <a:t>Sedov Blast in 1D</a:t>
            </a:r>
          </a:p>
        </p:txBody>
      </p:sp>
      <p:sp>
        <p:nvSpPr>
          <p:cNvPr id="140" name="Shape 140"/>
          <p:cNvSpPr txBox="1"/>
          <p:nvPr/>
        </p:nvSpPr>
        <p:spPr>
          <a:xfrm>
            <a:off y="1329900" x="229025"/>
            <a:ext cy="3688500" cx="3454499"/>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t>Simulate supernova explosion</a:t>
            </a:r>
          </a:p>
          <a:p>
            <a:pPr rtl="0" lvl="1" indent="-381000" marL="914400">
              <a:spcBef>
                <a:spcPts val="0"/>
              </a:spcBef>
              <a:buClr>
                <a:srgbClr val="000000"/>
              </a:buClr>
              <a:buSzPct val="100000"/>
              <a:buFont typeface="Arial"/>
              <a:buChar char="○"/>
            </a:pPr>
            <a:r>
              <a:rPr sz="2400" lang="en"/>
              <a:t>E = 10⁵¹ erg</a:t>
            </a:r>
          </a:p>
          <a:p>
            <a:pPr rtl="0" lvl="0" indent="-381000" marL="457200">
              <a:spcBef>
                <a:spcPts val="0"/>
              </a:spcBef>
              <a:buClr>
                <a:srgbClr val="000000"/>
              </a:buClr>
              <a:buSzPct val="100000"/>
              <a:buFont typeface="Arial"/>
              <a:buChar char="●"/>
            </a:pPr>
            <a:r>
              <a:rPr sz="2400" lang="en"/>
              <a:t>Extract blast properties at 10 parsecs from earth</a:t>
            </a:r>
          </a:p>
        </p:txBody>
      </p:sp>
      <p:pic>
        <p:nvPicPr>
          <p:cNvPr id="141" name="Shape 141"/>
          <p:cNvPicPr preferRelativeResize="0"/>
          <p:nvPr/>
        </p:nvPicPr>
        <p:blipFill>
          <a:blip r:embed="rId3"/>
          <a:stretch>
            <a:fillRect/>
          </a:stretch>
        </p:blipFill>
        <p:spPr>
          <a:xfrm>
            <a:off y="1200173" x="3880050"/>
            <a:ext cy="3947949" cx="526394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05978" x="457200"/>
            <a:ext cy="994200" cx="8229600"/>
          </a:xfrm>
          <a:prstGeom prst="rect">
            <a:avLst/>
          </a:prstGeom>
        </p:spPr>
        <p:txBody>
          <a:bodyPr bIns="91425" rIns="91425" lIns="91425" tIns="91425" anchor="ctr" anchorCtr="0">
            <a:noAutofit/>
          </a:bodyPr>
          <a:lstStyle/>
          <a:p>
            <a:pPr algn="ctr" rtl="0" lvl="0">
              <a:lnSpc>
                <a:spcPct val="120000"/>
              </a:lnSpc>
              <a:spcBef>
                <a:spcPts val="0"/>
              </a:spcBef>
              <a:spcAft>
                <a:spcPts val="1000"/>
              </a:spcAft>
              <a:buNone/>
            </a:pPr>
            <a:r>
              <a:t/>
            </a:r>
            <a:endParaRPr sz="1200">
              <a:solidFill>
                <a:srgbClr val="333333"/>
              </a:solidFill>
              <a:latin typeface="Arial"/>
              <a:ea typeface="Arial"/>
              <a:cs typeface="Arial"/>
              <a:sym typeface="Arial"/>
            </a:endParaRPr>
          </a:p>
          <a:p>
            <a:pPr algn="ctr" rtl="0" lvl="0">
              <a:spcBef>
                <a:spcPts val="0"/>
              </a:spcBef>
              <a:buNone/>
            </a:pPr>
            <a:r>
              <a:rPr sz="2400" lang="en"/>
              <a:t>Simulate Solar Wind with Realistic Parameters in 2D</a:t>
            </a:r>
          </a:p>
        </p:txBody>
      </p:sp>
      <p:sp>
        <p:nvSpPr>
          <p:cNvPr id="147" name="Shape 147"/>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SNE:</a:t>
            </a:r>
          </a:p>
          <a:p>
            <a:pPr rtl="0" lvl="1" indent="-381000" marL="914400">
              <a:spcBef>
                <a:spcPts val="0"/>
              </a:spcBef>
              <a:buClr>
                <a:schemeClr val="dk2"/>
              </a:buClr>
              <a:buSzPct val="100000"/>
              <a:buFont typeface="Courier New"/>
              <a:buChar char="o"/>
            </a:pPr>
            <a:r>
              <a:rPr sz="2400" lang="en"/>
              <a:t>~10</a:t>
            </a:r>
            <a:r>
              <a:rPr baseline="30000" sz="2400" lang="en"/>
              <a:t>51</a:t>
            </a:r>
            <a:r>
              <a:rPr sz="2400" lang="en"/>
              <a:t> erg</a:t>
            </a:r>
          </a:p>
          <a:p>
            <a:pPr rtl="0" lvl="1" indent="-381000" marL="914400">
              <a:spcBef>
                <a:spcPts val="0"/>
              </a:spcBef>
              <a:buClr>
                <a:schemeClr val="dk2"/>
              </a:buClr>
              <a:buSzPct val="100000"/>
              <a:buFont typeface="Courier New"/>
              <a:buChar char="o"/>
            </a:pPr>
            <a:r>
              <a:rPr sz="2400" lang="en"/>
              <a:t>0.4 /cm</a:t>
            </a:r>
            <a:r>
              <a:rPr baseline="30000" sz="2400" lang="en"/>
              <a:t>3</a:t>
            </a:r>
          </a:p>
          <a:p>
            <a:pPr rtl="0" lvl="1" indent="-381000" marL="914400">
              <a:spcBef>
                <a:spcPts val="0"/>
              </a:spcBef>
              <a:buClr>
                <a:schemeClr val="dk2"/>
              </a:buClr>
              <a:buSzPct val="100000"/>
              <a:buFont typeface="Courier New"/>
              <a:buChar char="o"/>
            </a:pPr>
            <a:r>
              <a:rPr sz="2400" lang="en"/>
              <a:t>varied:</a:t>
            </a:r>
          </a:p>
          <a:p>
            <a:pPr rtl="0" lvl="2" indent="-381000" marL="1371600">
              <a:spcBef>
                <a:spcPts val="0"/>
              </a:spcBef>
              <a:buClr>
                <a:schemeClr val="dk2"/>
              </a:buClr>
              <a:buSzPct val="75000"/>
              <a:buFont typeface="Wingdings"/>
              <a:buChar char="§"/>
            </a:pPr>
            <a:r>
              <a:rPr lang="en"/>
              <a:t>950 km/s (shown here)</a:t>
            </a:r>
          </a:p>
          <a:p>
            <a:pPr rtl="0" lvl="2" indent="-381000" marL="1371600">
              <a:spcBef>
                <a:spcPts val="0"/>
              </a:spcBef>
              <a:buClr>
                <a:schemeClr val="dk2"/>
              </a:buClr>
              <a:buSzPct val="75000"/>
              <a:buFont typeface="Wingdings"/>
              <a:buChar char="§"/>
            </a:pPr>
            <a:r>
              <a:rPr lang="en"/>
              <a:t>1900 km/s</a:t>
            </a:r>
          </a:p>
          <a:p>
            <a:pPr rtl="0" lvl="2" indent="-381000" marL="1371600">
              <a:spcBef>
                <a:spcPts val="0"/>
              </a:spcBef>
              <a:buClr>
                <a:schemeClr val="dk2"/>
              </a:buClr>
              <a:buSzPct val="75000"/>
              <a:buFont typeface="Wingdings"/>
              <a:buChar char="§"/>
            </a:pPr>
            <a:r>
              <a:rPr lang="en"/>
              <a:t>5700 km/s</a:t>
            </a:r>
          </a:p>
          <a:p>
            <a:pPr rtl="0" lvl="0" indent="-381000" marL="457200">
              <a:spcBef>
                <a:spcPts val="0"/>
              </a:spcBef>
              <a:buClr>
                <a:schemeClr val="dk2"/>
              </a:buClr>
              <a:buSzPct val="100000"/>
              <a:buFont typeface="Arial"/>
              <a:buChar char="●"/>
            </a:pPr>
            <a:r>
              <a:rPr sz="2400" lang="en"/>
              <a:t>Solar wind:</a:t>
            </a:r>
          </a:p>
          <a:p>
            <a:pPr rtl="0" lvl="1" indent="-381000" marL="914400">
              <a:spcBef>
                <a:spcPts val="0"/>
              </a:spcBef>
              <a:buClr>
                <a:schemeClr val="dk2"/>
              </a:buClr>
              <a:buSzPct val="100000"/>
              <a:buFont typeface="Courier New"/>
              <a:buChar char="o"/>
            </a:pPr>
            <a:r>
              <a:rPr sz="2400" lang="en"/>
              <a:t>6 /cm</a:t>
            </a:r>
            <a:r>
              <a:rPr baseline="30000" sz="2400" lang="en"/>
              <a:t>3</a:t>
            </a:r>
          </a:p>
          <a:p>
            <a:pPr lvl="1" indent="-381000" marL="914400">
              <a:spcBef>
                <a:spcPts val="0"/>
              </a:spcBef>
              <a:buClr>
                <a:schemeClr val="dk2"/>
              </a:buClr>
              <a:buSzPct val="100000"/>
              <a:buFont typeface="Courier New"/>
              <a:buChar char="o"/>
            </a:pPr>
            <a:r>
              <a:rPr sz="2400" lang="en"/>
              <a:t>470 km/s</a:t>
            </a:r>
          </a:p>
        </p:txBody>
      </p:sp>
      <p:pic>
        <p:nvPicPr>
          <p:cNvPr id="148" name="Shape 148"/>
          <p:cNvPicPr preferRelativeResize="0"/>
          <p:nvPr/>
        </p:nvPicPr>
        <p:blipFill rotWithShape="1">
          <a:blip r:embed="rId3"/>
          <a:srcRect t="0" b="34938" r="0" l="0"/>
          <a:stretch/>
        </p:blipFill>
        <p:spPr>
          <a:xfrm rot="-2">
            <a:off y="1204748" x="5638949"/>
            <a:ext cy="3739426" cx="28809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ctrTitle"/>
          </p:nvPr>
        </p:nvSpPr>
        <p:spPr>
          <a:xfrm>
            <a:off y="1242060" x="1082040"/>
            <a:ext cy="1102500" cx="7050900"/>
          </a:xfrm>
          <a:prstGeom prst="rect">
            <a:avLst/>
          </a:prstGeom>
        </p:spPr>
        <p:txBody>
          <a:bodyPr bIns="91425" rIns="91425" lIns="91425" tIns="91425" anchor="ctr" anchorCtr="0">
            <a:noAutofit/>
          </a:bodyPr>
          <a:lstStyle/>
          <a:p>
            <a:pPr algn="ctr" rtl="0" lvl="0">
              <a:lnSpc>
                <a:spcPct val="120000"/>
              </a:lnSpc>
              <a:spcBef>
                <a:spcPts val="0"/>
              </a:spcBef>
              <a:spcAft>
                <a:spcPts val="1000"/>
              </a:spcAft>
              <a:buNone/>
            </a:pPr>
            <a:r>
              <a:t/>
            </a:r>
            <a:endParaRPr sz="1200">
              <a:solidFill>
                <a:srgbClr val="333333"/>
              </a:solidFill>
              <a:latin typeface="Arial"/>
              <a:ea typeface="Arial"/>
              <a:cs typeface="Arial"/>
              <a:sym typeface="Arial"/>
            </a:endParaRPr>
          </a:p>
          <a:p>
            <a:pPr algn="ctr" rtl="0" lvl="0">
              <a:spcBef>
                <a:spcPts val="0"/>
              </a:spcBef>
              <a:buNone/>
            </a:pPr>
            <a:r>
              <a:rPr lang="en"/>
              <a:t>Conclusions</a:t>
            </a:r>
          </a:p>
        </p:txBody>
      </p:sp>
      <p:sp>
        <p:nvSpPr>
          <p:cNvPr id="154" name="Shape 154"/>
          <p:cNvSpPr txBox="1"/>
          <p:nvPr>
            <p:ph idx="1" type="subTitle"/>
          </p:nvPr>
        </p:nvSpPr>
        <p:spPr>
          <a:xfrm>
            <a:off y="2423159" x="1082040"/>
            <a:ext cy="694199" cx="70358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ctrTitle"/>
          </p:nvPr>
        </p:nvSpPr>
        <p:spPr>
          <a:xfrm>
            <a:off y="1242060" x="1082040"/>
            <a:ext cy="1102500" cx="7050900"/>
          </a:xfrm>
          <a:prstGeom prst="rect">
            <a:avLst/>
          </a:prstGeom>
        </p:spPr>
        <p:txBody>
          <a:bodyPr bIns="91425" rIns="91425" lIns="91425" tIns="91425" anchor="b" anchorCtr="0">
            <a:noAutofit/>
          </a:bodyPr>
          <a:lstStyle/>
          <a:p>
            <a:pPr algn="ctr" rtl="0" lvl="0">
              <a:spcBef>
                <a:spcPts val="0"/>
              </a:spcBef>
              <a:buNone/>
            </a:pPr>
            <a:r>
              <a:rPr lang="en"/>
              <a:t>Goals</a:t>
            </a:r>
          </a:p>
        </p:txBody>
      </p:sp>
      <p:sp>
        <p:nvSpPr>
          <p:cNvPr id="48" name="Shape 48"/>
          <p:cNvSpPr txBox="1"/>
          <p:nvPr>
            <p:ph idx="1" type="subTitle"/>
          </p:nvPr>
        </p:nvSpPr>
        <p:spPr>
          <a:xfrm>
            <a:off y="2423159" x="1082040"/>
            <a:ext cy="694199" cx="7035899"/>
          </a:xfrm>
          <a:prstGeom prst="rect">
            <a:avLst/>
          </a:prstGeom>
        </p:spPr>
        <p:txBody>
          <a:bodyPr bIns="91425" rIns="91425" lIns="91425" tIns="91425" anchor="t" anchorCtr="0">
            <a:noAutofit/>
          </a:bodyPr>
          <a:lstStyle/>
          <a:p>
            <a:pPr algn="ctr" rtl="0" lvl="0" indent="-317500" marL="457200">
              <a:spcBef>
                <a:spcPts val="0"/>
              </a:spcBef>
              <a:buClr>
                <a:schemeClr val="lt1"/>
              </a:buClr>
              <a:buSzPct val="100000"/>
              <a:buFont typeface="Trebuchet MS"/>
              <a:buChar char="●"/>
            </a:pPr>
            <a:r>
              <a:rPr sz="1400" lang="en"/>
              <a:t>Perform a simulation of a supernova explosion near the Solar system (at, say, 10 parsecs) using the VH1 hydrodynamics solver.</a:t>
            </a:r>
          </a:p>
          <a:p>
            <a:pPr algn="ctr" rtl="0" lvl="0">
              <a:spcBef>
                <a:spcPts val="0"/>
              </a:spcBef>
              <a:buNone/>
            </a:pPr>
            <a:r>
              <a:t/>
            </a:r>
            <a:endParaRPr sz="1400"/>
          </a:p>
          <a:p>
            <a:pPr algn="ctr" rtl="0" lvl="0" indent="-317500" marL="457200">
              <a:spcBef>
                <a:spcPts val="0"/>
              </a:spcBef>
              <a:buClr>
                <a:schemeClr val="lt1"/>
              </a:buClr>
              <a:buSzPct val="100000"/>
              <a:buFont typeface="Trebuchet MS"/>
              <a:buChar char="●"/>
            </a:pPr>
            <a:r>
              <a:rPr sz="1400" lang="en"/>
              <a:t>Explore the effects of the explosion (in particular, near the orbit of the Earth) and how they vary depending on the energy of the supernova (relative to the force of the Solar wind), proximity, and density.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ctrTitle"/>
          </p:nvPr>
        </p:nvSpPr>
        <p:spPr>
          <a:xfrm>
            <a:off y="1242060" x="1082040"/>
            <a:ext cy="1102500" cx="7050900"/>
          </a:xfrm>
          <a:prstGeom prst="rect">
            <a:avLst/>
          </a:prstGeom>
        </p:spPr>
        <p:txBody>
          <a:bodyPr bIns="91425" rIns="91425" lIns="91425" tIns="91425" anchor="b" anchorCtr="0">
            <a:noAutofit/>
          </a:bodyPr>
          <a:lstStyle/>
          <a:p>
            <a:pPr algn="ctr" rtl="0" lvl="0">
              <a:spcBef>
                <a:spcPts val="0"/>
              </a:spcBef>
              <a:buNone/>
            </a:pPr>
            <a:r>
              <a:rPr lang="en"/>
              <a:t>Motivation</a:t>
            </a:r>
          </a:p>
        </p:txBody>
      </p:sp>
      <p:sp>
        <p:nvSpPr>
          <p:cNvPr id="54" name="Shape 54"/>
          <p:cNvSpPr txBox="1"/>
          <p:nvPr>
            <p:ph idx="1" type="subTitle"/>
          </p:nvPr>
        </p:nvSpPr>
        <p:spPr>
          <a:xfrm>
            <a:off y="2423159" x="1082040"/>
            <a:ext cy="694199" cx="7035899"/>
          </a:xfrm>
          <a:prstGeom prst="rect">
            <a:avLst/>
          </a:prstGeom>
        </p:spPr>
        <p:txBody>
          <a:bodyPr bIns="91425" rIns="91425" lIns="91425" tIns="91425" anchor="t" anchorCtr="0">
            <a:noAutofit/>
          </a:bodyPr>
          <a:lstStyle/>
          <a:p>
            <a:pPr algn="ctr" rtl="0"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994200" cx="8229600"/>
          </a:xfrm>
          <a:prstGeom prst="rect">
            <a:avLst/>
          </a:prstGeom>
        </p:spPr>
        <p:txBody>
          <a:bodyPr bIns="91425" rIns="91425" lIns="91425" tIns="91425" anchor="b" anchorCtr="0">
            <a:noAutofit/>
          </a:bodyPr>
          <a:lstStyle/>
          <a:p>
            <a:pPr algn="ctr" rtl="0" lvl="0">
              <a:spcBef>
                <a:spcPts val="0"/>
              </a:spcBef>
              <a:buNone/>
            </a:pPr>
            <a:r>
              <a:rPr lang="en"/>
              <a:t>Supernovae</a:t>
            </a:r>
          </a:p>
        </p:txBody>
      </p:sp>
      <p:sp>
        <p:nvSpPr>
          <p:cNvPr id="60" name="Shape 60"/>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spcBef>
                <a:spcPts val="0"/>
              </a:spcBef>
              <a:buNone/>
            </a:pPr>
            <a:r>
              <a:t/>
            </a:r>
            <a:endParaRPr/>
          </a:p>
        </p:txBody>
      </p:sp>
      <p:sp>
        <p:nvSpPr>
          <p:cNvPr id="61" name="Shape 61"/>
          <p:cNvSpPr/>
          <p:nvPr/>
        </p:nvSpPr>
        <p:spPr>
          <a:xfrm>
            <a:off y="2211825" x="808200"/>
            <a:ext cy="821399" cx="7527600"/>
          </a:xfrm>
          <a:prstGeom prst="roundRect">
            <a:avLst>
              <a:gd fmla="val 16667"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62" name="Shape 62"/>
          <p:cNvPicPr preferRelativeResize="0"/>
          <p:nvPr/>
        </p:nvPicPr>
        <p:blipFill>
          <a:blip r:embed="rId3"/>
          <a:stretch>
            <a:fillRect/>
          </a:stretch>
        </p:blipFill>
        <p:spPr>
          <a:xfrm>
            <a:off y="3363087" x="762000"/>
            <a:ext cy="914400" cx="7620000"/>
          </a:xfrm>
          <a:prstGeom prst="rect">
            <a:avLst/>
          </a:prstGeom>
        </p:spPr>
      </p:pic>
      <p:sp>
        <p:nvSpPr>
          <p:cNvPr id="63" name="Shape 63"/>
          <p:cNvSpPr txBox="1"/>
          <p:nvPr/>
        </p:nvSpPr>
        <p:spPr>
          <a:xfrm>
            <a:off y="1788625" x="3197400"/>
            <a:ext cy="324599" cx="2749200"/>
          </a:xfrm>
          <a:prstGeom prst="rect">
            <a:avLst/>
          </a:prstGeom>
        </p:spPr>
        <p:txBody>
          <a:bodyPr bIns="91425" rIns="91425" lIns="91425" tIns="91425" anchor="t" anchorCtr="0">
            <a:noAutofit/>
          </a:bodyPr>
          <a:lstStyle/>
          <a:p>
            <a:pPr algn="ctr">
              <a:spcBef>
                <a:spcPts val="0"/>
              </a:spcBef>
              <a:buNone/>
            </a:pPr>
            <a:r>
              <a:rPr lang="en"/>
              <a:t>MW Disk: Side View</a:t>
            </a:r>
          </a:p>
        </p:txBody>
      </p:sp>
      <p:pic>
        <p:nvPicPr>
          <p:cNvPr id="64" name="Shape 64"/>
          <p:cNvPicPr preferRelativeResize="0"/>
          <p:nvPr/>
        </p:nvPicPr>
        <p:blipFill>
          <a:blip r:embed="rId4"/>
          <a:stretch>
            <a:fillRect/>
          </a:stretch>
        </p:blipFill>
        <p:spPr>
          <a:xfrm>
            <a:off y="2213962" x="8305800"/>
            <a:ext cy="817125" cx="219075"/>
          </a:xfrm>
          <a:prstGeom prst="rect">
            <a:avLst/>
          </a:prstGeom>
        </p:spPr>
      </p:pic>
      <p:sp>
        <p:nvSpPr>
          <p:cNvPr id="65" name="Shape 65"/>
          <p:cNvSpPr txBox="1"/>
          <p:nvPr/>
        </p:nvSpPr>
        <p:spPr>
          <a:xfrm>
            <a:off y="2439962" x="8395750"/>
            <a:ext cy="365099" cx="1271399"/>
          </a:xfrm>
          <a:prstGeom prst="rect">
            <a:avLst/>
          </a:prstGeom>
        </p:spPr>
        <p:txBody>
          <a:bodyPr bIns="91425" rIns="91425" lIns="91425" tIns="91425" anchor="ctr" anchorCtr="0">
            <a:noAutofit/>
          </a:bodyPr>
          <a:lstStyle/>
          <a:p>
            <a:pPr>
              <a:spcBef>
                <a:spcPts val="0"/>
              </a:spcBef>
              <a:buNone/>
            </a:pPr>
            <a:r>
              <a:rPr sz="1100" lang="en"/>
              <a:t>h ~ 100 pc</a:t>
            </a:r>
          </a:p>
        </p:txBody>
      </p:sp>
      <p:sp>
        <p:nvSpPr>
          <p:cNvPr id="66" name="Shape 66"/>
          <p:cNvSpPr/>
          <p:nvPr/>
        </p:nvSpPr>
        <p:spPr>
          <a:xfrm>
            <a:off y="2556537" x="1887650"/>
            <a:ext cy="131999" cx="131999"/>
          </a:xfrm>
          <a:prstGeom prst="ellipse">
            <a:avLst/>
          </a:prstGeom>
          <a:solidFill>
            <a:srgbClr val="000000"/>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7" name="Shape 67"/>
          <p:cNvSpPr/>
          <p:nvPr/>
        </p:nvSpPr>
        <p:spPr>
          <a:xfrm>
            <a:off y="2394250" x="1714500"/>
            <a:ext cy="466499" cx="466799"/>
          </a:xfrm>
          <a:prstGeom prst="ellipse">
            <a:avLst/>
          </a:prstGeom>
          <a:noFill/>
          <a:ln w="19050" cap="flat">
            <a:solidFill>
              <a:srgbClr val="00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68" name="Shape 68"/>
          <p:cNvPicPr preferRelativeResize="0"/>
          <p:nvPr/>
        </p:nvPicPr>
        <p:blipFill>
          <a:blip r:embed="rId5"/>
          <a:stretch>
            <a:fillRect/>
          </a:stretch>
        </p:blipFill>
        <p:spPr>
          <a:xfrm>
            <a:off y="205975" x="6232900"/>
            <a:ext cy="1840424" cx="2453899"/>
          </a:xfrm>
          <a:prstGeom prst="rect">
            <a:avLst/>
          </a:prstGeom>
          <a:noFill/>
          <a:ln>
            <a:noFill/>
          </a:ln>
        </p:spPr>
      </p:pic>
      <p:pic>
        <p:nvPicPr>
          <p:cNvPr id="69" name="Shape 69"/>
          <p:cNvPicPr preferRelativeResize="0"/>
          <p:nvPr/>
        </p:nvPicPr>
        <p:blipFill>
          <a:blip r:embed="rId6"/>
          <a:stretch>
            <a:fillRect/>
          </a:stretch>
        </p:blipFill>
        <p:spPr>
          <a:xfrm>
            <a:off y="205974" x="457200"/>
            <a:ext cy="1907249" cx="254215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05978" x="457200"/>
            <a:ext cy="994200" cx="8229600"/>
          </a:xfrm>
          <a:prstGeom prst="rect">
            <a:avLst/>
          </a:prstGeom>
        </p:spPr>
        <p:txBody>
          <a:bodyPr bIns="91425" rIns="91425" lIns="91425" tIns="91425" anchor="b" anchorCtr="0">
            <a:noAutofit/>
          </a:bodyPr>
          <a:lstStyle/>
          <a:p>
            <a:pPr algn="ctr" rtl="0" lvl="0">
              <a:spcBef>
                <a:spcPts val="0"/>
              </a:spcBef>
              <a:buNone/>
            </a:pPr>
            <a:r>
              <a:rPr lang="en"/>
              <a:t>The Solar Wind</a:t>
            </a:r>
          </a:p>
        </p:txBody>
      </p:sp>
      <p:sp>
        <p:nvSpPr>
          <p:cNvPr id="75" name="Shape 75"/>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76" name="Shape 76"/>
          <p:cNvPicPr preferRelativeResize="0"/>
          <p:nvPr/>
        </p:nvPicPr>
        <p:blipFill>
          <a:blip r:embed="rId3"/>
          <a:stretch>
            <a:fillRect/>
          </a:stretch>
        </p:blipFill>
        <p:spPr>
          <a:xfrm>
            <a:off y="1188649" x="2359050"/>
            <a:ext cy="2766198" cx="4425899"/>
          </a:xfrm>
          <a:prstGeom prst="rect">
            <a:avLst/>
          </a:prstGeom>
          <a:noFill/>
          <a:ln>
            <a:noFill/>
          </a:ln>
        </p:spPr>
      </p:pic>
      <p:pic>
        <p:nvPicPr>
          <p:cNvPr id="77" name="Shape 77"/>
          <p:cNvPicPr preferRelativeResize="0"/>
          <p:nvPr/>
        </p:nvPicPr>
        <p:blipFill>
          <a:blip r:embed="rId4"/>
          <a:stretch>
            <a:fillRect/>
          </a:stretch>
        </p:blipFill>
        <p:spPr>
          <a:xfrm>
            <a:off y="3878650" x="1143000"/>
            <a:ext cy="590550" cx="6858000"/>
          </a:xfrm>
          <a:prstGeom prst="rect">
            <a:avLst/>
          </a:prstGeom>
        </p:spPr>
      </p:pic>
      <p:pic>
        <p:nvPicPr>
          <p:cNvPr id="78" name="Shape 78"/>
          <p:cNvPicPr preferRelativeResize="0"/>
          <p:nvPr/>
        </p:nvPicPr>
        <p:blipFill>
          <a:blip r:embed="rId5"/>
          <a:stretch>
            <a:fillRect/>
          </a:stretch>
        </p:blipFill>
        <p:spPr>
          <a:xfrm>
            <a:off y="4497725" x="1143000"/>
            <a:ext cy="609600" cx="685800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ctrTitle"/>
          </p:nvPr>
        </p:nvSpPr>
        <p:spPr>
          <a:xfrm>
            <a:off y="1242060" x="1082040"/>
            <a:ext cy="1102500" cx="7050900"/>
          </a:xfrm>
          <a:prstGeom prst="rect">
            <a:avLst/>
          </a:prstGeom>
        </p:spPr>
        <p:txBody>
          <a:bodyPr bIns="91425" rIns="91425" lIns="91425" tIns="91425" anchor="b" anchorCtr="0">
            <a:noAutofit/>
          </a:bodyPr>
          <a:lstStyle/>
          <a:p>
            <a:pPr algn="ctr" rtl="0" lvl="0">
              <a:spcBef>
                <a:spcPts val="0"/>
              </a:spcBef>
              <a:buNone/>
            </a:pPr>
            <a:r>
              <a:rPr lang="en"/>
              <a:t>Resources and Tools</a:t>
            </a:r>
          </a:p>
        </p:txBody>
      </p:sp>
      <p:sp>
        <p:nvSpPr>
          <p:cNvPr id="84" name="Shape 84"/>
          <p:cNvSpPr txBox="1"/>
          <p:nvPr>
            <p:ph idx="1" type="subTitle"/>
          </p:nvPr>
        </p:nvSpPr>
        <p:spPr>
          <a:xfrm>
            <a:off y="2423159" x="1082040"/>
            <a:ext cy="694199" cx="70358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994200" cx="8229600"/>
          </a:xfrm>
          <a:prstGeom prst="rect">
            <a:avLst/>
          </a:prstGeom>
        </p:spPr>
        <p:txBody>
          <a:bodyPr bIns="91425" rIns="91425" lIns="91425" tIns="91425" anchor="b" anchorCtr="0">
            <a:noAutofit/>
          </a:bodyPr>
          <a:lstStyle/>
          <a:p>
            <a:pPr algn="ctr" rtl="0" lvl="0">
              <a:spcBef>
                <a:spcPts val="0"/>
              </a:spcBef>
              <a:buNone/>
            </a:pPr>
            <a:r>
              <a:rPr sz="3000" lang="en"/>
              <a:t>Advanced Composition Explorer (ACE)</a:t>
            </a:r>
          </a:p>
        </p:txBody>
      </p:sp>
      <p:sp>
        <p:nvSpPr>
          <p:cNvPr id="90" name="Shape 90"/>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91" name="Shape 91"/>
          <p:cNvPicPr preferRelativeResize="0"/>
          <p:nvPr/>
        </p:nvPicPr>
        <p:blipFill>
          <a:blip r:embed="rId3"/>
          <a:stretch>
            <a:fillRect/>
          </a:stretch>
        </p:blipFill>
        <p:spPr>
          <a:xfrm>
            <a:off y="1473059" x="4529926"/>
            <a:ext cy="3033689" cx="4537874"/>
          </a:xfrm>
          <a:prstGeom prst="rect">
            <a:avLst/>
          </a:prstGeom>
          <a:noFill/>
          <a:ln>
            <a:noFill/>
          </a:ln>
        </p:spPr>
      </p:pic>
      <p:pic>
        <p:nvPicPr>
          <p:cNvPr id="92" name="Shape 92"/>
          <p:cNvPicPr preferRelativeResize="0"/>
          <p:nvPr/>
        </p:nvPicPr>
        <p:blipFill>
          <a:blip r:embed="rId4"/>
          <a:stretch>
            <a:fillRect/>
          </a:stretch>
        </p:blipFill>
        <p:spPr>
          <a:xfrm>
            <a:off y="1473050" x="98545"/>
            <a:ext cy="3033700" cx="4276928"/>
          </a:xfrm>
          <a:prstGeom prst="rect">
            <a:avLst/>
          </a:prstGeom>
          <a:noFill/>
          <a:ln>
            <a:noFill/>
          </a:ln>
        </p:spPr>
      </p:pic>
      <p:sp>
        <p:nvSpPr>
          <p:cNvPr id="93" name="Shape 93"/>
          <p:cNvSpPr txBox="1"/>
          <p:nvPr/>
        </p:nvSpPr>
        <p:spPr>
          <a:xfrm>
            <a:off y="1997375" x="1397125"/>
            <a:ext cy="341399" cx="1707599"/>
          </a:xfrm>
          <a:prstGeom prst="rect">
            <a:avLst/>
          </a:prstGeom>
          <a:ln w="9525" cap="flat">
            <a:solidFill>
              <a:srgbClr val="CC4125"/>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L1 libration point</a:t>
            </a:r>
          </a:p>
        </p:txBody>
      </p:sp>
      <p:cxnSp>
        <p:nvCxnSpPr>
          <p:cNvPr id="94" name="Shape 94"/>
          <p:cNvCxnSpPr/>
          <p:nvPr/>
        </p:nvCxnSpPr>
        <p:spPr>
          <a:xfrm>
            <a:off y="2338775" x="2174725"/>
            <a:ext cy="569100" cx="905699"/>
          </a:xfrm>
          <a:prstGeom prst="straightConnector1">
            <a:avLst/>
          </a:prstGeom>
          <a:noFill/>
          <a:ln w="19050" cap="flat">
            <a:solidFill>
              <a:srgbClr val="CC4125"/>
            </a:solidFill>
            <a:prstDash val="solid"/>
            <a:round/>
            <a:headEnd w="lg" len="lg" type="none"/>
            <a:tailEnd w="lg" len="lg" type="triangle"/>
          </a:ln>
        </p:spPr>
      </p:cxnSp>
      <p:sp>
        <p:nvSpPr>
          <p:cNvPr id="95" name="Shape 95"/>
          <p:cNvSpPr txBox="1"/>
          <p:nvPr/>
        </p:nvSpPr>
        <p:spPr>
          <a:xfrm>
            <a:off y="4506750" x="3451050"/>
            <a:ext cy="341399" cx="2241900"/>
          </a:xfrm>
          <a:prstGeom prst="rect">
            <a:avLst/>
          </a:prstGeom>
        </p:spPr>
        <p:txBody>
          <a:bodyPr bIns="91425" rIns="91425" lIns="91425" tIns="91425" anchor="t" anchorCtr="0">
            <a:noAutofit/>
          </a:bodyPr>
          <a:lstStyle/>
          <a:p>
            <a:pPr algn="ctr" rtl="0" lvl="0">
              <a:spcBef>
                <a:spcPts val="0"/>
              </a:spcBef>
              <a:buNone/>
            </a:pPr>
            <a:r>
              <a:rPr lang="en"/>
              <a:t>Launched: 1997</a:t>
            </a:r>
          </a:p>
          <a:p>
            <a:pPr algn="ctr">
              <a:spcBef>
                <a:spcPts val="0"/>
              </a:spcBef>
              <a:buNone/>
            </a:pPr>
            <a:r>
              <a:rPr lang="en"/>
              <a:t>Runs out of fuel </a:t>
            </a:r>
            <a:r>
              <a:rPr lang="en">
                <a:solidFill>
                  <a:srgbClr val="252525"/>
                </a:solidFill>
              </a:rPr>
              <a:t>≈ </a:t>
            </a:r>
            <a:r>
              <a:rPr lang="en"/>
              <a:t>2024</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994200" cx="8229600"/>
          </a:xfrm>
          <a:prstGeom prst="rect">
            <a:avLst/>
          </a:prstGeom>
        </p:spPr>
        <p:txBody>
          <a:bodyPr bIns="91425" rIns="91425" lIns="91425" tIns="91425" anchor="b" anchorCtr="0">
            <a:noAutofit/>
          </a:bodyPr>
          <a:lstStyle/>
          <a:p>
            <a:pPr algn="ctr" rtl="0" lvl="0">
              <a:spcBef>
                <a:spcPts val="0"/>
              </a:spcBef>
              <a:buNone/>
            </a:pPr>
            <a:r>
              <a:rPr lang="en"/>
              <a:t>ACE Real Time Solar Wind</a:t>
            </a:r>
          </a:p>
        </p:txBody>
      </p:sp>
      <p:sp>
        <p:nvSpPr>
          <p:cNvPr id="101" name="Shape 101"/>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02" name="Shape 102"/>
          <p:cNvPicPr preferRelativeResize="0"/>
          <p:nvPr/>
        </p:nvPicPr>
        <p:blipFill>
          <a:blip r:embed="rId3"/>
          <a:stretch>
            <a:fillRect/>
          </a:stretch>
        </p:blipFill>
        <p:spPr>
          <a:xfrm>
            <a:off y="1244250" x="2303965"/>
            <a:ext cy="3630299" cx="4536069"/>
          </a:xfrm>
          <a:prstGeom prst="rect">
            <a:avLst/>
          </a:prstGeom>
          <a:noFill/>
          <a:ln>
            <a:noFill/>
          </a:ln>
        </p:spPr>
      </p:pic>
      <p:sp>
        <p:nvSpPr>
          <p:cNvPr id="103" name="Shape 103"/>
          <p:cNvSpPr txBox="1"/>
          <p:nvPr/>
        </p:nvSpPr>
        <p:spPr>
          <a:xfrm>
            <a:off y="2700000" x="6840025"/>
            <a:ext cy="718800" cx="2053799"/>
          </a:xfrm>
          <a:prstGeom prst="rect">
            <a:avLst/>
          </a:prstGeom>
        </p:spPr>
        <p:txBody>
          <a:bodyPr bIns="91425" rIns="91425" lIns="91425" tIns="91425" anchor="t" anchorCtr="0">
            <a:noAutofit/>
          </a:bodyPr>
          <a:lstStyle/>
          <a:p>
            <a:pPr algn="ctr">
              <a:spcBef>
                <a:spcPts val="0"/>
              </a:spcBef>
              <a:buNone/>
            </a:pPr>
            <a:r>
              <a:rPr lang="en">
                <a:solidFill>
                  <a:schemeClr val="dk1"/>
                </a:solidFill>
              </a:rPr>
              <a:t>near-real-time </a:t>
            </a:r>
            <a:r>
              <a:rPr lang="en"/>
              <a:t>24/7 continuous coverage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05978" x="457200"/>
            <a:ext cy="994200" cx="8229600"/>
          </a:xfrm>
          <a:prstGeom prst="rect">
            <a:avLst/>
          </a:prstGeom>
        </p:spPr>
        <p:txBody>
          <a:bodyPr bIns="91425" rIns="91425" lIns="91425" tIns="91425" anchor="b" anchorCtr="0">
            <a:noAutofit/>
          </a:bodyPr>
          <a:lstStyle/>
          <a:p>
            <a:pPr algn="ctr" rtl="0" lvl="0">
              <a:spcBef>
                <a:spcPts val="0"/>
              </a:spcBef>
              <a:buNone/>
            </a:pPr>
            <a:r>
              <a:rPr lang="en"/>
              <a:t>Previous Work and Simulations</a:t>
            </a:r>
          </a:p>
        </p:txBody>
      </p:sp>
      <p:pic>
        <p:nvPicPr>
          <p:cNvPr id="109" name="Shape 109"/>
          <p:cNvPicPr preferRelativeResize="0"/>
          <p:nvPr/>
        </p:nvPicPr>
        <p:blipFill>
          <a:blip r:embed="rId3"/>
          <a:stretch>
            <a:fillRect/>
          </a:stretch>
        </p:blipFill>
        <p:spPr>
          <a:xfrm>
            <a:off y="1149950" x="140322"/>
            <a:ext cy="883749" cx="5121699"/>
          </a:xfrm>
          <a:prstGeom prst="rect">
            <a:avLst/>
          </a:prstGeom>
          <a:noFill/>
          <a:ln>
            <a:noFill/>
          </a:ln>
        </p:spPr>
      </p:pic>
      <p:pic>
        <p:nvPicPr>
          <p:cNvPr id="110" name="Shape 110"/>
          <p:cNvPicPr preferRelativeResize="0"/>
          <p:nvPr/>
        </p:nvPicPr>
        <p:blipFill>
          <a:blip r:embed="rId4"/>
          <a:stretch>
            <a:fillRect/>
          </a:stretch>
        </p:blipFill>
        <p:spPr>
          <a:xfrm>
            <a:off y="1106513" x="5916900"/>
            <a:ext cy="3758757" cx="3152825"/>
          </a:xfrm>
          <a:prstGeom prst="rect">
            <a:avLst/>
          </a:prstGeom>
          <a:noFill/>
          <a:ln>
            <a:noFill/>
          </a:ln>
        </p:spPr>
      </p:pic>
      <p:pic>
        <p:nvPicPr>
          <p:cNvPr id="111" name="Shape 111"/>
          <p:cNvPicPr preferRelativeResize="0"/>
          <p:nvPr/>
        </p:nvPicPr>
        <p:blipFill>
          <a:blip r:embed="rId5"/>
          <a:stretch>
            <a:fillRect/>
          </a:stretch>
        </p:blipFill>
        <p:spPr>
          <a:xfrm>
            <a:off y="2209687" x="140325"/>
            <a:ext cy="1552375" cx="3929724"/>
          </a:xfrm>
          <a:prstGeom prst="rect">
            <a:avLst/>
          </a:prstGeom>
          <a:noFill/>
          <a:ln>
            <a:noFill/>
          </a:ln>
        </p:spPr>
      </p:pic>
      <p:sp>
        <p:nvSpPr>
          <p:cNvPr id="112" name="Shape 112"/>
          <p:cNvSpPr txBox="1"/>
          <p:nvPr/>
        </p:nvSpPr>
        <p:spPr>
          <a:xfrm>
            <a:off y="4142175" x="1269200"/>
            <a:ext cy="810000" cx="2540100"/>
          </a:xfrm>
          <a:prstGeom prst="rect">
            <a:avLst/>
          </a:prstGeom>
        </p:spPr>
        <p:txBody>
          <a:bodyPr bIns="91425" rIns="91425" lIns="91425" tIns="91425" anchor="t" anchorCtr="0">
            <a:noAutofit/>
          </a:bodyPr>
          <a:lstStyle/>
          <a:p>
            <a:pPr rtl="0" lvl="0">
              <a:spcBef>
                <a:spcPts val="0"/>
              </a:spcBef>
              <a:buNone/>
            </a:pPr>
            <a:r>
              <a:rPr lang="en"/>
              <a:t>Simulation: FLASH</a:t>
            </a:r>
          </a:p>
          <a:p>
            <a:pPr rtl="0" lvl="0">
              <a:spcBef>
                <a:spcPts val="0"/>
              </a:spcBef>
              <a:buNone/>
            </a:pPr>
            <a:r>
              <a:rPr lang="en"/>
              <a:t>Blast Properties: SN at 10 pc</a:t>
            </a:r>
          </a:p>
          <a:p>
            <a:pPr>
              <a:spcBef>
                <a:spcPts val="0"/>
              </a:spcBef>
              <a:buNone/>
            </a:pPr>
            <a:r>
              <a:rPr lang="en"/>
              <a:t>Geometry: Cylindrical</a:t>
            </a:r>
          </a:p>
        </p:txBody>
      </p:sp>
      <p:sp>
        <p:nvSpPr>
          <p:cNvPr id="113" name="Shape 113"/>
          <p:cNvSpPr txBox="1"/>
          <p:nvPr/>
        </p:nvSpPr>
        <p:spPr>
          <a:xfrm>
            <a:off y="4328475" x="4398375"/>
            <a:ext cy="589800" cx="1366199"/>
          </a:xfrm>
          <a:prstGeom prst="rect">
            <a:avLst/>
          </a:prstGeom>
          <a:ln w="19050" cap="flat">
            <a:solidFill>
              <a:srgbClr val="000000"/>
            </a:solidFill>
            <a:prstDash val="solid"/>
            <a:round/>
            <a:headEnd w="med" len="med" type="none"/>
            <a:tailEnd w="med" len="med" type="none"/>
          </a:ln>
        </p:spPr>
        <p:txBody>
          <a:bodyPr bIns="91425" rIns="91425" lIns="91425" tIns="91425" anchor="t" anchorCtr="0">
            <a:noAutofit/>
          </a:bodyPr>
          <a:lstStyle/>
          <a:p>
            <a:pPr algn="ctr" rtl="0" lvl="0">
              <a:spcBef>
                <a:spcPts val="0"/>
              </a:spcBef>
              <a:buNone/>
            </a:pPr>
            <a:r>
              <a:rPr lang="en"/>
              <a:t>1 AU =</a:t>
            </a:r>
          </a:p>
          <a:p>
            <a:pPr algn="ctr">
              <a:spcBef>
                <a:spcPts val="0"/>
              </a:spcBef>
              <a:buNone/>
            </a:pPr>
            <a:r>
              <a:rPr lang="en"/>
              <a:t>Earth’s Orbit</a:t>
            </a:r>
          </a:p>
        </p:txBody>
      </p:sp>
      <p:sp>
        <p:nvSpPr>
          <p:cNvPr id="114" name="Shape 114"/>
          <p:cNvSpPr txBox="1"/>
          <p:nvPr/>
        </p:nvSpPr>
        <p:spPr>
          <a:xfrm>
            <a:off y="2589124" x="4874775"/>
            <a:ext cy="350400" cx="889800"/>
          </a:xfrm>
          <a:prstGeom prst="rect">
            <a:avLst/>
          </a:prstGeom>
          <a:ln w="19050" cap="flat">
            <a:solidFill>
              <a:srgbClr val="000000"/>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Sun</a:t>
            </a:r>
          </a:p>
        </p:txBody>
      </p:sp>
      <p:sp>
        <p:nvSpPr>
          <p:cNvPr id="115" name="Shape 115"/>
          <p:cNvSpPr txBox="1"/>
          <p:nvPr/>
        </p:nvSpPr>
        <p:spPr>
          <a:xfrm>
            <a:off y="4681650" x="6686012"/>
            <a:ext cy="413999" cx="1614600"/>
          </a:xfrm>
          <a:prstGeom prst="rect">
            <a:avLst/>
          </a:prstGeom>
          <a:ln w="19050" cap="flat">
            <a:solidFill>
              <a:srgbClr val="000000"/>
            </a:solidFill>
            <a:prstDash val="solid"/>
            <a:round/>
            <a:headEnd w="med" len="med" type="none"/>
            <a:tailEnd w="med" len="med" type="none"/>
          </a:ln>
        </p:spPr>
        <p:txBody>
          <a:bodyPr bIns="91425" rIns="91425" lIns="91425" tIns="91425" anchor="t" anchorCtr="0">
            <a:noAutofit/>
          </a:bodyPr>
          <a:lstStyle/>
          <a:p>
            <a:pPr algn="ctr" rtl="0" lvl="0">
              <a:spcBef>
                <a:spcPts val="0"/>
              </a:spcBef>
              <a:buNone/>
            </a:pPr>
            <a:r>
              <a:rPr lang="en"/>
              <a:t>Incoming Blast</a:t>
            </a:r>
          </a:p>
        </p:txBody>
      </p:sp>
      <p:cxnSp>
        <p:nvCxnSpPr>
          <p:cNvPr id="116" name="Shape 116"/>
          <p:cNvCxnSpPr>
            <a:stCxn id="113" idx="0"/>
          </p:cNvCxnSpPr>
          <p:nvPr/>
        </p:nvCxnSpPr>
        <p:spPr>
          <a:xfrm rot="10800000" flipH="1">
            <a:off y="3777375" x="5081474"/>
            <a:ext cy="551099" cx="1179600"/>
          </a:xfrm>
          <a:prstGeom prst="straightConnector1">
            <a:avLst/>
          </a:prstGeom>
          <a:noFill/>
          <a:ln w="19050" cap="flat">
            <a:solidFill>
              <a:srgbClr val="000000"/>
            </a:solidFill>
            <a:prstDash val="solid"/>
            <a:round/>
            <a:headEnd w="lg" len="lg" type="none"/>
            <a:tailEnd w="lg" len="lg" type="triangle"/>
          </a:ln>
        </p:spPr>
      </p:cxnSp>
      <p:cxnSp>
        <p:nvCxnSpPr>
          <p:cNvPr id="117" name="Shape 117"/>
          <p:cNvCxnSpPr>
            <a:stCxn id="114" idx="2"/>
          </p:cNvCxnSpPr>
          <p:nvPr/>
        </p:nvCxnSpPr>
        <p:spPr>
          <a:xfrm>
            <a:off y="2939524" x="5319675"/>
            <a:ext cy="455100" cx="920699"/>
          </a:xfrm>
          <a:prstGeom prst="straightConnector1">
            <a:avLst/>
          </a:prstGeom>
          <a:noFill/>
          <a:ln w="19050" cap="flat">
            <a:solidFill>
              <a:srgbClr val="000000"/>
            </a:solidFill>
            <a:prstDash val="solid"/>
            <a:round/>
            <a:headEnd w="lg" len="lg" type="none"/>
            <a:tailEnd w="lg" len="lg" type="triangle"/>
          </a:ln>
        </p:spPr>
      </p:cxnSp>
      <p:cxnSp>
        <p:nvCxnSpPr>
          <p:cNvPr id="118" name="Shape 118"/>
          <p:cNvCxnSpPr/>
          <p:nvPr/>
        </p:nvCxnSpPr>
        <p:spPr>
          <a:xfrm rot="10800000">
            <a:off y="4142125" x="7291499"/>
            <a:ext cy="517499" cx="10200"/>
          </a:xfrm>
          <a:prstGeom prst="straightConnector1">
            <a:avLst/>
          </a:prstGeom>
          <a:noFill/>
          <a:ln w="38100" cap="flat">
            <a:solidFill>
              <a:srgbClr val="000000"/>
            </a:solidFill>
            <a:prstDash val="solid"/>
            <a:round/>
            <a:headEnd w="lg" len="lg" type="none"/>
            <a:tailEnd w="lg" len="lg" type="triangle"/>
          </a:ln>
        </p:spPr>
      </p:cxnSp>
      <p:cxnSp>
        <p:nvCxnSpPr>
          <p:cNvPr id="119" name="Shape 119"/>
          <p:cNvCxnSpPr/>
          <p:nvPr/>
        </p:nvCxnSpPr>
        <p:spPr>
          <a:xfrm rot="10800000">
            <a:off y="4142125" x="7596299"/>
            <a:ext cy="517499" cx="10200"/>
          </a:xfrm>
          <a:prstGeom prst="straightConnector1">
            <a:avLst/>
          </a:prstGeom>
          <a:noFill/>
          <a:ln w="38100" cap="flat">
            <a:solidFill>
              <a:srgbClr val="000000"/>
            </a:solidFill>
            <a:prstDash val="solid"/>
            <a:round/>
            <a:headEnd w="lg" len="lg" type="none"/>
            <a:tailEnd w="lg" len="lg" type="triangle"/>
          </a:ln>
        </p:spPr>
      </p:cxnSp>
      <p:sp>
        <p:nvSpPr>
          <p:cNvPr id="120" name="Shape 120"/>
          <p:cNvSpPr/>
          <p:nvPr/>
        </p:nvSpPr>
        <p:spPr>
          <a:xfrm>
            <a:off y="1438525" x="1055600"/>
            <a:ext cy="300000" cx="1117799"/>
          </a:xfrm>
          <a:prstGeom prst="ellipse">
            <a:avLst/>
          </a:prstGeom>
          <a:noFill/>
          <a:ln w="19050" cap="flat">
            <a:solidFill>
              <a:srgbClr val="00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