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42" r:id="rId2"/>
    <p:sldId id="446" r:id="rId3"/>
    <p:sldId id="449" r:id="rId4"/>
    <p:sldId id="447" r:id="rId5"/>
    <p:sldId id="448" r:id="rId6"/>
    <p:sldId id="428" r:id="rId7"/>
    <p:sldId id="445" r:id="rId8"/>
    <p:sldId id="438" r:id="rId9"/>
    <p:sldId id="439" r:id="rId10"/>
    <p:sldId id="451" r:id="rId11"/>
    <p:sldId id="440" r:id="rId12"/>
    <p:sldId id="450" r:id="rId13"/>
    <p:sldId id="443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-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678EEC-40E8-8041-90D7-C2DF11B1A1CA}" type="datetime1">
              <a:rPr lang="en-US"/>
              <a:pPr/>
              <a:t>12/18/14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BCBF882-EED7-6649-9D44-67F0272E60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55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651E3EA-C725-8942-845B-0DECBC409BBD}" type="datetime1">
              <a:rPr lang="en-US"/>
              <a:pPr/>
              <a:t>12/18/14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09AF1C1-B744-4741-AE46-310B5EF7E3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45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A53A667E-063D-3146-88CC-BE459B637E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4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D41BD-93A1-804D-8EC2-8534CD5519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51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DF91D503-9E2B-2843-B523-C9437E1AF63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58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CB8AEFD7-0458-C244-8D1E-635BCFBFC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56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8160125A-3F1C-9043-9000-FF0C86799A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6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E220D-DE11-9449-BDAF-BC1FA36183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94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82B21FFF-0A75-D049-8E9A-8EDE527B5D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14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7C69559A-20AC-024F-9526-0997A726BC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4089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B500CD-9531-034A-B11C-D5AAE90F9B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6199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9568B758-A952-EE4D-951F-5824B3AE69B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88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90C5A99B-693D-AE4F-96BD-9EA2EA36B1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47995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48768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eorgia" charset="0"/>
              <a:ea typeface="+mn-ea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600">
                <a:solidFill>
                  <a:srgbClr val="7B9899"/>
                </a:solidFill>
                <a:latin typeface="Georgia" charset="0"/>
              </a:defRPr>
            </a:lvl1pPr>
          </a:lstStyle>
          <a:p>
            <a:fld id="{0BAB4CDC-7342-C44B-8FCA-CBD0F2B46D6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9" r:id="rId1"/>
    <p:sldLayoutId id="2147484530" r:id="rId2"/>
    <p:sldLayoutId id="2147484531" r:id="rId3"/>
    <p:sldLayoutId id="2147484532" r:id="rId4"/>
    <p:sldLayoutId id="2147484533" r:id="rId5"/>
    <p:sldLayoutId id="2147484534" r:id="rId6"/>
    <p:sldLayoutId id="2147484535" r:id="rId7"/>
    <p:sldLayoutId id="2147484536" r:id="rId8"/>
    <p:sldLayoutId id="2147484537" r:id="rId9"/>
    <p:sldLayoutId id="2147484538" r:id="rId10"/>
    <p:sldLayoutId id="2147484539" r:id="rId11"/>
  </p:sldLayoutIdLst>
  <p:transition xmlns:p14="http://schemas.microsoft.com/office/powerpoint/2010/main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47688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"/>
        <a:defRPr sz="2200" kern="1200">
          <a:solidFill>
            <a:schemeClr val="tx2"/>
          </a:solidFill>
          <a:latin typeface="+mn-lt"/>
          <a:ea typeface="ＭＳ Ｐゴシック" charset="-128"/>
          <a:cs typeface="+mn-cs"/>
        </a:defRPr>
      </a:lvl2pPr>
      <a:lvl3pPr marL="822325" indent="-228600" algn="l" rtl="0" eaLnBrk="1" fontAlgn="base" hangingPunct="1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charset="0"/>
        <a:buChar char="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096963" indent="-228600" algn="l" rtl="0" eaLnBrk="1" fontAlgn="base" hangingPunct="1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charset="0"/>
        <a:buChar char=""/>
        <a:defRPr sz="2000" kern="1200">
          <a:solidFill>
            <a:schemeClr val="tx2"/>
          </a:solidFill>
          <a:latin typeface="+mn-lt"/>
          <a:ea typeface="ＭＳ Ｐゴシック" charset="-128"/>
          <a:cs typeface="+mn-cs"/>
        </a:defRPr>
      </a:lvl4pPr>
      <a:lvl5pPr marL="1371600" indent="-228600" algn="l" rtl="0" eaLnBrk="1" fontAlgn="base" hangingPunct="1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786813"/>
            <a:ext cx="6400800" cy="457200"/>
          </a:xfrm>
        </p:spPr>
        <p:txBody>
          <a:bodyPr/>
          <a:lstStyle/>
          <a:p>
            <a:r>
              <a:rPr lang="en-US" sz="1800" dirty="0" smtClean="0">
                <a:latin typeface="Avenir Medium"/>
                <a:cs typeface="Avenir Medium"/>
              </a:rPr>
              <a:t>Richard E. Molina</a:t>
            </a:r>
          </a:p>
          <a:p>
            <a:r>
              <a:rPr lang="en-US" dirty="0" smtClean="0">
                <a:latin typeface="Avenir Medium"/>
                <a:cs typeface="Avenir Medium"/>
              </a:rPr>
              <a:t> 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Predicting Teams Best Suited for Participation in the College Football Playoff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3" descr="circle ND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1336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8800" y="4148689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1898A"/>
                </a:solidFill>
              </a:rPr>
              <a:t>Department of Computer Science and Engineering</a:t>
            </a:r>
          </a:p>
          <a:p>
            <a:pPr algn="ctr"/>
            <a:r>
              <a:rPr lang="en-US" dirty="0" smtClean="0">
                <a:solidFill>
                  <a:srgbClr val="61898A"/>
                </a:solidFill>
              </a:rPr>
              <a:t>Data Mining Course Project</a:t>
            </a:r>
          </a:p>
          <a:p>
            <a:pPr algn="ctr"/>
            <a:endParaRPr lang="en-US" dirty="0">
              <a:solidFill>
                <a:srgbClr val="61898A"/>
              </a:solidFill>
            </a:endParaRPr>
          </a:p>
          <a:p>
            <a:pPr algn="ctr"/>
            <a:r>
              <a:rPr lang="en-US" dirty="0" smtClean="0">
                <a:solidFill>
                  <a:srgbClr val="61898A"/>
                </a:solidFill>
              </a:rPr>
              <a:t>December 11, 2014</a:t>
            </a:r>
          </a:p>
        </p:txBody>
      </p:sp>
    </p:spTree>
    <p:extLst>
      <p:ext uri="{BB962C8B-B14F-4D97-AF65-F5344CB8AC3E}">
        <p14:creationId xmlns:p14="http://schemas.microsoft.com/office/powerpoint/2010/main" val="9984329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Ranking Algorithm is divided into four distinct factors</a:t>
            </a:r>
          </a:p>
          <a:p>
            <a:pPr lvl="1"/>
            <a:r>
              <a:rPr lang="en-US" dirty="0" smtClean="0"/>
              <a:t>Points Ratio</a:t>
            </a:r>
          </a:p>
          <a:p>
            <a:pPr lvl="1"/>
            <a:r>
              <a:rPr lang="en-US" dirty="0" smtClean="0"/>
              <a:t>Strength of Margin of Victory</a:t>
            </a:r>
          </a:p>
          <a:p>
            <a:pPr lvl="1"/>
            <a:r>
              <a:rPr lang="en-US" dirty="0" smtClean="0"/>
              <a:t>Strength of Record</a:t>
            </a:r>
          </a:p>
          <a:p>
            <a:pPr lvl="1"/>
            <a:r>
              <a:rPr lang="en-US" dirty="0" smtClean="0"/>
              <a:t>Conference Factor</a:t>
            </a:r>
          </a:p>
          <a:p>
            <a:r>
              <a:rPr lang="en-US" dirty="0" smtClean="0"/>
              <a:t>Final score for the team ranking is calculated by summing the four factors together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0880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 descr="Screen Shot 2014-12-11 at 3.40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800"/>
            <a:ext cx="2823970" cy="5638800"/>
          </a:xfrm>
          <a:prstGeom prst="rect">
            <a:avLst/>
          </a:prstGeom>
        </p:spPr>
      </p:pic>
      <p:pic>
        <p:nvPicPr>
          <p:cNvPr id="6" name="Picture 5" descr="Screen Shot 2014-12-11 at 3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752600"/>
            <a:ext cx="3835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920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8" name="Picture 7" descr="Screen Shot 2014-12-11 at 3.44.00 AM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150" y="2698226"/>
            <a:ext cx="4514450" cy="2137637"/>
          </a:xfrm>
          <a:prstGeom prst="rect">
            <a:avLst/>
          </a:prstGeom>
        </p:spPr>
      </p:pic>
      <p:pic>
        <p:nvPicPr>
          <p:cNvPr id="9" name="Picture 8" descr="Screen Shot 2014-12-11 at 3.40.37 AM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981200"/>
            <a:ext cx="4062304" cy="360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788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Successfully identify key features and attributes that are most indicative of the top teams</a:t>
            </a:r>
          </a:p>
          <a:p>
            <a:r>
              <a:rPr lang="en-US" dirty="0" smtClean="0"/>
              <a:t>My rankings for the current year are almost in agreement with the 13 person committee</a:t>
            </a:r>
          </a:p>
          <a:p>
            <a:pPr lvl="1"/>
            <a:r>
              <a:rPr lang="en-US" dirty="0" smtClean="0"/>
              <a:t>Agree on the top 6</a:t>
            </a:r>
          </a:p>
          <a:p>
            <a:pPr lvl="1"/>
            <a:r>
              <a:rPr lang="en-US" dirty="0" smtClean="0"/>
              <a:t>Agree on 8 of the top 10</a:t>
            </a:r>
          </a:p>
          <a:p>
            <a:r>
              <a:rPr lang="en-US" dirty="0" smtClean="0"/>
              <a:t>My Rankings reward outright conference championships</a:t>
            </a:r>
            <a:endParaRPr lang="en-US" dirty="0"/>
          </a:p>
          <a:p>
            <a:pPr lvl="1"/>
            <a:r>
              <a:rPr lang="en-US" dirty="0"/>
              <a:t>Marshall and Boise State in the top </a:t>
            </a:r>
            <a:r>
              <a:rPr lang="en-US" dirty="0" smtClean="0"/>
              <a:t>10</a:t>
            </a:r>
          </a:p>
          <a:p>
            <a:r>
              <a:rPr lang="en-US" dirty="0" smtClean="0"/>
              <a:t>Current Committee undervalues teams outside of “Power Five”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951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Over the past 2 decades, college football has been plagued by controversy over how it determines its national champion</a:t>
            </a:r>
            <a:r>
              <a:rPr lang="en-US" dirty="0" smtClean="0"/>
              <a:t>.</a:t>
            </a:r>
            <a:endParaRPr lang="en-US" dirty="0"/>
          </a:p>
          <a:p>
            <a:endParaRPr lang="en-US" sz="1200" dirty="0" smtClean="0"/>
          </a:p>
          <a:p>
            <a:r>
              <a:rPr lang="en-US" dirty="0"/>
              <a:t>3 Eras of College </a:t>
            </a:r>
            <a:r>
              <a:rPr lang="en-US" dirty="0" smtClean="0"/>
              <a:t>Football</a:t>
            </a:r>
          </a:p>
          <a:p>
            <a:pPr lvl="1"/>
            <a:r>
              <a:rPr lang="en-US" dirty="0" smtClean="0"/>
              <a:t>Prior </a:t>
            </a:r>
            <a:r>
              <a:rPr lang="en-US" dirty="0"/>
              <a:t>to 1998: No </a:t>
            </a:r>
            <a:r>
              <a:rPr lang="en-US" dirty="0" smtClean="0"/>
              <a:t>System</a:t>
            </a:r>
          </a:p>
          <a:p>
            <a:pPr lvl="1"/>
            <a:r>
              <a:rPr lang="en-US" dirty="0"/>
              <a:t>1998-2014: Bowl Championship Series (BCS)</a:t>
            </a:r>
          </a:p>
          <a:p>
            <a:pPr lvl="1"/>
            <a:r>
              <a:rPr lang="en-US" dirty="0"/>
              <a:t>2014- :  College Football Playoff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89042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to 1998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system in place</a:t>
            </a:r>
          </a:p>
          <a:p>
            <a:r>
              <a:rPr lang="en-US" dirty="0" smtClean="0"/>
              <a:t>Champion(s) determined by two polls</a:t>
            </a:r>
          </a:p>
          <a:p>
            <a:pPr lvl="1"/>
            <a:r>
              <a:rPr lang="en-US" dirty="0" smtClean="0"/>
              <a:t>Associated Press (AP) Poll</a:t>
            </a:r>
          </a:p>
          <a:p>
            <a:pPr lvl="1"/>
            <a:r>
              <a:rPr lang="en-US" dirty="0" smtClean="0"/>
              <a:t>Coaches Poll</a:t>
            </a:r>
          </a:p>
          <a:p>
            <a:r>
              <a:rPr lang="en-US" dirty="0" smtClean="0"/>
              <a:t>Top teams would often not face each other on the field</a:t>
            </a:r>
          </a:p>
          <a:p>
            <a:r>
              <a:rPr lang="en-US" dirty="0" smtClean="0"/>
              <a:t>Split Championships</a:t>
            </a:r>
          </a:p>
          <a:p>
            <a:pPr lvl="1"/>
            <a:r>
              <a:rPr lang="en-US" dirty="0" smtClean="0"/>
              <a:t>Each Poll named a different champion</a:t>
            </a:r>
          </a:p>
          <a:p>
            <a:r>
              <a:rPr lang="en-US" dirty="0" smtClean="0"/>
              <a:t>Who would win between the two?</a:t>
            </a:r>
          </a:p>
        </p:txBody>
      </p:sp>
    </p:spTree>
    <p:extLst>
      <p:ext uri="{BB962C8B-B14F-4D97-AF65-F5344CB8AC3E}">
        <p14:creationId xmlns:p14="http://schemas.microsoft.com/office/powerpoint/2010/main" val="449565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Bowl Championship Series (BCS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3 part system w/ equal weights</a:t>
            </a:r>
          </a:p>
          <a:p>
            <a:pPr lvl="1"/>
            <a:r>
              <a:rPr lang="en-US" dirty="0" smtClean="0"/>
              <a:t>Associated Press (AP) Poll</a:t>
            </a:r>
          </a:p>
          <a:p>
            <a:pPr lvl="1"/>
            <a:r>
              <a:rPr lang="en-US" dirty="0" smtClean="0"/>
              <a:t>Coaches Poll</a:t>
            </a:r>
          </a:p>
          <a:p>
            <a:pPr lvl="1"/>
            <a:r>
              <a:rPr lang="en-US" dirty="0" smtClean="0"/>
              <a:t>Computer rankings</a:t>
            </a:r>
          </a:p>
          <a:p>
            <a:r>
              <a:rPr lang="en-US" dirty="0" smtClean="0"/>
              <a:t>Match up top 2 teams in championship game. </a:t>
            </a:r>
          </a:p>
          <a:p>
            <a:r>
              <a:rPr lang="en-US" dirty="0" smtClean="0"/>
              <a:t>Winner would be champion</a:t>
            </a:r>
          </a:p>
          <a:p>
            <a:pPr lvl="1"/>
            <a:r>
              <a:rPr lang="en-US" dirty="0" smtClean="0"/>
              <a:t>Essentially a 2-team playoff</a:t>
            </a:r>
          </a:p>
          <a:p>
            <a:r>
              <a:rPr lang="en-US" dirty="0" smtClean="0"/>
              <a:t>What happens when more than 2 teams are deserving of a championship opportunity?</a:t>
            </a:r>
          </a:p>
          <a:p>
            <a:pPr lvl="1"/>
            <a:r>
              <a:rPr lang="en-US" dirty="0" smtClean="0"/>
              <a:t>2004 (USC, Oklahoma, Auburn)</a:t>
            </a:r>
          </a:p>
          <a:p>
            <a:pPr lvl="1"/>
            <a:r>
              <a:rPr lang="en-US" dirty="0" smtClean="0"/>
              <a:t>2010 (Auburn, Oregon, TCU)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389270"/>
            <a:ext cx="2101865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907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College Football Playoff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Selection Committee </a:t>
            </a:r>
          </a:p>
          <a:p>
            <a:pPr lvl="1"/>
            <a:r>
              <a:rPr lang="en-US" dirty="0" smtClean="0"/>
              <a:t>13 Members</a:t>
            </a:r>
          </a:p>
          <a:p>
            <a:pPr lvl="1"/>
            <a:r>
              <a:rPr lang="en-US" dirty="0" smtClean="0"/>
              <a:t>Collaborate and ranks teams based on season performance on the field</a:t>
            </a:r>
          </a:p>
          <a:p>
            <a:r>
              <a:rPr lang="en-US" dirty="0" smtClean="0"/>
              <a:t>Top 4 teams will advance to a seeded playoff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791" y="3965448"/>
            <a:ext cx="3810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198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Problem Statement</a:t>
            </a:r>
            <a:endParaRPr lang="en-US" dirty="0">
              <a:solidFill>
                <a:srgbClr val="7B9899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Even with the new system, the same fundamental problems and issues exist.</a:t>
            </a:r>
          </a:p>
          <a:p>
            <a:endParaRPr lang="en-US" sz="1000" dirty="0" smtClean="0"/>
          </a:p>
          <a:p>
            <a:r>
              <a:rPr lang="en-US" dirty="0" smtClean="0"/>
              <a:t>How do we determine the teams that are most deserving of a playoff spot?</a:t>
            </a:r>
          </a:p>
          <a:p>
            <a:endParaRPr lang="en-US" sz="1000" dirty="0" smtClean="0"/>
          </a:p>
          <a:p>
            <a:r>
              <a:rPr lang="en-US" dirty="0" smtClean="0"/>
              <a:t>This </a:t>
            </a:r>
            <a:r>
              <a:rPr lang="en-US" dirty="0"/>
              <a:t>work aims to identify the key attributes of the best teams of season’s prior and attempt to solve </a:t>
            </a:r>
            <a:r>
              <a:rPr lang="en-US" dirty="0" smtClean="0"/>
              <a:t>the </a:t>
            </a:r>
            <a:r>
              <a:rPr lang="en-US" dirty="0"/>
              <a:t>age-old </a:t>
            </a:r>
            <a:r>
              <a:rPr lang="en-US" dirty="0" smtClean="0"/>
              <a:t>question </a:t>
            </a:r>
            <a:r>
              <a:rPr lang="en-US" dirty="0"/>
              <a:t>of college football: </a:t>
            </a:r>
            <a:endParaRPr lang="en-US" dirty="0" smtClean="0"/>
          </a:p>
          <a:p>
            <a:pPr lvl="1"/>
            <a:r>
              <a:rPr lang="en-US" dirty="0" smtClean="0"/>
              <a:t>Who really is </a:t>
            </a:r>
            <a:r>
              <a:rPr lang="en-US" dirty="0"/>
              <a:t>the best team in the country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Spoiler Alert!</a:t>
            </a:r>
            <a:endParaRPr lang="en-US" dirty="0">
              <a:solidFill>
                <a:srgbClr val="7B9899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It’s not Notre Dame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19867"/>
            <a:ext cx="5197475" cy="34595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25" y="4419600"/>
            <a:ext cx="3810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655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Discovery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</a:p>
          <a:p>
            <a:pPr lvl="1"/>
            <a:r>
              <a:rPr lang="en-US" dirty="0" smtClean="0"/>
              <a:t>ESPN.com</a:t>
            </a:r>
            <a:r>
              <a:rPr lang="en-US" dirty="0"/>
              <a:t> </a:t>
            </a:r>
            <a:r>
              <a:rPr lang="en-US" dirty="0" smtClean="0"/>
              <a:t>– Overall Season data</a:t>
            </a:r>
          </a:p>
          <a:p>
            <a:pPr lvl="1"/>
            <a:r>
              <a:rPr lang="en-US" dirty="0" smtClean="0"/>
              <a:t>Warren Repole/Sunshine Forecast – Individual Game Data</a:t>
            </a:r>
          </a:p>
          <a:p>
            <a:r>
              <a:rPr lang="en-US" dirty="0" smtClean="0"/>
              <a:t>Data Validation</a:t>
            </a:r>
          </a:p>
          <a:p>
            <a:pPr lvl="1"/>
            <a:r>
              <a:rPr lang="en-US" dirty="0" smtClean="0"/>
              <a:t>ESPN Stats &amp; Information Department</a:t>
            </a:r>
          </a:p>
          <a:p>
            <a:r>
              <a:rPr lang="en-US" dirty="0" smtClean="0"/>
              <a:t>Data Understanding/Feature Selection</a:t>
            </a:r>
          </a:p>
          <a:p>
            <a:pPr lvl="1"/>
            <a:r>
              <a:rPr lang="en-US" dirty="0" smtClean="0"/>
              <a:t>Identify stats and attributes that are more representative of the top teams in the country</a:t>
            </a:r>
          </a:p>
          <a:p>
            <a:r>
              <a:rPr lang="en-US" dirty="0" smtClean="0"/>
              <a:t>Model Development</a:t>
            </a:r>
          </a:p>
          <a:p>
            <a:pPr lvl="1"/>
            <a:r>
              <a:rPr lang="en-US" dirty="0" smtClean="0"/>
              <a:t>Build ranking algorithm using these identified statistics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33849348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Identified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Winning Percentage</a:t>
            </a:r>
          </a:p>
          <a:p>
            <a:r>
              <a:rPr lang="en-US" dirty="0" smtClean="0"/>
              <a:t>Points Scored/Allowed</a:t>
            </a:r>
          </a:p>
          <a:p>
            <a:r>
              <a:rPr lang="en-US" dirty="0" smtClean="0"/>
              <a:t>Strength of Schedule</a:t>
            </a:r>
          </a:p>
          <a:p>
            <a:r>
              <a:rPr lang="en-US" dirty="0" smtClean="0"/>
              <a:t>Strength of Conference</a:t>
            </a:r>
          </a:p>
          <a:p>
            <a:r>
              <a:rPr lang="en-US" dirty="0" smtClean="0"/>
              <a:t>Margin of Victory</a:t>
            </a:r>
          </a:p>
          <a:p>
            <a:r>
              <a:rPr lang="en-US" dirty="0" smtClean="0"/>
              <a:t>Strength of Victory</a:t>
            </a:r>
          </a:p>
          <a:p>
            <a:r>
              <a:rPr lang="en-US" dirty="0" smtClean="0"/>
              <a:t>Strength of </a:t>
            </a:r>
            <a:r>
              <a:rPr lang="en-US" dirty="0" smtClean="0"/>
              <a:t>Defeat</a:t>
            </a:r>
            <a:endParaRPr lang="en-US" dirty="0" smtClean="0"/>
          </a:p>
          <a:p>
            <a:r>
              <a:rPr lang="en-US" dirty="0" smtClean="0"/>
              <a:t>Conference </a:t>
            </a:r>
            <a:r>
              <a:rPr lang="en-US" dirty="0" smtClean="0"/>
              <a:t>Championship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985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ND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ND.pot</Template>
  <TotalTime>43366</TotalTime>
  <Words>492</Words>
  <Application>Microsoft Macintosh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ND</vt:lpstr>
      <vt:lpstr>Predicting Teams Best Suited for Participation in the College Football Playoff</vt:lpstr>
      <vt:lpstr>Introduction</vt:lpstr>
      <vt:lpstr>Prior to 1998</vt:lpstr>
      <vt:lpstr>Bowl Championship Series (BCS)</vt:lpstr>
      <vt:lpstr>College Football Playoff</vt:lpstr>
      <vt:lpstr>Problem Statement</vt:lpstr>
      <vt:lpstr>Spoiler Alert!</vt:lpstr>
      <vt:lpstr>Knowledge Discovery Process</vt:lpstr>
      <vt:lpstr>Key Features Identified</vt:lpstr>
      <vt:lpstr>Algorithm Components</vt:lpstr>
      <vt:lpstr>Results</vt:lpstr>
      <vt:lpstr>Results</vt:lpstr>
      <vt:lpstr>Conclusion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Happens When Accepted Truth About Iris Biometrics Is False?</dc:title>
  <dc:subject/>
  <dc:creator>Kevin W. Bowyer</dc:creator>
  <cp:keywords/>
  <dc:description/>
  <cp:lastModifiedBy>Richard Molina</cp:lastModifiedBy>
  <cp:revision>482</cp:revision>
  <dcterms:created xsi:type="dcterms:W3CDTF">2010-08-30T19:01:04Z</dcterms:created>
  <dcterms:modified xsi:type="dcterms:W3CDTF">2014-12-18T21:54:45Z</dcterms:modified>
  <cp:category/>
</cp:coreProperties>
</file>