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5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8015e78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5d8015e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3195db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3195db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e1df686a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e1df686a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1df686a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1df686a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1df686a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e1df686a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1df686a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1df686a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1df686a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1df686a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1df686a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1df686a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1df686a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1df686a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1df686a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e1df686a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e1df686a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e1df686a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3195db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3195db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e1df686a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e1df686a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1df686a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1df686a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1df686a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1df686a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1df686a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e1df686a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1df686a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1df686a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1df686a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1df686a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1df686a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1df686a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e1df686a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e1df686a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e1df686a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e1df686a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e1df686a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e1df686a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3195db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3195db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再多加入一些自然語言處理的定義，在講課時，讓同學也能發表意見。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1df686a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1df686a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1df686a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1df686a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e1df686a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e1df686a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1df686a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1df686a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e1df686a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e1df686a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1df686a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1df686a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bc778da77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bc778da77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1bce0827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e1bce0827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3195dbe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d3195db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1df686a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e1df686ac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1bce0827_0_3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e1bce0827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1bce0827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e1bce0827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1df686a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1df686a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06400" y="1714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414463"/>
            <a:ext cx="81789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200150"/>
            <a:ext cx="3657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  <a:defRPr sz="2600"/>
            </a:lvl1pPr>
            <a:lvl2pPr indent="-354330" lvl="1" marL="914400" rtl="0" algn="l">
              <a:spcBef>
                <a:spcPts val="1600"/>
              </a:spcBef>
              <a:spcAft>
                <a:spcPts val="0"/>
              </a:spcAft>
              <a:buSzPts val="1980"/>
              <a:buChar char="○"/>
              <a:defRPr sz="2200"/>
            </a:lvl2pPr>
            <a:lvl3pPr indent="-336550" lvl="2" marL="1371600" rtl="0" algn="l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2000"/>
            </a:lvl3pPr>
            <a:lvl4pPr indent="-331469" lvl="3" marL="1828800" rtl="0" algn="l">
              <a:spcBef>
                <a:spcPts val="1600"/>
              </a:spcBef>
              <a:spcAft>
                <a:spcPts val="0"/>
              </a:spcAft>
              <a:buSzPts val="162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267200" y="1200150"/>
            <a:ext cx="3657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  <a:defRPr sz="2600"/>
            </a:lvl1pPr>
            <a:lvl2pPr indent="-354330" lvl="1" marL="914400" rtl="0" algn="l">
              <a:spcBef>
                <a:spcPts val="1600"/>
              </a:spcBef>
              <a:spcAft>
                <a:spcPts val="0"/>
              </a:spcAft>
              <a:buSzPts val="1980"/>
              <a:buChar char="○"/>
              <a:defRPr sz="2200"/>
            </a:lvl2pPr>
            <a:lvl3pPr indent="-336550" lvl="2" marL="1371600" rtl="0" algn="l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2000"/>
            </a:lvl3pPr>
            <a:lvl4pPr indent="-331469" lvl="3" marL="1828800" rtl="0" algn="l">
              <a:spcBef>
                <a:spcPts val="1600"/>
              </a:spcBef>
              <a:spcAft>
                <a:spcPts val="0"/>
              </a:spcAft>
              <a:buSzPts val="162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81654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81654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153400" y="4816548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1492250" y="0"/>
            <a:ext cx="7359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-16934"/>
            <a:ext cx="636600" cy="694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0" y="-16934"/>
            <a:ext cx="1273500" cy="694200"/>
          </a:xfrm>
          <a:prstGeom prst="parallelogram">
            <a:avLst>
              <a:gd fmla="val 70193" name="adj"/>
            </a:avLst>
          </a:prstGeom>
          <a:solidFill>
            <a:srgbClr val="FFA4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406400" y="94827"/>
            <a:ext cx="1009200" cy="815400"/>
          </a:xfrm>
          <a:prstGeom prst="parallelogram">
            <a:avLst>
              <a:gd fmla="val 68845" name="adj"/>
            </a:avLst>
          </a:prstGeom>
          <a:solidFill>
            <a:srgbClr val="52D4B9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Uberi/speech_recognition" TargetMode="External"/><Relationship Id="rId4" Type="http://schemas.openxmlformats.org/officeDocument/2006/relationships/hyperlink" Target="https://youtu.be/yxxRAHVtafI" TargetMode="External"/><Relationship Id="rId5" Type="http://schemas.openxmlformats.org/officeDocument/2006/relationships/hyperlink" Target="https://cacm.acm.org/magazines/2014/1/170863-a-historical-perspective-of-speech-recognition/fulltext" TargetMode="External"/><Relationship Id="rId6" Type="http://schemas.openxmlformats.org/officeDocument/2006/relationships/hyperlink" Target="https://medium.com/swlh/the-past-present-and-future-of-speech-recognition-technology-cf13c179aaf" TargetMode="External"/><Relationship Id="rId7" Type="http://schemas.openxmlformats.org/officeDocument/2006/relationships/hyperlink" Target="http://kaldi-asr.org/" TargetMode="External"/><Relationship Id="rId8" Type="http://schemas.openxmlformats.org/officeDocument/2006/relationships/hyperlink" Target="https://cmusphinx.github.io/wiki/tutoria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/>
          <p:nvPr/>
        </p:nvSpPr>
        <p:spPr>
          <a:xfrm>
            <a:off x="0" y="0"/>
            <a:ext cx="5111496" cy="5143310"/>
          </a:xfrm>
          <a:custGeom>
            <a:rect b="b" l="l" r="r" t="t"/>
            <a:pathLst>
              <a:path extrusionOk="0" h="3733800" w="3962400">
                <a:moveTo>
                  <a:pt x="0" y="0"/>
                </a:moveTo>
                <a:lnTo>
                  <a:pt x="3962400" y="0"/>
                </a:lnTo>
                <a:lnTo>
                  <a:pt x="2689860" y="3733800"/>
                </a:lnTo>
                <a:lnTo>
                  <a:pt x="0" y="373380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 txBox="1"/>
          <p:nvPr>
            <p:ph idx="4294967295" type="title"/>
          </p:nvPr>
        </p:nvSpPr>
        <p:spPr>
          <a:xfrm>
            <a:off x="60950" y="364925"/>
            <a:ext cx="42825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 of Speech Recognition </a:t>
            </a:r>
            <a:r>
              <a:rPr lang="zh-TW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python</a:t>
            </a: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 txBox="1"/>
          <p:nvPr>
            <p:ph idx="4294967295" type="subTitle"/>
          </p:nvPr>
        </p:nvSpPr>
        <p:spPr>
          <a:xfrm>
            <a:off x="0" y="3965892"/>
            <a:ext cx="4044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1" i="0" lang="zh-TW" sz="1600" u="none" cap="none" strike="noStrike">
                <a:solidFill>
                  <a:srgbClr val="97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講師：廖介任 Rick Liao</a:t>
            </a:r>
            <a:endParaRPr b="1" i="0" sz="1600" u="none" cap="none" strike="noStrike">
              <a:solidFill>
                <a:srgbClr val="97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7437120" y="3268980"/>
            <a:ext cx="1584900" cy="1874400"/>
          </a:xfrm>
          <a:prstGeom prst="parallelogram">
            <a:avLst>
              <a:gd fmla="val 48077" name="adj"/>
            </a:avLst>
          </a:prstGeom>
          <a:solidFill>
            <a:srgbClr val="52D4B9">
              <a:alpha val="494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3771900" y="0"/>
            <a:ext cx="1882200" cy="4206300"/>
          </a:xfrm>
          <a:prstGeom prst="parallelogram">
            <a:avLst>
              <a:gd fmla="val 70193" name="adj"/>
            </a:avLst>
          </a:prstGeom>
          <a:solidFill>
            <a:srgbClr val="FFA4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7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</a:rPr>
              <a:t>PyPI中的語音識別模組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apiai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google-cloud-speech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pocketsphinx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SpeechRcognition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watson-developer-cloud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wit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SpeechRecognition Library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83100" y="808875"/>
            <a:ext cx="89379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iauKai"/>
              <a:buAutoNum type="arabicPeriod"/>
            </a:pPr>
            <a:r>
              <a:rPr lang="zh-TW" sz="20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滿足幾種主流語音API ，其中Google Web Speech API 無需註冊就可使用。</a:t>
            </a:r>
            <a:endParaRPr sz="2000"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iauKai"/>
              <a:buAutoNum type="arabicPeriod"/>
            </a:pPr>
            <a:r>
              <a:rPr lang="zh-TW" sz="20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SpeechRecognition 以其靈活性和易用性成為編寫Python 程序的最佳選擇。</a:t>
            </a:r>
            <a:endParaRPr sz="2000"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235500" y="-96800"/>
            <a:ext cx="8520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安裝SpeechRecognation</a:t>
            </a:r>
            <a:endParaRPr b="1"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$ pip install SpeechRecognition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安裝完成後請打開解釋器窗口並輸入以下內容來驗證安裝：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&gt;&gt;&gt; import speech_recognition as sr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&gt;&gt;&gt; sr.__version__</a:t>
            </a:r>
            <a:endParaRPr/>
          </a:p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235500" y="-96800"/>
            <a:ext cx="8520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安裝PyAudio</a:t>
            </a:r>
            <a:endParaRPr b="1"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$ </a:t>
            </a:r>
            <a:r>
              <a:rPr lang="zh-TW">
                <a:solidFill>
                  <a:srgbClr val="000000"/>
                </a:solidFill>
              </a:rPr>
              <a:t>pip install pyaudio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安裝測試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安裝了PyAudio 後可從控制台進行安裝測試。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$ python -m speech_recognition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請確保默認麥克風打開並取消靜音，若安裝正常則應該看到如下所示的內容：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A moment of silence, please... Set minimum energy threshold to 600.4452854381937 Say something!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請對著麥克風講話並觀察SpeechRecognition 如何轉錄你的講話。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2700"/>
            <a:ext cx="85206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600"/>
              </a:spcAft>
              <a:buNone/>
            </a:pPr>
            <a:r>
              <a:rPr b="1" lang="zh-TW">
                <a:latin typeface="BiauKai"/>
                <a:ea typeface="BiauKai"/>
                <a:cs typeface="BiauKai"/>
                <a:sym typeface="BiauKai"/>
              </a:rPr>
              <a:t>支援的語音辨識引</a:t>
            </a:r>
            <a:r>
              <a:rPr b="1" lang="zh-TW"/>
              <a:t>擎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6477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BiauKai"/>
              <a:buChar char="●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recognize_bing(): Microsoft Bing Speech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BiauKai"/>
              <a:buChar char="●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recognize_google(): Google Web Speech API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BiauKai"/>
              <a:buChar char="●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recognize_google_cloud(): Google Cloud Speech - requires installation of the google-cloud-speech package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BiauKai"/>
              <a:buChar char="●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recognize_houndify(): Houndify by SoundHound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BiauKai"/>
              <a:buChar char="●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recognize_ibm(): IBM Speech to Text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BiauKai"/>
              <a:buChar char="●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recognize_sphinx(): CMU Sphinx - requires installing PocketSphinx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BiauKai"/>
              <a:buChar char="●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recognize_wit(): Wit.ai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以上七個中只有recognition_sphinx（）可與CMU Sphinx 引擎離線工作， 其他六個都需要連接網路。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auKai"/>
                <a:ea typeface="BiauKai"/>
                <a:cs typeface="BiauKai"/>
                <a:sym typeface="BiauKai"/>
              </a:rPr>
              <a:t>音頻文件的使用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iauKai"/>
              <a:buAutoNum type="arabicPeriod"/>
            </a:pPr>
            <a:r>
              <a:rPr lang="zh-TW" sz="2000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下載音頻文件：harvard.wav</a:t>
            </a:r>
            <a:endParaRPr sz="2000"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iauKai"/>
              <a:buAutoNum type="arabicPeriod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AudioFile 類可以通過音頻文件的路徑進行初始化，並提供用於讀取和處理文件內容的上下文管理器界面。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BiauKai"/>
              <a:buAutoNum type="arabicPeriod"/>
            </a:pPr>
            <a:r>
              <a:rPr lang="zh-TW" sz="20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支援的音頻格式：</a:t>
            </a:r>
            <a:endParaRPr sz="2000"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WAV: 必須是PCM/LPCM 格式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AIFF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AIFF-C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FLAC: 必須是初始FLAC 格式；OGG-FLAC 格式不可用</a:t>
            </a:r>
            <a:endParaRPr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使用record() 從文件中獲取數據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harvard </a:t>
            </a:r>
            <a:r>
              <a:rPr lang="zh-TW" sz="16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sr </a:t>
            </a:r>
            <a:r>
              <a:rPr lang="zh-TW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 sz="16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AudioFile </a:t>
            </a:r>
            <a:r>
              <a:rPr lang="zh-TW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zh-TW" sz="16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'harvard.wav' </a:t>
            </a:r>
            <a:r>
              <a:rPr lang="zh-TW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zh-TW" sz="16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harvard </a:t>
            </a:r>
            <a:r>
              <a:rPr lang="zh-TW" sz="16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zh-TW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audio </a:t>
            </a:r>
            <a:r>
              <a:rPr lang="zh-TW" sz="16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 sz="16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record </a:t>
            </a:r>
            <a:r>
              <a:rPr lang="zh-TW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 sz="1600">
                <a:solidFill>
                  <a:srgbClr val="999999"/>
                </a:solidFill>
                <a:latin typeface="BiauKai"/>
                <a:ea typeface="BiauKai"/>
                <a:cs typeface="BiauKai"/>
                <a:sym typeface="BiauKai"/>
              </a:rPr>
              <a:t>)</a:t>
            </a:r>
            <a:endParaRPr sz="1600">
              <a:solidFill>
                <a:srgbClr val="999999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通過上下文管理器打開文件並讀取文件內容，並將數據存儲在AudioFile 實例中，然後通過record（）將整個文件中的數據記錄到AudioData 實例中，可通過檢查音頻類型來確認：</a:t>
            </a:r>
            <a:endParaRPr sz="16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zh-TW" sz="1600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zh-TW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audio </a:t>
            </a:r>
            <a:r>
              <a:rPr lang="zh-TW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TW" sz="16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zh-TW" sz="16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zh-TW" sz="16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'speech_recognition.AudioData' </a:t>
            </a:r>
            <a:r>
              <a:rPr lang="zh-TW" sz="16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306450"/>
            <a:ext cx="8520600" cy="466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現在可以調用recognition_google（）來嘗試識別音頻中的語音。</a:t>
            </a:r>
            <a:br>
              <a:rPr lang="zh-TW" sz="20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b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'the stale smell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old beer lingers it takes heat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 bring out the odor a cold dip restores health and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zest a salt pickle taste fine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ham tacos al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Pastore are my favorite a zestful food is the hot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 bun'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58" name="Google Shape;25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306450"/>
            <a:ext cx="8520600" cy="4669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在with塊中調用record() 命令時，文件流會向前移動。這意味著若先錄製四秒鐘，再錄製四秒鐘，則第一個四秒後將返回第二個四秒鐘的音頻。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harvard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audio1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record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duration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600">
                <a:solidFill>
                  <a:srgbClr val="99005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audio2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record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duration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 sz="1600">
                <a:solidFill>
                  <a:srgbClr val="99005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audio1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'the stale smell of old beer lingers'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audio2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'it takes heat to bring out the odor a cold dip'</a:t>
            </a:r>
            <a:endParaRPr sz="1600">
              <a:solidFill>
                <a:srgbClr val="6699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利用偏移量和持續時間獲取音頻片段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若只想捕捉文件中部分演講內容該怎麼辦？record() 命令中有一個duration 關鍵字參數，可使得該命令在指定的秒數後停止記錄。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harvard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audio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record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duration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>
                <a:solidFill>
                  <a:srgbClr val="99005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'the stale smell of old beer lingers'</a:t>
            </a:r>
            <a:endParaRPr>
              <a:solidFill>
                <a:srgbClr val="6699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71" name="Google Shape;27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474025" y="1965750"/>
            <a:ext cx="567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auKai"/>
                <a:ea typeface="BiauKai"/>
                <a:cs typeface="BiauKai"/>
                <a:sym typeface="BiauKai"/>
              </a:rPr>
              <a:t>語音辨識如何運行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341400"/>
            <a:ext cx="8520600" cy="463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除了指定記錄持續時間之外，還可以使用offset 參數為record() 命令指定起點，其值表示在開始記錄的時間。如：僅獲取文件中的第二個短語，可設置4 秒的偏移量並記錄3 秒的持續時間：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harvard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audio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record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offset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>
                <a:solidFill>
                  <a:srgbClr val="99005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duration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>
                <a:solidFill>
                  <a:srgbClr val="99005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recognizer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'it takes heat to bring out the odor'</a:t>
            </a:r>
            <a:endParaRPr>
              <a:solidFill>
                <a:srgbClr val="6699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280250"/>
            <a:ext cx="8520600" cy="469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在事先知道文件中語音結構的情況下，offset 和duration 關鍵字參數對於分割音頻文件非常有用。但使用不准確會導致轉錄不佳。</a:t>
            </a:r>
            <a:endParaRPr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harvard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audio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record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offset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>
                <a:solidFill>
                  <a:srgbClr val="99005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4.7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duration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zh-TW">
                <a:solidFill>
                  <a:srgbClr val="990055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2.8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recognizer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'Mesquite to bring out the odor Aiko'</a:t>
            </a:r>
            <a:endParaRPr>
              <a:solidFill>
                <a:srgbClr val="6699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83" name="Google Shape;2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7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噪聲對語音識別的影響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噪音也是影響翻譯準確度的一大元兇。上面的例子中由於音頻文件乾淨從而運行良好，但在現實中，除非事先對音頻文件進行處理，否則不可能得到無噪聲音頻。</a:t>
            </a:r>
            <a:b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為了解噪聲如何影響語音識別，請下載“jackhammer.wav” ，</a:t>
            </a: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文件中短語“the stale smell of old beer lingers” 在是很大鑽牆聲的背景音中被念出來。</a:t>
            </a:r>
            <a:b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jackhammer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AudioFile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zh-TW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'jackhammer.wav'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jackhammer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audio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record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'the snail smell of old gear vendors'</a:t>
            </a:r>
            <a:endParaRPr>
              <a:solidFill>
                <a:srgbClr val="6699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90" name="Google Shape;29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227875"/>
            <a:ext cx="8520600" cy="4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那麼該如何處理這個問題呢？可以嘗試調用Recognizer 類的adjust_for_ambient_noise（）命令。</a:t>
            </a:r>
            <a:b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jackhammer </a:t>
            </a:r>
            <a:r>
              <a:rPr lang="zh-TW">
                <a:solidFill>
                  <a:srgbClr val="0077AA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adjust_for_ambient_noise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audio </a:t>
            </a: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record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source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 </a:t>
            </a:r>
            <a:r>
              <a:rPr lang="zh-TW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'still smell of old beer vendors'</a:t>
            </a:r>
            <a:endParaRPr>
              <a:solidFill>
                <a:srgbClr val="6699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296" name="Google Shape;29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49275"/>
            <a:ext cx="8520600" cy="48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這樣就與準確結果接近多了，但精確度依然存在問題，而且詞組開頭的“the” 被丟失了，這是什麼原因呢？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因為使用adjust_for_ambient_noise（）命令時，默認將文件流的第一秒識別為音頻的噪聲級別，因此在使用record（）獲取數據前，文件的第一秒已經被消耗了。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可使用duration關鍵字參數來調整adjust_for_ambient_noise（）命令的時間分析範圍，該參數單位為秒，默認為1，現將此值降低到0.5。</a:t>
            </a:r>
            <a:b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with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jackhammer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as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: </a:t>
            </a:r>
            <a:endParaRPr sz="16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...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  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adjust_for_ambient_noise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,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duration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= </a:t>
            </a:r>
            <a:r>
              <a:rPr lang="zh-TW" sz="1600">
                <a:solidFill>
                  <a:srgbClr val="990055"/>
                </a:solidFill>
                <a:highlight>
                  <a:srgbClr val="F7F7F7"/>
                </a:highlight>
              </a:rPr>
              <a:t>0.5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 </a:t>
            </a:r>
            <a:endParaRPr sz="16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...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   audio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=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record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 </a:t>
            </a:r>
            <a:endParaRPr sz="16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... </a:t>
            </a:r>
            <a:endParaRPr sz="16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recognize_google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audio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 </a:t>
            </a:r>
            <a:endParaRPr sz="16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</a:rPr>
              <a:t>'the snail smell like old Beer Mongers'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49275"/>
            <a:ext cx="8520600" cy="4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現在我們就得到了這句話的“the”，但現在出現了一些新的問題——有時因為信號太吵，無法消除噪音的影響。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若經常遇到這些問題，則需要對音頻進行一些預處理。可以通過音頻編輯軟件，或將濾鏡應用於文件的Python 包（例如SciPy）中來進行該預處理。處理嘈雜的文件時，可以通過查看實際的API 響應來提高準確性。大多數API 返回一個包含多個可能轉錄的JSON 字符串，但若不強制要求給出完整響應時，recognition_google（）方法始終僅返回最可能的轉錄字符。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通過把recognition_google（）中True 參數改成show_all 來給出完整響應。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08" name="Google Shape;30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149275"/>
            <a:ext cx="8520600" cy="4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可以看到，recognition_google（）返回了一個關鍵字為'alternative' 的列表，指的是所有可能的響應列表。此響應列表結構會因API 而異且主要用於對結果進行調試。</a:t>
            </a:r>
            <a:b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recognize_google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audio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show_all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'alternative'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'transcript'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'the snail smell like old Beer Mongers'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 ,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'transcript'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'the still smell of old beer vendors'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 ,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'transcript'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'the snail smell like old beer vendors'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 , 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………………</a:t>
            </a:r>
            <a:endParaRPr sz="1600">
              <a:solidFill>
                <a:schemeClr val="dk1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,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'final'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True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9999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14" name="Google Shape;31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311700" y="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33333"/>
                </a:solidFill>
              </a:rPr>
              <a:t>Microphone Class</a:t>
            </a:r>
            <a:endParaRPr/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311700" y="664500"/>
            <a:ext cx="8520600" cy="4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auKai"/>
                <a:ea typeface="BiauKai"/>
                <a:cs typeface="BiauKai"/>
                <a:sym typeface="BiauKai"/>
              </a:rPr>
              <a:t>接下來，對Microphone類別的使用：</a:t>
            </a:r>
            <a:br>
              <a:rPr lang="zh-TW"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import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speech_recognition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as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sr</a:t>
            </a:r>
            <a:b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r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=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sr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Recognizer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 )</a:t>
            </a:r>
            <a:b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</a:br>
            <a: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此時將使用默認系統麥克風，而不是使用音頻文件作為信號源。讀者可通過創建一個Microphone 類別的instance來使用它。</a:t>
            </a:r>
            <a:b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mic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Microphone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 )</a:t>
            </a:r>
            <a:br>
              <a:rPr lang="zh-TW" sz="1600">
                <a:solidFill>
                  <a:srgbClr val="99999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若系統沒有默認麥克風（如在RaspberryPi 上）或想要使用非默認麥克風，則需要通過提供設備索引來指定要使用的麥克風。讀者可通過調用Microphone 類的list_microphone_names（）函數來獲取麥克風名稱列表。</a:t>
            </a:r>
            <a:b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sr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Microphone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list_microphone_names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 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 sz="1200">
                <a:solidFill>
                  <a:srgbClr val="333333"/>
                </a:solidFill>
              </a:rPr>
            </a:br>
            <a:endParaRPr sz="1600"/>
          </a:p>
        </p:txBody>
      </p:sp>
      <p:sp>
        <p:nvSpPr>
          <p:cNvPr id="321" name="Google Shape;32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311700" y="245325"/>
            <a:ext cx="8520600" cy="4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list_microphone_names（）返回列表中麥克風設備名稱的索引。在上面的輸出中，如果要使用名為“front” 的麥克風，該麥克風在列表中索引為3，則可以創建如下所示的麥克風實例：</a:t>
            </a:r>
            <a:endParaRPr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# This is just an example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;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do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not run</a:t>
            </a:r>
            <a:endParaRPr sz="16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mic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=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sr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Microphone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device_index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= </a:t>
            </a:r>
            <a:r>
              <a:rPr lang="zh-TW" sz="1600">
                <a:solidFill>
                  <a:srgbClr val="990055"/>
                </a:solidFill>
                <a:highlight>
                  <a:srgbClr val="F7F7F7"/>
                </a:highlight>
              </a:rPr>
              <a:t>3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</a:t>
            </a:r>
            <a:endParaRPr sz="1600">
              <a:solidFill>
                <a:srgbClr val="999999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但大多數情況下需要使用系統默認麥克風。</a:t>
            </a:r>
            <a:endParaRPr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27" name="Google Shape;3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使用listen（）獲取麥克風輸入數據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準備好麥克風實例後，讀者可以捕獲一些輸入。</a:t>
            </a:r>
            <a:b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就像AudioFile 類一樣，Microphone 是一個上下文管理器。可以使用with 塊中Recognizer 類的listen（）方法捕獲麥克風的輸入。該方法將音頻源作為第一個參數，並自動記錄來自源的輸入，直到檢測到靜音時自動停止。</a:t>
            </a:r>
            <a:b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with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mic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as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: </a:t>
            </a:r>
            <a:endParaRPr sz="16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...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   audio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=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listen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 </a:t>
            </a:r>
            <a:b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</a:br>
            <a: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執行with 塊後請嘗試在麥克風中說出“hello” 。請等待解釋器再次顯示提示，一旦出現“&gt;&gt;&gt;” 提示返回就可以識別語音。</a:t>
            </a:r>
            <a:b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recognize_google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audio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 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語音辨識的歷史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語音辨識的研究，大致起源自1950年代貝爾</a:t>
            </a:r>
            <a:r>
              <a:rPr lang="zh-TW">
                <a:solidFill>
                  <a:srgbClr val="000000"/>
                </a:solidFill>
              </a:rPr>
              <a:t>。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實驗室的研究。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早期的語音辨識，只限於單人、有限的字彙(大約只有12個字上下)。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現代的語音，能夠連續辨識、識別多種語言、進行語者辨識，背後有龐大的字彙。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311700" y="1992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如果沒有提示再次返回，可能是因為麥克風收到太多的環境噪音，請使用Ctrl + C 中斷這個程序。</a:t>
            </a:r>
            <a:b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要處理環境噪聲，可調用Recognizer 類的adjust_for_ambient_noise（）函數，其操作與處理噪音音頻文件時一樣。由於麥克風輸入聲音的可預測性不如音頻文件，因此任何時間聽麥克風輸入時都可以使用此過程進行處理。</a:t>
            </a:r>
            <a:br>
              <a:rPr lang="zh-TW" sz="16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&gt;&gt;&gt;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with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mic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as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: </a:t>
            </a:r>
            <a:endParaRPr sz="16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...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  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adjust_for_ambient_noise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 </a:t>
            </a:r>
            <a:endParaRPr sz="16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...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   audio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=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listen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chemeClr val="dk1"/>
                </a:solidFill>
                <a:highlight>
                  <a:srgbClr val="F7F7F7"/>
                </a:highlight>
              </a:rPr>
              <a:t> source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0" name="Google Shape;34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311700" y="280250"/>
            <a:ext cx="8520600" cy="4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adjust_for_ambient_noise（）默認分析音頻源中1秒鐘長的音頻。若讀者認為此時間太長，可用duration參數來調整。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SpeechRecognition 資料建議duration 參數不少於0.5秒。某些情況下，你可能會發現，持續時間超過默認的一秒會產生更好的結果。您所需要的最小值取決於麥克風所處的周圍環境，不過，這些信息在開發過程中通常是未知的。根據我的經驗，一秒鐘的默認持續時間對於大多數應用程序已經足夠。</a:t>
            </a:r>
            <a:endParaRPr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使用相同的程式碼，然然在麥克風中輸入一些無法理解的噪音。你應該得到這樣的結果：</a:t>
            </a:r>
            <a:br>
              <a:rPr lang="zh-TW" sz="16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br>
              <a:rPr lang="zh-TW" sz="1600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</a:b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Traceback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most recent call last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 :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endParaRPr sz="16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File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</a:rPr>
              <a:t>""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,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line </a:t>
            </a:r>
            <a:r>
              <a:rPr lang="zh-TW" sz="1600">
                <a:solidFill>
                  <a:srgbClr val="990055"/>
                </a:solidFill>
                <a:highlight>
                  <a:srgbClr val="F7F7F7"/>
                </a:highlight>
              </a:rPr>
              <a:t>1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,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in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&lt;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module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&gt;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endParaRPr sz="16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File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</a:rPr>
              <a:t>"/home/david/real_python/speech_recognition_primer/venv/lib/python3.5/site-packages/speech_recognition/__init__.py"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,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line </a:t>
            </a:r>
            <a:r>
              <a:rPr lang="zh-TW" sz="1600">
                <a:solidFill>
                  <a:srgbClr val="990055"/>
                </a:solidFill>
                <a:highlight>
                  <a:srgbClr val="F7F7F7"/>
                </a:highlight>
              </a:rPr>
              <a:t>858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,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in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recognize_google</a:t>
            </a:r>
            <a:endParaRPr sz="16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if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not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isinstance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actual_result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,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str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)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or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len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actual_result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 </a:t>
            </a:r>
            <a:r>
              <a:rPr lang="zh-TW" sz="1600">
                <a:solidFill>
                  <a:srgbClr val="0077AA"/>
                </a:solidFill>
                <a:highlight>
                  <a:srgbClr val="F7F7F7"/>
                </a:highlight>
              </a:rPr>
              <a:t>get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 </a:t>
            </a:r>
            <a:r>
              <a:rPr lang="zh-TW" sz="1600">
                <a:solidFill>
                  <a:srgbClr val="669900"/>
                </a:solidFill>
                <a:highlight>
                  <a:srgbClr val="F7F7F7"/>
                </a:highlight>
              </a:rPr>
              <a:t>"alternative"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, [ ] )) </a:t>
            </a:r>
            <a:r>
              <a:rPr lang="zh-TW" sz="1600">
                <a:solidFill>
                  <a:srgbClr val="A67F59"/>
                </a:solidFill>
                <a:highlight>
                  <a:srgbClr val="F7F7F7"/>
                </a:highlight>
              </a:rPr>
              <a:t>== </a:t>
            </a:r>
            <a:r>
              <a:rPr lang="zh-TW" sz="1600">
                <a:solidFill>
                  <a:srgbClr val="990055"/>
                </a:solidFill>
                <a:highlight>
                  <a:srgbClr val="F7F7F7"/>
                </a:highlight>
              </a:rPr>
              <a:t>0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: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raise </a:t>
            </a:r>
            <a:r>
              <a:rPr lang="zh-TW" sz="1600">
                <a:solidFill>
                  <a:srgbClr val="DD4A68"/>
                </a:solidFill>
                <a:highlight>
                  <a:srgbClr val="F7F7F7"/>
                </a:highlight>
              </a:rPr>
              <a:t>UnknownValueError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( )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endParaRPr sz="16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speech_recognition </a:t>
            </a:r>
            <a:r>
              <a:rPr lang="zh-TW" sz="1600">
                <a:solidFill>
                  <a:srgbClr val="999999"/>
                </a:solidFill>
                <a:highlight>
                  <a:srgbClr val="F7F7F7"/>
                </a:highlight>
              </a:rPr>
              <a:t>.</a:t>
            </a:r>
            <a:r>
              <a:rPr lang="zh-TW" sz="1600">
                <a:solidFill>
                  <a:srgbClr val="333333"/>
                </a:solidFill>
                <a:highlight>
                  <a:srgbClr val="F7F7F7"/>
                </a:highlight>
              </a:rPr>
              <a:t> UnknownValueError</a:t>
            </a:r>
            <a:endParaRPr sz="16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52" name="Google Shape;35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3" name="Google Shape;353;p57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處理難以識別的語音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311700" y="245325"/>
            <a:ext cx="8520600" cy="4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無法被API 匹配成文字的音頻會引發UnknownValueError 異常，因此要頻繁使用try 和except 塊來解決此類問題。API 會盡全力去把任何聲音轉成文字，如短咕嚕聲可能會被識別為“How”，咳嗽聲、鼓掌聲以及舌頭咔噠聲都可能會被轉成文字從而引起異常。</a:t>
            </a:r>
            <a:endParaRPr sz="16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59" name="Google Shape;35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311700" y="1998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latin typeface="BiauKai"/>
                <a:ea typeface="BiauKai"/>
                <a:cs typeface="BiauKai"/>
                <a:sym typeface="BiauKai"/>
              </a:rPr>
              <a:t>把全部放在一起</a:t>
            </a:r>
            <a:endParaRPr sz="4400"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365" name="Google Shape;36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做個語音遊戲：猜字遊戲</a:t>
            </a:r>
            <a:endParaRPr b="1"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700">
                <a:solidFill>
                  <a:srgbClr val="222222"/>
                </a:solidFill>
                <a:highlight>
                  <a:srgbClr val="FFFFFF"/>
                </a:highlight>
              </a:rPr>
              <a:t>現在，你/妳已對語音辨識有了基查的理解，接下來，我們來寫一個有趣的小程式：從一個包含有數個字彙的List中，隨機取一個出來，然後讓使用者用說的來猜這個字，最多有三次機會。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72" name="Google Shape;37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線上資源</a:t>
            </a:r>
            <a:endParaRPr/>
          </a:p>
        </p:txBody>
      </p:sp>
      <p:sp>
        <p:nvSpPr>
          <p:cNvPr id="378" name="Google Shape;378;p61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Speech Recognition github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Behind the Mic: The Science of Talking with Computers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 u="sng">
                <a:solidFill>
                  <a:srgbClr val="3676AB"/>
                </a:solidFill>
                <a:highlight>
                  <a:srgbClr val="FFFFFF"/>
                </a:highlight>
                <a:hlinkClick r:id="rId5"/>
              </a:rPr>
              <a:t>A Historical Perspective of Speech Recognition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3676AB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The Past, Present and Future of Speech Recognition Technology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7"/>
              </a:rPr>
              <a:t>Kaldi ASR Toolkit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8"/>
              </a:rPr>
              <a:t>CMeU ASR Toolkit</a:t>
            </a:r>
            <a:endParaRPr sz="1600"/>
          </a:p>
        </p:txBody>
      </p:sp>
      <p:sp>
        <p:nvSpPr>
          <p:cNvPr id="379" name="Google Shape;37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06400" y="173575"/>
            <a:ext cx="82041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iauKai"/>
              <a:buNone/>
            </a:pPr>
            <a:r>
              <a:rPr b="0" i="0" lang="zh-TW" u="none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語音辨識簡介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19000" y="828301"/>
            <a:ext cx="81789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iauKai"/>
              <a:buChar char="●"/>
            </a:pPr>
            <a:r>
              <a:rPr i="0" lang="zh-TW" u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目標：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iauKai"/>
              <a:buChar char="●"/>
            </a:pPr>
            <a:r>
              <a:rPr i="0" lang="zh-TW" sz="1800" u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以聲音來進行特定範圍之詞彙辨識</a:t>
            </a:r>
            <a:endParaRPr sz="1800">
              <a:latin typeface="BiauKai"/>
              <a:ea typeface="BiauKai"/>
              <a:cs typeface="BiauKai"/>
              <a:sym typeface="BiauKai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iauKai"/>
              <a:buChar char="●"/>
            </a:pPr>
            <a:r>
              <a:rPr i="0" lang="zh-TW" u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特性：</a:t>
            </a:r>
            <a:endParaRPr>
              <a:latin typeface="BiauKai"/>
              <a:ea typeface="BiauKai"/>
              <a:cs typeface="BiauKai"/>
              <a:sym typeface="BiauKai"/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iauKai"/>
              <a:buChar char="●"/>
            </a:pPr>
            <a:r>
              <a:rPr i="0" lang="zh-TW" sz="1800" u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技術門檻較高，需熟悉數位訊號處理、聲學模型、比對方法、語言模型等。</a:t>
            </a:r>
            <a:endParaRPr sz="1800">
              <a:latin typeface="BiauKai"/>
              <a:ea typeface="BiauKai"/>
              <a:cs typeface="BiauKai"/>
              <a:sym typeface="BiauKai"/>
            </a:endParaRPr>
          </a:p>
          <a:p>
            <a:pPr indent="-2222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iauKai"/>
              <a:buChar char="●"/>
            </a:pPr>
            <a:r>
              <a:rPr i="0" lang="zh-TW" sz="1800" u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語料蒐集需花大量人力</a:t>
            </a:r>
            <a:endParaRPr sz="1800"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15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iauKai"/>
                <a:ea typeface="BiauKai"/>
                <a:cs typeface="BiauKai"/>
                <a:sym typeface="BiauKai"/>
              </a:rPr>
              <a:t>語音辨識的基本運行原理</a:t>
            </a:r>
            <a:endParaRPr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11700" y="808875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auKai"/>
              <a:buChar char="●"/>
            </a:pPr>
            <a: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語音識別的首要部分當然是語音。通過麥克風，語音便從物理的類比訊號被轉換為數位訊號，然後通過「類比轉數位轉換器」轉換為位元。一旦被位元化，就可適用若干種模型，將音頻轉錄為文本。</a:t>
            </a:r>
            <a:endParaRPr>
              <a:solidFill>
                <a:srgbClr val="000000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auKai"/>
              <a:buChar char="●"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現代語音識別系統都依賴於隱馬爾可夫模型（HMM)。而近來，隨著深度學習的重新興起，</a:t>
            </a:r>
            <a:r>
              <a:rPr lang="zh-TW">
                <a:solidFill>
                  <a:srgbClr val="333333"/>
                </a:solidFill>
                <a:latin typeface="BiauKai"/>
                <a:ea typeface="BiauKai"/>
                <a:cs typeface="BiauKai"/>
                <a:sym typeface="BiauKai"/>
              </a:rPr>
              <a:t>許多現代語音識別系統會在HMM 識別之前使用神經網絡，通過特徵變換和降維的技術來簡化語音信號。</a:t>
            </a:r>
            <a:endParaRPr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BiauKai"/>
              <a:buChar char="●"/>
            </a:pPr>
            <a:r>
              <a:rPr lang="zh-TW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rPr>
              <a:t>幸運的是，對於Python 使用者而言，一些語音識別服務可通過API 在線使用，且其中大部分也提供了Python SDK。</a:t>
            </a:r>
            <a:endParaRPr>
              <a:solidFill>
                <a:srgbClr val="333333"/>
              </a:solidFill>
              <a:latin typeface="BiauKai"/>
              <a:ea typeface="BiauKai"/>
              <a:cs typeface="BiauKai"/>
              <a:sym typeface="BiauKai"/>
            </a:endParaRPr>
          </a:p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57200" y="136103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40"/>
              <a:buFont typeface="Libre Franklin"/>
              <a:buNone/>
            </a:pPr>
            <a:r>
              <a:rPr lang="zh-TW"/>
              <a:t>Basic Model of Speech Recognition</a:t>
            </a:r>
            <a:endParaRPr/>
          </a:p>
        </p:txBody>
      </p:sp>
      <p:pic>
        <p:nvPicPr>
          <p:cNvPr id="150" name="Google Shape;15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183" r="3183" t="0"/>
          <a:stretch/>
        </p:blipFill>
        <p:spPr>
          <a:xfrm>
            <a:off x="457200" y="1200150"/>
            <a:ext cx="3657600" cy="33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>
            <p:ph idx="2" type="body"/>
          </p:nvPr>
        </p:nvSpPr>
        <p:spPr>
          <a:xfrm>
            <a:off x="4495800" y="1200150"/>
            <a:ext cx="3657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20624" rtl="0" algn="l">
              <a:spcBef>
                <a:spcPts val="0"/>
              </a:spcBef>
              <a:spcAft>
                <a:spcPts val="0"/>
              </a:spcAft>
              <a:buSzPts val="2080"/>
              <a:buChar char="●"/>
            </a:pPr>
            <a:r>
              <a:rPr lang="zh-TW"/>
              <a:t>This is a diagram of the recognition process</a:t>
            </a:r>
            <a:endParaRPr/>
          </a:p>
          <a:p>
            <a:pPr indent="-384047" lvl="0" marL="420624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zh-TW"/>
              <a:t>Standard Approach</a:t>
            </a:r>
            <a:endParaRPr/>
          </a:p>
          <a:p>
            <a:pPr indent="-274320" lvl="1" marL="722376" rtl="0" algn="l">
              <a:spcBef>
                <a:spcPts val="440"/>
              </a:spcBef>
              <a:spcAft>
                <a:spcPts val="0"/>
              </a:spcAft>
              <a:buSzPts val="1980"/>
              <a:buChar char="○"/>
            </a:pPr>
            <a:r>
              <a:rPr lang="zh-TW"/>
              <a:t>P(W,Y)</a:t>
            </a:r>
            <a:endParaRPr/>
          </a:p>
          <a:p>
            <a:pPr indent="-384047" lvl="0" marL="420624" rtl="0" algn="l">
              <a:spcBef>
                <a:spcPts val="520"/>
              </a:spcBef>
              <a:spcAft>
                <a:spcPts val="0"/>
              </a:spcAft>
              <a:buSzPts val="2080"/>
              <a:buChar char="●"/>
            </a:pPr>
            <a:r>
              <a:rPr lang="zh-TW"/>
              <a:t>Goal:</a:t>
            </a:r>
            <a:endParaRPr/>
          </a:p>
          <a:p>
            <a:pPr indent="-274320" lvl="1" marL="722376" rtl="0" algn="l">
              <a:spcBef>
                <a:spcPts val="440"/>
              </a:spcBef>
              <a:spcAft>
                <a:spcPts val="1600"/>
              </a:spcAft>
              <a:buSzPts val="1980"/>
              <a:buChar char="○"/>
            </a:pPr>
            <a:r>
              <a:rPr lang="zh-TW"/>
              <a:t>Decode string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406400" y="238097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iauKai"/>
              <a:buNone/>
            </a:pPr>
            <a:r>
              <a:rPr b="0" i="0" lang="zh-TW" u="none">
                <a:solidFill>
                  <a:srgbClr val="000000"/>
                </a:solidFill>
                <a:latin typeface="BiauKai"/>
                <a:ea typeface="BiauKai"/>
                <a:cs typeface="BiauKai"/>
                <a:sym typeface="BiauKai"/>
              </a:rPr>
              <a:t>語音辨識之特徵抽取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457200" y="1060847"/>
            <a:ext cx="81789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zh-TW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MFCC: Mel-frequency Cepstral Coefficients</a:t>
            </a:r>
            <a:endParaRPr sz="2400"/>
          </a:p>
        </p:txBody>
      </p:sp>
      <p:cxnSp>
        <p:nvCxnSpPr>
          <p:cNvPr id="158" name="Google Shape;158;p32"/>
          <p:cNvCxnSpPr/>
          <p:nvPr/>
        </p:nvCxnSpPr>
        <p:spPr>
          <a:xfrm>
            <a:off x="304800" y="234315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" name="Google Shape;159;p32"/>
          <p:cNvSpPr/>
          <p:nvPr/>
        </p:nvSpPr>
        <p:spPr>
          <a:xfrm>
            <a:off x="3657600" y="2000250"/>
            <a:ext cx="1371600" cy="6858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zh-TW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預強調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zh-TW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(Pre-emphasis)</a:t>
            </a:r>
            <a:endParaRPr/>
          </a:p>
        </p:txBody>
      </p:sp>
      <p:sp>
        <p:nvSpPr>
          <p:cNvPr id="160" name="Google Shape;160;p32"/>
          <p:cNvSpPr/>
          <p:nvPr/>
        </p:nvSpPr>
        <p:spPr>
          <a:xfrm>
            <a:off x="5334000" y="2000250"/>
            <a:ext cx="1676400" cy="6858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zh-TW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漢明視窗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zh-TW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(Hamming window)</a:t>
            </a:r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7315200" y="2000250"/>
            <a:ext cx="1447800" cy="6858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6553200" y="2914650"/>
            <a:ext cx="1828800" cy="6858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zh-TW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梅爾對數頻譜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zh-TW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三角濾波器</a:t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4114800" y="2914650"/>
            <a:ext cx="1828800" cy="6858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1371600" y="2914650"/>
            <a:ext cx="1828800" cy="6858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zh-TW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Cosine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zh-TW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</a:t>
            </a:r>
            <a:endParaRPr/>
          </a:p>
        </p:txBody>
      </p:sp>
      <p:cxnSp>
        <p:nvCxnSpPr>
          <p:cNvPr id="165" name="Google Shape;165;p32"/>
          <p:cNvCxnSpPr/>
          <p:nvPr/>
        </p:nvCxnSpPr>
        <p:spPr>
          <a:xfrm>
            <a:off x="6248400" y="405765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2084784"/>
            <a:ext cx="1028699" cy="48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3086100"/>
            <a:ext cx="648891" cy="353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6477000" y="4057650"/>
            <a:ext cx="2362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zh-TW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39-D feature vector  </a:t>
            </a:r>
            <a:endParaRPr/>
          </a:p>
        </p:txBody>
      </p:sp>
      <p:cxnSp>
        <p:nvCxnSpPr>
          <p:cNvPr id="169" name="Google Shape;169;p32"/>
          <p:cNvCxnSpPr/>
          <p:nvPr/>
        </p:nvCxnSpPr>
        <p:spPr>
          <a:xfrm>
            <a:off x="1066800" y="38862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" name="Google Shape;170;p32"/>
          <p:cNvCxnSpPr/>
          <p:nvPr/>
        </p:nvCxnSpPr>
        <p:spPr>
          <a:xfrm>
            <a:off x="3048000" y="42291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3352800" y="23431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7010400" y="23431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3" name="Google Shape;173;p32"/>
          <p:cNvCxnSpPr/>
          <p:nvPr/>
        </p:nvCxnSpPr>
        <p:spPr>
          <a:xfrm rot="10800000">
            <a:off x="1066800" y="3257700"/>
            <a:ext cx="0" cy="62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8763000" y="23431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9067800" y="234315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" name="Google Shape;176;p32"/>
          <p:cNvSpPr/>
          <p:nvPr/>
        </p:nvSpPr>
        <p:spPr>
          <a:xfrm>
            <a:off x="1905000" y="2000250"/>
            <a:ext cx="1447800" cy="6858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zh-TW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取音框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zh-TW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(Frame blocking)</a:t>
            </a:r>
            <a:endParaRPr/>
          </a:p>
        </p:txBody>
      </p:sp>
      <p:cxnSp>
        <p:nvCxnSpPr>
          <p:cNvPr id="177" name="Google Shape;177;p32"/>
          <p:cNvCxnSpPr/>
          <p:nvPr/>
        </p:nvCxnSpPr>
        <p:spPr>
          <a:xfrm>
            <a:off x="5029200" y="23431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8" name="Google Shape;178;p32"/>
          <p:cNvCxnSpPr/>
          <p:nvPr/>
        </p:nvCxnSpPr>
        <p:spPr>
          <a:xfrm rot="10800000">
            <a:off x="8382000" y="325755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" name="Google Shape;179;p32"/>
          <p:cNvCxnSpPr/>
          <p:nvPr/>
        </p:nvCxnSpPr>
        <p:spPr>
          <a:xfrm rot="10800000">
            <a:off x="5943600" y="3257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0" name="Google Shape;180;p32"/>
          <p:cNvCxnSpPr/>
          <p:nvPr/>
        </p:nvCxnSpPr>
        <p:spPr>
          <a:xfrm rot="10800000">
            <a:off x="3200400" y="32575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1" name="Google Shape;181;p32"/>
          <p:cNvCxnSpPr/>
          <p:nvPr/>
        </p:nvCxnSpPr>
        <p:spPr>
          <a:xfrm>
            <a:off x="1066800" y="32575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32"/>
          <p:cNvCxnSpPr/>
          <p:nvPr/>
        </p:nvCxnSpPr>
        <p:spPr>
          <a:xfrm rot="10800000">
            <a:off x="3505200" y="234315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" name="Google Shape;183;p32"/>
          <p:cNvSpPr/>
          <p:nvPr/>
        </p:nvSpPr>
        <p:spPr>
          <a:xfrm>
            <a:off x="1447800" y="4000500"/>
            <a:ext cx="1600200" cy="4572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zh-TW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Energy</a:t>
            </a:r>
            <a:endParaRPr/>
          </a:p>
        </p:txBody>
      </p:sp>
      <p:cxnSp>
        <p:nvCxnSpPr>
          <p:cNvPr id="184" name="Google Shape;184;p32"/>
          <p:cNvCxnSpPr/>
          <p:nvPr/>
        </p:nvCxnSpPr>
        <p:spPr>
          <a:xfrm>
            <a:off x="3352800" y="405765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5" name="Google Shape;185;p32"/>
          <p:cNvCxnSpPr/>
          <p:nvPr/>
        </p:nvCxnSpPr>
        <p:spPr>
          <a:xfrm rot="10800000">
            <a:off x="3352800" y="3886200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" name="Google Shape;186;p32"/>
          <p:cNvSpPr txBox="1"/>
          <p:nvPr/>
        </p:nvSpPr>
        <p:spPr>
          <a:xfrm>
            <a:off x="381000" y="2045494"/>
            <a:ext cx="1371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zh-TW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語音訊號</a:t>
            </a:r>
            <a:endParaRPr/>
          </a:p>
        </p:txBody>
      </p:sp>
      <p:cxnSp>
        <p:nvCxnSpPr>
          <p:cNvPr id="187" name="Google Shape;187;p32"/>
          <p:cNvCxnSpPr/>
          <p:nvPr/>
        </p:nvCxnSpPr>
        <p:spPr>
          <a:xfrm rot="10800000">
            <a:off x="838200" y="2800200"/>
            <a:ext cx="0" cy="142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32"/>
          <p:cNvCxnSpPr/>
          <p:nvPr/>
        </p:nvCxnSpPr>
        <p:spPr>
          <a:xfrm rot="10800000">
            <a:off x="838200" y="2800350"/>
            <a:ext cx="266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32"/>
          <p:cNvCxnSpPr/>
          <p:nvPr/>
        </p:nvCxnSpPr>
        <p:spPr>
          <a:xfrm rot="10800000">
            <a:off x="838200" y="4229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32"/>
          <p:cNvSpPr/>
          <p:nvPr/>
        </p:nvSpPr>
        <p:spPr>
          <a:xfrm>
            <a:off x="4343400" y="3829050"/>
            <a:ext cx="1905000" cy="457200"/>
          </a:xfrm>
          <a:prstGeom prst="flowChart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zh-TW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Differentiator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3429000" y="4057650"/>
            <a:ext cx="838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zh-TW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13-D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06400" y="132325"/>
            <a:ext cx="82041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BiauKai"/>
              <a:buNone/>
            </a:pPr>
            <a:r>
              <a:rPr b="0" i="0" lang="zh-TW" u="none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語音辨識的分類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533400" y="804878"/>
            <a:ext cx="76200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zh-TW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Vocabulary Size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0" sz="2400" u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0" i="0" lang="zh-TW" sz="2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Vocabulary --- below 100 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0" i="0" lang="zh-TW" sz="2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 Vocabulary --- from 100 to 1000 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0" i="0" lang="zh-TW" sz="2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Vocabulary --- more than 1000 Words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zh-TW" sz="24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 Dependence</a:t>
            </a:r>
            <a:endParaRPr b="1" i="0" sz="2400" u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0" i="0" lang="zh-TW" sz="2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Speaker-Dependent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0" i="0" lang="zh-TW" sz="2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Speaker-Independent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1921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300"/>
              </a:spcBef>
              <a:spcAft>
                <a:spcPts val="600"/>
              </a:spcAft>
              <a:buNone/>
            </a:pPr>
            <a:r>
              <a:rPr b="1" lang="zh-TW" sz="3000"/>
              <a:t>選擇Python 語音識別包</a:t>
            </a:r>
            <a:endParaRPr sz="3000"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