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85" r:id="rId4"/>
    <p:sldId id="288" r:id="rId5"/>
    <p:sldId id="279" r:id="rId6"/>
    <p:sldId id="280" r:id="rId7"/>
    <p:sldId id="283" r:id="rId8"/>
    <p:sldId id="277" r:id="rId9"/>
    <p:sldId id="286" r:id="rId10"/>
    <p:sldId id="287" r:id="rId11"/>
    <p:sldId id="281" r:id="rId12"/>
    <p:sldId id="28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/>
    <p:restoredTop sz="94714"/>
  </p:normalViewPr>
  <p:slideViewPr>
    <p:cSldViewPr snapToGrid="0">
      <p:cViewPr varScale="1">
        <p:scale>
          <a:sx n="145" d="100"/>
          <a:sy n="145" d="100"/>
        </p:scale>
        <p:origin x="21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87995-5E00-16B2-6041-E2D8BC502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021" y="1813302"/>
            <a:ext cx="9144000" cy="991488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F82384-01BF-1D60-50C1-4BFC157DD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021" y="3547795"/>
            <a:ext cx="9144000" cy="636748"/>
          </a:xfrm>
        </p:spPr>
        <p:txBody>
          <a:bodyPr/>
          <a:lstStyle>
            <a:lvl1pPr marL="0" indent="0" algn="ctr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EED46E-2CFB-2C59-2FD6-8C2ED153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363" y="6356349"/>
            <a:ext cx="822649" cy="365125"/>
          </a:xfrm>
        </p:spPr>
        <p:txBody>
          <a:bodyPr/>
          <a:lstStyle/>
          <a:p>
            <a:fld id="{3D726FFC-0A29-3144-80C1-C69138E64A73}" type="datetimeFigureOut">
              <a:rPr kumimoji="1" lang="zh-TW" altLang="en-US" smtClean="0"/>
              <a:t>2024/4/21</a:t>
            </a:fld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9DB55C-020A-0CA5-BD0B-4D2BDD01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508" y="6366142"/>
            <a:ext cx="621224" cy="365125"/>
          </a:xfrm>
        </p:spPr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261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71E5F-3A6A-17FB-6307-95C87BC4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5F390C-822C-41E0-6159-FCEAB3574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F92554-0B66-0ACC-E46F-858B44C1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9B9F3F-04A1-3C3D-C9EC-31EBDCB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030D50-F02A-A45E-A8C4-4C6F3873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273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3E5858-223D-80DB-1FA3-33FD50AA8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CCE25B-2FB6-3B34-77C8-EB087A655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0D8FB9-36D4-3A55-945E-07173C31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D52CE0-A81E-74B4-2636-961D9B66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D6928D-358F-9B2E-93D0-04CB00A6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646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CA509-549D-E27F-C35B-F6F2CFD9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872FDD-A3A3-0EDF-CCB6-0267649F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F065D3-45FC-5419-48F5-0B1E9F45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80FF7-1F12-B950-E1A4-516AF15B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4E6A1D-F1EC-CC82-F1ED-099EBA80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550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3F09E-ABC5-73A4-0553-743719BF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B42F56-99A4-FA14-D5BD-E28BDA6D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816D3F-C7B2-1176-2DE3-32F91C2D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2009C4-6533-F014-5B59-4A806043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363F27-4CD5-1FE8-AE76-92EB3B31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817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D8924-0027-8354-FD2D-74BFD11F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DAD4AE-B607-5801-31F9-570F768E1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E2EE9C-8BEF-534E-2538-94F19DFF1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B7FFFA-5124-D0C7-AEE3-3E5168AB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ECD6CF-CD85-AE8F-0F48-54D95B44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950F7E-6A72-7ED1-33C8-E3ACCA4C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134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A29D3-706B-7B91-F36B-E2306229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0DDC6D-852A-6563-FC2D-80061687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1051C7-3220-4794-CDD6-0176A8269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807CC8C-5A79-5C2F-6478-3DCDEB5EF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0A70D5-D902-4ED3-906D-26A09C76B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E2C90C-D174-9BB9-8284-90F5CFE8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2024/4/21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73489D7-5A9B-E616-A59F-AC8A6986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081034-5CE3-5C01-D091-27A971C6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178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E09F6-8E09-79BF-9FCF-121EE4F5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4537A3B-EA36-2933-0614-F786F35D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2024/4/21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53F279-204B-9A9F-1B4D-5C03D9C5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2B6EF1-B4B1-8060-0D88-12F7B894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40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5D3070-43A2-9625-98D1-069D4A0D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2024/4/21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CBE043-112D-9359-C406-B8169CFB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9054FB-9787-2E29-E57A-E54FE4AF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2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D7252-E833-D057-20D9-2D553621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9D3FEF-4607-756E-F2D8-5607133F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AB14CB-1983-EBE6-4886-D733AA4F8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E14A0C-DCE2-9B43-DBFC-8FCFEC26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DDDB76-385E-1B91-25B4-633BDB3E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4B62CD-904A-F5BB-878F-882A08CB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75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B0C402-1B57-B399-C5FC-E1314DA8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E98D77-7BFB-8AD1-8C6E-1C6CBA0CE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B666A7-3FD9-E923-0E10-F95444F01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A57ED8-61EF-4F5F-6E29-AC981F24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6C071C-F311-903C-908A-2F5792DD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9EB434-60DB-C66E-6352-CA014466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86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59EA28-E65B-CF79-7C1D-F02895E2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0" y="136526"/>
            <a:ext cx="11677972" cy="80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4EB729-FD85-FBE8-9176-75F61A4B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979" y="1128200"/>
            <a:ext cx="11677973" cy="522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82BF3B-B37F-A316-A691-EE4C5C4C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238" y="6492875"/>
            <a:ext cx="11610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26FFC-0A29-3144-80C1-C69138E64A73}" type="datetimeFigureOut">
              <a:rPr kumimoji="1" lang="zh-TW" altLang="en-US" smtClean="0"/>
              <a:t>2024/4/21</a:t>
            </a:fld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B633F0-9DFC-8591-E936-7A6B0CC7E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8782" y="6492874"/>
            <a:ext cx="566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938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51E96-692D-4095-5DD9-3AE9347DB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BC-Learning+ProtoNet</a:t>
            </a:r>
            <a:r>
              <a:rPr kumimoji="1" lang="en-US" altLang="zh-TW" dirty="0"/>
              <a:t> Thought 1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54EFD1-036B-02E5-025B-D69433F45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Rick Liao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66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A0DBCE-BC51-9787-B4DD-198F8284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Pipeline example of </a:t>
            </a:r>
            <a:r>
              <a:rPr kumimoji="1" lang="en-US" altLang="zh-TW" dirty="0" err="1"/>
              <a:t>ProtoNet</a:t>
            </a:r>
            <a:r>
              <a:rPr kumimoji="1" lang="en-US" altLang="zh-TW" dirty="0"/>
              <a:t> for KWS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E8912B-8437-2ADA-46A7-6153D1C74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144" y="1222662"/>
            <a:ext cx="10627712" cy="4412675"/>
          </a:xfrm>
        </p:spPr>
      </p:pic>
    </p:spTree>
    <p:extLst>
      <p:ext uri="{BB962C8B-B14F-4D97-AF65-F5344CB8AC3E}">
        <p14:creationId xmlns:p14="http://schemas.microsoft.com/office/powerpoint/2010/main" val="975220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0460B-B636-5227-92BC-1298A4B7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Prototypical Network Review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B77467-75CF-B4E0-C977-92F1CDC12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79" y="945398"/>
            <a:ext cx="11677973" cy="5776076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/>
              <a:t>Prototypical Network</a:t>
            </a:r>
            <a:r>
              <a:rPr kumimoji="1" lang="zh-TW" altLang="en-US" dirty="0"/>
              <a:t>主要在解決</a:t>
            </a:r>
            <a:r>
              <a:rPr kumimoji="1" lang="en-US" altLang="zh-TW" dirty="0"/>
              <a:t>few-shot even one-shot learning</a:t>
            </a:r>
            <a:r>
              <a:rPr kumimoji="1" lang="zh-TW" altLang="en-US" dirty="0"/>
              <a:t>中</a:t>
            </a:r>
            <a:r>
              <a:rPr kumimoji="1" lang="en-US" altLang="zh-TW" dirty="0"/>
              <a:t>overfit</a:t>
            </a:r>
            <a:r>
              <a:rPr kumimoji="1" lang="zh-TW" altLang="en-US" dirty="0"/>
              <a:t>的問題以提高分類的準確率。</a:t>
            </a:r>
            <a:endParaRPr kumimoji="1" lang="en-US" altLang="zh-TW" dirty="0"/>
          </a:p>
          <a:p>
            <a:r>
              <a:rPr kumimoji="1" lang="en-US" altLang="zh-TW" dirty="0"/>
              <a:t>Prototypical Network</a:t>
            </a:r>
            <a:r>
              <a:rPr kumimoji="1" lang="zh-TW" altLang="en-US" dirty="0"/>
              <a:t>應用在</a:t>
            </a:r>
            <a:r>
              <a:rPr kumimoji="1" lang="en-US" altLang="zh-TW" dirty="0"/>
              <a:t>few-shot and zero-shot learning. </a:t>
            </a:r>
          </a:p>
          <a:p>
            <a:r>
              <a:rPr kumimoji="1" lang="zh-TW" altLang="en-US" dirty="0"/>
              <a:t>其假設為：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每個類別，存在一個</a:t>
            </a:r>
            <a:r>
              <a:rPr kumimoji="1" lang="en-US" altLang="zh-TW" dirty="0"/>
              <a:t>Embedding</a:t>
            </a:r>
            <a:r>
              <a:rPr kumimoji="1" lang="zh-TW" altLang="en-US" dirty="0"/>
              <a:t>，在這個</a:t>
            </a:r>
            <a:r>
              <a:rPr kumimoji="1" lang="en-US" altLang="zh-TW" dirty="0"/>
              <a:t>Embedding</a:t>
            </a:r>
            <a:r>
              <a:rPr kumimoji="1" lang="zh-TW" altLang="en-US" dirty="0"/>
              <a:t>中，</a:t>
            </a:r>
            <a:r>
              <a:rPr kumimoji="1" lang="en-US" altLang="zh-TW" dirty="0"/>
              <a:t>Point Cluster(</a:t>
            </a:r>
            <a:r>
              <a:rPr kumimoji="1" lang="zh-TW" altLang="en-US" dirty="0"/>
              <a:t>點簇</a:t>
            </a:r>
            <a:r>
              <a:rPr kumimoji="1" lang="en-US" altLang="zh-TW" dirty="0"/>
              <a:t>)</a:t>
            </a:r>
            <a:r>
              <a:rPr kumimoji="1" lang="zh-TW" altLang="en-US" dirty="0"/>
              <a:t>是圍繞在這個類別的單一原型</a:t>
            </a:r>
            <a:r>
              <a:rPr kumimoji="1" lang="en-US" altLang="zh-TW" dirty="0"/>
              <a:t>(a single prototype representation)</a:t>
            </a:r>
            <a:r>
              <a:rPr kumimoji="1" lang="zh-TW" altLang="en-US" dirty="0"/>
              <a:t>表示。</a:t>
            </a:r>
            <a:endParaRPr kumimoji="1" lang="en-US" altLang="zh-TW" dirty="0"/>
          </a:p>
          <a:p>
            <a:r>
              <a:rPr kumimoji="1" lang="zh-TW" altLang="en-US" dirty="0"/>
              <a:t>為達成上述假設，針對</a:t>
            </a:r>
            <a:r>
              <a:rPr kumimoji="1" lang="en-US" altLang="zh-TW" dirty="0"/>
              <a:t>few-shot learning and zero-shot learning, we do</a:t>
            </a:r>
            <a:r>
              <a:rPr kumimoji="1" lang="zh-TW" altLang="en-US" dirty="0"/>
              <a:t>：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For few-shot learning</a:t>
            </a:r>
          </a:p>
          <a:p>
            <a:pPr lvl="2"/>
            <a:r>
              <a:rPr kumimoji="1" lang="zh-TW" altLang="en-US" dirty="0"/>
              <a:t>使用</a:t>
            </a:r>
            <a:r>
              <a:rPr kumimoji="1" lang="en-US" altLang="zh-TW" dirty="0"/>
              <a:t>NN</a:t>
            </a:r>
            <a:r>
              <a:rPr kumimoji="1" lang="zh-TW" altLang="en-US" dirty="0"/>
              <a:t>學習一個</a:t>
            </a:r>
            <a:r>
              <a:rPr kumimoji="1" lang="en-US" altLang="zh-TW" dirty="0" err="1"/>
              <a:t>input→embedding</a:t>
            </a:r>
            <a:r>
              <a:rPr kumimoji="1" lang="zh-TW" altLang="en-US" dirty="0"/>
              <a:t>的非線性映射。</a:t>
            </a:r>
            <a:r>
              <a:rPr kumimoji="1" lang="en-US" altLang="zh-TW" dirty="0"/>
              <a:t>(Learn a mapping of input into embedding)</a:t>
            </a:r>
          </a:p>
          <a:p>
            <a:pPr lvl="2"/>
            <a:r>
              <a:rPr kumimoji="1" lang="zh-TW" altLang="en-US" dirty="0"/>
              <a:t>每個類別，以類別中的所有點的</a:t>
            </a:r>
            <a:r>
              <a:rPr kumimoji="1" lang="en-US" altLang="zh-TW" dirty="0"/>
              <a:t>mean</a:t>
            </a:r>
            <a:r>
              <a:rPr kumimoji="1" lang="zh-TW" altLang="en-US" dirty="0"/>
              <a:t>做為其</a:t>
            </a:r>
            <a:r>
              <a:rPr kumimoji="1" lang="en-US" altLang="zh-TW" dirty="0"/>
              <a:t>protype representation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2365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0460B-B636-5227-92BC-1298A4B7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Prototypical Network Review (Cont.)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B77467-75CF-B4E0-C977-92F1CDC12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79" y="945398"/>
            <a:ext cx="11677973" cy="5776076"/>
          </a:xfrm>
        </p:spPr>
        <p:txBody>
          <a:bodyPr>
            <a:normAutofit/>
          </a:bodyPr>
          <a:lstStyle/>
          <a:p>
            <a:pPr lvl="1"/>
            <a:r>
              <a:rPr kumimoji="1" lang="en-US" altLang="zh-TW" dirty="0"/>
              <a:t>For zero-shot learning</a:t>
            </a:r>
          </a:p>
          <a:p>
            <a:pPr lvl="2"/>
            <a:r>
              <a:rPr kumimoji="1" lang="zh-TW" altLang="en-US" dirty="0"/>
              <a:t>每個類別以</a:t>
            </a:r>
            <a:r>
              <a:rPr kumimoji="1" lang="en-US" altLang="zh-TW" dirty="0"/>
              <a:t>meta-data</a:t>
            </a:r>
            <a:r>
              <a:rPr kumimoji="1" lang="zh-TW" altLang="en-US" dirty="0"/>
              <a:t>來表示。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針對每個類別，以</a:t>
            </a:r>
            <a:r>
              <a:rPr kumimoji="1" lang="en-US" altLang="zh-TW" dirty="0"/>
              <a:t>meta-data</a:t>
            </a:r>
            <a:r>
              <a:rPr kumimoji="1" lang="zh-TW" altLang="en-US" dirty="0"/>
              <a:t>學習一個此類別的</a:t>
            </a:r>
            <a:r>
              <a:rPr kumimoji="1" lang="en-US" altLang="zh-TW" dirty="0"/>
              <a:t>embedding</a:t>
            </a:r>
            <a:r>
              <a:rPr kumimoji="1" lang="zh-TW" altLang="en-US" dirty="0"/>
              <a:t>到一共享的空間，並以這個</a:t>
            </a:r>
            <a:r>
              <a:rPr kumimoji="1" lang="en-US" altLang="zh-TW" dirty="0"/>
              <a:t>embedding</a:t>
            </a:r>
            <a:r>
              <a:rPr kumimoji="1" lang="zh-TW" altLang="en-US" dirty="0"/>
              <a:t>做為此類別的</a:t>
            </a:r>
            <a:r>
              <a:rPr kumimoji="1" lang="en-US" altLang="zh-TW" dirty="0"/>
              <a:t>protype-representation</a:t>
            </a:r>
            <a:r>
              <a:rPr kumimoji="1" lang="zh-TW" altLang="en-US" dirty="0"/>
              <a:t>。</a:t>
            </a:r>
            <a:r>
              <a:rPr kumimoji="1" lang="en-US" altLang="zh-TW" dirty="0"/>
              <a:t>(</a:t>
            </a:r>
            <a:r>
              <a:rPr lang="en" altLang="zh-TW" dirty="0">
                <a:solidFill>
                  <a:srgbClr val="000000"/>
                </a:solidFill>
                <a:effectLst/>
                <a:latin typeface="Helvetica" pitchFamily="2" charset="0"/>
              </a:rPr>
              <a:t>learn an embedding of the meta-data into a shared space to serve as the prototype for each class</a:t>
            </a:r>
            <a:r>
              <a:rPr kumimoji="1" lang="en-US" altLang="zh-TW" dirty="0"/>
              <a:t>)</a:t>
            </a:r>
          </a:p>
          <a:p>
            <a:pPr lvl="1"/>
            <a:r>
              <a:rPr kumimoji="1" lang="zh-TW" altLang="en-US" dirty="0"/>
              <a:t>分類方法則是找出</a:t>
            </a:r>
            <a:r>
              <a:rPr kumimoji="1" lang="en-US" altLang="zh-TW" dirty="0"/>
              <a:t>embedded query input</a:t>
            </a:r>
            <a:r>
              <a:rPr kumimoji="1" lang="zh-TW" altLang="en-US" dirty="0"/>
              <a:t>距離哪一個類別的</a:t>
            </a:r>
            <a:r>
              <a:rPr kumimoji="1" lang="en-US" altLang="zh-TW" dirty="0"/>
              <a:t>protype representation</a:t>
            </a:r>
            <a:r>
              <a:rPr kumimoji="1" lang="zh-TW" altLang="en-US" dirty="0"/>
              <a:t>最近。</a:t>
            </a:r>
            <a:endParaRPr kumimoji="1" lang="en-US" altLang="zh-TW" dirty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456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559B3-BB84-F68E-494F-09B1C8FD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研究目的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AD57F7-CBDE-9E1D-D68E-B15CD470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採用少量的數據產生好的聲音分類模型</a:t>
            </a:r>
            <a:endParaRPr kumimoji="1" lang="en-US" altLang="zh-TW" dirty="0"/>
          </a:p>
          <a:p>
            <a:r>
              <a:rPr kumimoji="1" lang="zh-TW" altLang="en-US" dirty="0"/>
              <a:t>好的模型代表：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泛化能力好。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小模型一樣達成接近較大模型的分類能力。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準確率高。</a:t>
            </a:r>
          </a:p>
        </p:txBody>
      </p:sp>
    </p:spTree>
    <p:extLst>
      <p:ext uri="{BB962C8B-B14F-4D97-AF65-F5344CB8AC3E}">
        <p14:creationId xmlns:p14="http://schemas.microsoft.com/office/powerpoint/2010/main" val="281895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0BD7F-50BC-AC97-5621-DC9F622C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BC-Learning+ProtoNet</a:t>
            </a:r>
            <a:r>
              <a:rPr kumimoji="1" lang="zh-TW" altLang="en-US" dirty="0"/>
              <a:t>想法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5624B5-E4AE-C2BD-C8C7-EC23DD5C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/>
              <a:t>BC-learning</a:t>
            </a:r>
            <a:r>
              <a:rPr kumimoji="1" lang="zh-TW" altLang="en-US" dirty="0"/>
              <a:t>簡單來說：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有</a:t>
            </a:r>
            <a:r>
              <a:rPr kumimoji="1" lang="en-US" altLang="zh-TW" dirty="0"/>
              <a:t>Data-Augmentation</a:t>
            </a:r>
            <a:r>
              <a:rPr kumimoji="1" lang="zh-TW" altLang="en-US" dirty="0"/>
              <a:t>的功能。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強化</a:t>
            </a:r>
            <a:r>
              <a:rPr kumimoji="1" lang="en-US" altLang="zh-TW" dirty="0"/>
              <a:t>Fisher’s Criterion</a:t>
            </a:r>
            <a:r>
              <a:rPr kumimoji="1" lang="zh-TW" altLang="en-US" dirty="0"/>
              <a:t>以達成更好的分類。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en-US" altLang="zh-TW" dirty="0"/>
              <a:t>Proto-Net</a:t>
            </a:r>
            <a:r>
              <a:rPr kumimoji="1" lang="zh-TW" altLang="en-US" dirty="0"/>
              <a:t>簡單來說，做二件事：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學習</a:t>
            </a:r>
            <a:r>
              <a:rPr kumimoji="1" lang="en-US" altLang="zh-TW" dirty="0" err="1"/>
              <a:t>input→embedding</a:t>
            </a:r>
            <a:r>
              <a:rPr kumimoji="1" lang="zh-TW" altLang="en-US" dirty="0"/>
              <a:t>的非線性映射。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計算類別的</a:t>
            </a:r>
            <a:r>
              <a:rPr kumimoji="1" lang="en-US" altLang="zh-TW" dirty="0"/>
              <a:t>protype representation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結合</a:t>
            </a:r>
            <a:r>
              <a:rPr kumimoji="1" lang="en-US" altLang="zh-TW" dirty="0"/>
              <a:t>BC-Learning</a:t>
            </a:r>
            <a:r>
              <a:rPr kumimoji="1" lang="zh-TW" altLang="en-US" dirty="0"/>
              <a:t>及</a:t>
            </a:r>
            <a:r>
              <a:rPr kumimoji="1" lang="en-US" altLang="zh-TW" dirty="0" err="1"/>
              <a:t>ProtoNet</a:t>
            </a:r>
            <a:r>
              <a:rPr kumimoji="1" lang="zh-TW" altLang="en-US" dirty="0"/>
              <a:t>的目的：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以</a:t>
            </a:r>
            <a:r>
              <a:rPr kumimoji="1" lang="zh-TW" altLang="en-US" dirty="0">
                <a:solidFill>
                  <a:srgbClr val="FF0000"/>
                </a:solidFill>
              </a:rPr>
              <a:t>更少的樣本</a:t>
            </a:r>
            <a:r>
              <a:rPr kumimoji="1" lang="zh-TW" altLang="en-US" dirty="0"/>
              <a:t>得到</a:t>
            </a:r>
            <a:r>
              <a:rPr kumimoji="1" lang="zh-TW" altLang="en-US" dirty="0">
                <a:solidFill>
                  <a:srgbClr val="FF0000"/>
                </a:solidFill>
              </a:rPr>
              <a:t>泛化更好的</a:t>
            </a:r>
            <a:r>
              <a:rPr kumimoji="1" lang="zh-TW" altLang="en-US" dirty="0"/>
              <a:t>訓練模型。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73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2E28439A-96E4-C80C-390F-5872B7BD8D95}"/>
              </a:ext>
            </a:extLst>
          </p:cNvPr>
          <p:cNvGrpSpPr/>
          <p:nvPr/>
        </p:nvGrpSpPr>
        <p:grpSpPr>
          <a:xfrm>
            <a:off x="1767016" y="1417700"/>
            <a:ext cx="8657967" cy="4506098"/>
            <a:chOff x="1767016" y="1013253"/>
            <a:chExt cx="8657967" cy="4506098"/>
          </a:xfrm>
        </p:grpSpPr>
        <p:sp>
          <p:nvSpPr>
            <p:cNvPr id="4" name="平行四邊形 3">
              <a:extLst>
                <a:ext uri="{FF2B5EF4-FFF2-40B4-BE49-F238E27FC236}">
                  <a16:creationId xmlns:a16="http://schemas.microsoft.com/office/drawing/2014/main" id="{62B48AB7-2EE6-6312-B89E-0A04A84338AB}"/>
                </a:ext>
              </a:extLst>
            </p:cNvPr>
            <p:cNvSpPr/>
            <p:nvPr/>
          </p:nvSpPr>
          <p:spPr>
            <a:xfrm>
              <a:off x="1767016" y="1013253"/>
              <a:ext cx="8657967" cy="4506098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4E301533-6808-C339-F0CE-16425DE22B13}"/>
                </a:ext>
              </a:extLst>
            </p:cNvPr>
            <p:cNvCxnSpPr>
              <a:cxnSpLocks/>
            </p:cNvCxnSpPr>
            <p:nvPr/>
          </p:nvCxnSpPr>
          <p:spPr>
            <a:xfrm>
              <a:off x="2899719" y="1013253"/>
              <a:ext cx="3534032" cy="17876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8879D48A-D07A-0F63-CABB-D7C60B5A66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6454" y="2817342"/>
              <a:ext cx="2677297" cy="270200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236F8DD2-237D-ECF1-356D-7899F8E2942D}"/>
                </a:ext>
              </a:extLst>
            </p:cNvPr>
            <p:cNvCxnSpPr>
              <a:cxnSpLocks/>
            </p:cNvCxnSpPr>
            <p:nvPr/>
          </p:nvCxnSpPr>
          <p:spPr>
            <a:xfrm>
              <a:off x="6433751" y="2800865"/>
              <a:ext cx="2858530" cy="27184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橢圓 28">
            <a:extLst>
              <a:ext uri="{FF2B5EF4-FFF2-40B4-BE49-F238E27FC236}">
                <a16:creationId xmlns:a16="http://schemas.microsoft.com/office/drawing/2014/main" id="{53C5FB20-76B2-6F7F-5C3A-2F01B5A60F6B}"/>
              </a:ext>
            </a:extLst>
          </p:cNvPr>
          <p:cNvSpPr/>
          <p:nvPr/>
        </p:nvSpPr>
        <p:spPr>
          <a:xfrm>
            <a:off x="3146854" y="3464803"/>
            <a:ext cx="477796" cy="44484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FA89F92C-699E-50B1-FC56-6EA66A0F6A06}"/>
              </a:ext>
            </a:extLst>
          </p:cNvPr>
          <p:cNvSpPr/>
          <p:nvPr/>
        </p:nvSpPr>
        <p:spPr>
          <a:xfrm>
            <a:off x="2767226" y="3981466"/>
            <a:ext cx="168875" cy="14416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49B4F58E-B2BF-5A3F-4F3B-BFDFD8B012D5}"/>
              </a:ext>
            </a:extLst>
          </p:cNvPr>
          <p:cNvSpPr/>
          <p:nvPr/>
        </p:nvSpPr>
        <p:spPr>
          <a:xfrm>
            <a:off x="3062416" y="2752230"/>
            <a:ext cx="168875" cy="144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B591766C-7E97-0539-5B87-C17BEACE8F0C}"/>
              </a:ext>
            </a:extLst>
          </p:cNvPr>
          <p:cNvSpPr/>
          <p:nvPr/>
        </p:nvSpPr>
        <p:spPr>
          <a:xfrm>
            <a:off x="3756454" y="4317420"/>
            <a:ext cx="168875" cy="14416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3CE0AEF-B218-41D6-EF88-0EF3A72A06DB}"/>
              </a:ext>
            </a:extLst>
          </p:cNvPr>
          <p:cNvSpPr txBox="1"/>
          <p:nvPr/>
        </p:nvSpPr>
        <p:spPr>
          <a:xfrm>
            <a:off x="3635977" y="3361831"/>
            <a:ext cx="42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f(x</a:t>
            </a:r>
            <a:r>
              <a:rPr kumimoji="1" lang="en-US" altLang="zh-TW" sz="1200" baseline="-25000" dirty="0"/>
              <a:t>c</a:t>
            </a:r>
            <a:r>
              <a:rPr kumimoji="1" lang="en-US" altLang="zh-TW" sz="1200" dirty="0"/>
              <a:t>)</a:t>
            </a:r>
            <a:endParaRPr kumimoji="1" lang="zh-TW" altLang="en-US" sz="12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D692DEA-B357-612B-95B4-660AB9594B4F}"/>
              </a:ext>
            </a:extLst>
          </p:cNvPr>
          <p:cNvSpPr txBox="1"/>
          <p:nvPr/>
        </p:nvSpPr>
        <p:spPr>
          <a:xfrm>
            <a:off x="625047" y="2309962"/>
            <a:ext cx="11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x</a:t>
            </a:r>
            <a:r>
              <a:rPr kumimoji="1" lang="en-US" altLang="zh-TW" sz="1200" baseline="-25000" dirty="0"/>
              <a:t>1</a:t>
            </a:r>
            <a:r>
              <a:rPr kumimoji="1" lang="en-US" altLang="zh-TW" sz="1200" dirty="0"/>
              <a:t>= f(</a:t>
            </a:r>
            <a:r>
              <a:rPr kumimoji="1" lang="en-US" altLang="zh-TW" sz="1200" dirty="0" err="1"/>
              <a:t>mixr</a:t>
            </a:r>
            <a:r>
              <a:rPr kumimoji="1" lang="en-US" altLang="zh-TW" sz="1200" dirty="0"/>
              <a:t>(A,B))</a:t>
            </a:r>
            <a:endParaRPr kumimoji="1" lang="zh-TW" altLang="en-US" sz="12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0D6724A-0AA5-42ED-E8AF-8EDE472ABD65}"/>
              </a:ext>
            </a:extLst>
          </p:cNvPr>
          <p:cNvSpPr txBox="1"/>
          <p:nvPr/>
        </p:nvSpPr>
        <p:spPr>
          <a:xfrm>
            <a:off x="531855" y="3909646"/>
            <a:ext cx="11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x</a:t>
            </a:r>
            <a:r>
              <a:rPr kumimoji="1" lang="en-US" altLang="zh-TW" sz="1200" baseline="-25000" dirty="0"/>
              <a:t>2</a:t>
            </a:r>
            <a:r>
              <a:rPr kumimoji="1" lang="en-US" altLang="zh-TW" sz="1200" dirty="0"/>
              <a:t>= f(</a:t>
            </a:r>
            <a:r>
              <a:rPr kumimoji="1" lang="en-US" altLang="zh-TW" sz="1200" dirty="0" err="1"/>
              <a:t>mixr</a:t>
            </a:r>
            <a:r>
              <a:rPr kumimoji="1" lang="en-US" altLang="zh-TW" sz="1200" dirty="0"/>
              <a:t>(A,B))</a:t>
            </a:r>
            <a:endParaRPr kumimoji="1" lang="zh-TW" altLang="en-US" sz="120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34FCD62-D4D5-F609-3A4B-37C480E3DA35}"/>
              </a:ext>
            </a:extLst>
          </p:cNvPr>
          <p:cNvSpPr txBox="1"/>
          <p:nvPr/>
        </p:nvSpPr>
        <p:spPr>
          <a:xfrm>
            <a:off x="2060518" y="6093186"/>
            <a:ext cx="1141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 err="1"/>
              <a:t>x</a:t>
            </a:r>
            <a:r>
              <a:rPr kumimoji="1" lang="en-US" altLang="zh-TW" sz="1200" baseline="-25000" dirty="0" err="1"/>
              <a:t>n</a:t>
            </a:r>
            <a:r>
              <a:rPr kumimoji="1" lang="en-US" altLang="zh-TW" sz="1200" dirty="0"/>
              <a:t>= f(</a:t>
            </a:r>
            <a:r>
              <a:rPr kumimoji="1" lang="en-US" altLang="zh-TW" sz="1200" dirty="0" err="1"/>
              <a:t>mixr</a:t>
            </a:r>
            <a:r>
              <a:rPr kumimoji="1" lang="en-US" altLang="zh-TW" sz="1200" dirty="0"/>
              <a:t>(A,B))</a:t>
            </a:r>
            <a:endParaRPr kumimoji="1" lang="zh-TW" altLang="en-US" sz="1200" dirty="0"/>
          </a:p>
        </p:txBody>
      </p: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55E962FA-B4E4-9CA4-AD96-BE11AA533FA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767017" y="2448462"/>
            <a:ext cx="1286648" cy="36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40B2A3E2-0C02-3F9C-9B55-9434AEBD914C}"/>
              </a:ext>
            </a:extLst>
          </p:cNvPr>
          <p:cNvCxnSpPr>
            <a:cxnSpLocks/>
          </p:cNvCxnSpPr>
          <p:nvPr/>
        </p:nvCxnSpPr>
        <p:spPr>
          <a:xfrm flipV="1">
            <a:off x="1596852" y="3979927"/>
            <a:ext cx="1104386" cy="3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E0DE5C3D-12CD-9987-527F-FEC5604C27E3}"/>
              </a:ext>
            </a:extLst>
          </p:cNvPr>
          <p:cNvCxnSpPr>
            <a:cxnSpLocks/>
          </p:cNvCxnSpPr>
          <p:nvPr/>
        </p:nvCxnSpPr>
        <p:spPr>
          <a:xfrm flipV="1">
            <a:off x="2656703" y="4507920"/>
            <a:ext cx="1124482" cy="1610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72F60364-EA2F-B411-5E90-257787D2D1EE}"/>
              </a:ext>
            </a:extLst>
          </p:cNvPr>
          <p:cNvCxnSpPr>
            <a:stCxn id="32" idx="4"/>
            <a:endCxn id="29" idx="0"/>
          </p:cNvCxnSpPr>
          <p:nvPr/>
        </p:nvCxnSpPr>
        <p:spPr>
          <a:xfrm>
            <a:off x="3146854" y="2896393"/>
            <a:ext cx="238898" cy="568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CDF506F2-7217-305B-CBC8-EB4EF3CE9CCF}"/>
              </a:ext>
            </a:extLst>
          </p:cNvPr>
          <p:cNvCxnSpPr>
            <a:cxnSpLocks/>
            <a:stCxn id="29" idx="3"/>
            <a:endCxn id="31" idx="7"/>
          </p:cNvCxnSpPr>
          <p:nvPr/>
        </p:nvCxnSpPr>
        <p:spPr>
          <a:xfrm flipH="1">
            <a:off x="2911370" y="3844500"/>
            <a:ext cx="305456" cy="158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892F7716-A985-A00A-B5E2-D14E0265F282}"/>
              </a:ext>
            </a:extLst>
          </p:cNvPr>
          <p:cNvCxnSpPr>
            <a:cxnSpLocks/>
            <a:stCxn id="29" idx="5"/>
            <a:endCxn id="33" idx="1"/>
          </p:cNvCxnSpPr>
          <p:nvPr/>
        </p:nvCxnSpPr>
        <p:spPr>
          <a:xfrm>
            <a:off x="3554678" y="3844500"/>
            <a:ext cx="226507" cy="494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圓角矩形 56">
            <a:extLst>
              <a:ext uri="{FF2B5EF4-FFF2-40B4-BE49-F238E27FC236}">
                <a16:creationId xmlns:a16="http://schemas.microsoft.com/office/drawing/2014/main" id="{F59EDACE-8F5D-DC03-DEBB-42805878B228}"/>
              </a:ext>
            </a:extLst>
          </p:cNvPr>
          <p:cNvSpPr/>
          <p:nvPr/>
        </p:nvSpPr>
        <p:spPr>
          <a:xfrm>
            <a:off x="7265520" y="2564138"/>
            <a:ext cx="195848" cy="164241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8" name="圓角矩形 57">
            <a:extLst>
              <a:ext uri="{FF2B5EF4-FFF2-40B4-BE49-F238E27FC236}">
                <a16:creationId xmlns:a16="http://schemas.microsoft.com/office/drawing/2014/main" id="{49C026E6-2794-691E-B6F9-8874523988F3}"/>
              </a:ext>
            </a:extLst>
          </p:cNvPr>
          <p:cNvSpPr/>
          <p:nvPr/>
        </p:nvSpPr>
        <p:spPr>
          <a:xfrm rot="2649935">
            <a:off x="7759260" y="3053941"/>
            <a:ext cx="337751" cy="3027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9030513-320B-92EA-7F74-1BA9F5C49329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8033601" y="2827697"/>
            <a:ext cx="443503" cy="269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C8576465-B6D0-EDF4-BA6B-FA9DC451603C}"/>
              </a:ext>
            </a:extLst>
          </p:cNvPr>
          <p:cNvCxnSpPr>
            <a:cxnSpLocks/>
            <a:stCxn id="57" idx="2"/>
            <a:endCxn id="58" idx="1"/>
          </p:cNvCxnSpPr>
          <p:nvPr/>
        </p:nvCxnSpPr>
        <p:spPr>
          <a:xfrm>
            <a:off x="7363444" y="2728379"/>
            <a:ext cx="443552" cy="359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5" name="圓角矩形 64">
            <a:extLst>
              <a:ext uri="{FF2B5EF4-FFF2-40B4-BE49-F238E27FC236}">
                <a16:creationId xmlns:a16="http://schemas.microsoft.com/office/drawing/2014/main" id="{1AB82C2B-1559-C28B-FD56-9E2F8AA67518}"/>
              </a:ext>
            </a:extLst>
          </p:cNvPr>
          <p:cNvSpPr/>
          <p:nvPr/>
        </p:nvSpPr>
        <p:spPr>
          <a:xfrm>
            <a:off x="8477760" y="2720249"/>
            <a:ext cx="195848" cy="16424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7" name="圓角矩形 66">
            <a:extLst>
              <a:ext uri="{FF2B5EF4-FFF2-40B4-BE49-F238E27FC236}">
                <a16:creationId xmlns:a16="http://schemas.microsoft.com/office/drawing/2014/main" id="{9FE13779-3DB6-813F-35F3-F33EFBA123B6}"/>
              </a:ext>
            </a:extLst>
          </p:cNvPr>
          <p:cNvSpPr/>
          <p:nvPr/>
        </p:nvSpPr>
        <p:spPr>
          <a:xfrm>
            <a:off x="8379180" y="3556709"/>
            <a:ext cx="195848" cy="1642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B76144DD-1AF2-3341-E6CB-8B4E5DEDCDC8}"/>
              </a:ext>
            </a:extLst>
          </p:cNvPr>
          <p:cNvCxnSpPr>
            <a:cxnSpLocks/>
            <a:endCxn id="58" idx="3"/>
          </p:cNvCxnSpPr>
          <p:nvPr/>
        </p:nvCxnSpPr>
        <p:spPr>
          <a:xfrm flipH="1" flipV="1">
            <a:off x="8049274" y="3322973"/>
            <a:ext cx="329906" cy="243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三角形 69">
            <a:extLst>
              <a:ext uri="{FF2B5EF4-FFF2-40B4-BE49-F238E27FC236}">
                <a16:creationId xmlns:a16="http://schemas.microsoft.com/office/drawing/2014/main" id="{8AC1599E-3D26-A658-D65E-E1D21F05BC0A}"/>
              </a:ext>
            </a:extLst>
          </p:cNvPr>
          <p:cNvSpPr/>
          <p:nvPr/>
        </p:nvSpPr>
        <p:spPr>
          <a:xfrm rot="3956060">
            <a:off x="6342438" y="4552258"/>
            <a:ext cx="345989" cy="25537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2" name="三角形 71">
            <a:extLst>
              <a:ext uri="{FF2B5EF4-FFF2-40B4-BE49-F238E27FC236}">
                <a16:creationId xmlns:a16="http://schemas.microsoft.com/office/drawing/2014/main" id="{97E76FDE-1E0E-59E3-A489-1EF9DB6D6DD3}"/>
              </a:ext>
            </a:extLst>
          </p:cNvPr>
          <p:cNvSpPr/>
          <p:nvPr/>
        </p:nvSpPr>
        <p:spPr>
          <a:xfrm rot="4237976">
            <a:off x="7215746" y="5391517"/>
            <a:ext cx="232367" cy="19272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A993AA65-F405-5119-DE1F-ACCF0FD32A63}"/>
              </a:ext>
            </a:extLst>
          </p:cNvPr>
          <p:cNvCxnSpPr>
            <a:cxnSpLocks/>
            <a:stCxn id="70" idx="5"/>
            <a:endCxn id="72" idx="2"/>
          </p:cNvCxnSpPr>
          <p:nvPr/>
        </p:nvCxnSpPr>
        <p:spPr>
          <a:xfrm>
            <a:off x="6550704" y="4758924"/>
            <a:ext cx="651788" cy="6513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0D3F9C6C-7806-F555-F4A3-2367AEC2FB91}"/>
              </a:ext>
            </a:extLst>
          </p:cNvPr>
          <p:cNvCxnSpPr>
            <a:cxnSpLocks/>
            <a:stCxn id="70" idx="3"/>
            <a:endCxn id="77" idx="1"/>
          </p:cNvCxnSpPr>
          <p:nvPr/>
        </p:nvCxnSpPr>
        <p:spPr>
          <a:xfrm flipH="1">
            <a:off x="5847477" y="4732013"/>
            <a:ext cx="551368" cy="6234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7" name="三角形 76">
            <a:extLst>
              <a:ext uri="{FF2B5EF4-FFF2-40B4-BE49-F238E27FC236}">
                <a16:creationId xmlns:a16="http://schemas.microsoft.com/office/drawing/2014/main" id="{FA155DBD-D018-2AD9-BD38-44DC874216E5}"/>
              </a:ext>
            </a:extLst>
          </p:cNvPr>
          <p:cNvSpPr/>
          <p:nvPr/>
        </p:nvSpPr>
        <p:spPr>
          <a:xfrm rot="4237976">
            <a:off x="5750558" y="5313862"/>
            <a:ext cx="232367" cy="192723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1" name="三角形 80">
            <a:extLst>
              <a:ext uri="{FF2B5EF4-FFF2-40B4-BE49-F238E27FC236}">
                <a16:creationId xmlns:a16="http://schemas.microsoft.com/office/drawing/2014/main" id="{3486ED7E-70E2-6A44-1583-2E4181572BA7}"/>
              </a:ext>
            </a:extLst>
          </p:cNvPr>
          <p:cNvSpPr/>
          <p:nvPr/>
        </p:nvSpPr>
        <p:spPr>
          <a:xfrm rot="7928834">
            <a:off x="6364629" y="3827177"/>
            <a:ext cx="232367" cy="192723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A7BF1048-49AB-A5C8-8186-D3638FDDDB40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6456263" y="3967849"/>
            <a:ext cx="23897" cy="6331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標題 1">
            <a:extLst>
              <a:ext uri="{FF2B5EF4-FFF2-40B4-BE49-F238E27FC236}">
                <a16:creationId xmlns:a16="http://schemas.microsoft.com/office/drawing/2014/main" id="{6E2031F8-D529-2E70-A816-BF25BACA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0" y="136526"/>
            <a:ext cx="11677972" cy="808872"/>
          </a:xfrm>
        </p:spPr>
        <p:txBody>
          <a:bodyPr/>
          <a:lstStyle/>
          <a:p>
            <a:r>
              <a:rPr kumimoji="1" lang="en-US" altLang="zh-TW" dirty="0" err="1"/>
              <a:t>BC-Learning+ProtoNet</a:t>
            </a:r>
            <a:r>
              <a:rPr kumimoji="1" lang="zh-TW" altLang="en-US" dirty="0"/>
              <a:t>概念圖</a:t>
            </a:r>
          </a:p>
        </p:txBody>
      </p:sp>
    </p:spTree>
    <p:extLst>
      <p:ext uri="{BB962C8B-B14F-4D97-AF65-F5344CB8AC3E}">
        <p14:creationId xmlns:p14="http://schemas.microsoft.com/office/powerpoint/2010/main" val="136137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0BD7F-50BC-AC97-5621-DC9F622C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BC-Learning+ProtoNet</a:t>
            </a:r>
            <a:r>
              <a:rPr kumimoji="1" lang="zh-TW" altLang="en-US" dirty="0"/>
              <a:t>想法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5624B5-E4AE-C2BD-C8C7-EC23DD5C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TW" dirty="0"/>
              <a:t>BC-learning</a:t>
            </a:r>
            <a:r>
              <a:rPr kumimoji="1" lang="zh-TW" altLang="en-US" dirty="0"/>
              <a:t>實作上的重點在一個有</a:t>
            </a:r>
            <a:r>
              <a:rPr kumimoji="1" lang="en-US" altLang="zh-TW" dirty="0"/>
              <a:t>N</a:t>
            </a:r>
            <a:r>
              <a:rPr kumimoji="1" lang="zh-TW" altLang="en-US" dirty="0"/>
              <a:t>個類別的訓練集中，隨機選取個</a:t>
            </a:r>
            <a:r>
              <a:rPr kumimoji="1" lang="en-US" altLang="zh-TW" dirty="0"/>
              <a:t>M</a:t>
            </a:r>
            <a:r>
              <a:rPr kumimoji="1" lang="zh-TW" altLang="en-US" dirty="0"/>
              <a:t>個類別</a:t>
            </a:r>
            <a:r>
              <a:rPr kumimoji="1" lang="en-US" altLang="zh-TW" dirty="0"/>
              <a:t>(N &gt;M)</a:t>
            </a:r>
            <a:r>
              <a:rPr kumimoji="1" lang="zh-TW" altLang="en-US" dirty="0"/>
              <a:t>，在從這</a:t>
            </a:r>
            <a:r>
              <a:rPr kumimoji="1" lang="en-US" altLang="zh-TW" dirty="0"/>
              <a:t>M</a:t>
            </a:r>
            <a:r>
              <a:rPr kumimoji="1" lang="zh-TW" altLang="en-US" dirty="0"/>
              <a:t>個類別中各隨機選取</a:t>
            </a:r>
            <a:r>
              <a:rPr kumimoji="1" lang="en-US" altLang="zh-TW" dirty="0"/>
              <a:t>1</a:t>
            </a:r>
            <a:r>
              <a:rPr kumimoji="1" lang="zh-TW" altLang="en-US" dirty="0"/>
              <a:t>個樣本進行混合，而這個混合的樣本的標籤，也是依照樣本混合比例進行產生。這是</a:t>
            </a:r>
            <a:r>
              <a:rPr kumimoji="1" lang="en-US" altLang="zh-TW" dirty="0"/>
              <a:t>BC-Learning</a:t>
            </a:r>
            <a:r>
              <a:rPr kumimoji="1" lang="zh-TW" altLang="en-US" dirty="0"/>
              <a:t>不嚴謹的白話文描述。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en-US" altLang="zh-TW" dirty="0"/>
              <a:t>Proto-Net</a:t>
            </a:r>
            <a:r>
              <a:rPr kumimoji="1" lang="zh-TW" altLang="en-US" dirty="0"/>
              <a:t>簡單來說，做二件事：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學習</a:t>
            </a:r>
            <a:r>
              <a:rPr kumimoji="1" lang="en-US" altLang="zh-TW" dirty="0" err="1"/>
              <a:t>input→embedding</a:t>
            </a:r>
            <a:r>
              <a:rPr kumimoji="1" lang="zh-TW" altLang="en-US" dirty="0"/>
              <a:t>的非線性映射。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計算類別的</a:t>
            </a:r>
            <a:r>
              <a:rPr kumimoji="1" lang="en-US" altLang="zh-TW" dirty="0"/>
              <a:t>protype representation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結合</a:t>
            </a:r>
            <a:r>
              <a:rPr kumimoji="1" lang="en-US" altLang="zh-TW" dirty="0"/>
              <a:t>BC-Learning</a:t>
            </a:r>
            <a:r>
              <a:rPr kumimoji="1" lang="zh-TW" altLang="en-US" dirty="0"/>
              <a:t>及</a:t>
            </a:r>
            <a:r>
              <a:rPr kumimoji="1" lang="en-US" altLang="zh-TW" dirty="0" err="1"/>
              <a:t>ProtoNet</a:t>
            </a:r>
            <a:r>
              <a:rPr kumimoji="1" lang="zh-TW" altLang="en-US" dirty="0"/>
              <a:t>的目的：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以</a:t>
            </a:r>
            <a:r>
              <a:rPr kumimoji="1" lang="zh-TW" altLang="en-US" dirty="0">
                <a:solidFill>
                  <a:srgbClr val="FF0000"/>
                </a:solidFill>
              </a:rPr>
              <a:t>更少的樣本</a:t>
            </a:r>
            <a:r>
              <a:rPr kumimoji="1" lang="zh-TW" altLang="en-US" dirty="0"/>
              <a:t>得到</a:t>
            </a:r>
            <a:r>
              <a:rPr kumimoji="1" lang="zh-TW" altLang="en-US" dirty="0">
                <a:solidFill>
                  <a:srgbClr val="FF0000"/>
                </a:solidFill>
              </a:rPr>
              <a:t>泛化更好的</a:t>
            </a:r>
            <a:r>
              <a:rPr kumimoji="1" lang="zh-TW" altLang="en-US" dirty="0"/>
              <a:t>訓練模型。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0101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0BD7F-50BC-AC97-5621-DC9F622C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BC-Learning+ProtoNet</a:t>
            </a:r>
            <a:r>
              <a:rPr kumimoji="1" lang="zh-TW" altLang="en-US" dirty="0"/>
              <a:t>想法</a:t>
            </a:r>
            <a:r>
              <a:rPr kumimoji="1" lang="en-US" altLang="zh-TW" dirty="0"/>
              <a:t>(Cont.)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5624B5-E4AE-C2BD-C8C7-EC23DD5C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問題點：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en-US" altLang="zh-TW" dirty="0"/>
              <a:t>BC-Learning</a:t>
            </a:r>
            <a:r>
              <a:rPr kumimoji="1" lang="zh-TW" altLang="en-US" dirty="0"/>
              <a:t>中樣本的產生方式修改。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由</a:t>
            </a:r>
            <a:r>
              <a:rPr kumimoji="1" lang="en-US" altLang="zh-TW" dirty="0"/>
              <a:t>BC-Learning</a:t>
            </a:r>
            <a:r>
              <a:rPr kumimoji="1" lang="zh-TW" altLang="en-US" dirty="0"/>
              <a:t>產生出來的樣本，對應的 </a:t>
            </a:r>
            <a:r>
              <a:rPr kumimoji="1" lang="en-US" altLang="zh-TW" dirty="0"/>
              <a:t>Label</a:t>
            </a:r>
            <a:r>
              <a:rPr kumimoji="1" lang="zh-TW" altLang="en-US" dirty="0"/>
              <a:t>如何產生，才能符合</a:t>
            </a:r>
            <a:r>
              <a:rPr kumimoji="1" lang="en-US" altLang="zh-TW" dirty="0" err="1"/>
              <a:t>ProtoNet</a:t>
            </a:r>
            <a:r>
              <a:rPr kumimoji="1" lang="zh-TW" altLang="en-US" dirty="0"/>
              <a:t>的需求。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zh-TW" altLang="en-US" dirty="0"/>
              <a:t>類別的</a:t>
            </a:r>
            <a:r>
              <a:rPr kumimoji="1" lang="en-US" altLang="zh-TW" dirty="0"/>
              <a:t>protype representation</a:t>
            </a:r>
            <a:r>
              <a:rPr kumimoji="1" lang="zh-TW" altLang="en-US" dirty="0"/>
              <a:t>與</a:t>
            </a:r>
            <a:r>
              <a:rPr kumimoji="1" lang="en-US" altLang="zh-TW" dirty="0"/>
              <a:t>BC-Learning</a:t>
            </a:r>
            <a:r>
              <a:rPr kumimoji="1" lang="zh-TW" altLang="en-US" dirty="0"/>
              <a:t>產生的訓練集如何</a:t>
            </a:r>
            <a:r>
              <a:rPr kumimoji="1" lang="en-US" altLang="zh-TW" dirty="0"/>
              <a:t>…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/>
              <a:t>Loss-Function</a:t>
            </a:r>
            <a:r>
              <a:rPr kumimoji="1" lang="zh-TW" altLang="en-US" dirty="0"/>
              <a:t>的定義。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718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78CEBE7-90D4-94B8-7683-134059B92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113" y="3198341"/>
            <a:ext cx="7317754" cy="3601864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C8C4246-3A7F-DEA8-F9E2-18D510030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5308" y="57795"/>
            <a:ext cx="7408249" cy="3374268"/>
          </a:xfrm>
        </p:spPr>
      </p:pic>
    </p:spTree>
    <p:extLst>
      <p:ext uri="{BB962C8B-B14F-4D97-AF65-F5344CB8AC3E}">
        <p14:creationId xmlns:p14="http://schemas.microsoft.com/office/powerpoint/2010/main" val="378705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36E7A-1007-B54E-9218-BFCE144D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Fisher’s Criteria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6E4E4C0-EB40-C63F-B29D-BFEF4EC3B2B6}"/>
                  </a:ext>
                </a:extLst>
              </p:cNvPr>
              <p:cNvSpPr txBox="1"/>
              <p:nvPr/>
            </p:nvSpPr>
            <p:spPr>
              <a:xfrm>
                <a:off x="362464" y="1317816"/>
                <a:ext cx="3921212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𝐵𝑒𝑡𝑤𝑒𝑒𝑛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𝐼𝑛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6E4E4C0-EB40-C63F-B29D-BFEF4EC3B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4" y="1317816"/>
                <a:ext cx="3921212" cy="618311"/>
              </a:xfrm>
              <a:prstGeom prst="rect">
                <a:avLst/>
              </a:prstGeom>
              <a:blipFill>
                <a:blip r:embed="rId2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>
            <a:extLst>
              <a:ext uri="{FF2B5EF4-FFF2-40B4-BE49-F238E27FC236}">
                <a16:creationId xmlns:a16="http://schemas.microsoft.com/office/drawing/2014/main" id="{44BBA2DE-F746-8865-65C4-1467E247AB1A}"/>
              </a:ext>
            </a:extLst>
          </p:cNvPr>
          <p:cNvSpPr/>
          <p:nvPr/>
        </p:nvSpPr>
        <p:spPr>
          <a:xfrm>
            <a:off x="5255739" y="800217"/>
            <a:ext cx="2594920" cy="219011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CC34AAE-EB1D-C5EA-471C-F96429F38DE1}"/>
              </a:ext>
            </a:extLst>
          </p:cNvPr>
          <p:cNvSpPr/>
          <p:nvPr/>
        </p:nvSpPr>
        <p:spPr>
          <a:xfrm>
            <a:off x="6096000" y="1029730"/>
            <a:ext cx="337751" cy="2880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DDEADB7-710B-790F-7BF6-58D2B05A2185}"/>
              </a:ext>
            </a:extLst>
          </p:cNvPr>
          <p:cNvSpPr/>
          <p:nvPr/>
        </p:nvSpPr>
        <p:spPr>
          <a:xfrm>
            <a:off x="6024966" y="1928124"/>
            <a:ext cx="337751" cy="2880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33A3267-9DFA-A8CA-13F4-C2DAA5166413}"/>
              </a:ext>
            </a:extLst>
          </p:cNvPr>
          <p:cNvSpPr/>
          <p:nvPr/>
        </p:nvSpPr>
        <p:spPr>
          <a:xfrm>
            <a:off x="6886866" y="2262798"/>
            <a:ext cx="337751" cy="2880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D71F7CA-2C6B-7A66-A28B-7620C44AEB92}"/>
              </a:ext>
            </a:extLst>
          </p:cNvPr>
          <p:cNvSpPr/>
          <p:nvPr/>
        </p:nvSpPr>
        <p:spPr>
          <a:xfrm>
            <a:off x="7006280" y="1502548"/>
            <a:ext cx="337751" cy="2880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669D527-E651-157E-4992-56CE2B8774BB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6384289" y="1275627"/>
            <a:ext cx="671453" cy="2691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9FD0C1C-45E0-B96B-96C8-AAE3801EDE0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6193842" y="1317816"/>
            <a:ext cx="71034" cy="6103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5C804DB-8F59-B5A9-3CB0-A1558A347D63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6384289" y="1275627"/>
            <a:ext cx="552039" cy="102936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三角形 18">
            <a:extLst>
              <a:ext uri="{FF2B5EF4-FFF2-40B4-BE49-F238E27FC236}">
                <a16:creationId xmlns:a16="http://schemas.microsoft.com/office/drawing/2014/main" id="{8C6DCBEB-2456-87F9-DDF0-58EECA797BC9}"/>
              </a:ext>
            </a:extLst>
          </p:cNvPr>
          <p:cNvSpPr/>
          <p:nvPr/>
        </p:nvSpPr>
        <p:spPr>
          <a:xfrm>
            <a:off x="3295135" y="3226352"/>
            <a:ext cx="3517557" cy="2356021"/>
          </a:xfrm>
          <a:prstGeom prst="triangl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857EA07-F5CC-155C-663D-BE2B7B8B5918}"/>
              </a:ext>
            </a:extLst>
          </p:cNvPr>
          <p:cNvSpPr/>
          <p:nvPr/>
        </p:nvSpPr>
        <p:spPr>
          <a:xfrm rot="3956060">
            <a:off x="4707924" y="4020065"/>
            <a:ext cx="345989" cy="255373"/>
          </a:xfrm>
          <a:prstGeom prst="triangle">
            <a:avLst/>
          </a:prstGeom>
          <a:solidFill>
            <a:srgbClr val="92D05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E63E935-337E-C5EC-C5AA-94C0F353F5D5}"/>
              </a:ext>
            </a:extLst>
          </p:cNvPr>
          <p:cNvSpPr/>
          <p:nvPr/>
        </p:nvSpPr>
        <p:spPr>
          <a:xfrm rot="19646911">
            <a:off x="4283676" y="4847968"/>
            <a:ext cx="345989" cy="255373"/>
          </a:xfrm>
          <a:prstGeom prst="triangle">
            <a:avLst/>
          </a:prstGeom>
          <a:solidFill>
            <a:srgbClr val="0070C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三角形 21">
            <a:extLst>
              <a:ext uri="{FF2B5EF4-FFF2-40B4-BE49-F238E27FC236}">
                <a16:creationId xmlns:a16="http://schemas.microsoft.com/office/drawing/2014/main" id="{CACCF970-E4BD-151F-E68A-66A5F5B70495}"/>
              </a:ext>
            </a:extLst>
          </p:cNvPr>
          <p:cNvSpPr/>
          <p:nvPr/>
        </p:nvSpPr>
        <p:spPr>
          <a:xfrm rot="4237976">
            <a:off x="5568947" y="4847967"/>
            <a:ext cx="345989" cy="25537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0CCE8A7-CB5F-553A-6C6C-AD98FE3264A7}"/>
              </a:ext>
            </a:extLst>
          </p:cNvPr>
          <p:cNvCxnSpPr>
            <a:stCxn id="20" idx="5"/>
            <a:endCxn id="22" idx="2"/>
          </p:cNvCxnSpPr>
          <p:nvPr/>
        </p:nvCxnSpPr>
        <p:spPr>
          <a:xfrm>
            <a:off x="4916190" y="4226731"/>
            <a:ext cx="647922" cy="6280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627B15FE-6AB9-17E2-D268-621396B3D560}"/>
              </a:ext>
            </a:extLst>
          </p:cNvPr>
          <p:cNvCxnSpPr>
            <a:stCxn id="20" idx="4"/>
            <a:endCxn id="21" idx="5"/>
          </p:cNvCxnSpPr>
          <p:nvPr/>
        </p:nvCxnSpPr>
        <p:spPr>
          <a:xfrm flipH="1">
            <a:off x="4529580" y="4357778"/>
            <a:ext cx="305295" cy="57133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圓角矩形 38">
            <a:extLst>
              <a:ext uri="{FF2B5EF4-FFF2-40B4-BE49-F238E27FC236}">
                <a16:creationId xmlns:a16="http://schemas.microsoft.com/office/drawing/2014/main" id="{4A379896-1615-06C0-CF0A-3BC5056C2EA6}"/>
              </a:ext>
            </a:extLst>
          </p:cNvPr>
          <p:cNvSpPr/>
          <p:nvPr/>
        </p:nvSpPr>
        <p:spPr>
          <a:xfrm>
            <a:off x="8921578" y="3097427"/>
            <a:ext cx="2512541" cy="24849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圓角矩形 39">
            <a:extLst>
              <a:ext uri="{FF2B5EF4-FFF2-40B4-BE49-F238E27FC236}">
                <a16:creationId xmlns:a16="http://schemas.microsoft.com/office/drawing/2014/main" id="{26A03B40-527F-16A7-FD36-6180D1DBB391}"/>
              </a:ext>
            </a:extLst>
          </p:cNvPr>
          <p:cNvSpPr/>
          <p:nvPr/>
        </p:nvSpPr>
        <p:spPr>
          <a:xfrm>
            <a:off x="9242854" y="3429000"/>
            <a:ext cx="337751" cy="302741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圓角矩形 40">
            <a:extLst>
              <a:ext uri="{FF2B5EF4-FFF2-40B4-BE49-F238E27FC236}">
                <a16:creationId xmlns:a16="http://schemas.microsoft.com/office/drawing/2014/main" id="{4E28755F-55DB-D8D0-115D-31431C41B5A3}"/>
              </a:ext>
            </a:extLst>
          </p:cNvPr>
          <p:cNvSpPr/>
          <p:nvPr/>
        </p:nvSpPr>
        <p:spPr>
          <a:xfrm rot="2649935">
            <a:off x="9667102" y="4340705"/>
            <a:ext cx="337751" cy="3027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圓角矩形 41">
            <a:extLst>
              <a:ext uri="{FF2B5EF4-FFF2-40B4-BE49-F238E27FC236}">
                <a16:creationId xmlns:a16="http://schemas.microsoft.com/office/drawing/2014/main" id="{2C775ED1-97FE-7A16-EE51-3879DD8BA7DC}"/>
              </a:ext>
            </a:extLst>
          </p:cNvPr>
          <p:cNvSpPr/>
          <p:nvPr/>
        </p:nvSpPr>
        <p:spPr>
          <a:xfrm rot="19049896">
            <a:off x="10556789" y="3698790"/>
            <a:ext cx="337751" cy="3027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圓角矩形 43">
            <a:extLst>
              <a:ext uri="{FF2B5EF4-FFF2-40B4-BE49-F238E27FC236}">
                <a16:creationId xmlns:a16="http://schemas.microsoft.com/office/drawing/2014/main" id="{A9BC5EE4-E643-17A4-BD6D-9FE74F2F7AE6}"/>
              </a:ext>
            </a:extLst>
          </p:cNvPr>
          <p:cNvSpPr/>
          <p:nvPr/>
        </p:nvSpPr>
        <p:spPr>
          <a:xfrm rot="17124675">
            <a:off x="10725664" y="4777743"/>
            <a:ext cx="337751" cy="3027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78E4F26-421F-3AF1-50F4-8AD317EAE129}"/>
              </a:ext>
            </a:extLst>
          </p:cNvPr>
          <p:cNvCxnSpPr>
            <a:stCxn id="40" idx="2"/>
            <a:endCxn id="41" idx="1"/>
          </p:cNvCxnSpPr>
          <p:nvPr/>
        </p:nvCxnSpPr>
        <p:spPr>
          <a:xfrm>
            <a:off x="9411730" y="3731741"/>
            <a:ext cx="303108" cy="64267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4F0055E-2AFA-D850-0CB7-4C2D3F2276D3}"/>
              </a:ext>
            </a:extLst>
          </p:cNvPr>
          <p:cNvCxnSpPr>
            <a:stCxn id="40" idx="3"/>
          </p:cNvCxnSpPr>
          <p:nvPr/>
        </p:nvCxnSpPr>
        <p:spPr>
          <a:xfrm>
            <a:off x="9580605" y="3580371"/>
            <a:ext cx="918287" cy="2620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21C4CFE-19EF-560E-A143-79BE38F85003}"/>
              </a:ext>
            </a:extLst>
          </p:cNvPr>
          <p:cNvCxnSpPr>
            <a:stCxn id="41" idx="3"/>
            <a:endCxn id="44" idx="0"/>
          </p:cNvCxnSpPr>
          <p:nvPr/>
        </p:nvCxnSpPr>
        <p:spPr>
          <a:xfrm>
            <a:off x="9957116" y="4609737"/>
            <a:ext cx="791496" cy="27915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253669D8-E681-EDFB-6379-AC4CEC7468ED}"/>
              </a:ext>
            </a:extLst>
          </p:cNvPr>
          <p:cNvCxnSpPr>
            <a:stCxn id="19" idx="0"/>
            <a:endCxn id="6" idx="3"/>
          </p:cNvCxnSpPr>
          <p:nvPr/>
        </p:nvCxnSpPr>
        <p:spPr>
          <a:xfrm flipV="1">
            <a:off x="5053914" y="2669600"/>
            <a:ext cx="581842" cy="55675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BEA1E874-C2AF-F235-9CD0-671386D4F27A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470642" y="2669600"/>
            <a:ext cx="1508601" cy="556752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2EDB2CBE-46A7-BBCA-A85C-04FD80B69EC3}"/>
              </a:ext>
            </a:extLst>
          </p:cNvPr>
          <p:cNvCxnSpPr>
            <a:stCxn id="19" idx="5"/>
            <a:endCxn id="39" idx="1"/>
          </p:cNvCxnSpPr>
          <p:nvPr/>
        </p:nvCxnSpPr>
        <p:spPr>
          <a:xfrm flipV="1">
            <a:off x="5933303" y="4339900"/>
            <a:ext cx="2988275" cy="6446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306F887-8EF5-A621-C0C5-90F61285BD0D}"/>
              </a:ext>
            </a:extLst>
          </p:cNvPr>
          <p:cNvSpPr txBox="1"/>
          <p:nvPr/>
        </p:nvSpPr>
        <p:spPr>
          <a:xfrm>
            <a:off x="5828502" y="3305975"/>
            <a:ext cx="242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Between-Class Variance</a:t>
            </a:r>
            <a:endParaRPr kumimoji="1"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74B367C8-9115-0F84-72C2-6680A3496E44}"/>
              </a:ext>
            </a:extLst>
          </p:cNvPr>
          <p:cNvSpPr txBox="1"/>
          <p:nvPr/>
        </p:nvSpPr>
        <p:spPr>
          <a:xfrm>
            <a:off x="7687627" y="923462"/>
            <a:ext cx="183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In-Class Variance</a:t>
            </a:r>
            <a:endParaRPr kumimoji="1" lang="zh-TW" altLang="en-US" dirty="0"/>
          </a:p>
        </p:txBody>
      </p:sp>
      <p:cxnSp>
        <p:nvCxnSpPr>
          <p:cNvPr id="61" name="直線箭頭接點 60">
            <a:extLst>
              <a:ext uri="{FF2B5EF4-FFF2-40B4-BE49-F238E27FC236}">
                <a16:creationId xmlns:a16="http://schemas.microsoft.com/office/drawing/2014/main" id="{ACD4D9C4-AA87-8732-7468-F5D8BFBF6804}"/>
              </a:ext>
            </a:extLst>
          </p:cNvPr>
          <p:cNvCxnSpPr>
            <a:cxnSpLocks/>
          </p:cNvCxnSpPr>
          <p:nvPr/>
        </p:nvCxnSpPr>
        <p:spPr>
          <a:xfrm flipH="1">
            <a:off x="6861887" y="1126301"/>
            <a:ext cx="850987" cy="216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CD03B6-8F44-45D6-50AF-D8028FAAF472}"/>
              </a:ext>
            </a:extLst>
          </p:cNvPr>
          <p:cNvSpPr txBox="1"/>
          <p:nvPr/>
        </p:nvSpPr>
        <p:spPr>
          <a:xfrm>
            <a:off x="173605" y="2479115"/>
            <a:ext cx="4456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TW" dirty="0"/>
              <a:t>Ratio</a:t>
            </a:r>
            <a:r>
              <a:rPr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值小表示</a:t>
            </a:r>
            <a:r>
              <a:rPr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in-class variance</a:t>
            </a:r>
            <a:r>
              <a:rPr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值大，點較分散。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1819A54-2729-2318-EBD9-9769385A2264}"/>
              </a:ext>
            </a:extLst>
          </p:cNvPr>
          <p:cNvSpPr txBox="1"/>
          <p:nvPr/>
        </p:nvSpPr>
        <p:spPr>
          <a:xfrm>
            <a:off x="161266" y="3226352"/>
            <a:ext cx="4456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TW" dirty="0"/>
              <a:t>Ratio</a:t>
            </a:r>
            <a:r>
              <a:rPr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值大表示</a:t>
            </a:r>
            <a:r>
              <a:rPr lang="en-US" altLang="zh-TW" dirty="0">
                <a:latin typeface="Kaiti SC" panose="02010600040101010101" pitchFamily="2" charset="-122"/>
                <a:ea typeface="Kaiti SC" panose="02010600040101010101" pitchFamily="2" charset="-122"/>
              </a:rPr>
              <a:t>in-class variance</a:t>
            </a:r>
            <a:r>
              <a:rPr lang="zh-TW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值小，點較集中。</a:t>
            </a:r>
          </a:p>
        </p:txBody>
      </p:sp>
    </p:spTree>
    <p:extLst>
      <p:ext uri="{BB962C8B-B14F-4D97-AF65-F5344CB8AC3E}">
        <p14:creationId xmlns:p14="http://schemas.microsoft.com/office/powerpoint/2010/main" val="390420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382A41-044E-F1A3-A2EE-55411893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Pipe-Line of BC-Learning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57ED15-55BF-929B-DA8D-6136C9A98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38" y="1425281"/>
            <a:ext cx="11677650" cy="4634500"/>
          </a:xfrm>
        </p:spPr>
      </p:pic>
    </p:spTree>
    <p:extLst>
      <p:ext uri="{BB962C8B-B14F-4D97-AF65-F5344CB8AC3E}">
        <p14:creationId xmlns:p14="http://schemas.microsoft.com/office/powerpoint/2010/main" val="246064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583</Words>
  <Application>Microsoft Macintosh PowerPoint</Application>
  <PresentationFormat>寬螢幕</PresentationFormat>
  <Paragraphs>57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Kaiti SC</vt:lpstr>
      <vt:lpstr>Arial</vt:lpstr>
      <vt:lpstr>Calibri</vt:lpstr>
      <vt:lpstr>Cambria Math</vt:lpstr>
      <vt:lpstr>Helvetica</vt:lpstr>
      <vt:lpstr>Office 佈景主題</vt:lpstr>
      <vt:lpstr>BC-Learning+ProtoNet Thought 1</vt:lpstr>
      <vt:lpstr>研究目的</vt:lpstr>
      <vt:lpstr>BC-Learning+ProtoNet想法</vt:lpstr>
      <vt:lpstr>BC-Learning+ProtoNet概念圖</vt:lpstr>
      <vt:lpstr>BC-Learning+ProtoNet想法</vt:lpstr>
      <vt:lpstr>BC-Learning+ProtoNet想法(Cont.)</vt:lpstr>
      <vt:lpstr>PowerPoint 簡報</vt:lpstr>
      <vt:lpstr>Fisher’s Criteria</vt:lpstr>
      <vt:lpstr>Pipe-Line of BC-Learning</vt:lpstr>
      <vt:lpstr>Pipeline example of ProtoNet for KWS</vt:lpstr>
      <vt:lpstr>Prototypical Network Review</vt:lpstr>
      <vt:lpstr>Prototypical Network Review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RickLiao</dc:creator>
  <cp:lastModifiedBy>RickLiao</cp:lastModifiedBy>
  <cp:revision>40</cp:revision>
  <dcterms:created xsi:type="dcterms:W3CDTF">2024-04-04T12:58:31Z</dcterms:created>
  <dcterms:modified xsi:type="dcterms:W3CDTF">2024-04-20T21:39:01Z</dcterms:modified>
</cp:coreProperties>
</file>