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96"/>
    <p:restoredTop sz="94670"/>
  </p:normalViewPr>
  <p:slideViewPr>
    <p:cSldViewPr snapToGrid="0">
      <p:cViewPr>
        <p:scale>
          <a:sx n="90" d="100"/>
          <a:sy n="90" d="100"/>
        </p:scale>
        <p:origin x="32" y="16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22CCA2D-6FB1-0141-9776-D49BDCD04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24A2253-C47C-FE55-E8FB-DE2231CABF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70730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023107-B5B1-BB19-E012-2D4DB69A8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A7220AE-F336-50C7-9F00-9878211CED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A2854B-81E3-6CB6-CE2E-69968BF12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F375-E163-284A-8E7A-AEB9DC5251CC}" type="datetimeFigureOut">
              <a:rPr kumimoji="1" lang="zh-TW" altLang="en-US" smtClean="0"/>
              <a:t>2024/9/6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C17EF6C-B0D1-CC68-0C3A-6A8EB1FD9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273CFE3-C196-8523-8426-9EFCA2671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66FA-7E86-2446-AA3B-8F87E5982D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74080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2C18DF0-82B8-B0E1-775F-E87071AC20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1CA7990-2E34-74D7-30EE-D938039FE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ED1D82-60A4-8D45-0740-4F9951C63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F375-E163-284A-8E7A-AEB9DC5251CC}" type="datetimeFigureOut">
              <a:rPr kumimoji="1" lang="zh-TW" altLang="en-US" smtClean="0"/>
              <a:t>2024/9/6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45C0596-B29B-40C1-F2AA-CCC322ED5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3A2C19-C71E-F2B5-9838-37618634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66FA-7E86-2446-AA3B-8F87E5982D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532697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FDEB22-C6A8-AE54-0404-D01A98E4F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76" y="225426"/>
            <a:ext cx="11196734" cy="841374"/>
          </a:xfrm>
        </p:spPr>
        <p:txBody>
          <a:bodyPr>
            <a:normAutofit/>
          </a:bodyPr>
          <a:lstStyle>
            <a:lvl1pPr algn="l">
              <a:defRPr sz="3600" b="0" i="0"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90C6B3-74EF-60C0-D67A-91EE84247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1257300"/>
            <a:ext cx="11196734" cy="5375274"/>
          </a:xfrm>
        </p:spPr>
        <p:txBody>
          <a:bodyPr/>
          <a:lstStyle>
            <a:lvl1pPr>
              <a:defRPr sz="2400" b="0" i="0">
                <a:latin typeface="Kaiti SC" panose="02010600040101010101" pitchFamily="2" charset="-122"/>
                <a:ea typeface="Kaiti SC" panose="02010600040101010101" pitchFamily="2" charset="-122"/>
              </a:defRPr>
            </a:lvl1pPr>
            <a:lvl2pPr>
              <a:defRPr sz="2200" b="0" i="0">
                <a:latin typeface="Kaiti SC" panose="02010600040101010101" pitchFamily="2" charset="-122"/>
                <a:ea typeface="Kaiti SC" panose="02010600040101010101" pitchFamily="2" charset="-122"/>
              </a:defRPr>
            </a:lvl2pPr>
            <a:lvl3pPr>
              <a:defRPr b="0" i="0">
                <a:latin typeface="Kaiti SC" panose="02010600040101010101" pitchFamily="2" charset="-122"/>
                <a:ea typeface="Kaiti SC" panose="02010600040101010101" pitchFamily="2" charset="-122"/>
              </a:defRPr>
            </a:lvl3pPr>
            <a:lvl4pPr>
              <a:defRPr b="0" i="0">
                <a:latin typeface="Kaiti SC" panose="02010600040101010101" pitchFamily="2" charset="-122"/>
                <a:ea typeface="Kaiti SC" panose="02010600040101010101" pitchFamily="2" charset="-122"/>
              </a:defRPr>
            </a:lvl4pPr>
            <a:lvl5pPr>
              <a:defRPr sz="1600" b="0" i="0">
                <a:latin typeface="Kaiti SC" panose="02010600040101010101" pitchFamily="2" charset="-122"/>
                <a:ea typeface="Kaiti SC" panose="02010600040101010101" pitchFamily="2" charset="-122"/>
              </a:defRPr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17089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60D4EDA-D455-8624-6FDA-A61BC21BE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CF8D8B7-BC3F-258F-953D-DBB98BBEBD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C8847BA-E97F-C88E-D43C-B8516FD3A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F375-E163-284A-8E7A-AEB9DC5251CC}" type="datetimeFigureOut">
              <a:rPr kumimoji="1" lang="zh-TW" altLang="en-US" smtClean="0"/>
              <a:t>2024/9/6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FB9D82-C029-D8B3-8DC0-280CC4C23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632D55-71D1-026D-1EC5-C32D5E5E8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66FA-7E86-2446-AA3B-8F87E5982D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80726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49B970-158E-79B9-499A-E049EB4F4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EF5A4E-BC26-00F9-CFA1-9DD5813195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C11B436-F5C5-B4D4-3966-607C09203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47AA039-2F7C-0DB1-EC79-64AD0CCB0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F375-E163-284A-8E7A-AEB9DC5251CC}" type="datetimeFigureOut">
              <a:rPr kumimoji="1" lang="zh-TW" altLang="en-US" smtClean="0"/>
              <a:t>2024/9/6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050983-10BD-9653-C229-60620BA04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D0F2028-5747-DAA9-A483-C6F9B72A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66FA-7E86-2446-AA3B-8F87E5982D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846241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05598C-446C-6778-B556-6797E8859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182C95-2D14-5E74-ECB8-8D5BAD46D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FEB958-9BC3-A45D-0945-EC9F30275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970B48E-4D79-7B08-132E-A84AA20A9F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F571AE0-3086-8922-A0DE-946B35A416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B5ABDB4-AD04-22B8-1E69-2168C601F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F375-E163-284A-8E7A-AEB9DC5251CC}" type="datetimeFigureOut">
              <a:rPr kumimoji="1" lang="zh-TW" altLang="en-US" smtClean="0"/>
              <a:t>2024/9/6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E37B5BF-D530-5C65-ED1F-5D82A652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CF959C7-BB06-8149-0EEC-FA50F2E3B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66FA-7E86-2446-AA3B-8F87E5982D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53745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687BD8-3609-32C0-2DB5-906D68D2A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41516E4-9E90-1C5B-9F04-683456B3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F375-E163-284A-8E7A-AEB9DC5251CC}" type="datetimeFigureOut">
              <a:rPr kumimoji="1" lang="zh-TW" altLang="en-US" smtClean="0"/>
              <a:t>2024/9/6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848241B-4857-5AA6-8953-D112AFF01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15E1F6F-9A30-2BAE-8276-9A59B3F5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66FA-7E86-2446-AA3B-8F87E5982D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8197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507F41F-D6DC-D8E5-D8D4-D6909743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F375-E163-284A-8E7A-AEB9DC5251CC}" type="datetimeFigureOut">
              <a:rPr kumimoji="1" lang="zh-TW" altLang="en-US" smtClean="0"/>
              <a:t>2024/9/6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8283504-83F4-5D9C-9AC4-7019984EC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2564F01-B26E-F34F-0E04-4EBC5B81B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66FA-7E86-2446-AA3B-8F87E5982D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604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B3CA21-96ED-933D-F3AC-72E90884E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601CA8-4E49-996E-7E9A-588EA4BAE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904BCB9-AF56-6ABA-5B6A-F9E9DB06F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949D59B-6684-D367-A5BD-C496BA43F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F375-E163-284A-8E7A-AEB9DC5251CC}" type="datetimeFigureOut">
              <a:rPr kumimoji="1" lang="zh-TW" altLang="en-US" smtClean="0"/>
              <a:t>2024/9/6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FE27B58-4726-AA91-2C6E-877FED4E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B2851D1-0A75-2053-7FE6-AF6A75864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66FA-7E86-2446-AA3B-8F87E5982D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98686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844827-3D21-B30C-45DF-0DFDBE57F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C694AA6-48FD-0BAB-F888-B7FDFEA63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54B655A-ECD4-DC6C-E858-29D34F86E0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78EA7F-3325-E67F-B7EC-E2FC52EED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6F375-E163-284A-8E7A-AEB9DC5251CC}" type="datetimeFigureOut">
              <a:rPr kumimoji="1" lang="zh-TW" altLang="en-US" smtClean="0"/>
              <a:t>2024/9/6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6DB6719-B175-BB7B-F1AC-95352AF47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C46F0F-96AA-80BA-C4AF-488611E3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966FA-7E86-2446-AA3B-8F87E5982D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90501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DAE7F93-EB97-4F60-520F-9E863CB149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723137-F977-A1CE-1883-655731B50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66EA2C-7C2B-6620-37B9-857BC00102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66F375-E163-284A-8E7A-AEB9DC5251CC}" type="datetimeFigureOut">
              <a:rPr kumimoji="1" lang="zh-TW" altLang="en-US" smtClean="0"/>
              <a:t>2024/9/6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3ABDAC-97E9-8BBC-AE05-20E661C7F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D372081-AEB0-3A33-FBFD-18A3C836EB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966FA-7E86-2446-AA3B-8F87E5982D73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6704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08996-DD34-2F68-9115-A2DC0E1159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2743" y="2202025"/>
            <a:ext cx="9144000" cy="1550534"/>
          </a:xfrm>
        </p:spPr>
        <p:txBody>
          <a:bodyPr>
            <a:normAutofit/>
          </a:bodyPr>
          <a:lstStyle/>
          <a:p>
            <a:r>
              <a:rPr kumimoji="1" lang="zh-TW" altLang="en-US" sz="5600" dirty="0">
                <a:latin typeface="Kaiti SC" panose="02010600040101010101" pitchFamily="2" charset="-122"/>
                <a:ea typeface="Kaiti SC" panose="02010600040101010101" pitchFamily="2" charset="-122"/>
              </a:rPr>
              <a:t>工作經歷</a:t>
            </a:r>
          </a:p>
        </p:txBody>
      </p:sp>
    </p:spTree>
    <p:extLst>
      <p:ext uri="{BB962C8B-B14F-4D97-AF65-F5344CB8AC3E}">
        <p14:creationId xmlns:p14="http://schemas.microsoft.com/office/powerpoint/2010/main" val="146479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37C3FD-A09C-E805-DCE0-78BB4A73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76" y="365126"/>
            <a:ext cx="11196734" cy="894048"/>
          </a:xfrm>
        </p:spPr>
        <p:txBody>
          <a:bodyPr/>
          <a:lstStyle/>
          <a:p>
            <a:r>
              <a:rPr kumimoji="1" lang="zh-TW" altLang="en-US" dirty="0"/>
              <a:t>火災警報偵測模型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64B32AB-9C7D-F027-FD22-242DC0D45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176" y="1259174"/>
            <a:ext cx="11361014" cy="5233701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TW" altLang="en-US" dirty="0"/>
              <a:t>執行於智慧插座上。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zh-TW" altLang="en-US" dirty="0"/>
              <a:t>主要用於當家中無人或獨居老人的場景，提供火災安全通報。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zh-TW" altLang="en-US" dirty="0"/>
              <a:t>模型主要用於偵測火災警報聲，但同時包含「人的哀嚎 聲」及「</a:t>
            </a:r>
            <a:r>
              <a:rPr kumimoji="1" lang="en-US" altLang="zh-TW" dirty="0"/>
              <a:t>Help</a:t>
            </a:r>
            <a:r>
              <a:rPr kumimoji="1" lang="zh-TW" altLang="en-US" dirty="0"/>
              <a:t>」單字語音。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zh-TW" altLang="en-US" dirty="0"/>
              <a:t>使用預訓練模型進行遷移學習進行警報聲的</a:t>
            </a:r>
            <a:r>
              <a:rPr kumimoji="1" lang="en-US" altLang="zh-TW" dirty="0"/>
              <a:t>finetune</a:t>
            </a:r>
            <a:r>
              <a:rPr kumimoji="1" lang="zh-TW" altLang="en-US" dirty="0"/>
              <a:t>。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zh-TW" altLang="en-US" dirty="0"/>
              <a:t>使用</a:t>
            </a:r>
            <a:r>
              <a:rPr kumimoji="1" lang="en-US" altLang="zh-TW" dirty="0"/>
              <a:t>Multi-Fold Training</a:t>
            </a:r>
            <a:r>
              <a:rPr kumimoji="1" lang="zh-TW" altLang="en-US" dirty="0"/>
              <a:t>。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zh-TW" altLang="en-US" dirty="0"/>
              <a:t>模型壓縮採用二階段剪枝</a:t>
            </a:r>
            <a:r>
              <a:rPr kumimoji="1" lang="en-US" altLang="zh-TW" dirty="0"/>
              <a:t>+</a:t>
            </a:r>
            <a:r>
              <a:rPr kumimoji="1" lang="zh-TW" altLang="en-US" dirty="0"/>
              <a:t>量化。</a:t>
            </a:r>
            <a:endParaRPr kumimoji="1" lang="en-US" altLang="zh-TW" dirty="0"/>
          </a:p>
          <a:p>
            <a:pPr>
              <a:lnSpc>
                <a:spcPct val="150000"/>
              </a:lnSpc>
            </a:pPr>
            <a:r>
              <a:rPr kumimoji="1" lang="zh-TW" altLang="en-US" dirty="0"/>
              <a:t>在輸入為</a:t>
            </a:r>
            <a:r>
              <a:rPr kumimoji="1" lang="en-US" altLang="zh-TW" dirty="0"/>
              <a:t>1.5</a:t>
            </a:r>
            <a:r>
              <a:rPr kumimoji="1" lang="zh-TW" altLang="en-US" dirty="0"/>
              <a:t>秒，模型可壓縮至</a:t>
            </a:r>
            <a:r>
              <a:rPr kumimoji="1" lang="en-US" altLang="zh-TW" dirty="0"/>
              <a:t>90KB</a:t>
            </a:r>
            <a:r>
              <a:rPr kumimoji="1" lang="zh-TW" altLang="en-US" dirty="0"/>
              <a:t>；若輸入為</a:t>
            </a:r>
            <a:r>
              <a:rPr kumimoji="1" lang="en-US" altLang="zh-TW" dirty="0"/>
              <a:t>1</a:t>
            </a:r>
            <a:r>
              <a:rPr kumimoji="1" lang="zh-TW" altLang="en-US" dirty="0"/>
              <a:t>秒，則模型可壓縮至</a:t>
            </a:r>
            <a:r>
              <a:rPr kumimoji="1" lang="en-US" altLang="zh-TW" dirty="0"/>
              <a:t>70KB</a:t>
            </a:r>
          </a:p>
          <a:p>
            <a:pPr>
              <a:lnSpc>
                <a:spcPct val="150000"/>
              </a:lnSpc>
            </a:pPr>
            <a:r>
              <a:rPr kumimoji="1" lang="zh-TW" altLang="en-US" dirty="0"/>
              <a:t>經過測試，火災警報聲的正確率為</a:t>
            </a:r>
            <a:r>
              <a:rPr kumimoji="1" lang="en-US" altLang="zh-TW" dirty="0"/>
              <a:t>96.8%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07340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E2B61B5-AB59-DC7A-D0B8-6802E70BE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76" y="365126"/>
            <a:ext cx="11196734" cy="864067"/>
          </a:xfrm>
        </p:spPr>
        <p:txBody>
          <a:bodyPr/>
          <a:lstStyle/>
          <a:p>
            <a:r>
              <a:rPr kumimoji="1" lang="zh-TW" altLang="en-US" dirty="0"/>
              <a:t>火災聲音偵測架構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A8EF452-34D5-9A5D-8523-A4DDCB146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7048" y="563351"/>
            <a:ext cx="3377305" cy="209122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9E88BC1C-0BA6-FE7F-9655-7FBED9672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318" y="2654578"/>
            <a:ext cx="1516699" cy="134365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2AA0E69-F607-6651-CF3E-D9D82C9A8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938" y="4089123"/>
            <a:ext cx="1798924" cy="1798924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EE738191-FD9C-FC93-5979-7AD4F41E2A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162" y="2462806"/>
            <a:ext cx="2194810" cy="2194810"/>
          </a:xfrm>
          <a:prstGeom prst="rect">
            <a:avLst/>
          </a:prstGeom>
        </p:spPr>
      </p:pic>
      <p:pic>
        <p:nvPicPr>
          <p:cNvPr id="16" name="圖片 15">
            <a:extLst>
              <a:ext uri="{FF2B5EF4-FFF2-40B4-BE49-F238E27FC236}">
                <a16:creationId xmlns:a16="http://schemas.microsoft.com/office/drawing/2014/main" id="{0ADC3290-8D08-1C4C-83D5-8FB9F8FD2B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25970" y="2462805"/>
            <a:ext cx="901700" cy="1727200"/>
          </a:xfrm>
          <a:prstGeom prst="rect">
            <a:avLst/>
          </a:prstGeom>
          <a:solidFill>
            <a:srgbClr val="FF0000"/>
          </a:solidFill>
        </p:spPr>
      </p:pic>
      <p:cxnSp>
        <p:nvCxnSpPr>
          <p:cNvPr id="18" name="直線箭頭接點 17">
            <a:extLst>
              <a:ext uri="{FF2B5EF4-FFF2-40B4-BE49-F238E27FC236}">
                <a16:creationId xmlns:a16="http://schemas.microsoft.com/office/drawing/2014/main" id="{9EFA09B7-3FDF-7F4F-2034-E9AF53033863}"/>
              </a:ext>
            </a:extLst>
          </p:cNvPr>
          <p:cNvCxnSpPr/>
          <p:nvPr/>
        </p:nvCxnSpPr>
        <p:spPr>
          <a:xfrm flipV="1">
            <a:off x="5788643" y="1941324"/>
            <a:ext cx="1530144" cy="94438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線箭頭接點 19">
            <a:extLst>
              <a:ext uri="{FF2B5EF4-FFF2-40B4-BE49-F238E27FC236}">
                <a16:creationId xmlns:a16="http://schemas.microsoft.com/office/drawing/2014/main" id="{1F02698D-9C61-31C9-D0B0-3E641547BDAC}"/>
              </a:ext>
            </a:extLst>
          </p:cNvPr>
          <p:cNvCxnSpPr>
            <a:cxnSpLocks/>
          </p:cNvCxnSpPr>
          <p:nvPr/>
        </p:nvCxnSpPr>
        <p:spPr>
          <a:xfrm>
            <a:off x="7974265" y="2117990"/>
            <a:ext cx="0" cy="188024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圖片 22">
            <a:extLst>
              <a:ext uri="{FF2B5EF4-FFF2-40B4-BE49-F238E27FC236}">
                <a16:creationId xmlns:a16="http://schemas.microsoft.com/office/drawing/2014/main" id="{2537968B-B4F3-ECBA-7BEE-631BCEE839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32285" y="3606691"/>
            <a:ext cx="1898649" cy="1898649"/>
          </a:xfrm>
          <a:prstGeom prst="rect">
            <a:avLst/>
          </a:prstGeom>
        </p:spPr>
      </p:pic>
      <p:cxnSp>
        <p:nvCxnSpPr>
          <p:cNvPr id="24" name="直線箭頭接點 23">
            <a:extLst>
              <a:ext uri="{FF2B5EF4-FFF2-40B4-BE49-F238E27FC236}">
                <a16:creationId xmlns:a16="http://schemas.microsoft.com/office/drawing/2014/main" id="{365B37D2-B311-CAFD-40C8-2B2DB28768CD}"/>
              </a:ext>
            </a:extLst>
          </p:cNvPr>
          <p:cNvCxnSpPr>
            <a:cxnSpLocks/>
          </p:cNvCxnSpPr>
          <p:nvPr/>
        </p:nvCxnSpPr>
        <p:spPr>
          <a:xfrm>
            <a:off x="8977565" y="2105289"/>
            <a:ext cx="1060093" cy="1880242"/>
          </a:xfrm>
          <a:prstGeom prst="straightConnector1">
            <a:avLst/>
          </a:prstGeom>
          <a:ln w="3492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14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9C29D-6F4D-820B-89AB-9FBF18146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176" y="238125"/>
            <a:ext cx="11196734" cy="841374"/>
          </a:xfrm>
        </p:spPr>
        <p:txBody>
          <a:bodyPr/>
          <a:lstStyle/>
          <a:p>
            <a:r>
              <a:rPr kumimoji="1" lang="zh-TW" altLang="en-US" dirty="0"/>
              <a:t>模型開發流程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9F38204C-64CF-9E14-08EB-4C772CAE885D}"/>
              </a:ext>
            </a:extLst>
          </p:cNvPr>
          <p:cNvGrpSpPr/>
          <p:nvPr/>
        </p:nvGrpSpPr>
        <p:grpSpPr>
          <a:xfrm>
            <a:off x="849004" y="1574165"/>
            <a:ext cx="10350818" cy="3752532"/>
            <a:chOff x="291782" y="1574165"/>
            <a:chExt cx="10350818" cy="3752532"/>
          </a:xfrm>
        </p:grpSpPr>
        <p:sp>
          <p:nvSpPr>
            <p:cNvPr id="4" name="圓角矩形 3">
              <a:extLst>
                <a:ext uri="{FF2B5EF4-FFF2-40B4-BE49-F238E27FC236}">
                  <a16:creationId xmlns:a16="http://schemas.microsoft.com/office/drawing/2014/main" id="{909B65EB-AD89-DDED-FC10-06FA5EFC904B}"/>
                </a:ext>
              </a:extLst>
            </p:cNvPr>
            <p:cNvSpPr/>
            <p:nvPr/>
          </p:nvSpPr>
          <p:spPr>
            <a:xfrm>
              <a:off x="291782" y="1574165"/>
              <a:ext cx="2043430" cy="11049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sz="1600" kern="100">
                  <a:solidFill>
                    <a:srgbClr val="000000"/>
                  </a:solidFill>
                  <a:effectLst/>
                  <a:ea typeface="楷體-簡" panose="02010600040101010101" pitchFamily="2" charset="-122"/>
                  <a:cs typeface="Times New Roman" panose="02020603050405020304" pitchFamily="18" charset="0"/>
                </a:rPr>
                <a:t>資料準備與處理</a:t>
              </a:r>
              <a:endParaRPr lang="zh-TW" sz="1200" kern="10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5" name="圓角矩形 4">
              <a:extLst>
                <a:ext uri="{FF2B5EF4-FFF2-40B4-BE49-F238E27FC236}">
                  <a16:creationId xmlns:a16="http://schemas.microsoft.com/office/drawing/2014/main" id="{4E21FD17-99FD-A2BE-EFD9-EBE9261F8A55}"/>
                </a:ext>
              </a:extLst>
            </p:cNvPr>
            <p:cNvSpPr/>
            <p:nvPr/>
          </p:nvSpPr>
          <p:spPr>
            <a:xfrm>
              <a:off x="3178814" y="1574165"/>
              <a:ext cx="2043430" cy="11049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sz="1600" kern="100">
                  <a:solidFill>
                    <a:srgbClr val="000000"/>
                  </a:solidFill>
                  <a:effectLst/>
                  <a:ea typeface="楷體-簡" panose="02010600040101010101" pitchFamily="2" charset="-122"/>
                  <a:cs typeface="Times New Roman" panose="02020603050405020304" pitchFamily="18" charset="0"/>
                </a:rPr>
                <a:t>基礎模型訓練</a:t>
              </a:r>
              <a:endParaRPr lang="zh-TW" sz="1200" kern="10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6" name="向下箭號 5">
              <a:extLst>
                <a:ext uri="{FF2B5EF4-FFF2-40B4-BE49-F238E27FC236}">
                  <a16:creationId xmlns:a16="http://schemas.microsoft.com/office/drawing/2014/main" id="{E6F9A99A-2190-EAAF-0522-C707CEFDD3E8}"/>
                </a:ext>
              </a:extLst>
            </p:cNvPr>
            <p:cNvSpPr/>
            <p:nvPr/>
          </p:nvSpPr>
          <p:spPr>
            <a:xfrm rot="16200000">
              <a:off x="2586198" y="1752917"/>
              <a:ext cx="341630" cy="747395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7" name="圓角矩形 6">
              <a:extLst>
                <a:ext uri="{FF2B5EF4-FFF2-40B4-BE49-F238E27FC236}">
                  <a16:creationId xmlns:a16="http://schemas.microsoft.com/office/drawing/2014/main" id="{DD0B1C72-6C38-43B6-3530-BFB0B8733E15}"/>
                </a:ext>
              </a:extLst>
            </p:cNvPr>
            <p:cNvSpPr/>
            <p:nvPr/>
          </p:nvSpPr>
          <p:spPr>
            <a:xfrm>
              <a:off x="6065846" y="1574165"/>
              <a:ext cx="2043430" cy="11049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sz="1600" kern="100">
                  <a:solidFill>
                    <a:srgbClr val="000000"/>
                  </a:solidFill>
                  <a:effectLst/>
                  <a:ea typeface="楷體-簡" panose="02010600040101010101" pitchFamily="2" charset="-122"/>
                  <a:cs typeface="Times New Roman" panose="02020603050405020304" pitchFamily="18" charset="0"/>
                </a:rPr>
                <a:t>二階段剪枝</a:t>
              </a:r>
              <a:endParaRPr lang="zh-TW" sz="1200" kern="10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8" name="圓角矩形 7">
              <a:extLst>
                <a:ext uri="{FF2B5EF4-FFF2-40B4-BE49-F238E27FC236}">
                  <a16:creationId xmlns:a16="http://schemas.microsoft.com/office/drawing/2014/main" id="{A3251106-F036-C2D6-719B-FBF737A89336}"/>
                </a:ext>
              </a:extLst>
            </p:cNvPr>
            <p:cNvSpPr/>
            <p:nvPr/>
          </p:nvSpPr>
          <p:spPr>
            <a:xfrm>
              <a:off x="8952878" y="1574165"/>
              <a:ext cx="1689722" cy="11049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TW" sz="1600" kern="100">
                  <a:solidFill>
                    <a:srgbClr val="000000"/>
                  </a:solidFill>
                  <a:effectLst/>
                  <a:ea typeface="楷體-簡" panose="02010600040101010101" pitchFamily="2" charset="-122"/>
                  <a:cs typeface="Times New Roman" panose="02020603050405020304" pitchFamily="18" charset="0"/>
                </a:rPr>
                <a:t>剪枝後重訓練</a:t>
              </a:r>
              <a:endParaRPr lang="zh-TW" sz="1200" kern="10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9" name="向下箭號 8">
              <a:extLst>
                <a:ext uri="{FF2B5EF4-FFF2-40B4-BE49-F238E27FC236}">
                  <a16:creationId xmlns:a16="http://schemas.microsoft.com/office/drawing/2014/main" id="{E9EE3CD7-9039-DBEC-948A-CACB8F688291}"/>
                </a:ext>
              </a:extLst>
            </p:cNvPr>
            <p:cNvSpPr/>
            <p:nvPr/>
          </p:nvSpPr>
          <p:spPr>
            <a:xfrm rot="16200000">
              <a:off x="5473230" y="1752917"/>
              <a:ext cx="341630" cy="747395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0" name="向下箭號 9">
              <a:extLst>
                <a:ext uri="{FF2B5EF4-FFF2-40B4-BE49-F238E27FC236}">
                  <a16:creationId xmlns:a16="http://schemas.microsoft.com/office/drawing/2014/main" id="{DBE3627F-A787-ABDA-190F-C909958BA9A5}"/>
                </a:ext>
              </a:extLst>
            </p:cNvPr>
            <p:cNvSpPr/>
            <p:nvPr/>
          </p:nvSpPr>
          <p:spPr>
            <a:xfrm rot="16200000">
              <a:off x="8360262" y="1752917"/>
              <a:ext cx="341630" cy="747395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1" name="圓角矩形 10">
              <a:extLst>
                <a:ext uri="{FF2B5EF4-FFF2-40B4-BE49-F238E27FC236}">
                  <a16:creationId xmlns:a16="http://schemas.microsoft.com/office/drawing/2014/main" id="{8723E6D1-E016-D66E-CC00-412868B69179}"/>
                </a:ext>
              </a:extLst>
            </p:cNvPr>
            <p:cNvSpPr/>
            <p:nvPr/>
          </p:nvSpPr>
          <p:spPr>
            <a:xfrm>
              <a:off x="8482978" y="4221797"/>
              <a:ext cx="1689722" cy="11049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00" kern="100" dirty="0">
                  <a:solidFill>
                    <a:srgbClr val="000000"/>
                  </a:solidFill>
                  <a:ea typeface="楷體-簡" panose="02010600040101010101" pitchFamily="2" charset="-122"/>
                  <a:cs typeface="Times New Roman" panose="02020603050405020304" pitchFamily="18" charset="0"/>
                </a:rPr>
                <a:t>Int8 PTQ</a:t>
              </a:r>
              <a:endParaRPr lang="zh-TW" sz="12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2" name="圓角矩形 11">
              <a:extLst>
                <a:ext uri="{FF2B5EF4-FFF2-40B4-BE49-F238E27FC236}">
                  <a16:creationId xmlns:a16="http://schemas.microsoft.com/office/drawing/2014/main" id="{C77FB234-CA25-CCA1-B9F5-8E8EC36092B2}"/>
                </a:ext>
              </a:extLst>
            </p:cNvPr>
            <p:cNvSpPr/>
            <p:nvPr/>
          </p:nvSpPr>
          <p:spPr>
            <a:xfrm>
              <a:off x="6189510" y="4221797"/>
              <a:ext cx="1454620" cy="1104900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00" kern="100" dirty="0">
                  <a:solidFill>
                    <a:srgbClr val="000000"/>
                  </a:solidFill>
                  <a:effectLst/>
                  <a:ea typeface="楷體-簡" panose="02010600040101010101" pitchFamily="2" charset="-122"/>
                  <a:cs typeface="Times New Roman" panose="02020603050405020304" pitchFamily="18" charset="0"/>
                </a:rPr>
                <a:t>QAT</a:t>
              </a:r>
              <a:endParaRPr lang="zh-TW" sz="12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3" name="圓角矩形 12">
              <a:extLst>
                <a:ext uri="{FF2B5EF4-FFF2-40B4-BE49-F238E27FC236}">
                  <a16:creationId xmlns:a16="http://schemas.microsoft.com/office/drawing/2014/main" id="{31E9843C-134B-438D-3770-FBE9082DB698}"/>
                </a:ext>
              </a:extLst>
            </p:cNvPr>
            <p:cNvSpPr/>
            <p:nvPr/>
          </p:nvSpPr>
          <p:spPr>
            <a:xfrm>
              <a:off x="3305945" y="4287838"/>
              <a:ext cx="2043430" cy="995997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00" kern="100" dirty="0">
                  <a:solidFill>
                    <a:srgbClr val="000000"/>
                  </a:solidFill>
                  <a:effectLst/>
                  <a:ea typeface="楷體-簡" panose="02010600040101010101" pitchFamily="2" charset="-122"/>
                  <a:cs typeface="Times New Roman" panose="02020603050405020304" pitchFamily="18" charset="0"/>
                </a:rPr>
                <a:t>TFLite</a:t>
              </a:r>
              <a:r>
                <a:rPr lang="en-US" altLang="zh-TW" sz="1600" kern="100" dirty="0">
                  <a:solidFill>
                    <a:srgbClr val="000000"/>
                  </a:solidFill>
                  <a:ea typeface="楷體-簡" panose="02010600040101010101" pitchFamily="2" charset="-122"/>
                  <a:cs typeface="Times New Roman" panose="02020603050405020304" pitchFamily="18" charset="0"/>
                </a:rPr>
                <a:t> to </a:t>
              </a:r>
              <a:r>
                <a:rPr lang="en-US" sz="1600" kern="100" dirty="0">
                  <a:solidFill>
                    <a:srgbClr val="000000"/>
                  </a:solidFill>
                  <a:effectLst/>
                  <a:ea typeface="楷體-簡" panose="02010600040101010101" pitchFamily="2" charset="-122"/>
                  <a:cs typeface="Times New Roman" panose="02020603050405020304" pitchFamily="18" charset="0"/>
                </a:rPr>
                <a:t>C Array</a:t>
              </a:r>
              <a:endParaRPr lang="zh-TW" sz="12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4" name="向下箭號 13">
              <a:extLst>
                <a:ext uri="{FF2B5EF4-FFF2-40B4-BE49-F238E27FC236}">
                  <a16:creationId xmlns:a16="http://schemas.microsoft.com/office/drawing/2014/main" id="{ECE2A5DE-D96B-DEB6-3EFE-2FE73F3E3C3D}"/>
                </a:ext>
              </a:extLst>
            </p:cNvPr>
            <p:cNvSpPr/>
            <p:nvPr/>
          </p:nvSpPr>
          <p:spPr>
            <a:xfrm>
              <a:off x="9381813" y="2760344"/>
              <a:ext cx="341630" cy="1380174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5" name="向下箭號 14">
              <a:extLst>
                <a:ext uri="{FF2B5EF4-FFF2-40B4-BE49-F238E27FC236}">
                  <a16:creationId xmlns:a16="http://schemas.microsoft.com/office/drawing/2014/main" id="{8E3FAE54-27CF-53CF-8DEB-EF3AE5CC944D}"/>
                </a:ext>
              </a:extLst>
            </p:cNvPr>
            <p:cNvSpPr/>
            <p:nvPr/>
          </p:nvSpPr>
          <p:spPr>
            <a:xfrm rot="5400000">
              <a:off x="7877661" y="4400550"/>
              <a:ext cx="341630" cy="747395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6" name="向下箭號 15">
              <a:extLst>
                <a:ext uri="{FF2B5EF4-FFF2-40B4-BE49-F238E27FC236}">
                  <a16:creationId xmlns:a16="http://schemas.microsoft.com/office/drawing/2014/main" id="{0A70BB11-C37E-5456-DC13-BB767EF619DB}"/>
                </a:ext>
              </a:extLst>
            </p:cNvPr>
            <p:cNvSpPr/>
            <p:nvPr/>
          </p:nvSpPr>
          <p:spPr>
            <a:xfrm rot="5400000">
              <a:off x="5582906" y="4400550"/>
              <a:ext cx="341630" cy="747395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  <p:sp>
          <p:nvSpPr>
            <p:cNvPr id="17" name="圓角矩形 16">
              <a:extLst>
                <a:ext uri="{FF2B5EF4-FFF2-40B4-BE49-F238E27FC236}">
                  <a16:creationId xmlns:a16="http://schemas.microsoft.com/office/drawing/2014/main" id="{2504C038-347E-8F12-6424-DA553494CE41}"/>
                </a:ext>
              </a:extLst>
            </p:cNvPr>
            <p:cNvSpPr/>
            <p:nvPr/>
          </p:nvSpPr>
          <p:spPr>
            <a:xfrm>
              <a:off x="420308" y="4287838"/>
              <a:ext cx="2043430" cy="1038859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TW" sz="1600" kern="100" dirty="0">
                  <a:solidFill>
                    <a:srgbClr val="000000"/>
                  </a:solidFill>
                  <a:effectLst/>
                  <a:ea typeface="楷體-簡" panose="02010600040101010101" pitchFamily="2" charset="-122"/>
                  <a:cs typeface="Times New Roman" panose="02020603050405020304" pitchFamily="18" charset="0"/>
                </a:rPr>
                <a:t>NN Codes On MCU</a:t>
              </a:r>
              <a:endParaRPr lang="zh-TW" sz="1200" kern="100" dirty="0">
                <a:effectLst/>
                <a:ea typeface="新細明體" panose="02020500000000000000" pitchFamily="18" charset="-120"/>
                <a:cs typeface="Times New Roman" panose="02020603050405020304" pitchFamily="18" charset="0"/>
              </a:endParaRPr>
            </a:p>
          </p:txBody>
        </p:sp>
        <p:sp>
          <p:nvSpPr>
            <p:cNvPr id="18" name="向下箭號 17">
              <a:extLst>
                <a:ext uri="{FF2B5EF4-FFF2-40B4-BE49-F238E27FC236}">
                  <a16:creationId xmlns:a16="http://schemas.microsoft.com/office/drawing/2014/main" id="{6ED79043-D9E7-2D9E-5A7B-F5A67C6EB41E}"/>
                </a:ext>
              </a:extLst>
            </p:cNvPr>
            <p:cNvSpPr/>
            <p:nvPr/>
          </p:nvSpPr>
          <p:spPr>
            <a:xfrm rot="5400000">
              <a:off x="2689918" y="4436063"/>
              <a:ext cx="356332" cy="747395"/>
            </a:xfrm>
            <a:prstGeom prst="downArrow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0439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147</Words>
  <Application>Microsoft Macintosh PowerPoint</Application>
  <PresentationFormat>寬螢幕</PresentationFormat>
  <Paragraphs>20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Kaiti SC</vt:lpstr>
      <vt:lpstr>Arial</vt:lpstr>
      <vt:lpstr>Calibri</vt:lpstr>
      <vt:lpstr>Calibri Light</vt:lpstr>
      <vt:lpstr>Office 佈景主題</vt:lpstr>
      <vt:lpstr>工作經歷</vt:lpstr>
      <vt:lpstr>火災警報偵測模型</vt:lpstr>
      <vt:lpstr>火災聲音偵測架構</vt:lpstr>
      <vt:lpstr>模型開發流程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RickLiao</dc:creator>
  <cp:lastModifiedBy>RickLiao</cp:lastModifiedBy>
  <cp:revision>20</cp:revision>
  <dcterms:created xsi:type="dcterms:W3CDTF">2024-09-05T18:06:46Z</dcterms:created>
  <dcterms:modified xsi:type="dcterms:W3CDTF">2024-09-05T19:39:06Z</dcterms:modified>
</cp:coreProperties>
</file>