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6" r:id="rId4"/>
    <p:sldId id="257" r:id="rId5"/>
    <p:sldId id="258" r:id="rId6"/>
    <p:sldId id="259" r:id="rId7"/>
    <p:sldId id="267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6"/>
    <p:restoredTop sz="94670"/>
  </p:normalViewPr>
  <p:slideViewPr>
    <p:cSldViewPr snapToGrid="0">
      <p:cViewPr>
        <p:scale>
          <a:sx n="80" d="100"/>
          <a:sy n="80" d="100"/>
        </p:scale>
        <p:origin x="440" y="1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3DBD-9C83-EE4D-B499-00A2451CDF2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5ECED-81AD-4246-8529-448AFA9689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468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03485120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03485120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0348512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0348512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03485120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03485120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0348512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0348512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03485120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03485120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03485120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03485120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03485120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03485120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03485120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03485120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CCA2D-6FB1-0141-9776-D49BDCD04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4A2253-C47C-FE55-E8FB-DE2231CAB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7073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23107-B5B1-BB19-E012-2D4DB69A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7220AE-F336-50C7-9F00-9878211CE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A2854B-81E3-6CB6-CE2E-69968BF1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17EF6C-B0D1-CC68-0C3A-6A8EB1FD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73CFE3-C196-8523-8426-9EFCA267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408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C18DF0-82B8-B0E1-775F-E87071AC2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CA7990-2E34-74D7-30EE-D938039FE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D1D82-60A4-8D45-0740-4F9951C6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5C0596-B29B-40C1-F2AA-CCC322ED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3A2C19-C71E-F2B5-9838-37618634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2697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2297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134065"/>
            <a:ext cx="11360800" cy="53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7412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667">
                <a:solidFill>
                  <a:schemeClr val="dk1"/>
                </a:solidFill>
              </a:defRPr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133">
                <a:solidFill>
                  <a:schemeClr val="dk1"/>
                </a:solidFill>
              </a:defRPr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2133"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38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DEB22-C6A8-AE54-0404-D01A98E4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6" y="225426"/>
            <a:ext cx="11196734" cy="841374"/>
          </a:xfrm>
        </p:spPr>
        <p:txBody>
          <a:bodyPr>
            <a:normAutofit/>
          </a:bodyPr>
          <a:lstStyle>
            <a:lvl1pPr algn="l">
              <a:defRPr sz="36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90C6B3-74EF-60C0-D67A-91EE8424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57300"/>
            <a:ext cx="11196734" cy="5375274"/>
          </a:xfrm>
        </p:spPr>
        <p:txBody>
          <a:bodyPr/>
          <a:lstStyle>
            <a:lvl1pPr>
              <a:defRPr sz="24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>
              <a:defRPr sz="2200" b="0" i="0"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>
              <a:defRPr b="0" i="0"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>
              <a:defRPr b="0" i="0"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>
              <a:defRPr sz="1600" b="0" i="0">
                <a:latin typeface="Kaiti SC" panose="02010600040101010101" pitchFamily="2" charset="-122"/>
                <a:ea typeface="Kaiti SC" panose="02010600040101010101" pitchFamily="2" charset="-122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7089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D4EDA-D455-8624-6FDA-A61BC21B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F8D8B7-BC3F-258F-953D-DBB98BBEB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8847BA-E97F-C88E-D43C-B8516FD3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FB9D82-C029-D8B3-8DC0-280CC4C2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632D55-71D1-026D-1EC5-C32D5E5E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072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9B970-158E-79B9-499A-E049EB4F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EF5A4E-BC26-00F9-CFA1-9DD581319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11B436-F5C5-B4D4-3966-607C092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7AA039-2F7C-0DB1-EC79-64AD0CCB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050983-10BD-9653-C229-60620BA0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0F2028-5747-DAA9-A483-C6F9B72A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462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5598C-446C-6778-B556-6797E885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182C95-2D14-5E74-ECB8-8D5BAD46D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FEB958-9BC3-A45D-0945-EC9F30275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70B48E-4D79-7B08-132E-A84AA20A9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F571AE0-3086-8922-A0DE-946B35A41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5ABDB4-AD04-22B8-1E69-2168C601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37B5BF-D530-5C65-ED1F-5D82A652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F959C7-BB06-8149-0EEC-FA50F2E3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374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87BD8-3609-32C0-2DB5-906D68D2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1516E4-9E90-1C5B-9F04-683456B3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48241B-4857-5AA6-8953-D112AFF0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5E1F6F-9A30-2BAE-8276-9A59B3F5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19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07F41F-D6DC-D8E5-D8D4-D6909743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283504-83F4-5D9C-9AC4-7019984E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564F01-B26E-F34F-0E04-4EBC5B81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04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3CA21-96ED-933D-F3AC-72E90884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01CA8-4E49-996E-7E9A-588EA4BAE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04BCB9-AF56-6ABA-5B6A-F9E9DB06F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49D59B-6684-D367-A5BD-C496BA43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E27B58-4726-AA91-2C6E-877FED4E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2851D1-0A75-2053-7FE6-AF6A7586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868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44827-3D21-B30C-45DF-0DFDBE57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694AA6-48FD-0BAB-F888-B7FDFEA63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4B655A-ECD4-DC6C-E858-29D34F86E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78EA7F-3325-E67F-B7EC-E2FC52EE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DB6719-B175-BB7B-F1AC-95352AF4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C46F0F-96AA-80BA-C4AF-488611E3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050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AE7F93-EB97-4F60-520F-9E863CB1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723137-F977-A1CE-1883-655731B5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66EA2C-7C2B-6620-37B9-857BC0010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ABDAC-97E9-8BBC-AE05-20E661C7F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372081-AEB0-3A33-FBFD-18A3C836E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70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8996-DD34-2F68-9115-A2DC0E115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2202025"/>
            <a:ext cx="9144000" cy="1550534"/>
          </a:xfrm>
        </p:spPr>
        <p:txBody>
          <a:bodyPr>
            <a:normAutofit/>
          </a:bodyPr>
          <a:lstStyle/>
          <a:p>
            <a:r>
              <a:rPr kumimoji="1" lang="zh-TW" altLang="en-US" sz="5600" dirty="0">
                <a:latin typeface="Kaiti SC" panose="02010600040101010101" pitchFamily="2" charset="-122"/>
                <a:ea typeface="Kaiti SC" panose="02010600040101010101" pitchFamily="2" charset="-122"/>
              </a:rPr>
              <a:t>工作經歷</a:t>
            </a:r>
          </a:p>
        </p:txBody>
      </p:sp>
    </p:spTree>
    <p:extLst>
      <p:ext uri="{BB962C8B-B14F-4D97-AF65-F5344CB8AC3E}">
        <p14:creationId xmlns:p14="http://schemas.microsoft.com/office/powerpoint/2010/main" val="146479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15600" y="229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zh-TW" dirty="0">
                <a:latin typeface="Kaiti SC" panose="02010600040101010101" pitchFamily="2" charset="-122"/>
                <a:ea typeface="Kaiti SC" panose="02010600040101010101" pitchFamily="2" charset="-122"/>
              </a:rPr>
              <a:t>VAD及KWS開發簡介</a:t>
            </a:r>
            <a:endParaRPr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330700" y="1101567"/>
            <a:ext cx="11697600" cy="5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67" dirty="0">
                <a:solidFill>
                  <a:schemeClr val="dk1"/>
                </a:solidFill>
              </a:rPr>
              <a:t>1. </a:t>
            </a:r>
            <a:r>
              <a:rPr lang="en-US" altLang="zh-TW" sz="2800" dirty="0">
                <a:solidFill>
                  <a:schemeClr val="dk1"/>
                </a:solidFill>
              </a:rPr>
              <a:t>Deep Learning Framework: </a:t>
            </a:r>
            <a:r>
              <a:rPr lang="en-US" altLang="zh-TW" sz="2800" dirty="0" err="1">
                <a:solidFill>
                  <a:schemeClr val="dk1"/>
                </a:solidFill>
              </a:rPr>
              <a:t>Tensorflow</a:t>
            </a:r>
            <a:r>
              <a:rPr lang="en-US" altLang="zh-TW" sz="2800" dirty="0">
                <a:solidFill>
                  <a:schemeClr val="dk1"/>
                </a:solidFill>
              </a:rPr>
              <a:t> and </a:t>
            </a:r>
            <a:r>
              <a:rPr lang="en-US" altLang="zh-TW" sz="2800" dirty="0" err="1">
                <a:solidFill>
                  <a:schemeClr val="dk1"/>
                </a:solidFill>
              </a:rPr>
              <a:t>Pytorch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</a:rPr>
              <a:t>2. Deep Learning Model Architectures:</a:t>
            </a:r>
            <a:br>
              <a:rPr lang="en-US" altLang="zh-TW" sz="2800" dirty="0">
                <a:solidFill>
                  <a:schemeClr val="dk1"/>
                </a:solidFill>
              </a:rPr>
            </a:br>
            <a:r>
              <a:rPr lang="en-US" altLang="zh-TW" sz="2800" dirty="0">
                <a:solidFill>
                  <a:schemeClr val="dk1"/>
                </a:solidFill>
              </a:rPr>
              <a:t>     VAD: Two-Layer Full Connected Neural Network.</a:t>
            </a:r>
            <a:br>
              <a:rPr lang="en-US" altLang="zh-TW" sz="2800" dirty="0">
                <a:solidFill>
                  <a:schemeClr val="dk1"/>
                </a:solidFill>
              </a:rPr>
            </a:br>
            <a:r>
              <a:rPr lang="en-US" altLang="zh-TW" sz="2800" dirty="0">
                <a:solidFill>
                  <a:schemeClr val="dk1"/>
                </a:solidFill>
              </a:rPr>
              <a:t>     KWS: Three-Layer Full Connected Neural Network.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</a:rPr>
              <a:t>3. Training Speech Corpus: Keyword-spotting research datasets.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</a:rPr>
              <a:t>4. Compression Approach: Int8 Quantization.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2667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258437" y="2621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zh-TW" dirty="0">
                <a:latin typeface="Kaiti SC" panose="02010600040101010101" pitchFamily="2" charset="-122"/>
                <a:ea typeface="Kaiti SC" panose="02010600040101010101" pitchFamily="2" charset="-122"/>
              </a:rPr>
              <a:t>專案成果</a:t>
            </a:r>
            <a:endParaRPr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429888" y="1179044"/>
            <a:ext cx="11697600" cy="533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VAD :</a:t>
            </a:r>
            <a:b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1.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已完成。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2.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準確率：</a:t>
            </a: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93%-96%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3.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模型大小：</a:t>
            </a: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10K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KWS :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1. Float and Int8 KWS Model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2.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準確率：</a:t>
            </a: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85-95%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3.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模型大小：</a:t>
            </a: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36K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275BF-6618-6078-E7EC-ADA86F5D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9387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5600" dirty="0">
                <a:latin typeface="Kaiti SC" panose="02010600040101010101" pitchFamily="2" charset="-122"/>
                <a:ea typeface="Kaiti SC" panose="02010600040101010101" pitchFamily="2" charset="-122"/>
              </a:rPr>
              <a:t>Rule-based Chatbot Engine</a:t>
            </a:r>
            <a:endParaRPr kumimoji="1" lang="zh-TW" altLang="en-US" sz="56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0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415600" y="229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 dirty="0">
                <a:latin typeface="Kaiti SC" panose="02010600040101010101" pitchFamily="2" charset="-122"/>
                <a:ea typeface="Kaiti SC" panose="02010600040101010101" pitchFamily="2" charset="-122"/>
              </a:rPr>
              <a:t>威剛-隆宸星</a:t>
            </a:r>
            <a:r>
              <a:rPr lang="zh-TW" dirty="0"/>
              <a:t>：Wahoo Chatbot Engine</a:t>
            </a:r>
            <a:endParaRPr dirty="0"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415600" y="1134065"/>
            <a:ext cx="11360800" cy="53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實現語音句字命令，連接在地服務，包含控制家中家電。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更人性化對話。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提供外接第三方NLP Engine。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最適回應語句計算及輸出。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15600" y="128100"/>
            <a:ext cx="5680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zh-TW" sz="3400" dirty="0"/>
              <a:t>Wahoo Engine Architecture</a:t>
            </a:r>
            <a:endParaRPr sz="3400" dirty="0"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929" y="128100"/>
            <a:ext cx="8438271" cy="66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61927" y="171964"/>
            <a:ext cx="6137632" cy="15459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Wahoo Engine Architecture</a:t>
            </a:r>
            <a:r>
              <a:rPr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 With</a:t>
            </a:r>
            <a:br>
              <a:rPr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ML</a:t>
            </a:r>
            <a:endParaRPr sz="32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241" y="171964"/>
            <a:ext cx="5573372" cy="6543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5600" y="229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 dirty="0"/>
              <a:t>Rule-based + AI</a:t>
            </a:r>
            <a:endParaRPr dirty="0"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5600" y="1134065"/>
            <a:ext cx="11360800" cy="53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將對話當時環境因素加入考量，增強對話更擬人化。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提升語句命令中關鍵詞補捉的容錯率。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個人化體驗。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結合知識圖譜，提供具建議性特質的回應。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D08D5-F52A-DD49-9B19-1885E6DD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98" y="2326347"/>
            <a:ext cx="11360800" cy="989500"/>
          </a:xfrm>
        </p:spPr>
        <p:txBody>
          <a:bodyPr>
            <a:noAutofit/>
          </a:bodyPr>
          <a:lstStyle/>
          <a:p>
            <a:pPr algn="ctr"/>
            <a:r>
              <a:rPr kumimoji="1" lang="zh-TW" altLang="en-US" sz="5600" dirty="0">
                <a:latin typeface="Kaiti SC" panose="02010600040101010101" pitchFamily="2" charset="-122"/>
                <a:ea typeface="Kaiti SC" panose="02010600040101010101" pitchFamily="2" charset="-122"/>
              </a:rPr>
              <a:t>報告結束</a:t>
            </a:r>
            <a:r>
              <a:rPr kumimoji="1" lang="en-US" altLang="zh-TW" sz="5600">
                <a:latin typeface="Kaiti SC" panose="02010600040101010101" pitchFamily="2" charset="-122"/>
                <a:ea typeface="Kaiti SC" panose="02010600040101010101" pitchFamily="2" charset="-122"/>
              </a:rPr>
              <a:t>, </a:t>
            </a:r>
            <a:r>
              <a:rPr kumimoji="1" lang="zh-TW" altLang="en-US" sz="5600">
                <a:latin typeface="Kaiti SC" panose="02010600040101010101" pitchFamily="2" charset="-122"/>
                <a:ea typeface="Kaiti SC" panose="02010600040101010101" pitchFamily="2" charset="-122"/>
              </a:rPr>
              <a:t>感謝</a:t>
            </a:r>
            <a:r>
              <a:rPr kumimoji="1" lang="zh-TW" altLang="en-US" sz="5600" dirty="0">
                <a:latin typeface="Kaiti SC" panose="02010600040101010101" pitchFamily="2" charset="-122"/>
                <a:ea typeface="Kaiti SC" panose="02010600040101010101" pitchFamily="2" charset="-122"/>
              </a:rPr>
              <a:t>各位面試長官</a:t>
            </a:r>
          </a:p>
        </p:txBody>
      </p:sp>
    </p:spTree>
    <p:extLst>
      <p:ext uri="{BB962C8B-B14F-4D97-AF65-F5344CB8AC3E}">
        <p14:creationId xmlns:p14="http://schemas.microsoft.com/office/powerpoint/2010/main" val="134714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284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275BF-6618-6078-E7EC-ADA86F5D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9387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5600" dirty="0">
                <a:latin typeface="Kaiti SC" panose="02010600040101010101" pitchFamily="2" charset="-122"/>
                <a:ea typeface="Kaiti SC" panose="02010600040101010101" pitchFamily="2" charset="-122"/>
              </a:rPr>
              <a:t>火災警報聲偵測模型</a:t>
            </a:r>
          </a:p>
        </p:txBody>
      </p:sp>
    </p:spTree>
    <p:extLst>
      <p:ext uri="{BB962C8B-B14F-4D97-AF65-F5344CB8AC3E}">
        <p14:creationId xmlns:p14="http://schemas.microsoft.com/office/powerpoint/2010/main" val="329478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7C3FD-A09C-E805-DCE0-78BB4A73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6" y="365126"/>
            <a:ext cx="11196734" cy="894048"/>
          </a:xfrm>
        </p:spPr>
        <p:txBody>
          <a:bodyPr/>
          <a:lstStyle/>
          <a:p>
            <a:r>
              <a:rPr kumimoji="1" lang="zh-TW" altLang="en-US" dirty="0"/>
              <a:t>火災警報偵測模型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B32AB-9C7D-F027-FD22-242DC0D4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59174"/>
            <a:ext cx="11361014" cy="523370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執行於智慧插座上。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主要用於當家中無人或獨居老人的場景，提供火災安全通報。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模型主要用於偵測火災警報聲，但同時包含「人的哀嚎 聲」及「</a:t>
            </a:r>
            <a:r>
              <a:rPr kumimoji="1" lang="en-US" altLang="zh-TW" dirty="0"/>
              <a:t>Help</a:t>
            </a:r>
            <a:r>
              <a:rPr kumimoji="1" lang="zh-TW" altLang="en-US" dirty="0"/>
              <a:t>」單字語音。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使用預訓練模型進行遷移學習進行警報聲的</a:t>
            </a:r>
            <a:r>
              <a:rPr kumimoji="1" lang="en-US" altLang="zh-TW" dirty="0"/>
              <a:t>finetune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使用</a:t>
            </a:r>
            <a:r>
              <a:rPr kumimoji="1" lang="en-US" altLang="zh-TW" dirty="0"/>
              <a:t>Multi-Fold Training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模型壓縮採用二階段剪枝</a:t>
            </a:r>
            <a:r>
              <a:rPr kumimoji="1" lang="en-US" altLang="zh-TW" dirty="0"/>
              <a:t>+</a:t>
            </a:r>
            <a:r>
              <a:rPr kumimoji="1" lang="zh-TW" altLang="en-US" dirty="0"/>
              <a:t>量化。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在輸入為</a:t>
            </a:r>
            <a:r>
              <a:rPr kumimoji="1" lang="en-US" altLang="zh-TW" dirty="0"/>
              <a:t>1.5</a:t>
            </a:r>
            <a:r>
              <a:rPr kumimoji="1" lang="zh-TW" altLang="en-US" dirty="0"/>
              <a:t>秒，模型可壓縮至</a:t>
            </a:r>
            <a:r>
              <a:rPr kumimoji="1" lang="en-US" altLang="zh-TW" dirty="0"/>
              <a:t>90KB</a:t>
            </a:r>
            <a:r>
              <a:rPr kumimoji="1" lang="zh-TW" altLang="en-US" dirty="0"/>
              <a:t>；若輸入為</a:t>
            </a:r>
            <a:r>
              <a:rPr kumimoji="1" lang="en-US" altLang="zh-TW" dirty="0"/>
              <a:t>1</a:t>
            </a:r>
            <a:r>
              <a:rPr kumimoji="1" lang="zh-TW" altLang="en-US" dirty="0"/>
              <a:t>秒，則模型可壓縮至</a:t>
            </a:r>
            <a:r>
              <a:rPr kumimoji="1" lang="en-US" altLang="zh-TW" dirty="0"/>
              <a:t>70KB</a:t>
            </a:r>
          </a:p>
          <a:p>
            <a:pPr>
              <a:lnSpc>
                <a:spcPct val="150000"/>
              </a:lnSpc>
            </a:pPr>
            <a:r>
              <a:rPr kumimoji="1" lang="zh-TW" altLang="en-US" dirty="0"/>
              <a:t>經過測試，火災警報聲的正確率為</a:t>
            </a:r>
            <a:r>
              <a:rPr kumimoji="1" lang="en-US" altLang="zh-TW" dirty="0"/>
              <a:t>96.8%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34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B61B5-AB59-DC7A-D0B8-6802E70B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6" y="365126"/>
            <a:ext cx="11196734" cy="864067"/>
          </a:xfrm>
        </p:spPr>
        <p:txBody>
          <a:bodyPr/>
          <a:lstStyle/>
          <a:p>
            <a:r>
              <a:rPr kumimoji="1" lang="zh-TW" altLang="en-US" dirty="0"/>
              <a:t>火災聲音偵測架構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8EF452-34D5-9A5D-8523-A4DDCB146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48" y="563351"/>
            <a:ext cx="3377305" cy="20912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88BC1C-0BA6-FE7F-9655-7FBED9672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318" y="2654578"/>
            <a:ext cx="1516699" cy="134365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2AA0E69-F607-6651-CF3E-D9D82C9A8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938" y="4089123"/>
            <a:ext cx="1798924" cy="179892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E738191-FD9C-FC93-5979-7AD4F41E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62" y="2462806"/>
            <a:ext cx="2194810" cy="219481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ADC3290-8D08-1C4C-83D5-8FB9F8FD2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970" y="2462805"/>
            <a:ext cx="901700" cy="1727200"/>
          </a:xfrm>
          <a:prstGeom prst="rect">
            <a:avLst/>
          </a:prstGeom>
          <a:solidFill>
            <a:srgbClr val="FF0000"/>
          </a:solidFill>
        </p:spPr>
      </p:pic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9EFA09B7-3FDF-7F4F-2034-E9AF53033863}"/>
              </a:ext>
            </a:extLst>
          </p:cNvPr>
          <p:cNvCxnSpPr/>
          <p:nvPr/>
        </p:nvCxnSpPr>
        <p:spPr>
          <a:xfrm flipV="1">
            <a:off x="5788643" y="1941324"/>
            <a:ext cx="1530144" cy="94438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1F02698D-9C61-31C9-D0B0-3E641547BDAC}"/>
              </a:ext>
            </a:extLst>
          </p:cNvPr>
          <p:cNvCxnSpPr>
            <a:cxnSpLocks/>
          </p:cNvCxnSpPr>
          <p:nvPr/>
        </p:nvCxnSpPr>
        <p:spPr>
          <a:xfrm>
            <a:off x="7974265" y="2117990"/>
            <a:ext cx="0" cy="188024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2537968B-B4F3-ECBA-7BEE-631BCEE83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2285" y="3606691"/>
            <a:ext cx="1898649" cy="1898649"/>
          </a:xfrm>
          <a:prstGeom prst="rect">
            <a:avLst/>
          </a:prstGeom>
        </p:spPr>
      </p:pic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365B37D2-B311-CAFD-40C8-2B2DB28768CD}"/>
              </a:ext>
            </a:extLst>
          </p:cNvPr>
          <p:cNvCxnSpPr>
            <a:cxnSpLocks/>
          </p:cNvCxnSpPr>
          <p:nvPr/>
        </p:nvCxnSpPr>
        <p:spPr>
          <a:xfrm>
            <a:off x="8977565" y="2105289"/>
            <a:ext cx="1060093" cy="1880242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4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9C29D-6F4D-820B-89AB-9FBF1814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6" y="238125"/>
            <a:ext cx="11196734" cy="841374"/>
          </a:xfrm>
        </p:spPr>
        <p:txBody>
          <a:bodyPr/>
          <a:lstStyle/>
          <a:p>
            <a:r>
              <a:rPr kumimoji="1" lang="zh-TW" altLang="en-US" dirty="0"/>
              <a:t>模型開發流程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F38204C-64CF-9E14-08EB-4C772CAE885D}"/>
              </a:ext>
            </a:extLst>
          </p:cNvPr>
          <p:cNvGrpSpPr/>
          <p:nvPr/>
        </p:nvGrpSpPr>
        <p:grpSpPr>
          <a:xfrm>
            <a:off x="849004" y="1574165"/>
            <a:ext cx="10350818" cy="3752532"/>
            <a:chOff x="291782" y="1574165"/>
            <a:chExt cx="10350818" cy="3752532"/>
          </a:xfrm>
        </p:grpSpPr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909B65EB-AD89-DDED-FC10-06FA5EFC904B}"/>
                </a:ext>
              </a:extLst>
            </p:cNvPr>
            <p:cNvSpPr/>
            <p:nvPr/>
          </p:nvSpPr>
          <p:spPr>
            <a:xfrm>
              <a:off x="291782" y="1574165"/>
              <a:ext cx="2043430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sz="1600" kern="10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資料準備與處理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4E21FD17-99FD-A2BE-EFD9-EBE9261F8A55}"/>
                </a:ext>
              </a:extLst>
            </p:cNvPr>
            <p:cNvSpPr/>
            <p:nvPr/>
          </p:nvSpPr>
          <p:spPr>
            <a:xfrm>
              <a:off x="3178814" y="1574165"/>
              <a:ext cx="2043430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sz="1600" kern="10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基礎模型訓練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向下箭號 5">
              <a:extLst>
                <a:ext uri="{FF2B5EF4-FFF2-40B4-BE49-F238E27FC236}">
                  <a16:creationId xmlns:a16="http://schemas.microsoft.com/office/drawing/2014/main" id="{E6F9A99A-2190-EAAF-0522-C707CEFDD3E8}"/>
                </a:ext>
              </a:extLst>
            </p:cNvPr>
            <p:cNvSpPr/>
            <p:nvPr/>
          </p:nvSpPr>
          <p:spPr>
            <a:xfrm rot="16200000">
              <a:off x="2586198" y="1752917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DD0B1C72-6C38-43B6-3530-BFB0B8733E15}"/>
                </a:ext>
              </a:extLst>
            </p:cNvPr>
            <p:cNvSpPr/>
            <p:nvPr/>
          </p:nvSpPr>
          <p:spPr>
            <a:xfrm>
              <a:off x="6065846" y="1574165"/>
              <a:ext cx="2043430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sz="1600" kern="10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二階段剪枝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A3251106-F036-C2D6-719B-FBF737A89336}"/>
                </a:ext>
              </a:extLst>
            </p:cNvPr>
            <p:cNvSpPr/>
            <p:nvPr/>
          </p:nvSpPr>
          <p:spPr>
            <a:xfrm>
              <a:off x="8952878" y="1574165"/>
              <a:ext cx="1689722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sz="1600" kern="10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剪枝後重訓練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向下箭號 8">
              <a:extLst>
                <a:ext uri="{FF2B5EF4-FFF2-40B4-BE49-F238E27FC236}">
                  <a16:creationId xmlns:a16="http://schemas.microsoft.com/office/drawing/2014/main" id="{E9EE3CD7-9039-DBEC-948A-CACB8F688291}"/>
                </a:ext>
              </a:extLst>
            </p:cNvPr>
            <p:cNvSpPr/>
            <p:nvPr/>
          </p:nvSpPr>
          <p:spPr>
            <a:xfrm rot="16200000">
              <a:off x="5473230" y="1752917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" name="向下箭號 9">
              <a:extLst>
                <a:ext uri="{FF2B5EF4-FFF2-40B4-BE49-F238E27FC236}">
                  <a16:creationId xmlns:a16="http://schemas.microsoft.com/office/drawing/2014/main" id="{DBE3627F-A787-ABDA-190F-C909958BA9A5}"/>
                </a:ext>
              </a:extLst>
            </p:cNvPr>
            <p:cNvSpPr/>
            <p:nvPr/>
          </p:nvSpPr>
          <p:spPr>
            <a:xfrm rot="16200000">
              <a:off x="8360262" y="1752917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" name="圓角矩形 10">
              <a:extLst>
                <a:ext uri="{FF2B5EF4-FFF2-40B4-BE49-F238E27FC236}">
                  <a16:creationId xmlns:a16="http://schemas.microsoft.com/office/drawing/2014/main" id="{8723E6D1-E016-D66E-CC00-412868B69179}"/>
                </a:ext>
              </a:extLst>
            </p:cNvPr>
            <p:cNvSpPr/>
            <p:nvPr/>
          </p:nvSpPr>
          <p:spPr>
            <a:xfrm>
              <a:off x="8482978" y="4221797"/>
              <a:ext cx="1689722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00" kern="100" dirty="0">
                  <a:solidFill>
                    <a:srgbClr val="000000"/>
                  </a:solidFill>
                  <a:ea typeface="楷體-簡" panose="02010600040101010101" pitchFamily="2" charset="-122"/>
                  <a:cs typeface="Times New Roman" panose="02020603050405020304" pitchFamily="18" charset="0"/>
                </a:rPr>
                <a:t>Int8 PTQ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C77FB234-CA25-CCA1-B9F5-8E8EC36092B2}"/>
                </a:ext>
              </a:extLst>
            </p:cNvPr>
            <p:cNvSpPr/>
            <p:nvPr/>
          </p:nvSpPr>
          <p:spPr>
            <a:xfrm>
              <a:off x="6189510" y="4221797"/>
              <a:ext cx="1454620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00" kern="100" dirty="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QAT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圓角矩形 12">
              <a:extLst>
                <a:ext uri="{FF2B5EF4-FFF2-40B4-BE49-F238E27FC236}">
                  <a16:creationId xmlns:a16="http://schemas.microsoft.com/office/drawing/2014/main" id="{31E9843C-134B-438D-3770-FBE9082DB698}"/>
                </a:ext>
              </a:extLst>
            </p:cNvPr>
            <p:cNvSpPr/>
            <p:nvPr/>
          </p:nvSpPr>
          <p:spPr>
            <a:xfrm>
              <a:off x="3305945" y="4287838"/>
              <a:ext cx="2043430" cy="99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00" kern="100" dirty="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TFLite</a:t>
              </a:r>
              <a:r>
                <a:rPr lang="en-US" altLang="zh-TW" sz="1600" kern="100" dirty="0">
                  <a:solidFill>
                    <a:srgbClr val="000000"/>
                  </a:solidFill>
                  <a:ea typeface="楷體-簡" panose="02010600040101010101" pitchFamily="2" charset="-122"/>
                  <a:cs typeface="Times New Roman" panose="02020603050405020304" pitchFamily="18" charset="0"/>
                </a:rPr>
                <a:t> to </a:t>
              </a:r>
              <a:r>
                <a:rPr lang="en-US" sz="1600" kern="100" dirty="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C Array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向下箭號 13">
              <a:extLst>
                <a:ext uri="{FF2B5EF4-FFF2-40B4-BE49-F238E27FC236}">
                  <a16:creationId xmlns:a16="http://schemas.microsoft.com/office/drawing/2014/main" id="{ECE2A5DE-D96B-DEB6-3EFE-2FE73F3E3C3D}"/>
                </a:ext>
              </a:extLst>
            </p:cNvPr>
            <p:cNvSpPr/>
            <p:nvPr/>
          </p:nvSpPr>
          <p:spPr>
            <a:xfrm>
              <a:off x="9381813" y="2760344"/>
              <a:ext cx="341630" cy="138017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5" name="向下箭號 14">
              <a:extLst>
                <a:ext uri="{FF2B5EF4-FFF2-40B4-BE49-F238E27FC236}">
                  <a16:creationId xmlns:a16="http://schemas.microsoft.com/office/drawing/2014/main" id="{8E3FAE54-27CF-53CF-8DEB-EF3AE5CC944D}"/>
                </a:ext>
              </a:extLst>
            </p:cNvPr>
            <p:cNvSpPr/>
            <p:nvPr/>
          </p:nvSpPr>
          <p:spPr>
            <a:xfrm rot="5400000">
              <a:off x="7877661" y="4400550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6" name="向下箭號 15">
              <a:extLst>
                <a:ext uri="{FF2B5EF4-FFF2-40B4-BE49-F238E27FC236}">
                  <a16:creationId xmlns:a16="http://schemas.microsoft.com/office/drawing/2014/main" id="{0A70BB11-C37E-5456-DC13-BB767EF619DB}"/>
                </a:ext>
              </a:extLst>
            </p:cNvPr>
            <p:cNvSpPr/>
            <p:nvPr/>
          </p:nvSpPr>
          <p:spPr>
            <a:xfrm rot="5400000">
              <a:off x="5582906" y="4400550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7" name="圓角矩形 16">
              <a:extLst>
                <a:ext uri="{FF2B5EF4-FFF2-40B4-BE49-F238E27FC236}">
                  <a16:creationId xmlns:a16="http://schemas.microsoft.com/office/drawing/2014/main" id="{2504C038-347E-8F12-6424-DA553494CE41}"/>
                </a:ext>
              </a:extLst>
            </p:cNvPr>
            <p:cNvSpPr/>
            <p:nvPr/>
          </p:nvSpPr>
          <p:spPr>
            <a:xfrm>
              <a:off x="420308" y="4287838"/>
              <a:ext cx="2043430" cy="1038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00" kern="100" dirty="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NN Codes On MCU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向下箭號 17">
              <a:extLst>
                <a:ext uri="{FF2B5EF4-FFF2-40B4-BE49-F238E27FC236}">
                  <a16:creationId xmlns:a16="http://schemas.microsoft.com/office/drawing/2014/main" id="{6ED79043-D9E7-2D9E-5A7B-F5A67C6EB41E}"/>
                </a:ext>
              </a:extLst>
            </p:cNvPr>
            <p:cNvSpPr/>
            <p:nvPr/>
          </p:nvSpPr>
          <p:spPr>
            <a:xfrm rot="5400000">
              <a:off x="2689918" y="4436063"/>
              <a:ext cx="356332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43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275BF-6618-6078-E7EC-ADA86F5D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9387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5600" dirty="0">
                <a:latin typeface="Kaiti SC" panose="02010600040101010101" pitchFamily="2" charset="-122"/>
                <a:ea typeface="Kaiti SC" panose="02010600040101010101" pitchFamily="2" charset="-122"/>
              </a:rPr>
              <a:t>Smart-Microphone</a:t>
            </a:r>
            <a:endParaRPr kumimoji="1" lang="zh-TW" altLang="en-US" sz="56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33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15600" y="229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/>
              <a:t>SmartMic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330700" y="1101567"/>
            <a:ext cx="11697600" cy="5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49814" indent="-514350">
              <a:lnSpc>
                <a:spcPct val="150000"/>
              </a:lnSpc>
              <a:spcBef>
                <a:spcPts val="1333"/>
              </a:spcBef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zh-TW" altLang="en-US" sz="2667" dirty="0">
                <a:solidFill>
                  <a:srgbClr val="0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緣起</a:t>
            </a:r>
            <a:endParaRPr sz="2667" dirty="0">
              <a:solidFill>
                <a:srgbClr val="000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1219181" lvl="1" indent="-457200">
              <a:lnSpc>
                <a:spcPct val="150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語音助理無所不在； 手機、汽車、消費性電子產品、家電等。</a:t>
            </a:r>
            <a:endParaRPr sz="2400" dirty="0">
              <a:solidFill>
                <a:srgbClr val="000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649814" indent="-514350">
              <a:lnSpc>
                <a:spcPct val="150000"/>
              </a:lnSpc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zh-TW" altLang="en-US" sz="2667" dirty="0">
                <a:solidFill>
                  <a:srgbClr val="0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目的</a:t>
            </a:r>
            <a:endParaRPr sz="2667" dirty="0">
              <a:solidFill>
                <a:srgbClr val="000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1219181" lvl="1" indent="-457200">
              <a:lnSpc>
                <a:spcPct val="150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喚醒詞在麥克風端偵測，能低延遲和低功耗。</a:t>
            </a:r>
            <a:endParaRPr sz="2400" dirty="0">
              <a:solidFill>
                <a:srgbClr val="000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649814" indent="-514350">
              <a:lnSpc>
                <a:spcPct val="150000"/>
              </a:lnSpc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zh-TW" altLang="en-US" sz="2667" dirty="0">
                <a:solidFill>
                  <a:srgbClr val="0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功能</a:t>
            </a:r>
            <a:endParaRPr sz="2667" dirty="0">
              <a:solidFill>
                <a:srgbClr val="000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1219181" lvl="1" indent="-457200">
              <a:lnSpc>
                <a:spcPct val="150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</a:rPr>
              <a:t>VAD</a:t>
            </a:r>
            <a:endParaRPr sz="2400" dirty="0">
              <a:solidFill>
                <a:srgbClr val="000000"/>
              </a:solidFill>
            </a:endParaRPr>
          </a:p>
          <a:p>
            <a:pPr marL="1219181" lvl="1" indent="-457200">
              <a:lnSpc>
                <a:spcPct val="150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</a:rPr>
              <a:t>KWS</a:t>
            </a: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Aft>
                <a:spcPts val="1600"/>
              </a:spcAft>
            </a:pPr>
            <a:endParaRPr sz="2667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15600" y="229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zh-TW" dirty="0">
                <a:latin typeface="Kaiti SC" panose="02010600040101010101" pitchFamily="2" charset="-122"/>
                <a:ea typeface="Kaiti SC" panose="02010600040101010101" pitchFamily="2" charset="-122"/>
              </a:rPr>
              <a:t>VAD及KWS開發簡介</a:t>
            </a:r>
            <a:endParaRPr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30700" y="1101567"/>
            <a:ext cx="11697600" cy="5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67" dirty="0">
                <a:solidFill>
                  <a:schemeClr val="dk1"/>
                </a:solidFill>
              </a:rPr>
              <a:t>1.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以深度學習技行建構語音功能模型，並執行資源極限制的邊緣環境。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2.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研發離線低功耗、低資源具喚醒詞麥克風智能晶片。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3.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希望以此為基礎，未來研發具備離線命令詞的麥克風智能晶片。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2667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468</Words>
  <Application>Microsoft Macintosh PowerPoint</Application>
  <PresentationFormat>寬螢幕</PresentationFormat>
  <Paragraphs>61</Paragraphs>
  <Slides>17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Kaiti SC</vt:lpstr>
      <vt:lpstr>Arial</vt:lpstr>
      <vt:lpstr>Calibri</vt:lpstr>
      <vt:lpstr>Calibri Light</vt:lpstr>
      <vt:lpstr>Office 佈景主題</vt:lpstr>
      <vt:lpstr>工作經歷</vt:lpstr>
      <vt:lpstr>PowerPoint 簡報</vt:lpstr>
      <vt:lpstr>火災警報聲偵測模型</vt:lpstr>
      <vt:lpstr>火災警報偵測模型</vt:lpstr>
      <vt:lpstr>火災聲音偵測架構</vt:lpstr>
      <vt:lpstr>模型開發流程</vt:lpstr>
      <vt:lpstr>Smart-Microphone</vt:lpstr>
      <vt:lpstr>SmartMic</vt:lpstr>
      <vt:lpstr>VAD及KWS開發簡介</vt:lpstr>
      <vt:lpstr>VAD及KWS開發簡介</vt:lpstr>
      <vt:lpstr>專案成果</vt:lpstr>
      <vt:lpstr>Rule-based Chatbot Engine</vt:lpstr>
      <vt:lpstr>威剛-隆宸星：Wahoo Chatbot Engine</vt:lpstr>
      <vt:lpstr>Wahoo Engine Architecture</vt:lpstr>
      <vt:lpstr>Wahoo Engine Architecture With ML</vt:lpstr>
      <vt:lpstr>Rule-based + AI</vt:lpstr>
      <vt:lpstr>報告結束, 感謝各位面試長官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RickLiao</dc:creator>
  <cp:lastModifiedBy>RickLiao</cp:lastModifiedBy>
  <cp:revision>34</cp:revision>
  <dcterms:created xsi:type="dcterms:W3CDTF">2024-09-05T18:06:46Z</dcterms:created>
  <dcterms:modified xsi:type="dcterms:W3CDTF">2024-09-05T21:58:49Z</dcterms:modified>
</cp:coreProperties>
</file>