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2" r:id="rId6"/>
    <p:sldId id="265" r:id="rId7"/>
    <p:sldId id="263" r:id="rId8"/>
  </p:sldIdLst>
  <p:sldSz cx="14630400" cy="10972800"/>
  <p:notesSz cx="10972800" cy="14630400"/>
  <p:embeddedFontLst>
    <p:embeddedFont>
      <p:font typeface="Roboto" panose="02000000000000000000" pitchFamily="2" charset="0"/>
      <p:regular r:id="rId10"/>
    </p:embeddedFont>
    <p:embeddedFont>
      <p:font typeface="Roboto Bold" panose="02000000000000000000" charset="0"/>
      <p:bold r:id="rId1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9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4357432"/>
            <a:ext cx="7904733" cy="888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</a:t>
            </a:r>
            <a:r>
              <a:rPr lang="en-US" sz="4450" dirty="0" err="1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結合自動化流程的效益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382042"/>
            <a:ext cx="7755850" cy="997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人工智能與自動化流程的結合正在徹底改變企業運營方式。本簡報將探討這種結合如何提升效率、優化研發流程，並以手機製造為實例。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6280190" y="665142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6280190" y="6321239"/>
            <a:ext cx="3187660" cy="386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zh-TW" altLang="en-US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楓葉 </a:t>
            </a:r>
            <a:r>
              <a:rPr lang="en-US" altLang="zh-TW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&amp; </a:t>
            </a:r>
            <a:r>
              <a:rPr lang="zh-TW" altLang="en-US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仡道集團研究院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585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</a:rPr>
              <a:t>AI Agent &amp; N8N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667654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的能力</a:t>
            </a:r>
            <a:endParaRPr lang="en-US" sz="2400" b="1" dirty="0"/>
          </a:p>
        </p:txBody>
      </p:sp>
      <p:sp>
        <p:nvSpPr>
          <p:cNvPr id="7" name="Text 3"/>
          <p:cNvSpPr/>
          <p:nvPr/>
        </p:nvSpPr>
        <p:spPr>
          <a:xfrm>
            <a:off x="1530906" y="72023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自主理解任務、規劃並執行複雜工作。24/7 不間斷運作，持續學習優化。</a:t>
            </a:r>
            <a:endParaRPr lang="en-US" sz="2000" dirty="0"/>
          </a:p>
        </p:txBody>
      </p:sp>
      <p:sp>
        <p:nvSpPr>
          <p:cNvPr id="8" name="Shape 4"/>
          <p:cNvSpPr/>
          <p:nvPr/>
        </p:nvSpPr>
        <p:spPr>
          <a:xfrm>
            <a:off x="5235893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63" y="6719054"/>
            <a:ext cx="340162" cy="340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008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自動化流程 (n8n)</a:t>
            </a:r>
            <a:endParaRPr lang="en-US" sz="2400" b="1" dirty="0"/>
          </a:p>
        </p:txBody>
      </p:sp>
      <p:sp>
        <p:nvSpPr>
          <p:cNvPr id="11" name="Text 6"/>
          <p:cNvSpPr/>
          <p:nvPr/>
        </p:nvSpPr>
        <p:spPr>
          <a:xfrm>
            <a:off x="5973008" y="72023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視覺化拖曳介面串聯不同應用與服務。消除手動操作，減少重複性勞動。</a:t>
            </a:r>
            <a:endParaRPr lang="en-US" sz="2000" dirty="0"/>
          </a:p>
        </p:txBody>
      </p:sp>
      <p:sp>
        <p:nvSpPr>
          <p:cNvPr id="12" name="Shape 7"/>
          <p:cNvSpPr/>
          <p:nvPr/>
        </p:nvSpPr>
        <p:spPr>
          <a:xfrm>
            <a:off x="9677995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065" y="6676549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111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結合效益</a:t>
            </a:r>
            <a:endParaRPr lang="en-US" sz="2400" b="1" dirty="0"/>
          </a:p>
        </p:txBody>
      </p:sp>
      <p:sp>
        <p:nvSpPr>
          <p:cNvPr id="15" name="Text 9"/>
          <p:cNvSpPr/>
          <p:nvPr/>
        </p:nvSpPr>
        <p:spPr>
          <a:xfrm>
            <a:off x="10415111" y="7202329"/>
            <a:ext cx="379237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作為自動化流程的「大腦」，執行需要智能判斷的環節。實現過去難以自動化的複雜任務。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2251710"/>
            <a:ext cx="68183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手機堆疊</a:t>
            </a:r>
            <a:r>
              <a:rPr lang="zh-TW" alt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品質工程</a:t>
            </a: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流程概述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3414117"/>
            <a:ext cx="1614011" cy="12842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015502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3640931"/>
            <a:ext cx="2352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10個主要階段</a:t>
            </a:r>
            <a:endParaRPr lang="en-US" sz="2400" b="1" dirty="0"/>
          </a:p>
        </p:txBody>
      </p:sp>
      <p:sp>
        <p:nvSpPr>
          <p:cNvPr id="6" name="Text 2"/>
          <p:cNvSpPr/>
          <p:nvPr/>
        </p:nvSpPr>
        <p:spPr>
          <a:xfrm>
            <a:off x="5088255" y="4131350"/>
            <a:ext cx="235208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構成完整製造流程</a:t>
            </a:r>
            <a:endParaRPr lang="en-US" dirty="0"/>
          </a:p>
        </p:txBody>
      </p:sp>
      <p:sp>
        <p:nvSpPr>
          <p:cNvPr id="7" name="Shape 3"/>
          <p:cNvSpPr/>
          <p:nvPr/>
        </p:nvSpPr>
        <p:spPr>
          <a:xfrm>
            <a:off x="4918115" y="4711422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zh-TW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4754999"/>
            <a:ext cx="3228022" cy="128420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519779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4981813"/>
            <a:ext cx="2068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80個階段性工作</a:t>
            </a:r>
            <a:endParaRPr lang="en-US" sz="2400" b="1" dirty="0"/>
          </a:p>
        </p:txBody>
      </p:sp>
      <p:sp>
        <p:nvSpPr>
          <p:cNvPr id="11" name="Text 5"/>
          <p:cNvSpPr/>
          <p:nvPr/>
        </p:nvSpPr>
        <p:spPr>
          <a:xfrm>
            <a:off x="5895261" y="5472232"/>
            <a:ext cx="206871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細分的具體任務</a:t>
            </a:r>
            <a:endParaRPr lang="en-US" sz="2000" dirty="0"/>
          </a:p>
        </p:txBody>
      </p:sp>
      <p:sp>
        <p:nvSpPr>
          <p:cNvPr id="12" name="Shape 6"/>
          <p:cNvSpPr/>
          <p:nvPr/>
        </p:nvSpPr>
        <p:spPr>
          <a:xfrm>
            <a:off x="5725120" y="60523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zh-TW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6095881"/>
            <a:ext cx="4842034" cy="128420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6538674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6322695"/>
            <a:ext cx="2550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審核程序與設計規範</a:t>
            </a:r>
            <a:endParaRPr lang="en-US" sz="2400" b="1" dirty="0"/>
          </a:p>
        </p:txBody>
      </p:sp>
      <p:sp>
        <p:nvSpPr>
          <p:cNvPr id="16" name="Text 8"/>
          <p:cNvSpPr/>
          <p:nvPr/>
        </p:nvSpPr>
        <p:spPr>
          <a:xfrm>
            <a:off x="6702266" y="6813113"/>
            <a:ext cx="255043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確保品質與標準</a:t>
            </a:r>
            <a:endParaRPr lang="en-US" sz="2000" dirty="0"/>
          </a:p>
        </p:txBody>
      </p:sp>
      <p:sp>
        <p:nvSpPr>
          <p:cNvPr id="17" name="Shape 9"/>
          <p:cNvSpPr/>
          <p:nvPr/>
        </p:nvSpPr>
        <p:spPr>
          <a:xfrm>
            <a:off x="6532126" y="739318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zh-TW" alt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7436763"/>
            <a:ext cx="6456164" cy="128420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7879556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7663577"/>
            <a:ext cx="2040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階段性輸出</a:t>
            </a:r>
            <a:endParaRPr lang="en-US" sz="2400" b="1" dirty="0"/>
          </a:p>
        </p:txBody>
      </p:sp>
      <p:sp>
        <p:nvSpPr>
          <p:cNvPr id="21" name="Text 11"/>
          <p:cNvSpPr/>
          <p:nvPr/>
        </p:nvSpPr>
        <p:spPr>
          <a:xfrm>
            <a:off x="7509272" y="8153995"/>
            <a:ext cx="2040374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每個主要階段的成果</a:t>
            </a:r>
            <a:endParaRPr lang="en-US" sz="2000" dirty="0"/>
          </a:p>
        </p:txBody>
      </p:sp>
      <p:pic>
        <p:nvPicPr>
          <p:cNvPr id="23" name="圖片 22" descr="一張含有 文字, 字型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43DB711F-7FFA-77B0-F056-B6FF2DEB5B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20431" y="2666685"/>
            <a:ext cx="1852554" cy="3265664"/>
          </a:xfrm>
          <a:prstGeom prst="rect">
            <a:avLst/>
          </a:prstGeom>
        </p:spPr>
      </p:pic>
      <p:pic>
        <p:nvPicPr>
          <p:cNvPr id="24" name="圖片 23" descr="一張含有 文字, 數字, 字型, 圖表 的圖片&#10;&#10;AI 產生的內容可能不正確。">
            <a:extLst>
              <a:ext uri="{FF2B5EF4-FFF2-40B4-BE49-F238E27FC236}">
                <a16:creationId xmlns:a16="http://schemas.microsoft.com/office/drawing/2014/main" id="{3FC67ACE-9C42-3EA5-F847-AE433C8CDA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7344" y="6166825"/>
            <a:ext cx="4466198" cy="2111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數字, 字型, 圖表 的圖片&#10;&#10;AI 產生的內容可能不正確。">
            <a:extLst>
              <a:ext uri="{FF2B5EF4-FFF2-40B4-BE49-F238E27FC236}">
                <a16:creationId xmlns:a16="http://schemas.microsoft.com/office/drawing/2014/main" id="{F725D23B-738D-EC2D-5D1D-AAD353FC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21" y="1477109"/>
            <a:ext cx="13989541" cy="689538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83DF249-0121-8ED4-AE66-F84A569AF0E0}"/>
              </a:ext>
            </a:extLst>
          </p:cNvPr>
          <p:cNvSpPr/>
          <p:nvPr/>
        </p:nvSpPr>
        <p:spPr>
          <a:xfrm>
            <a:off x="293605" y="540141"/>
            <a:ext cx="7099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zh-TW" alt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品質工程</a:t>
            </a:r>
            <a:r>
              <a:rPr 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流程: ID-Phase</a:t>
            </a:r>
            <a:r>
              <a:rPr lang="zh-TW" alt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813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2940" y="3079909"/>
            <a:ext cx="8321040" cy="963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階段一：資料收集及傳遞自動化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09028"/>
            <a:ext cx="170021" cy="1170742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Text 2"/>
          <p:cNvSpPr/>
          <p:nvPr/>
        </p:nvSpPr>
        <p:spPr>
          <a:xfrm>
            <a:off x="1303973" y="4609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自動化資料收集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1303973" y="5099447"/>
            <a:ext cx="704623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10大製作階段、80個階段性工作的資料自動收集。提高效率，減少人為錯誤。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1133951" y="6006584"/>
            <a:ext cx="170021" cy="83058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ext 5"/>
          <p:cNvSpPr/>
          <p:nvPr/>
        </p:nvSpPr>
        <p:spPr>
          <a:xfrm>
            <a:off x="1644134" y="60065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人工審核環節</a:t>
            </a:r>
            <a:endParaRPr lang="en-US" sz="2400" b="1" dirty="0"/>
          </a:p>
        </p:txBody>
      </p:sp>
      <p:sp>
        <p:nvSpPr>
          <p:cNvPr id="9" name="Text 6"/>
          <p:cNvSpPr/>
          <p:nvPr/>
        </p:nvSpPr>
        <p:spPr>
          <a:xfrm>
            <a:off x="1644134" y="6497003"/>
            <a:ext cx="670607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自動化流程將資料送至對應負責人。通過郵件或指定資料夾傳遞。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474232" y="7063978"/>
            <a:ext cx="170021" cy="83058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Text 8"/>
          <p:cNvSpPr/>
          <p:nvPr/>
        </p:nvSpPr>
        <p:spPr>
          <a:xfrm>
            <a:off x="1984415" y="7063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綜合審核流程</a:t>
            </a:r>
            <a:endParaRPr lang="en-US" sz="2400" b="1" dirty="0"/>
          </a:p>
        </p:txBody>
      </p:sp>
      <p:sp>
        <p:nvSpPr>
          <p:cNvPr id="12" name="Text 9"/>
          <p:cNvSpPr/>
          <p:nvPr/>
        </p:nvSpPr>
        <p:spPr>
          <a:xfrm>
            <a:off x="1984415" y="7554397"/>
            <a:ext cx="636579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人工審核結果經由自動化流程整合。生成最終輸出報告。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7D9646E-AD3F-6924-64FF-F5226C3BE341}"/>
              </a:ext>
            </a:extLst>
          </p:cNvPr>
          <p:cNvSpPr/>
          <p:nvPr/>
        </p:nvSpPr>
        <p:spPr>
          <a:xfrm>
            <a:off x="293605" y="540141"/>
            <a:ext cx="76903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zh-TW" sz="440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n8n </a:t>
            </a:r>
            <a:r>
              <a:rPr lang="en-US" altLang="zh-TW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workflow for</a:t>
            </a:r>
            <a:r>
              <a:rPr 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 ID-Phase</a:t>
            </a:r>
            <a:r>
              <a:rPr lang="zh-TW" alt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</a:t>
            </a:r>
            <a:endParaRPr lang="en-US" sz="4400" dirty="0"/>
          </a:p>
        </p:txBody>
      </p:sp>
      <p:pic>
        <p:nvPicPr>
          <p:cNvPr id="4" name="圖片 3" descr="一張含有 圖表, 方案, 地圖, 行 的圖片&#10;&#10;AI 產生的內容可能不正確。">
            <a:extLst>
              <a:ext uri="{FF2B5EF4-FFF2-40B4-BE49-F238E27FC236}">
                <a16:creationId xmlns:a16="http://schemas.microsoft.com/office/drawing/2014/main" id="{16FAFB70-1687-AA63-58B0-DDD8C6E6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8" y="1805287"/>
            <a:ext cx="14102861" cy="69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0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7715"/>
            <a:ext cx="722792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階段二：審核流程自動化及經驗數字化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39491"/>
            <a:ext cx="4252913" cy="26284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59347" y="1628895"/>
            <a:ext cx="2762369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b="1" dirty="0"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人工審核轉為AI審核</a:t>
            </a:r>
            <a:endParaRPr lang="en-US" sz="2400" b="1" dirty="0"/>
          </a:p>
        </p:txBody>
      </p:sp>
      <p:sp>
        <p:nvSpPr>
          <p:cNvPr id="5" name="Text 2"/>
          <p:cNvSpPr/>
          <p:nvPr/>
        </p:nvSpPr>
        <p:spPr>
          <a:xfrm>
            <a:off x="5259348" y="2030135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大語言模型取代階段一中的人工審核環節。提高審核速度與一致性。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08076"/>
            <a:ext cx="4252913" cy="26284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9348" y="4608076"/>
            <a:ext cx="212645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AI綜合審核</a:t>
            </a:r>
            <a:endParaRPr lang="en-US" sz="2400" b="1" dirty="0"/>
          </a:p>
        </p:txBody>
      </p:sp>
      <p:sp>
        <p:nvSpPr>
          <p:cNvPr id="8" name="Text 4"/>
          <p:cNvSpPr/>
          <p:nvPr/>
        </p:nvSpPr>
        <p:spPr>
          <a:xfrm>
            <a:off x="5259348" y="4998720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大語言模型完成綜合審核流程。整合多方面數據，提供全面分析。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7576661"/>
            <a:ext cx="4252913" cy="26284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59348" y="7576661"/>
            <a:ext cx="212645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經驗數字化</a:t>
            </a:r>
            <a:endParaRPr lang="en-US" sz="2400" b="1" dirty="0"/>
          </a:p>
        </p:txBody>
      </p:sp>
      <p:sp>
        <p:nvSpPr>
          <p:cNvPr id="11" name="Text 6"/>
          <p:cNvSpPr/>
          <p:nvPr/>
        </p:nvSpPr>
        <p:spPr>
          <a:xfrm>
            <a:off x="5259348" y="7967305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將人類專家經驗轉化為數字資產。建立可持續使用的知識庫。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130</Words>
  <Application>Microsoft Office PowerPoint</Application>
  <PresentationFormat>自訂</PresentationFormat>
  <Paragraphs>40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Roboto</vt:lpstr>
      <vt:lpstr>Roboto Bold</vt:lpstr>
      <vt:lpstr>Host Grotesk Medium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Rick.Liao</cp:lastModifiedBy>
  <cp:revision>18</cp:revision>
  <dcterms:created xsi:type="dcterms:W3CDTF">2025-05-21T08:22:20Z</dcterms:created>
  <dcterms:modified xsi:type="dcterms:W3CDTF">2025-05-21T09:46:39Z</dcterms:modified>
</cp:coreProperties>
</file>