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89" r:id="rId6"/>
    <p:sldId id="390" r:id="rId7"/>
    <p:sldId id="392" r:id="rId8"/>
    <p:sldId id="391" r:id="rId9"/>
    <p:sldId id="393" r:id="rId10"/>
    <p:sldId id="394" r:id="rId11"/>
    <p:sldId id="395" r:id="rId12"/>
    <p:sldId id="396" r:id="rId13"/>
    <p:sldId id="397" r:id="rId14"/>
    <p:sldId id="3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643"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7/21/2023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572652" y="2095129"/>
            <a:ext cx="3992286" cy="1341319"/>
          </a:xfrm>
        </p:spPr>
        <p:txBody>
          <a:bodyPr anchor="b" anchorCtr="0">
            <a:normAutofit/>
          </a:bodyPr>
          <a:lstStyle/>
          <a:p>
            <a:r>
              <a:rPr lang="el-GR" sz="2400" dirty="0"/>
              <a:t>                   ΕΡΓΑΣΙΑ</a:t>
            </a:r>
            <a:br>
              <a:rPr lang="el-GR" sz="2400" dirty="0"/>
            </a:br>
            <a:r>
              <a:rPr lang="el-GR" sz="2400" dirty="0"/>
              <a:t>         ΕΥΦΥΕΙΣ ΠΡΑΚΤΟΡΕΣ</a:t>
            </a:r>
            <a:br>
              <a:rPr lang="en-US" sz="2400" dirty="0"/>
            </a:br>
            <a:r>
              <a:rPr lang="en-US" sz="2400" dirty="0"/>
              <a:t>      </a:t>
            </a:r>
            <a:r>
              <a:rPr lang="el-GR" sz="2000" dirty="0"/>
              <a:t>Ακαδημαϊκό έτος 2022-2023</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1577267" y="4014879"/>
            <a:ext cx="4518733" cy="2396972"/>
          </a:xfrm>
        </p:spPr>
        <p:txBody>
          <a:bodyPr>
            <a:normAutofit fontScale="85000" lnSpcReduction="20000"/>
          </a:bodyPr>
          <a:lstStyle/>
          <a:p>
            <a:pPr algn="l"/>
            <a:endParaRPr lang="en-US" sz="1800" b="0" i="0" u="none" strike="noStrike" baseline="0" dirty="0">
              <a:solidFill>
                <a:srgbClr val="000000"/>
              </a:solidFill>
              <a:latin typeface="Calibri" panose="020F0502020204030204" pitchFamily="34" charset="0"/>
            </a:endParaRPr>
          </a:p>
          <a:p>
            <a:pPr algn="ctr"/>
            <a:r>
              <a:rPr lang="el-GR" sz="1800" b="1" u="none" strike="noStrike" baseline="0" dirty="0">
                <a:solidFill>
                  <a:srgbClr val="000000"/>
                </a:solidFill>
                <a:latin typeface="Calibri" panose="020F0502020204030204" pitchFamily="34" charset="0"/>
              </a:rPr>
              <a:t> </a:t>
            </a:r>
            <a:r>
              <a:rPr lang="el-GR" sz="1900" b="1" strike="noStrike" baseline="0" dirty="0">
                <a:solidFill>
                  <a:schemeClr val="tx1">
                    <a:lumMod val="95000"/>
                  </a:schemeClr>
                </a:solidFill>
                <a:latin typeface="Calibri" panose="020F0502020204030204" pitchFamily="34" charset="0"/>
              </a:rPr>
              <a:t>ΠΑΝΕΠΙΣΤΗΜΙΟ ΠΕΙΡΑΙΩΣ </a:t>
            </a:r>
          </a:p>
          <a:p>
            <a:pPr algn="ctr"/>
            <a:r>
              <a:rPr lang="el-GR" sz="1800" b="1" u="none" strike="noStrike" baseline="0" dirty="0">
                <a:solidFill>
                  <a:schemeClr val="tx1">
                    <a:lumMod val="95000"/>
                  </a:schemeClr>
                </a:solidFill>
                <a:latin typeface="Calibri" panose="020F0502020204030204" pitchFamily="34" charset="0"/>
              </a:rPr>
              <a:t>ΣΧΟΛΗ ΤΕΧΝΟΛΟΓΙΩΝ ΠΛΗΡΟΦΟΡΙΚΗΣ ΚΑΙ ΕΠΙΚΟΙΝΩΝΙΩΝ </a:t>
            </a:r>
          </a:p>
          <a:p>
            <a:pPr algn="ctr"/>
            <a:r>
              <a:rPr lang="el-GR" sz="1800" b="1" u="none" strike="noStrike" baseline="0" dirty="0">
                <a:solidFill>
                  <a:schemeClr val="tx1">
                    <a:lumMod val="95000"/>
                  </a:schemeClr>
                </a:solidFill>
                <a:latin typeface="Calibri" panose="020F0502020204030204" pitchFamily="34" charset="0"/>
              </a:rPr>
              <a:t>ΤΜΗΜΑ ΠΛΗΡΟΦΟΡΙΚΗΣ </a:t>
            </a:r>
            <a:endParaRPr lang="en-US" sz="1800" b="1" u="none" strike="noStrike" baseline="0" dirty="0">
              <a:solidFill>
                <a:schemeClr val="tx1">
                  <a:lumMod val="95000"/>
                </a:schemeClr>
              </a:solidFill>
              <a:latin typeface="Calibri" panose="020F0502020204030204" pitchFamily="34" charset="0"/>
            </a:endParaRPr>
          </a:p>
          <a:p>
            <a:pPr algn="ctr"/>
            <a:r>
              <a:rPr lang="el-GR" sz="1800" b="1" i="1" u="none" strike="noStrike" baseline="0" dirty="0">
                <a:solidFill>
                  <a:schemeClr val="tx1">
                    <a:lumMod val="95000"/>
                  </a:schemeClr>
                </a:solidFill>
              </a:rPr>
              <a:t>ΕΠΙΒΛΕΠΩΝ ΚΑΘΗΓΗΤΗΣ: ΘΕΜΗΣ ΠΑΝΑΓΙΩΤΟΠΟΥΛΟΣ </a:t>
            </a:r>
          </a:p>
          <a:p>
            <a:pPr algn="ctr"/>
            <a:endParaRPr lang="en-US" sz="1600" b="1" dirty="0">
              <a:solidFill>
                <a:schemeClr val="tx1">
                  <a:lumMod val="95000"/>
                </a:schemeClr>
              </a:solidFill>
            </a:endParaRPr>
          </a:p>
        </p:txBody>
      </p:sp>
      <p:sp>
        <p:nvSpPr>
          <p:cNvPr id="4" name="Subtitle 2">
            <a:extLst>
              <a:ext uri="{FF2B5EF4-FFF2-40B4-BE49-F238E27FC236}">
                <a16:creationId xmlns:a16="http://schemas.microsoft.com/office/drawing/2014/main" id="{CB776D1D-FA94-F9A2-6A55-87A692EF53D6}"/>
              </a:ext>
            </a:extLst>
          </p:cNvPr>
          <p:cNvSpPr txBox="1">
            <a:spLocks/>
          </p:cNvSpPr>
          <p:nvPr/>
        </p:nvSpPr>
        <p:spPr>
          <a:xfrm>
            <a:off x="7725051" y="3721100"/>
            <a:ext cx="3992286" cy="1731963"/>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l-GR" sz="1600"/>
              <a:t>ΒΙΤΑΚΗΣ ΑΘΑΝΑΣΙΟΣ - Π19247</a:t>
            </a:r>
          </a:p>
          <a:p>
            <a:r>
              <a:rPr lang="el-GR" sz="1600"/>
              <a:t>ΑΥΓΕΡΙΝΟΣ ΧΡΗΣΤΟΣ - Π19020</a:t>
            </a:r>
          </a:p>
          <a:p>
            <a:r>
              <a:rPr lang="el-GR" sz="1600"/>
              <a:t>ΠΑΝΑΓΙΩΤΟΠΟΥΛΟΣ ΔΗΜΗΤΡΙΟΣ - Π19130</a:t>
            </a:r>
            <a:endParaRPr lang="en-US" sz="1600" dirty="0"/>
          </a:p>
        </p:txBody>
      </p:sp>
      <p:pic>
        <p:nvPicPr>
          <p:cNvPr id="7" name="Picture 6">
            <a:extLst>
              <a:ext uri="{FF2B5EF4-FFF2-40B4-BE49-F238E27FC236}">
                <a16:creationId xmlns:a16="http://schemas.microsoft.com/office/drawing/2014/main" id="{06B22B59-9071-5D0B-B529-3CB1509618B4}"/>
              </a:ext>
            </a:extLst>
          </p:cNvPr>
          <p:cNvPicPr>
            <a:picLocks noChangeAspect="1"/>
          </p:cNvPicPr>
          <p:nvPr/>
        </p:nvPicPr>
        <p:blipFill>
          <a:blip r:embed="rId4"/>
          <a:stretch>
            <a:fillRect/>
          </a:stretch>
        </p:blipFill>
        <p:spPr>
          <a:xfrm>
            <a:off x="3147331" y="2487532"/>
            <a:ext cx="1157697" cy="1376474"/>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29D-E290-EBDF-B31D-042CA3821106}"/>
              </a:ext>
            </a:extLst>
          </p:cNvPr>
          <p:cNvSpPr>
            <a:spLocks noGrp="1"/>
          </p:cNvSpPr>
          <p:nvPr>
            <p:ph type="title"/>
          </p:nvPr>
        </p:nvSpPr>
        <p:spPr>
          <a:xfrm>
            <a:off x="550863" y="196900"/>
            <a:ext cx="11097551" cy="1332000"/>
          </a:xfrm>
        </p:spPr>
        <p:txBody>
          <a:bodyPr/>
          <a:lstStyle/>
          <a:p>
            <a:r>
              <a:rPr lang="el-GR" dirty="0"/>
              <a:t>Συμβολή Μελών Ομάδας</a:t>
            </a:r>
            <a:endParaRPr lang="en-US" dirty="0"/>
          </a:p>
        </p:txBody>
      </p:sp>
      <p:sp>
        <p:nvSpPr>
          <p:cNvPr id="7" name="Date Placeholder 12">
            <a:extLst>
              <a:ext uri="{FF2B5EF4-FFF2-40B4-BE49-F238E27FC236}">
                <a16:creationId xmlns:a16="http://schemas.microsoft.com/office/drawing/2014/main" id="{C8765130-11D0-35C4-59CD-6A95E83C328F}"/>
              </a:ext>
            </a:extLst>
          </p:cNvPr>
          <p:cNvSpPr>
            <a:spLocks noGrp="1"/>
          </p:cNvSpPr>
          <p:nvPr>
            <p:ph type="dt" sz="half" idx="10"/>
          </p:nvPr>
        </p:nvSpPr>
        <p:spPr>
          <a:xfrm>
            <a:off x="460076" y="6507212"/>
            <a:ext cx="2628900" cy="153888"/>
          </a:xfrm>
        </p:spPr>
        <p:txBody>
          <a:bodyPr/>
          <a:lstStyle/>
          <a:p>
            <a:r>
              <a:rPr lang="el-GR" dirty="0"/>
              <a:t>Ακαδημαϊκό έτος 2022-2023</a:t>
            </a:r>
            <a:endParaRPr lang="en-US" dirty="0"/>
          </a:p>
        </p:txBody>
      </p:sp>
      <p:sp>
        <p:nvSpPr>
          <p:cNvPr id="8" name="Footer Placeholder 13">
            <a:extLst>
              <a:ext uri="{FF2B5EF4-FFF2-40B4-BE49-F238E27FC236}">
                <a16:creationId xmlns:a16="http://schemas.microsoft.com/office/drawing/2014/main" id="{C0167BBE-1D0B-2723-316B-23C4D381AA6F}"/>
              </a:ext>
            </a:extLst>
          </p:cNvPr>
          <p:cNvSpPr>
            <a:spLocks noGrp="1"/>
          </p:cNvSpPr>
          <p:nvPr>
            <p:ph type="ftr" sz="quarter" idx="11"/>
          </p:nvPr>
        </p:nvSpPr>
        <p:spPr/>
        <p:txBody>
          <a:bodyPr/>
          <a:lstStyle/>
          <a:p>
            <a:r>
              <a:rPr lang="el-GR" sz="1000" dirty="0"/>
              <a:t>ΕΥΦΥΕΙΣ ΠΡΑΚΤΟΡΕΣ</a:t>
            </a:r>
            <a:endParaRPr lang="en-US" dirty="0"/>
          </a:p>
        </p:txBody>
      </p:sp>
      <p:sp>
        <p:nvSpPr>
          <p:cNvPr id="6" name="Slide Number Placeholder 5">
            <a:extLst>
              <a:ext uri="{FF2B5EF4-FFF2-40B4-BE49-F238E27FC236}">
                <a16:creationId xmlns:a16="http://schemas.microsoft.com/office/drawing/2014/main" id="{C362F19B-2AA0-D5D4-819A-718245CB06F1}"/>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17" name="TextBox 16">
            <a:extLst>
              <a:ext uri="{FF2B5EF4-FFF2-40B4-BE49-F238E27FC236}">
                <a16:creationId xmlns:a16="http://schemas.microsoft.com/office/drawing/2014/main" id="{4598CDE4-3A1B-2299-34DA-1032B4DBB519}"/>
              </a:ext>
            </a:extLst>
          </p:cNvPr>
          <p:cNvSpPr txBox="1"/>
          <p:nvPr/>
        </p:nvSpPr>
        <p:spPr>
          <a:xfrm>
            <a:off x="189901" y="1042109"/>
            <a:ext cx="11812198" cy="5334474"/>
          </a:xfrm>
          <a:prstGeom prst="rect">
            <a:avLst/>
          </a:prstGeom>
          <a:noFill/>
        </p:spPr>
        <p:txBody>
          <a:bodyPr wrap="square">
            <a:spAutoFit/>
          </a:bodyPr>
          <a:lstStyle/>
          <a:p>
            <a:pPr marL="0" marR="0" lvl="0" indent="0" algn="just"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l-GR" sz="1600" b="0" i="0" u="none" strike="noStrike" kern="1200" cap="none" spc="0" normalizeH="0" baseline="0" noProof="0" dirty="0">
                <a:ln>
                  <a:noFill/>
                </a:ln>
                <a:solidFill>
                  <a:prstClr val="white">
                    <a:alpha val="60000"/>
                  </a:prstClr>
                </a:solidFill>
                <a:effectLst/>
                <a:uLnTx/>
                <a:uFillTx/>
                <a:ea typeface="+mn-ea"/>
                <a:cs typeface="+mn-cs"/>
              </a:rPr>
              <a:t>Κάθε μέλος της ομάδας απέδωσε τον ίδιο χρόνο, την ίδια προσπάθεια και την ίδια αφοσίωση για την εκτέλεση και την δημιουργία του τελικού αποτελέσματος της εργασίας. Πιο αναλυτικά:</a:t>
            </a:r>
          </a:p>
          <a:p>
            <a:pPr marL="0" marR="0" lvl="0" indent="0" algn="just"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l-GR" sz="1600" b="0" i="0" u="none" strike="noStrike" kern="1200" cap="none" spc="0" normalizeH="0" baseline="0" noProof="0" dirty="0">
                <a:ln>
                  <a:noFill/>
                </a:ln>
                <a:solidFill>
                  <a:prstClr val="white">
                    <a:alpha val="60000"/>
                  </a:prstClr>
                </a:solidFill>
                <a:effectLst/>
                <a:uLnTx/>
                <a:uFillTx/>
                <a:ea typeface="+mn-ea"/>
                <a:cs typeface="+mn-cs"/>
              </a:rPr>
              <a:t>• Ο </a:t>
            </a:r>
            <a:r>
              <a:rPr kumimoji="0" lang="el-GR" sz="1600" b="1" i="0" u="none" strike="noStrike" kern="1200" cap="none" spc="0" normalizeH="0" baseline="0" noProof="0" dirty="0">
                <a:ln>
                  <a:noFill/>
                </a:ln>
                <a:solidFill>
                  <a:prstClr val="white">
                    <a:alpha val="60000"/>
                  </a:prstClr>
                </a:solidFill>
                <a:effectLst/>
                <a:uLnTx/>
                <a:uFillTx/>
                <a:ea typeface="+mn-ea"/>
                <a:cs typeface="+mn-cs"/>
              </a:rPr>
              <a:t>Παναγιωτόπουλος Δημήτριος </a:t>
            </a:r>
            <a:r>
              <a:rPr kumimoji="0" lang="el-GR" sz="1600" b="0" i="0" u="none" strike="noStrike" kern="1200" cap="none" spc="0" normalizeH="0" baseline="0" noProof="0" dirty="0">
                <a:ln>
                  <a:noFill/>
                </a:ln>
                <a:solidFill>
                  <a:prstClr val="white">
                    <a:alpha val="60000"/>
                  </a:prstClr>
                </a:solidFill>
                <a:effectLst/>
                <a:uLnTx/>
                <a:uFillTx/>
                <a:ea typeface="+mn-ea"/>
                <a:cs typeface="+mn-cs"/>
              </a:rPr>
              <a:t>βρήκε τα </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assets</a:t>
            </a:r>
            <a:r>
              <a:rPr kumimoji="0" lang="el-GR" sz="1600" b="0" i="0" u="none" strike="noStrike" kern="1200" cap="none" spc="0" normalizeH="0" baseline="0" noProof="0" dirty="0">
                <a:ln>
                  <a:noFill/>
                </a:ln>
                <a:solidFill>
                  <a:prstClr val="white">
                    <a:alpha val="60000"/>
                  </a:prstClr>
                </a:solidFill>
                <a:effectLst/>
                <a:uLnTx/>
                <a:uFillTx/>
                <a:ea typeface="+mn-ea"/>
                <a:cs typeface="+mn-cs"/>
              </a:rPr>
              <a:t> που χρειάστηκαν για να κατασκευάσουμε την ιδέα (που σκεφτήκαμε όλοι μαζί) και δημιούργησε όλο το περιβάλλον τοποθετώντας όλα τα αντικείμενα στο χώρο δηλαδή το έδαφος(</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ground</a:t>
            </a:r>
            <a:r>
              <a:rPr kumimoji="0" lang="el-GR" sz="1600" b="0" i="0" u="none" strike="noStrike" kern="1200" cap="none" spc="0" normalizeH="0" baseline="0" noProof="0" dirty="0">
                <a:ln>
                  <a:noFill/>
                </a:ln>
                <a:solidFill>
                  <a:prstClr val="white">
                    <a:alpha val="60000"/>
                  </a:prstClr>
                </a:solidFill>
                <a:effectLst/>
                <a:uLnTx/>
                <a:uFillTx/>
                <a:ea typeface="+mn-ea"/>
                <a:cs typeface="+mn-cs"/>
              </a:rPr>
              <a:t>), τον τοίχο(</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wall</a:t>
            </a:r>
            <a:r>
              <a:rPr kumimoji="0" lang="el-GR" sz="1600" b="0" i="0" u="none" strike="noStrike" kern="1200" cap="none" spc="0" normalizeH="0" baseline="0" noProof="0" dirty="0">
                <a:ln>
                  <a:noFill/>
                </a:ln>
                <a:solidFill>
                  <a:prstClr val="white">
                    <a:alpha val="60000"/>
                  </a:prstClr>
                </a:solidFill>
                <a:effectLst/>
                <a:uLnTx/>
                <a:uFillTx/>
                <a:ea typeface="+mn-ea"/>
                <a:cs typeface="+mn-cs"/>
              </a:rPr>
              <a:t>) , το ρομπότ που χρησιμοποιήσαμε για πράκτορα καθώς και τον στόχο (το αυτοκίνητο).</a:t>
            </a:r>
          </a:p>
          <a:p>
            <a:pPr marL="0" marR="0" lvl="0" indent="0" algn="just"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l-GR" sz="1600" b="0" i="0" u="none" strike="noStrike" kern="1200" cap="none" spc="0" normalizeH="0" baseline="0" noProof="0" dirty="0">
                <a:ln>
                  <a:noFill/>
                </a:ln>
                <a:solidFill>
                  <a:prstClr val="white">
                    <a:alpha val="60000"/>
                  </a:prstClr>
                </a:solidFill>
                <a:effectLst/>
                <a:uLnTx/>
                <a:uFillTx/>
                <a:ea typeface="+mn-ea"/>
                <a:cs typeface="+mn-cs"/>
              </a:rPr>
              <a:t>• Ο </a:t>
            </a:r>
            <a:r>
              <a:rPr kumimoji="0" lang="el-GR" sz="1600" b="1" i="0" u="none" strike="noStrike" kern="1200" cap="none" spc="0" normalizeH="0" baseline="0" noProof="0" dirty="0">
                <a:ln>
                  <a:noFill/>
                </a:ln>
                <a:solidFill>
                  <a:prstClr val="white">
                    <a:alpha val="60000"/>
                  </a:prstClr>
                </a:solidFill>
                <a:effectLst/>
                <a:uLnTx/>
                <a:uFillTx/>
                <a:ea typeface="+mn-ea"/>
                <a:cs typeface="+mn-cs"/>
              </a:rPr>
              <a:t>Αυγερινος Χρηστος </a:t>
            </a:r>
            <a:r>
              <a:rPr kumimoji="0" lang="el-GR" sz="1600" b="0" i="0" u="none" strike="noStrike" kern="1200" cap="none" spc="0" normalizeH="0" baseline="0" noProof="0" dirty="0">
                <a:ln>
                  <a:noFill/>
                </a:ln>
                <a:solidFill>
                  <a:prstClr val="white">
                    <a:alpha val="60000"/>
                  </a:prstClr>
                </a:solidFill>
                <a:effectLst/>
                <a:uLnTx/>
                <a:uFillTx/>
                <a:ea typeface="+mn-ea"/>
                <a:cs typeface="+mn-cs"/>
              </a:rPr>
              <a:t>ανέλαβε ότι έχει να κάνει με τον πράκτορα, έγραψε το </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script</a:t>
            </a:r>
            <a:r>
              <a:rPr kumimoji="0" lang="el-GR" sz="1600" b="0" i="0" u="none" strike="noStrike" kern="1200" cap="none" spc="0" normalizeH="0" baseline="0" noProof="0" dirty="0">
                <a:ln>
                  <a:noFill/>
                </a:ln>
                <a:solidFill>
                  <a:prstClr val="white">
                    <a:alpha val="60000"/>
                  </a:prstClr>
                </a:solidFill>
                <a:effectLst/>
                <a:uLnTx/>
                <a:uFillTx/>
                <a:ea typeface="+mn-ea"/>
                <a:cs typeface="+mn-cs"/>
              </a:rPr>
              <a:t> </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AgentAvoidance</a:t>
            </a:r>
            <a:r>
              <a:rPr kumimoji="0" lang="el-GR" sz="1600" b="0" i="0" u="none" strike="noStrike" kern="1200" cap="none" spc="0" normalizeH="0" baseline="0" noProof="0" dirty="0">
                <a:ln>
                  <a:noFill/>
                </a:ln>
                <a:solidFill>
                  <a:prstClr val="white">
                    <a:alpha val="60000"/>
                  </a:prstClr>
                </a:solidFill>
                <a:effectLst/>
                <a:uLnTx/>
                <a:uFillTx/>
                <a:ea typeface="+mn-ea"/>
                <a:cs typeface="+mn-cs"/>
              </a:rPr>
              <a:t> που χρειάστηκε για τον παίκτη για να ρυθμίσουμε την συμπεριφορά του (τιμωρώντας η </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επιβραβραβευοντας</a:t>
            </a:r>
            <a:r>
              <a:rPr kumimoji="0" lang="el-GR" sz="1600" b="0" i="0" u="none" strike="noStrike" kern="1200" cap="none" spc="0" normalizeH="0" baseline="0" noProof="0" dirty="0">
                <a:ln>
                  <a:noFill/>
                </a:ln>
                <a:solidFill>
                  <a:prstClr val="white">
                    <a:alpha val="60000"/>
                  </a:prstClr>
                </a:solidFill>
                <a:effectLst/>
                <a:uLnTx/>
                <a:uFillTx/>
                <a:ea typeface="+mn-ea"/>
                <a:cs typeface="+mn-cs"/>
              </a:rPr>
              <a:t> τον οπότε χρειαζόταν) ώστε να αποφεύγει τους στόχους κινώντας τον </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δεξια-αριστερα</a:t>
            </a:r>
            <a:r>
              <a:rPr kumimoji="0" lang="el-GR" sz="1600" b="0" i="0" u="none" strike="noStrike" kern="1200" cap="none" spc="0" normalizeH="0" baseline="0" noProof="0" dirty="0">
                <a:ln>
                  <a:noFill/>
                </a:ln>
                <a:solidFill>
                  <a:prstClr val="white">
                    <a:alpha val="60000"/>
                  </a:prstClr>
                </a:solidFill>
                <a:effectLst/>
                <a:uLnTx/>
                <a:uFillTx/>
                <a:ea typeface="+mn-ea"/>
                <a:cs typeface="+mn-cs"/>
              </a:rPr>
              <a:t> στον χώρο καθώς και ρύθμισε όλες τις παραμέτρους ώστε να λειτουργεί άρτια με όσο το δυνατόν υψηλό ποσοστό μέσης ανταμοιβής(</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mean</a:t>
            </a:r>
            <a:r>
              <a:rPr kumimoji="0" lang="el-GR" sz="1600" b="0" i="0" u="none" strike="noStrike" kern="1200" cap="none" spc="0" normalizeH="0" baseline="0" noProof="0" dirty="0">
                <a:ln>
                  <a:noFill/>
                </a:ln>
                <a:solidFill>
                  <a:prstClr val="white">
                    <a:alpha val="60000"/>
                  </a:prstClr>
                </a:solidFill>
                <a:effectLst/>
                <a:uLnTx/>
                <a:uFillTx/>
                <a:ea typeface="+mn-ea"/>
                <a:cs typeface="+mn-cs"/>
              </a:rPr>
              <a:t> </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reward</a:t>
            </a:r>
            <a:r>
              <a:rPr kumimoji="0" lang="el-GR" sz="1600" b="0" i="0" u="none" strike="noStrike" kern="1200" cap="none" spc="0" normalizeH="0" baseline="0" noProof="0" dirty="0">
                <a:ln>
                  <a:noFill/>
                </a:ln>
                <a:solidFill>
                  <a:prstClr val="white">
                    <a:alpha val="60000"/>
                  </a:prstClr>
                </a:solidFill>
                <a:effectLst/>
                <a:uLnTx/>
                <a:uFillTx/>
                <a:ea typeface="+mn-ea"/>
                <a:cs typeface="+mn-cs"/>
              </a:rPr>
              <a:t>).</a:t>
            </a:r>
          </a:p>
          <a:p>
            <a:pPr marL="0" marR="0" lvl="0" indent="0" algn="just"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l-GR" sz="1600" b="0" i="0" u="none" strike="noStrike" kern="1200" cap="none" spc="0" normalizeH="0" baseline="0" noProof="0" dirty="0">
                <a:ln>
                  <a:noFill/>
                </a:ln>
                <a:solidFill>
                  <a:prstClr val="white">
                    <a:alpha val="60000"/>
                  </a:prstClr>
                </a:solidFill>
                <a:effectLst/>
                <a:uLnTx/>
                <a:uFillTx/>
                <a:ea typeface="+mn-ea"/>
                <a:cs typeface="+mn-cs"/>
              </a:rPr>
              <a:t>• Ο </a:t>
            </a:r>
            <a:r>
              <a:rPr kumimoji="0" lang="el-GR" sz="1600" b="1" i="0" u="none" strike="noStrike" kern="1200" cap="none" spc="0" normalizeH="0" baseline="0" noProof="0" dirty="0" err="1">
                <a:ln>
                  <a:noFill/>
                </a:ln>
                <a:solidFill>
                  <a:prstClr val="white">
                    <a:alpha val="60000"/>
                  </a:prstClr>
                </a:solidFill>
                <a:effectLst/>
                <a:uLnTx/>
                <a:uFillTx/>
                <a:ea typeface="+mn-ea"/>
                <a:cs typeface="+mn-cs"/>
              </a:rPr>
              <a:t>Βιτάκης</a:t>
            </a:r>
            <a:r>
              <a:rPr kumimoji="0" lang="el-GR" sz="1600" b="1" i="0" u="none" strike="noStrike" kern="1200" cap="none" spc="0" normalizeH="0" baseline="0" noProof="0" dirty="0">
                <a:ln>
                  <a:noFill/>
                </a:ln>
                <a:solidFill>
                  <a:prstClr val="white">
                    <a:alpha val="60000"/>
                  </a:prstClr>
                </a:solidFill>
                <a:effectLst/>
                <a:uLnTx/>
                <a:uFillTx/>
                <a:ea typeface="+mn-ea"/>
                <a:cs typeface="+mn-cs"/>
              </a:rPr>
              <a:t> Αθανάσιος </a:t>
            </a:r>
            <a:r>
              <a:rPr kumimoji="0" lang="el-GR" sz="1600" b="0" i="0" u="none" strike="noStrike" kern="1200" cap="none" spc="0" normalizeH="0" baseline="0" noProof="0" dirty="0">
                <a:ln>
                  <a:noFill/>
                </a:ln>
                <a:solidFill>
                  <a:prstClr val="white">
                    <a:alpha val="60000"/>
                  </a:prstClr>
                </a:solidFill>
                <a:effectLst/>
                <a:uLnTx/>
                <a:uFillTx/>
                <a:ea typeface="+mn-ea"/>
                <a:cs typeface="+mn-cs"/>
              </a:rPr>
              <a:t>ανέλαβε ότι έχει να κάνει με τον στόχο(αυτοκίνητο), έγραψε το </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script</a:t>
            </a:r>
            <a:r>
              <a:rPr kumimoji="0" lang="el-GR" sz="1600" b="0" i="0" u="none" strike="noStrike" kern="1200" cap="none" spc="0" normalizeH="0" baseline="0" noProof="0" dirty="0">
                <a:ln>
                  <a:noFill/>
                </a:ln>
                <a:solidFill>
                  <a:prstClr val="white">
                    <a:alpha val="60000"/>
                  </a:prstClr>
                </a:solidFill>
                <a:effectLst/>
                <a:uLnTx/>
                <a:uFillTx/>
                <a:ea typeface="+mn-ea"/>
                <a:cs typeface="+mn-cs"/>
              </a:rPr>
              <a:t> </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TargetMoving</a:t>
            </a:r>
            <a:r>
              <a:rPr kumimoji="0" lang="el-GR" sz="1600" b="0" i="0" u="none" strike="noStrike" kern="1200" cap="none" spc="0" normalizeH="0" baseline="0" noProof="0" dirty="0">
                <a:ln>
                  <a:noFill/>
                </a:ln>
                <a:solidFill>
                  <a:prstClr val="white">
                    <a:alpha val="60000"/>
                  </a:prstClr>
                </a:solidFill>
                <a:effectLst/>
                <a:uLnTx/>
                <a:uFillTx/>
                <a:ea typeface="+mn-ea"/>
                <a:cs typeface="+mn-cs"/>
              </a:rPr>
              <a:t> που χρειάστηκε για τον στόχο ώστε να κινείται προς τον πράκτορα με σκοπό να τον πέτυχει  ρυθμίζοντας όλες τις κατάλληλες παραμέτρους που χρειάστηκαν για τον στόχο καθώς και το </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script</a:t>
            </a:r>
            <a:r>
              <a:rPr kumimoji="0" lang="el-GR" sz="1600" b="0" i="0" u="none" strike="noStrike" kern="1200" cap="none" spc="0" normalizeH="0" baseline="0" noProof="0" dirty="0">
                <a:ln>
                  <a:noFill/>
                </a:ln>
                <a:solidFill>
                  <a:prstClr val="white">
                    <a:alpha val="60000"/>
                  </a:prstClr>
                </a:solidFill>
                <a:effectLst/>
                <a:uLnTx/>
                <a:uFillTx/>
                <a:ea typeface="+mn-ea"/>
                <a:cs typeface="+mn-cs"/>
              </a:rPr>
              <a:t> </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BaseAgent</a:t>
            </a:r>
            <a:r>
              <a:rPr kumimoji="0" lang="el-GR" sz="1600" b="0" i="0" u="none" strike="noStrike" kern="1200" cap="none" spc="0" normalizeH="0" baseline="0" noProof="0" dirty="0">
                <a:ln>
                  <a:noFill/>
                </a:ln>
                <a:solidFill>
                  <a:prstClr val="white">
                    <a:alpha val="60000"/>
                  </a:prstClr>
                </a:solidFill>
                <a:effectLst/>
                <a:uLnTx/>
                <a:uFillTx/>
                <a:ea typeface="+mn-ea"/>
                <a:cs typeface="+mn-cs"/>
              </a:rPr>
              <a:t>  ώστε να ρυθμίζουμε τις αλλαγές στο </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material</a:t>
            </a:r>
            <a:r>
              <a:rPr kumimoji="0" lang="el-GR" sz="1600" b="0" i="0" u="none" strike="noStrike" kern="1200" cap="none" spc="0" normalizeH="0" baseline="0" noProof="0" dirty="0">
                <a:ln>
                  <a:noFill/>
                </a:ln>
                <a:solidFill>
                  <a:prstClr val="white">
                    <a:alpha val="60000"/>
                  </a:prstClr>
                </a:solidFill>
                <a:effectLst/>
                <a:uLnTx/>
                <a:uFillTx/>
                <a:ea typeface="+mn-ea"/>
                <a:cs typeface="+mn-cs"/>
              </a:rPr>
              <a:t> του εδάφους στο τέλος κάθε </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episode</a:t>
            </a:r>
            <a:r>
              <a:rPr kumimoji="0" lang="el-GR" sz="1600" b="0" i="0" u="none" strike="noStrike" kern="1200" cap="none" spc="0" normalizeH="0" baseline="0" noProof="0" dirty="0">
                <a:ln>
                  <a:noFill/>
                </a:ln>
                <a:solidFill>
                  <a:prstClr val="white">
                    <a:alpha val="60000"/>
                  </a:prstClr>
                </a:solidFill>
                <a:effectLst/>
                <a:uLnTx/>
                <a:uFillTx/>
                <a:ea typeface="+mn-ea"/>
                <a:cs typeface="+mn-cs"/>
              </a:rPr>
              <a:t> ανάλογα αν έχουμε επιτυχία η αποτυχία αποφυγής του πράκτορα.</a:t>
            </a:r>
          </a:p>
          <a:p>
            <a:pPr marL="0" marR="0" lvl="0" indent="0" algn="just"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l-GR" sz="1600" b="0" i="0" u="none" strike="noStrike" kern="1200" cap="none" spc="0" normalizeH="0" baseline="0" noProof="0" dirty="0">
                <a:ln>
                  <a:noFill/>
                </a:ln>
                <a:solidFill>
                  <a:prstClr val="white">
                    <a:alpha val="60000"/>
                  </a:prstClr>
                </a:solidFill>
                <a:effectLst/>
                <a:uLnTx/>
                <a:uFillTx/>
                <a:ea typeface="+mn-ea"/>
                <a:cs typeface="+mn-cs"/>
              </a:rPr>
              <a:t>Η διαδικασία την εκπαίδευσης και ελέγχου για το αν το παιχνίδι λειτουργεί με σωστή εκπαίδευση των πρακτόρων και με υψηλό </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mean</a:t>
            </a:r>
            <a:r>
              <a:rPr kumimoji="0" lang="el-GR" sz="1600" b="0" i="0" u="none" strike="noStrike" kern="1200" cap="none" spc="0" normalizeH="0" baseline="0" noProof="0" dirty="0">
                <a:ln>
                  <a:noFill/>
                </a:ln>
                <a:solidFill>
                  <a:prstClr val="white">
                    <a:alpha val="60000"/>
                  </a:prstClr>
                </a:solidFill>
                <a:effectLst/>
                <a:uLnTx/>
                <a:uFillTx/>
                <a:ea typeface="+mn-ea"/>
                <a:cs typeface="+mn-cs"/>
              </a:rPr>
              <a:t> </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reward</a:t>
            </a:r>
            <a:r>
              <a:rPr kumimoji="0" lang="el-GR" sz="1600" b="0" i="0" u="none" strike="noStrike" kern="1200" cap="none" spc="0" normalizeH="0" baseline="0" noProof="0" dirty="0">
                <a:ln>
                  <a:noFill/>
                </a:ln>
                <a:solidFill>
                  <a:prstClr val="white">
                    <a:alpha val="60000"/>
                  </a:prstClr>
                </a:solidFill>
                <a:effectLst/>
                <a:uLnTx/>
                <a:uFillTx/>
                <a:ea typeface="+mn-ea"/>
                <a:cs typeface="+mn-cs"/>
              </a:rPr>
              <a:t> για οποιαδήποτε ταχύτητα των στόχων και των πρακτόρων στο χώρο καθώς και την διόρθωση τυχών σφαλμάτων η </a:t>
            </a:r>
            <a:r>
              <a:rPr kumimoji="0" lang="el-GR" sz="1600" b="0" i="0" u="none" strike="noStrike" kern="1200" cap="none" spc="0" normalizeH="0" baseline="0" noProof="0" dirty="0" err="1">
                <a:ln>
                  <a:noFill/>
                </a:ln>
                <a:solidFill>
                  <a:prstClr val="white">
                    <a:alpha val="60000"/>
                  </a:prstClr>
                </a:solidFill>
                <a:effectLst/>
                <a:uLnTx/>
                <a:uFillTx/>
                <a:ea typeface="+mn-ea"/>
                <a:cs typeface="+mn-cs"/>
              </a:rPr>
              <a:t>bugs</a:t>
            </a:r>
            <a:r>
              <a:rPr kumimoji="0" lang="el-GR" sz="1600" b="0" i="0" u="none" strike="noStrike" kern="1200" cap="none" spc="0" normalizeH="0" baseline="0" noProof="0" dirty="0">
                <a:ln>
                  <a:noFill/>
                </a:ln>
                <a:solidFill>
                  <a:prstClr val="white">
                    <a:alpha val="60000"/>
                  </a:prstClr>
                </a:solidFill>
                <a:effectLst/>
                <a:uLnTx/>
                <a:uFillTx/>
                <a:ea typeface="+mn-ea"/>
                <a:cs typeface="+mn-cs"/>
              </a:rPr>
              <a:t> έγινε από όλα τα μέλη της ομάδας.</a:t>
            </a:r>
          </a:p>
        </p:txBody>
      </p:sp>
    </p:spTree>
    <p:extLst>
      <p:ext uri="{BB962C8B-B14F-4D97-AF65-F5344CB8AC3E}">
        <p14:creationId xmlns:p14="http://schemas.microsoft.com/office/powerpoint/2010/main" val="1108530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0864-EE9A-5AED-0DDC-C6676C84CD1E}"/>
              </a:ext>
            </a:extLst>
          </p:cNvPr>
          <p:cNvSpPr>
            <a:spLocks noGrp="1"/>
          </p:cNvSpPr>
          <p:nvPr>
            <p:ph type="title"/>
          </p:nvPr>
        </p:nvSpPr>
        <p:spPr>
          <a:xfrm>
            <a:off x="1097546" y="2985796"/>
            <a:ext cx="10711543" cy="1762347"/>
          </a:xfrm>
        </p:spPr>
        <p:txBody>
          <a:bodyPr/>
          <a:lstStyle/>
          <a:p>
            <a:r>
              <a:rPr lang="el-G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Ευχαριστούμε για την προσοχή σας !</a:t>
            </a:r>
          </a:p>
        </p:txBody>
      </p:sp>
      <p:sp>
        <p:nvSpPr>
          <p:cNvPr id="9" name="Date Placeholder 8">
            <a:extLst>
              <a:ext uri="{FF2B5EF4-FFF2-40B4-BE49-F238E27FC236}">
                <a16:creationId xmlns:a16="http://schemas.microsoft.com/office/drawing/2014/main" id="{7D2FEFBE-B9FD-7343-C07F-C3BB5D56EEF4}"/>
              </a:ext>
            </a:extLst>
          </p:cNvPr>
          <p:cNvSpPr>
            <a:spLocks noGrp="1"/>
          </p:cNvSpPr>
          <p:nvPr>
            <p:ph type="dt" sz="half" idx="10"/>
          </p:nvPr>
        </p:nvSpPr>
        <p:spPr/>
        <p:txBody>
          <a:bodyPr/>
          <a:lstStyle/>
          <a:p>
            <a:r>
              <a:rPr lang="el-GR" dirty="0"/>
              <a:t>Ακαδημαϊκό έτος 2022-2023</a:t>
            </a:r>
            <a:endParaRPr lang="en-US" dirty="0"/>
          </a:p>
        </p:txBody>
      </p:sp>
      <p:sp>
        <p:nvSpPr>
          <p:cNvPr id="10" name="Footer Placeholder 9">
            <a:extLst>
              <a:ext uri="{FF2B5EF4-FFF2-40B4-BE49-F238E27FC236}">
                <a16:creationId xmlns:a16="http://schemas.microsoft.com/office/drawing/2014/main" id="{9EF71F41-F0A9-15F0-0595-5D554FBF566F}"/>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654D0608-6371-46AB-0C23-34FE042D021D}"/>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79133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1" name="Freeform: Shape 2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Shape 2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6" name="Rectangle 2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6F6146E-6788-4AF7-A775-99E5CB71E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04" y="5492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5437186" cy="2663806"/>
          </a:xfrm>
        </p:spPr>
        <p:txBody>
          <a:bodyPr vert="horz" wrap="square" lIns="0" tIns="0" rIns="0" bIns="0" rtlCol="0" anchor="b" anchorCtr="0">
            <a:normAutofit/>
          </a:bodyPr>
          <a:lstStyle/>
          <a:p>
            <a:pPr>
              <a:lnSpc>
                <a:spcPct val="100000"/>
              </a:lnSpc>
            </a:pPr>
            <a:r>
              <a:rPr lang="en-US" sz="6400" dirty="0" err="1"/>
              <a:t>Περιεχόμεν</a:t>
            </a:r>
            <a:r>
              <a:rPr lang="en-US" sz="6400" dirty="0"/>
              <a:t>α</a:t>
            </a:r>
          </a:p>
        </p:txBody>
      </p:sp>
      <p:sp>
        <p:nvSpPr>
          <p:cNvPr id="30" name="Freeform: Shape 29">
            <a:extLst>
              <a:ext uri="{FF2B5EF4-FFF2-40B4-BE49-F238E27FC236}">
                <a16:creationId xmlns:a16="http://schemas.microsoft.com/office/drawing/2014/main" id="{EFB3398F-FC83-4BB4-A9BB-9224C3369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V="1">
            <a:off x="2279869" y="6105227"/>
            <a:ext cx="871729" cy="824667"/>
          </a:xfrm>
          <a:custGeom>
            <a:avLst/>
            <a:gdLst>
              <a:gd name="connsiteX0" fmla="*/ 871729 w 871729"/>
              <a:gd name="connsiteY0" fmla="*/ 824667 h 824667"/>
              <a:gd name="connsiteX1" fmla="*/ 386600 w 871729"/>
              <a:gd name="connsiteY1" fmla="*/ 9564 h 824667"/>
              <a:gd name="connsiteX2" fmla="*/ 366745 w 871729"/>
              <a:gd name="connsiteY2" fmla="*/ 0 h 824667"/>
              <a:gd name="connsiteX3" fmla="*/ 0 w 871729"/>
              <a:gd name="connsiteY3" fmla="*/ 366745 h 824667"/>
              <a:gd name="connsiteX4" fmla="*/ 38154 w 871729"/>
              <a:gd name="connsiteY4" fmla="*/ 370591 h 824667"/>
              <a:gd name="connsiteX5" fmla="*/ 408236 w 871729"/>
              <a:gd name="connsiteY5" fmla="*/ 824667 h 82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1729" h="824667">
                <a:moveTo>
                  <a:pt x="871729" y="824667"/>
                </a:moveTo>
                <a:cubicBezTo>
                  <a:pt x="871729" y="472695"/>
                  <a:pt x="675564" y="166539"/>
                  <a:pt x="386600" y="9564"/>
                </a:cubicBezTo>
                <a:lnTo>
                  <a:pt x="366745" y="0"/>
                </a:lnTo>
                <a:lnTo>
                  <a:pt x="0" y="366745"/>
                </a:lnTo>
                <a:lnTo>
                  <a:pt x="38154" y="370591"/>
                </a:lnTo>
                <a:cubicBezTo>
                  <a:pt x="249360" y="413810"/>
                  <a:pt x="408236" y="600685"/>
                  <a:pt x="408236" y="824667"/>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Oval 31">
            <a:extLst>
              <a:ext uri="{FF2B5EF4-FFF2-40B4-BE49-F238E27FC236}">
                <a16:creationId xmlns:a16="http://schemas.microsoft.com/office/drawing/2014/main" id="{38B9BDAC-6C86-465B-B392-FBF5ECE77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flipV="1">
            <a:off x="2512389" y="5847995"/>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3409936"/>
            <a:ext cx="5437187" cy="2682889"/>
          </a:xfrm>
        </p:spPr>
        <p:txBody>
          <a:bodyPr vert="horz" wrap="square" lIns="0" tIns="0" rIns="0" bIns="0" rtlCol="0" anchor="t">
            <a:normAutofit lnSpcReduction="10000"/>
          </a:bodyPr>
          <a:lstStyle/>
          <a:p>
            <a:pPr>
              <a:buFont typeface="Arial" panose="020B0604020202020204" pitchFamily="34" charset="0"/>
              <a:buChar char="•"/>
            </a:pPr>
            <a:r>
              <a:rPr lang="el-GR" sz="1600" dirty="0"/>
              <a:t>Πρόβλημα</a:t>
            </a:r>
            <a:endParaRPr lang="en-US" sz="1600" dirty="0"/>
          </a:p>
          <a:p>
            <a:pPr>
              <a:buFont typeface="Arial" panose="020B0604020202020204" pitchFamily="34" charset="0"/>
              <a:buChar char="•"/>
            </a:pPr>
            <a:r>
              <a:rPr lang="en-US" sz="1600" dirty="0"/>
              <a:t>config</a:t>
            </a:r>
          </a:p>
          <a:p>
            <a:pPr>
              <a:buFont typeface="Arial" panose="020B0604020202020204" pitchFamily="34" charset="0"/>
              <a:buChar char="•"/>
            </a:pPr>
            <a:r>
              <a:rPr lang="el-GR" sz="1600" dirty="0"/>
              <a:t>Αναπαράσταση Πράκτορα</a:t>
            </a:r>
            <a:endParaRPr lang="en-US" sz="1600" dirty="0"/>
          </a:p>
          <a:p>
            <a:pPr>
              <a:buFont typeface="Arial" panose="020B0604020202020204" pitchFamily="34" charset="0"/>
              <a:buChar char="•"/>
            </a:pPr>
            <a:r>
              <a:rPr lang="el-GR" sz="1600" dirty="0"/>
              <a:t>Αναπαράσταση Στόχου</a:t>
            </a:r>
            <a:endParaRPr lang="en-US" sz="1600" dirty="0"/>
          </a:p>
          <a:p>
            <a:pPr>
              <a:buFont typeface="Arial" panose="020B0604020202020204" pitchFamily="34" charset="0"/>
              <a:buChar char="•"/>
            </a:pPr>
            <a:r>
              <a:rPr lang="el-GR" sz="1600" dirty="0"/>
              <a:t>Παραδείγματα</a:t>
            </a:r>
          </a:p>
          <a:p>
            <a:pPr>
              <a:buFont typeface="Arial" panose="020B0604020202020204" pitchFamily="34" charset="0"/>
              <a:buChar char="•"/>
            </a:pPr>
            <a:r>
              <a:rPr lang="el-GR" sz="1600" dirty="0"/>
              <a:t>Συμβολή μελών ομάδας</a:t>
            </a:r>
            <a:endParaRPr lang="en-US" sz="1600" dirty="0"/>
          </a:p>
        </p:txBody>
      </p:sp>
      <p:pic>
        <p:nvPicPr>
          <p:cNvPr id="12" name="Picture Placeholder 11" descr="A group of toys on a black surface&#10;&#10;Description automatically generate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a:blip r:embed="rId2"/>
          <a:stretch/>
        </p:blipFill>
        <p:spPr>
          <a:xfrm>
            <a:off x="6548031" y="812111"/>
            <a:ext cx="5093106" cy="2546551"/>
          </a:xfrm>
          <a:custGeom>
            <a:avLst/>
            <a:gdLst/>
            <a:ahLst/>
            <a:cxnLst/>
            <a:rect l="l" t="t" r="r" b="b"/>
            <a:pathLst>
              <a:path w="2434045" h="2435676">
                <a:moveTo>
                  <a:pt x="0" y="0"/>
                </a:moveTo>
                <a:lnTo>
                  <a:pt x="2434045" y="0"/>
                </a:lnTo>
                <a:lnTo>
                  <a:pt x="2434045" y="2435676"/>
                </a:lnTo>
                <a:lnTo>
                  <a:pt x="0" y="2435676"/>
                </a:lnTo>
                <a:close/>
              </a:path>
            </a:pathLst>
          </a:custGeo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tretch/>
        </p:blipFill>
        <p:spPr>
          <a:xfrm>
            <a:off x="6541371" y="3873050"/>
            <a:ext cx="2429128" cy="2435676"/>
          </a:xfrm>
          <a:custGeom>
            <a:avLst/>
            <a:gdLst/>
            <a:ahLst/>
            <a:cxnLst/>
            <a:rect l="l" t="t" r="r" b="b"/>
            <a:pathLst>
              <a:path w="2434045" h="2435676">
                <a:moveTo>
                  <a:pt x="0" y="0"/>
                </a:moveTo>
                <a:lnTo>
                  <a:pt x="2434045" y="0"/>
                </a:lnTo>
                <a:lnTo>
                  <a:pt x="2434045" y="2435676"/>
                </a:lnTo>
                <a:lnTo>
                  <a:pt x="0" y="2435676"/>
                </a:lnTo>
                <a:close/>
              </a:path>
            </a:pathLst>
          </a:custGeom>
        </p:spPr>
      </p:pic>
      <p:pic>
        <p:nvPicPr>
          <p:cNvPr id="8" name="Picture Placeholder 7" descr="A black basketball court with white lines and blue boxes&#10;&#10;Description automatically generated">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a:blip r:embed="rId4"/>
          <a:stretch/>
        </p:blipFill>
        <p:spPr>
          <a:xfrm>
            <a:off x="9207093" y="4281015"/>
            <a:ext cx="2434045" cy="1619746"/>
          </a:xfrm>
          <a:custGeom>
            <a:avLst/>
            <a:gdLst/>
            <a:ahLst/>
            <a:cxnLst/>
            <a:rect l="l" t="t" r="r" b="b"/>
            <a:pathLst>
              <a:path w="5093106" h="3072225">
                <a:moveTo>
                  <a:pt x="0" y="0"/>
                </a:moveTo>
                <a:lnTo>
                  <a:pt x="5093106" y="0"/>
                </a:lnTo>
                <a:lnTo>
                  <a:pt x="5093106" y="3072225"/>
                </a:lnTo>
                <a:lnTo>
                  <a:pt x="0" y="3072225"/>
                </a:lnTo>
                <a:close/>
              </a:path>
            </a:pathLst>
          </a:custGeo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Ακαδημαϊκό έτος 2022-2023</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ΕΥΦΥΕΙΣ ΠΡΑΚΤΟΡΕΣ</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52993D3-23FD-901F-F28E-B76AC8EB3365}"/>
              </a:ext>
            </a:extLst>
          </p:cNvPr>
          <p:cNvSpPr>
            <a:spLocks noGrp="1"/>
          </p:cNvSpPr>
          <p:nvPr>
            <p:ph type="title"/>
          </p:nvPr>
        </p:nvSpPr>
        <p:spPr>
          <a:xfrm>
            <a:off x="391580" y="379381"/>
            <a:ext cx="11091600" cy="1332000"/>
          </a:xfrm>
        </p:spPr>
        <p:txBody>
          <a:bodyPr/>
          <a:lstStyle/>
          <a:p>
            <a:r>
              <a:rPr lang="el-GR" dirty="0"/>
              <a:t>Περιγραφή Προβλήματος</a:t>
            </a:r>
            <a:br>
              <a:rPr lang="en-US" dirty="0"/>
            </a:br>
            <a:endParaRPr lang="en-US" dirty="0"/>
          </a:p>
        </p:txBody>
      </p:sp>
      <p:sp>
        <p:nvSpPr>
          <p:cNvPr id="9" name="Slide Number Placeholder 8">
            <a:extLst>
              <a:ext uri="{FF2B5EF4-FFF2-40B4-BE49-F238E27FC236}">
                <a16:creationId xmlns:a16="http://schemas.microsoft.com/office/drawing/2014/main" id="{BB79FA38-7728-6B22-3662-4E8BBF893F1C}"/>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5" name="Date Placeholder 12">
            <a:extLst>
              <a:ext uri="{FF2B5EF4-FFF2-40B4-BE49-F238E27FC236}">
                <a16:creationId xmlns:a16="http://schemas.microsoft.com/office/drawing/2014/main" id="{B6ED3093-8A6B-C8F4-0F14-D536CEBE91BB}"/>
              </a:ext>
            </a:extLst>
          </p:cNvPr>
          <p:cNvSpPr txBox="1">
            <a:spLocks/>
          </p:cNvSpPr>
          <p:nvPr/>
        </p:nvSpPr>
        <p:spPr>
          <a:xfrm>
            <a:off x="472444" y="6584156"/>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l-GR" dirty="0"/>
              <a:t>Ακαδημαϊκό έτος 2022-2023</a:t>
            </a:r>
            <a:endParaRPr lang="en-US" dirty="0"/>
          </a:p>
        </p:txBody>
      </p:sp>
      <p:sp>
        <p:nvSpPr>
          <p:cNvPr id="16" name="Footer Placeholder 13">
            <a:extLst>
              <a:ext uri="{FF2B5EF4-FFF2-40B4-BE49-F238E27FC236}">
                <a16:creationId xmlns:a16="http://schemas.microsoft.com/office/drawing/2014/main" id="{6744A060-0824-070B-9751-4FF03A9C29D5}"/>
              </a:ext>
            </a:extLst>
          </p:cNvPr>
          <p:cNvSpPr txBox="1">
            <a:spLocks/>
          </p:cNvSpPr>
          <p:nvPr/>
        </p:nvSpPr>
        <p:spPr>
          <a:xfrm>
            <a:off x="3280731" y="6584156"/>
            <a:ext cx="637921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l-GR" sz="1000" dirty="0"/>
              <a:t>ΕΥΦΥΕΙΣ ΠΡΑΚΤΟΡΕΣ</a:t>
            </a:r>
            <a:endParaRPr lang="en-US" dirty="0"/>
          </a:p>
        </p:txBody>
      </p:sp>
      <p:sp>
        <p:nvSpPr>
          <p:cNvPr id="3" name="Content Placeholder 2">
            <a:extLst>
              <a:ext uri="{FF2B5EF4-FFF2-40B4-BE49-F238E27FC236}">
                <a16:creationId xmlns:a16="http://schemas.microsoft.com/office/drawing/2014/main" id="{1E5FF4FD-0FFF-38F5-5736-7C9BB28E9F17}"/>
              </a:ext>
            </a:extLst>
          </p:cNvPr>
          <p:cNvSpPr>
            <a:spLocks noGrp="1"/>
          </p:cNvSpPr>
          <p:nvPr>
            <p:ph idx="1"/>
          </p:nvPr>
        </p:nvSpPr>
        <p:spPr>
          <a:xfrm>
            <a:off x="472444" y="1404074"/>
            <a:ext cx="4916877" cy="2020262"/>
          </a:xfrm>
        </p:spPr>
        <p:txBody>
          <a:bodyPr/>
          <a:lstStyle/>
          <a:p>
            <a:pPr marL="0" indent="0" algn="just">
              <a:buNone/>
            </a:pPr>
            <a:r>
              <a:rPr lang="el-GR" sz="1800" dirty="0">
                <a:effectLst/>
                <a:latin typeface="Calibri" panose="020F0502020204030204" pitchFamily="34" charset="0"/>
                <a:ea typeface="Calibri" panose="020F0502020204030204" pitchFamily="34" charset="0"/>
                <a:cs typeface="Times New Roman" panose="02020603050405020304" pitchFamily="18" charset="0"/>
              </a:rPr>
              <a:t>Το αντικείμενο της εργασίας ήταν η δημιουργία ενός </a:t>
            </a:r>
            <a:r>
              <a:rPr lang="en-US" sz="1800" dirty="0">
                <a:effectLst/>
                <a:latin typeface="Calibri" panose="020F0502020204030204" pitchFamily="34" charset="0"/>
                <a:ea typeface="Calibri" panose="020F0502020204030204" pitchFamily="34" charset="0"/>
                <a:cs typeface="Times New Roman" panose="02020603050405020304" pitchFamily="18" charset="0"/>
              </a:rPr>
              <a:t>mini</a:t>
            </a:r>
            <a:r>
              <a:rPr lang="el-GR" sz="1800" dirty="0">
                <a:effectLst/>
                <a:latin typeface="Calibri" panose="020F0502020204030204" pitchFamily="34" charset="0"/>
                <a:ea typeface="Calibri" panose="020F0502020204030204" pitchFamily="34" charset="0"/>
                <a:cs typeface="Times New Roman" panose="02020603050405020304" pitchFamily="18" charset="0"/>
              </a:rPr>
              <a:t> 2D ή 3D παιχνιδιού εκπαίδευσης ευφυών Πρακτόρων μέσα στο περιβάλλον της </a:t>
            </a:r>
            <a:r>
              <a:rPr lang="el-GR" sz="1800" dirty="0" err="1">
                <a:effectLst/>
                <a:latin typeface="Calibri" panose="020F0502020204030204" pitchFamily="34" charset="0"/>
                <a:ea typeface="Calibri" panose="020F0502020204030204" pitchFamily="34" charset="0"/>
                <a:cs typeface="Times New Roman" panose="02020603050405020304" pitchFamily="18" charset="0"/>
              </a:rPr>
              <a:t>Unity</a:t>
            </a:r>
            <a:r>
              <a:rPr lang="el-GR" sz="1800" dirty="0">
                <a:effectLst/>
                <a:latin typeface="Calibri" panose="020F0502020204030204" pitchFamily="34" charset="0"/>
                <a:ea typeface="Calibri" panose="020F0502020204030204" pitchFamily="34" charset="0"/>
                <a:cs typeface="Times New Roman" panose="02020603050405020304" pitchFamily="18" charset="0"/>
              </a:rPr>
              <a:t>. Εμείς δημιουργήσαμε ένα 3D παιχνίδι ελέγχοντας πώς λειτουργεί η τεχνητή νοημοσύνη αποφυγής παικτών με τους ML-</a:t>
            </a:r>
            <a:r>
              <a:rPr lang="el-GR" sz="1800" dirty="0" err="1">
                <a:effectLst/>
                <a:latin typeface="Calibri" panose="020F0502020204030204" pitchFamily="34" charset="0"/>
                <a:ea typeface="Calibri" panose="020F0502020204030204" pitchFamily="34" charset="0"/>
                <a:cs typeface="Times New Roman" panose="02020603050405020304" pitchFamily="18" charset="0"/>
              </a:rPr>
              <a:t>Agents</a:t>
            </a:r>
            <a:r>
              <a:rPr lang="el-GR" sz="1800" dirty="0">
                <a:effectLst/>
                <a:latin typeface="Calibri" panose="020F0502020204030204" pitchFamily="34" charset="0"/>
                <a:ea typeface="Calibri" panose="020F0502020204030204" pitchFamily="34" charset="0"/>
                <a:cs typeface="Times New Roman" panose="02020603050405020304" pitchFamily="18" charset="0"/>
              </a:rPr>
              <a:t>. Πιο συγκεκριμένα φτιάξαμε έναν πράκτορα (ένα ρομπότ) που πρέπει να αποφύγει τη σύγκρουση με ένα αυτοκίνητο (στόχος-</a:t>
            </a:r>
            <a:r>
              <a:rPr lang="en-US" sz="1800" dirty="0">
                <a:effectLst/>
                <a:latin typeface="Calibri" panose="020F0502020204030204" pitchFamily="34" charset="0"/>
                <a:ea typeface="Calibri" panose="020F0502020204030204" pitchFamily="34" charset="0"/>
                <a:cs typeface="Times New Roman" panose="02020603050405020304" pitchFamily="18" charset="0"/>
              </a:rPr>
              <a:t>target</a:t>
            </a:r>
            <a:r>
              <a:rPr lang="el-GR" sz="1800" dirty="0">
                <a:effectLst/>
                <a:latin typeface="Calibri" panose="020F0502020204030204" pitchFamily="34" charset="0"/>
                <a:ea typeface="Calibri" panose="020F0502020204030204" pitchFamily="34" charset="0"/>
                <a:cs typeface="Times New Roman" panose="02020603050405020304" pitchFamily="18" charset="0"/>
              </a:rPr>
              <a:t>). Επίσης, εφαρμόζονται αλλαγές στην ταχύτητα στόχου για να σας δείξουν πόσο έξυπνος είναι ο πράκτορας ώστε να εφαρμόζει αλλαγές στη συχνότητα κίνησης.</a:t>
            </a:r>
          </a:p>
          <a:p>
            <a:endParaRPr lang="el-GR" dirty="0"/>
          </a:p>
        </p:txBody>
      </p:sp>
      <p:pic>
        <p:nvPicPr>
          <p:cNvPr id="4" name="Picture 3" descr="A video game with a robot and a car&#10;&#10;Description automatically generated">
            <a:extLst>
              <a:ext uri="{FF2B5EF4-FFF2-40B4-BE49-F238E27FC236}">
                <a16:creationId xmlns:a16="http://schemas.microsoft.com/office/drawing/2014/main" id="{B57A0487-EBF4-B0C1-E797-8F2BDC072315}"/>
              </a:ext>
            </a:extLst>
          </p:cNvPr>
          <p:cNvPicPr>
            <a:picLocks noChangeAspect="1"/>
          </p:cNvPicPr>
          <p:nvPr/>
        </p:nvPicPr>
        <p:blipFill>
          <a:blip r:embed="rId2"/>
          <a:stretch>
            <a:fillRect/>
          </a:stretch>
        </p:blipFill>
        <p:spPr>
          <a:xfrm>
            <a:off x="5693763" y="1519344"/>
            <a:ext cx="5868956" cy="3543202"/>
          </a:xfrm>
          <a:prstGeom prst="rect">
            <a:avLst/>
          </a:prstGeom>
        </p:spPr>
      </p:pic>
    </p:spTree>
    <p:extLst>
      <p:ext uri="{BB962C8B-B14F-4D97-AF65-F5344CB8AC3E}">
        <p14:creationId xmlns:p14="http://schemas.microsoft.com/office/powerpoint/2010/main" val="53619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7629D-E290-EBDF-B31D-042CA3821106}"/>
              </a:ext>
            </a:extLst>
          </p:cNvPr>
          <p:cNvSpPr>
            <a:spLocks noGrp="1"/>
          </p:cNvSpPr>
          <p:nvPr>
            <p:ph type="title"/>
          </p:nvPr>
        </p:nvSpPr>
        <p:spPr>
          <a:xfrm>
            <a:off x="640557" y="597555"/>
            <a:ext cx="5437185" cy="997731"/>
          </a:xfrm>
        </p:spPr>
        <p:txBody>
          <a:bodyPr vert="horz" wrap="square" lIns="0" tIns="0" rIns="0" bIns="0" rtlCol="0" anchor="b" anchorCtr="0">
            <a:normAutofit/>
          </a:bodyPr>
          <a:lstStyle/>
          <a:p>
            <a:pPr>
              <a:lnSpc>
                <a:spcPct val="100000"/>
              </a:lnSpc>
            </a:pPr>
            <a:r>
              <a:rPr lang="en-US" dirty="0"/>
              <a:t>Config (</a:t>
            </a:r>
            <a:r>
              <a:rPr lang="en-US" dirty="0" err="1"/>
              <a:t>yaml</a:t>
            </a:r>
            <a:r>
              <a:rPr lang="en-US" dirty="0"/>
              <a:t> file)</a:t>
            </a:r>
          </a:p>
        </p:txBody>
      </p:sp>
      <p:sp>
        <p:nvSpPr>
          <p:cNvPr id="11" name="TextBox 10">
            <a:extLst>
              <a:ext uri="{FF2B5EF4-FFF2-40B4-BE49-F238E27FC236}">
                <a16:creationId xmlns:a16="http://schemas.microsoft.com/office/drawing/2014/main" id="{2A3DF35F-F9FC-6255-B873-AFDAA7F3E494}"/>
              </a:ext>
            </a:extLst>
          </p:cNvPr>
          <p:cNvSpPr txBox="1"/>
          <p:nvPr/>
        </p:nvSpPr>
        <p:spPr>
          <a:xfrm>
            <a:off x="275560" y="2048041"/>
            <a:ext cx="5820440" cy="3415519"/>
          </a:xfrm>
          <a:prstGeom prst="rect">
            <a:avLst/>
          </a:prstGeom>
        </p:spPr>
        <p:txBody>
          <a:bodyPr vert="horz" wrap="square" lIns="0" tIns="0" rIns="0" bIns="0" rtlCol="0" anchor="t">
            <a:normAutofit/>
          </a:bodyPr>
          <a:lstStyle/>
          <a:p>
            <a:pPr marL="457200" marR="0" algn="just">
              <a:lnSpc>
                <a:spcPct val="110000"/>
              </a:lnSpc>
              <a:spcBef>
                <a:spcPts val="0"/>
              </a:spcBef>
              <a:spcAft>
                <a:spcPts val="800"/>
              </a:spcAft>
            </a:pPr>
            <a:r>
              <a:rPr lang="en-US" sz="2000" dirty="0">
                <a:solidFill>
                  <a:schemeClr val="tx1">
                    <a:alpha val="60000"/>
                  </a:schemeClr>
                </a:solidFill>
              </a:rPr>
              <a:t>O </a:t>
            </a:r>
            <a:r>
              <a:rPr lang="en-US" sz="2000" dirty="0">
                <a:solidFill>
                  <a:schemeClr val="tx1">
                    <a:alpha val="60000"/>
                  </a:schemeClr>
                </a:solidFill>
                <a:effectLst/>
              </a:rPr>
              <a:t>α</a:t>
            </a:r>
            <a:r>
              <a:rPr lang="en-US" sz="2000" dirty="0" err="1">
                <a:solidFill>
                  <a:schemeClr val="tx1">
                    <a:alpha val="60000"/>
                  </a:schemeClr>
                </a:solidFill>
                <a:effectLst/>
              </a:rPr>
              <a:t>λγόριθμος</a:t>
            </a:r>
            <a:r>
              <a:rPr lang="en-US" sz="2000" dirty="0">
                <a:solidFill>
                  <a:schemeClr val="tx1">
                    <a:alpha val="60000"/>
                  </a:schemeClr>
                </a:solidFill>
                <a:effectLst/>
              </a:rPr>
              <a:t> </a:t>
            </a:r>
            <a:r>
              <a:rPr lang="en-US" sz="2000" dirty="0" err="1">
                <a:solidFill>
                  <a:schemeClr val="tx1">
                    <a:alpha val="60000"/>
                  </a:schemeClr>
                </a:solidFill>
                <a:effectLst/>
              </a:rPr>
              <a:t>ενισχυτικής</a:t>
            </a:r>
            <a:r>
              <a:rPr lang="en-US" sz="2000" dirty="0">
                <a:solidFill>
                  <a:schemeClr val="tx1">
                    <a:alpha val="60000"/>
                  </a:schemeClr>
                </a:solidFill>
                <a:effectLst/>
              </a:rPr>
              <a:t> </a:t>
            </a:r>
            <a:r>
              <a:rPr lang="en-US" sz="2000" dirty="0" err="1">
                <a:solidFill>
                  <a:schemeClr val="tx1">
                    <a:alpha val="60000"/>
                  </a:schemeClr>
                </a:solidFill>
                <a:effectLst/>
              </a:rPr>
              <a:t>μάθησης</a:t>
            </a:r>
            <a:r>
              <a:rPr lang="en-US" sz="2000" dirty="0">
                <a:solidFill>
                  <a:schemeClr val="tx1">
                    <a:alpha val="60000"/>
                  </a:schemeClr>
                </a:solidFill>
                <a:effectLst/>
              </a:rPr>
              <a:t> π</a:t>
            </a:r>
            <a:r>
              <a:rPr lang="en-US" sz="2000" dirty="0" err="1">
                <a:solidFill>
                  <a:schemeClr val="tx1">
                    <a:alpha val="60000"/>
                  </a:schemeClr>
                </a:solidFill>
                <a:effectLst/>
              </a:rPr>
              <a:t>ου</a:t>
            </a:r>
            <a:r>
              <a:rPr lang="en-US" sz="2000" dirty="0">
                <a:solidFill>
                  <a:schemeClr val="tx1">
                    <a:alpha val="60000"/>
                  </a:schemeClr>
                </a:solidFill>
                <a:effectLst/>
              </a:rPr>
              <a:t> </a:t>
            </a:r>
            <a:r>
              <a:rPr lang="en-US" sz="2000" dirty="0" err="1">
                <a:solidFill>
                  <a:schemeClr val="tx1">
                    <a:alpha val="60000"/>
                  </a:schemeClr>
                </a:solidFill>
                <a:effectLst/>
              </a:rPr>
              <a:t>χρησιμο</a:t>
            </a:r>
            <a:r>
              <a:rPr lang="en-US" sz="2000" dirty="0">
                <a:solidFill>
                  <a:schemeClr val="tx1">
                    <a:alpha val="60000"/>
                  </a:schemeClr>
                </a:solidFill>
                <a:effectLst/>
              </a:rPr>
              <a:t>ποιήθηκε για την εκπαίδευση του πράκτορα είναι ο Proximal Policy Optimization (PPO), που είναι ένας δημοφιλής αλγόριθμος που χρησιμοποιείται στο πλαίσιο των ML Agents της Unity, όπως αναφέρθηκε προηγουμένως.</a:t>
            </a:r>
          </a:p>
          <a:p>
            <a:pPr marL="457200" marR="0">
              <a:lnSpc>
                <a:spcPct val="110000"/>
              </a:lnSpc>
              <a:spcBef>
                <a:spcPts val="0"/>
              </a:spcBef>
              <a:spcAft>
                <a:spcPts val="800"/>
              </a:spcAft>
            </a:pPr>
            <a:endParaRPr lang="en-US" sz="2000" dirty="0">
              <a:solidFill>
                <a:schemeClr val="tx1">
                  <a:alpha val="60000"/>
                </a:schemeClr>
              </a:solidFill>
              <a:effectLst/>
            </a:endParaRPr>
          </a:p>
        </p:txBody>
      </p:sp>
      <p:pic>
        <p:nvPicPr>
          <p:cNvPr id="15" name="Content Placeholder 14">
            <a:extLst>
              <a:ext uri="{FF2B5EF4-FFF2-40B4-BE49-F238E27FC236}">
                <a16:creationId xmlns:a16="http://schemas.microsoft.com/office/drawing/2014/main" id="{EB07F623-432C-4510-B1F6-3845EEA239B6}"/>
              </a:ext>
            </a:extLst>
          </p:cNvPr>
          <p:cNvPicPr>
            <a:picLocks noGrp="1" noChangeAspect="1"/>
          </p:cNvPicPr>
          <p:nvPr>
            <p:ph idx="1"/>
          </p:nvPr>
        </p:nvPicPr>
        <p:blipFill>
          <a:blip r:embed="rId2"/>
          <a:stretch>
            <a:fillRect/>
          </a:stretch>
        </p:blipFill>
        <p:spPr>
          <a:xfrm>
            <a:off x="6924675" y="1096421"/>
            <a:ext cx="4713922" cy="4665157"/>
          </a:xfrm>
          <a:custGeom>
            <a:avLst/>
            <a:gdLst/>
            <a:ahLst/>
            <a:cxnLst/>
            <a:rect l="l" t="t" r="r" b="b"/>
            <a:pathLst>
              <a:path w="4713922" h="5759450">
                <a:moveTo>
                  <a:pt x="0" y="0"/>
                </a:moveTo>
                <a:lnTo>
                  <a:pt x="4713922" y="0"/>
                </a:lnTo>
                <a:lnTo>
                  <a:pt x="4713922" y="5759450"/>
                </a:lnTo>
                <a:lnTo>
                  <a:pt x="0" y="5759450"/>
                </a:lnTo>
                <a:close/>
              </a:path>
            </a:pathLst>
          </a:custGeom>
        </p:spPr>
      </p:pic>
      <p:sp>
        <p:nvSpPr>
          <p:cNvPr id="7" name="Date Placeholder 12">
            <a:extLst>
              <a:ext uri="{FF2B5EF4-FFF2-40B4-BE49-F238E27FC236}">
                <a16:creationId xmlns:a16="http://schemas.microsoft.com/office/drawing/2014/main" id="{C8765130-11D0-35C4-59CD-6A95E83C328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Ακαδημαϊκό έτος 2022-2023</a:t>
            </a:r>
          </a:p>
        </p:txBody>
      </p:sp>
      <p:sp>
        <p:nvSpPr>
          <p:cNvPr id="8" name="Footer Placeholder 13">
            <a:extLst>
              <a:ext uri="{FF2B5EF4-FFF2-40B4-BE49-F238E27FC236}">
                <a16:creationId xmlns:a16="http://schemas.microsoft.com/office/drawing/2014/main" id="{C0167BBE-1D0B-2723-316B-23C4D381AA6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ΕΥΦΥΕΙΣ ΠΡΑΚΤΟΡΕΣ</a:t>
            </a:r>
          </a:p>
        </p:txBody>
      </p:sp>
      <p:sp>
        <p:nvSpPr>
          <p:cNvPr id="6" name="Slide Number Placeholder 5">
            <a:extLst>
              <a:ext uri="{FF2B5EF4-FFF2-40B4-BE49-F238E27FC236}">
                <a16:creationId xmlns:a16="http://schemas.microsoft.com/office/drawing/2014/main" id="{C362F19B-2AA0-D5D4-819A-718245CB06F1}"/>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34484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oup 2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2" name="Freeform: Shape 2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7"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7629D-E290-EBDF-B31D-042CA3821106}"/>
              </a:ext>
            </a:extLst>
          </p:cNvPr>
          <p:cNvSpPr>
            <a:spLocks noGrp="1"/>
          </p:cNvSpPr>
          <p:nvPr>
            <p:ph type="title"/>
          </p:nvPr>
        </p:nvSpPr>
        <p:spPr>
          <a:xfrm>
            <a:off x="890843" y="533784"/>
            <a:ext cx="6373812" cy="984885"/>
          </a:xfrm>
        </p:spPr>
        <p:txBody>
          <a:bodyPr vert="horz" wrap="square" lIns="0" tIns="0" rIns="0" bIns="0" rtlCol="0" anchor="ctr" anchorCtr="0">
            <a:normAutofit/>
          </a:bodyPr>
          <a:lstStyle/>
          <a:p>
            <a:pPr>
              <a:lnSpc>
                <a:spcPct val="100000"/>
              </a:lnSpc>
            </a:pPr>
            <a:r>
              <a:rPr lang="en-US" sz="4400" dirty="0" err="1"/>
              <a:t>Αν</a:t>
            </a:r>
            <a:r>
              <a:rPr lang="en-US" sz="4400" dirty="0"/>
              <a:t>απαράσταση Πράκτορα</a:t>
            </a:r>
          </a:p>
        </p:txBody>
      </p:sp>
      <p:pic>
        <p:nvPicPr>
          <p:cNvPr id="5" name="Content Placeholder 4" descr="A robot standing on a ledge&#10;&#10;Description automatically generated">
            <a:extLst>
              <a:ext uri="{FF2B5EF4-FFF2-40B4-BE49-F238E27FC236}">
                <a16:creationId xmlns:a16="http://schemas.microsoft.com/office/drawing/2014/main" id="{3D2861DF-CCBA-C6D5-073C-75F796240148}"/>
              </a:ext>
            </a:extLst>
          </p:cNvPr>
          <p:cNvPicPr>
            <a:picLocks noGrp="1" noChangeAspect="1"/>
          </p:cNvPicPr>
          <p:nvPr>
            <p:ph idx="1"/>
          </p:nvPr>
        </p:nvPicPr>
        <p:blipFill>
          <a:blip r:embed="rId2"/>
          <a:stretch>
            <a:fillRect/>
          </a:stretch>
        </p:blipFill>
        <p:spPr>
          <a:xfrm>
            <a:off x="890843" y="1827479"/>
            <a:ext cx="2885564" cy="4225292"/>
          </a:xfrm>
          <a:custGeom>
            <a:avLst/>
            <a:gdLst/>
            <a:ahLst/>
            <a:cxnLst/>
            <a:rect l="l" t="t" r="r" b="b"/>
            <a:pathLst>
              <a:path w="4064400" h="4223619">
                <a:moveTo>
                  <a:pt x="0" y="0"/>
                </a:moveTo>
                <a:lnTo>
                  <a:pt x="4064400" y="0"/>
                </a:lnTo>
                <a:lnTo>
                  <a:pt x="4064400" y="4223619"/>
                </a:lnTo>
                <a:lnTo>
                  <a:pt x="0" y="4223619"/>
                </a:lnTo>
                <a:close/>
              </a:path>
            </a:pathLst>
          </a:custGeom>
        </p:spPr>
      </p:pic>
      <p:pic>
        <p:nvPicPr>
          <p:cNvPr id="10" name="Picture 9" descr="A screenshot of a computer&#10;&#10;Description automatically generated">
            <a:extLst>
              <a:ext uri="{FF2B5EF4-FFF2-40B4-BE49-F238E27FC236}">
                <a16:creationId xmlns:a16="http://schemas.microsoft.com/office/drawing/2014/main" id="{E2F25296-7FC8-9CA7-C330-8F0A758D7C43}"/>
              </a:ext>
            </a:extLst>
          </p:cNvPr>
          <p:cNvPicPr>
            <a:picLocks noChangeAspect="1"/>
          </p:cNvPicPr>
          <p:nvPr/>
        </p:nvPicPr>
        <p:blipFill>
          <a:blip r:embed="rId3"/>
          <a:stretch>
            <a:fillRect/>
          </a:stretch>
        </p:blipFill>
        <p:spPr>
          <a:xfrm>
            <a:off x="4295774" y="3428999"/>
            <a:ext cx="3565527" cy="2879725"/>
          </a:xfrm>
          <a:custGeom>
            <a:avLst/>
            <a:gdLst/>
            <a:ahLst/>
            <a:cxnLst/>
            <a:rect l="l" t="t" r="r" b="b"/>
            <a:pathLst>
              <a:path w="4064400" h="4225292">
                <a:moveTo>
                  <a:pt x="0" y="0"/>
                </a:moveTo>
                <a:lnTo>
                  <a:pt x="4064400" y="0"/>
                </a:lnTo>
                <a:lnTo>
                  <a:pt x="4064400" y="4225292"/>
                </a:lnTo>
                <a:lnTo>
                  <a:pt x="0" y="4225292"/>
                </a:lnTo>
                <a:close/>
              </a:path>
            </a:pathLst>
          </a:custGeom>
        </p:spPr>
      </p:pic>
      <p:pic>
        <p:nvPicPr>
          <p:cNvPr id="9" name="Picture 8" descr="A screenshot of a computer&#10;&#10;Description automatically generated">
            <a:extLst>
              <a:ext uri="{FF2B5EF4-FFF2-40B4-BE49-F238E27FC236}">
                <a16:creationId xmlns:a16="http://schemas.microsoft.com/office/drawing/2014/main" id="{633D447B-A3D8-2389-EA6B-A2A0B112DFB2}"/>
              </a:ext>
            </a:extLst>
          </p:cNvPr>
          <p:cNvPicPr>
            <a:picLocks noChangeAspect="1"/>
          </p:cNvPicPr>
          <p:nvPr/>
        </p:nvPicPr>
        <p:blipFill>
          <a:blip r:embed="rId4"/>
          <a:stretch>
            <a:fillRect/>
          </a:stretch>
        </p:blipFill>
        <p:spPr>
          <a:xfrm>
            <a:off x="8075613" y="3681976"/>
            <a:ext cx="3565525" cy="2625076"/>
          </a:xfrm>
          <a:custGeom>
            <a:avLst/>
            <a:gdLst/>
            <a:ahLst/>
            <a:cxnLst/>
            <a:rect l="l" t="t" r="r" b="b"/>
            <a:pathLst>
              <a:path w="4064400" h="4225292">
                <a:moveTo>
                  <a:pt x="0" y="0"/>
                </a:moveTo>
                <a:lnTo>
                  <a:pt x="4064400" y="0"/>
                </a:lnTo>
                <a:lnTo>
                  <a:pt x="4064400" y="4225292"/>
                </a:lnTo>
                <a:lnTo>
                  <a:pt x="0" y="4225292"/>
                </a:lnTo>
                <a:close/>
              </a:path>
            </a:pathLst>
          </a:custGeom>
        </p:spPr>
      </p:pic>
      <p:sp>
        <p:nvSpPr>
          <p:cNvPr id="7" name="Date Placeholder 12">
            <a:extLst>
              <a:ext uri="{FF2B5EF4-FFF2-40B4-BE49-F238E27FC236}">
                <a16:creationId xmlns:a16="http://schemas.microsoft.com/office/drawing/2014/main" id="{C8765130-11D0-35C4-59CD-6A95E83C328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Ακαδημαϊκό έτος 2022-2023</a:t>
            </a:r>
          </a:p>
        </p:txBody>
      </p:sp>
      <p:sp>
        <p:nvSpPr>
          <p:cNvPr id="8" name="Footer Placeholder 13">
            <a:extLst>
              <a:ext uri="{FF2B5EF4-FFF2-40B4-BE49-F238E27FC236}">
                <a16:creationId xmlns:a16="http://schemas.microsoft.com/office/drawing/2014/main" id="{C0167BBE-1D0B-2723-316B-23C4D381AA6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ΕΥΦΥΕΙΣ ΠΡΑΚΤΟΡΕΣ</a:t>
            </a:r>
          </a:p>
        </p:txBody>
      </p:sp>
      <p:sp>
        <p:nvSpPr>
          <p:cNvPr id="6" name="Slide Number Placeholder 5">
            <a:extLst>
              <a:ext uri="{FF2B5EF4-FFF2-40B4-BE49-F238E27FC236}">
                <a16:creationId xmlns:a16="http://schemas.microsoft.com/office/drawing/2014/main" id="{C362F19B-2AA0-D5D4-819A-718245CB06F1}"/>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
        <p:nvSpPr>
          <p:cNvPr id="20" name="TextBox 19">
            <a:extLst>
              <a:ext uri="{FF2B5EF4-FFF2-40B4-BE49-F238E27FC236}">
                <a16:creationId xmlns:a16="http://schemas.microsoft.com/office/drawing/2014/main" id="{E1AC4528-F005-8807-7083-A3EA865D71AD}"/>
              </a:ext>
            </a:extLst>
          </p:cNvPr>
          <p:cNvSpPr txBox="1"/>
          <p:nvPr/>
        </p:nvSpPr>
        <p:spPr>
          <a:xfrm>
            <a:off x="4469983" y="1663326"/>
            <a:ext cx="6097554" cy="1477328"/>
          </a:xfrm>
          <a:prstGeom prst="rect">
            <a:avLst/>
          </a:prstGeom>
          <a:noFill/>
        </p:spPr>
        <p:txBody>
          <a:bodyPr wrap="square">
            <a:spAutoFit/>
          </a:bodyPr>
          <a:lstStyle/>
          <a:p>
            <a:pPr algn="just"/>
            <a:r>
              <a:rPr kumimoji="0" lang="el-GR" sz="1800" b="0" i="0" u="none" strike="noStrike" kern="1200" cap="none" spc="0" normalizeH="0" baseline="0" noProof="0" dirty="0">
                <a:ln>
                  <a:noFill/>
                </a:ln>
                <a:solidFill>
                  <a:prstClr val="white">
                    <a:alpha val="60000"/>
                  </a:prstClr>
                </a:solidFill>
                <a:effectLst/>
                <a:uLnTx/>
                <a:uFillTx/>
                <a:ea typeface="+mn-ea"/>
                <a:cs typeface="+mn-cs"/>
              </a:rPr>
              <a:t>Το αντικείμενο που επιλέξαμε ως πράκτορα του παιχνιδιού είναι ένα ρομπότ το οποίο κινείται δεξιά – αριστερά στον χώρο του ώστε να αποφεύγει τη σύγκρουση με τον παίκτη. Βλέπουμε και το </a:t>
            </a:r>
            <a:r>
              <a:rPr kumimoji="0" lang="el-GR" sz="1800" b="0" i="0" u="none" strike="noStrike" kern="1200" cap="none" spc="0" normalizeH="0" baseline="0" noProof="0" dirty="0" err="1">
                <a:ln>
                  <a:noFill/>
                </a:ln>
                <a:solidFill>
                  <a:prstClr val="white">
                    <a:alpha val="60000"/>
                  </a:prstClr>
                </a:solidFill>
                <a:effectLst/>
                <a:uLnTx/>
                <a:uFillTx/>
                <a:ea typeface="+mn-ea"/>
                <a:cs typeface="+mn-cs"/>
              </a:rPr>
              <a:t>script</a:t>
            </a:r>
            <a:r>
              <a:rPr kumimoji="0" lang="el-GR" sz="1800" b="0" i="0" u="none" strike="noStrike" kern="1200" cap="none" spc="0" normalizeH="0" baseline="0" noProof="0" dirty="0">
                <a:ln>
                  <a:noFill/>
                </a:ln>
                <a:solidFill>
                  <a:prstClr val="white">
                    <a:alpha val="60000"/>
                  </a:prstClr>
                </a:solidFill>
                <a:effectLst/>
                <a:uLnTx/>
                <a:uFillTx/>
                <a:ea typeface="+mn-ea"/>
                <a:cs typeface="+mn-cs"/>
              </a:rPr>
              <a:t> που επιτελεί την λειτουργία του </a:t>
            </a:r>
            <a:r>
              <a:rPr kumimoji="0" lang="el-GR" sz="1800" b="0" i="0" u="none" strike="noStrike" kern="1200" cap="none" spc="0" normalizeH="0" baseline="0" noProof="0" dirty="0" err="1">
                <a:ln>
                  <a:noFill/>
                </a:ln>
                <a:solidFill>
                  <a:prstClr val="white">
                    <a:alpha val="60000"/>
                  </a:prstClr>
                </a:solidFill>
                <a:effectLst/>
                <a:uLnTx/>
                <a:uFillTx/>
                <a:ea typeface="+mn-ea"/>
                <a:cs typeface="+mn-cs"/>
              </a:rPr>
              <a:t>καθως</a:t>
            </a:r>
            <a:r>
              <a:rPr kumimoji="0" lang="el-GR" sz="1800" b="0" i="0" u="none" strike="noStrike" kern="1200" cap="none" spc="0" normalizeH="0" baseline="0" noProof="0" dirty="0">
                <a:ln>
                  <a:noFill/>
                </a:ln>
                <a:solidFill>
                  <a:prstClr val="white">
                    <a:alpha val="60000"/>
                  </a:prstClr>
                </a:solidFill>
                <a:effectLst/>
                <a:uLnTx/>
                <a:uFillTx/>
                <a:ea typeface="+mn-ea"/>
                <a:cs typeface="+mn-cs"/>
              </a:rPr>
              <a:t> και τα </a:t>
            </a:r>
            <a:r>
              <a:rPr lang="en-US" dirty="0">
                <a:solidFill>
                  <a:prstClr val="white">
                    <a:alpha val="60000"/>
                  </a:prstClr>
                </a:solidFill>
              </a:rPr>
              <a:t>B</a:t>
            </a:r>
            <a:r>
              <a:rPr kumimoji="0" lang="en-US" sz="1800" b="0" i="0" u="none" strike="noStrike" kern="1200" cap="none" spc="0" normalizeH="0" baseline="0" noProof="0" dirty="0" err="1">
                <a:ln>
                  <a:noFill/>
                </a:ln>
                <a:solidFill>
                  <a:prstClr val="white">
                    <a:alpha val="60000"/>
                  </a:prstClr>
                </a:solidFill>
                <a:effectLst/>
                <a:uLnTx/>
                <a:uFillTx/>
                <a:ea typeface="+mn-ea"/>
                <a:cs typeface="+mn-cs"/>
              </a:rPr>
              <a:t>ehavior</a:t>
            </a:r>
            <a:r>
              <a:rPr kumimoji="0" lang="en-US" sz="1800" b="0" i="0" u="none" strike="noStrike" kern="1200" cap="none" spc="0" normalizeH="0" baseline="0" noProof="0" dirty="0">
                <a:ln>
                  <a:noFill/>
                </a:ln>
                <a:solidFill>
                  <a:prstClr val="white">
                    <a:alpha val="60000"/>
                  </a:prstClr>
                </a:solidFill>
                <a:effectLst/>
                <a:uLnTx/>
                <a:uFillTx/>
                <a:ea typeface="+mn-ea"/>
                <a:cs typeface="+mn-cs"/>
              </a:rPr>
              <a:t> </a:t>
            </a:r>
            <a:r>
              <a:rPr lang="en-US" dirty="0">
                <a:solidFill>
                  <a:prstClr val="white">
                    <a:alpha val="60000"/>
                  </a:prstClr>
                </a:solidFill>
              </a:rPr>
              <a:t>P</a:t>
            </a:r>
            <a:r>
              <a:rPr kumimoji="0" lang="en-US" sz="1800" b="0" i="0" u="none" strike="noStrike" kern="1200" cap="none" spc="0" normalizeH="0" baseline="0" noProof="0" dirty="0" err="1">
                <a:ln>
                  <a:noFill/>
                </a:ln>
                <a:solidFill>
                  <a:prstClr val="white">
                    <a:alpha val="60000"/>
                  </a:prstClr>
                </a:solidFill>
                <a:effectLst/>
                <a:uLnTx/>
                <a:uFillTx/>
                <a:ea typeface="+mn-ea"/>
                <a:cs typeface="+mn-cs"/>
              </a:rPr>
              <a:t>arameters</a:t>
            </a:r>
            <a:r>
              <a:rPr kumimoji="0" lang="en-US" sz="1800" b="0" i="0" u="none" strike="noStrike" kern="1200" cap="none" spc="0" normalizeH="0" baseline="0" noProof="0" dirty="0">
                <a:ln>
                  <a:noFill/>
                </a:ln>
                <a:solidFill>
                  <a:prstClr val="white">
                    <a:alpha val="60000"/>
                  </a:prstClr>
                </a:solidFill>
                <a:effectLst/>
                <a:uLnTx/>
                <a:uFillTx/>
                <a:ea typeface="+mn-ea"/>
                <a:cs typeface="+mn-cs"/>
              </a:rPr>
              <a:t> </a:t>
            </a:r>
            <a:r>
              <a:rPr kumimoji="0" lang="el-GR" sz="1800" b="0" i="0" u="none" strike="noStrike" kern="1200" cap="none" spc="0" normalizeH="0" baseline="0" noProof="0" dirty="0">
                <a:ln>
                  <a:noFill/>
                </a:ln>
                <a:solidFill>
                  <a:prstClr val="white">
                    <a:alpha val="60000"/>
                  </a:prstClr>
                </a:solidFill>
                <a:effectLst/>
                <a:uLnTx/>
                <a:uFillTx/>
                <a:ea typeface="+mn-ea"/>
                <a:cs typeface="+mn-cs"/>
              </a:rPr>
              <a:t>του.</a:t>
            </a:r>
          </a:p>
        </p:txBody>
      </p:sp>
    </p:spTree>
    <p:extLst>
      <p:ext uri="{BB962C8B-B14F-4D97-AF65-F5344CB8AC3E}">
        <p14:creationId xmlns:p14="http://schemas.microsoft.com/office/powerpoint/2010/main" val="3472080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7629D-E290-EBDF-B31D-042CA3821106}"/>
              </a:ext>
            </a:extLst>
          </p:cNvPr>
          <p:cNvSpPr>
            <a:spLocks noGrp="1"/>
          </p:cNvSpPr>
          <p:nvPr>
            <p:ph type="title"/>
          </p:nvPr>
        </p:nvSpPr>
        <p:spPr>
          <a:xfrm>
            <a:off x="550862" y="549275"/>
            <a:ext cx="6978941" cy="1562959"/>
          </a:xfrm>
        </p:spPr>
        <p:txBody>
          <a:bodyPr wrap="square" anchor="t">
            <a:normAutofit/>
          </a:bodyPr>
          <a:lstStyle/>
          <a:p>
            <a:r>
              <a:rPr lang="el-GR" dirty="0"/>
              <a:t>Αναπαράσταση Στόχου</a:t>
            </a:r>
            <a:endParaRPr lang="en-US" dirty="0"/>
          </a:p>
        </p:txBody>
      </p:sp>
      <p:sp>
        <p:nvSpPr>
          <p:cNvPr id="14" name="Content Placeholder 13">
            <a:extLst>
              <a:ext uri="{FF2B5EF4-FFF2-40B4-BE49-F238E27FC236}">
                <a16:creationId xmlns:a16="http://schemas.microsoft.com/office/drawing/2014/main" id="{6E0C93E4-7603-B727-9E05-EC963110EBEC}"/>
              </a:ext>
            </a:extLst>
          </p:cNvPr>
          <p:cNvSpPr>
            <a:spLocks noGrp="1"/>
          </p:cNvSpPr>
          <p:nvPr>
            <p:ph idx="1"/>
          </p:nvPr>
        </p:nvSpPr>
        <p:spPr>
          <a:xfrm>
            <a:off x="550862" y="1801070"/>
            <a:ext cx="10002060" cy="622328"/>
          </a:xfrm>
        </p:spPr>
        <p:txBody>
          <a:bodyPr anchor="t">
            <a:normAutofit/>
          </a:bodyPr>
          <a:lstStyle/>
          <a:p>
            <a:pPr marL="0" indent="0">
              <a:buNone/>
            </a:pPr>
            <a:r>
              <a:rPr lang="el-GR" sz="1800" dirty="0"/>
              <a:t>Ο στόχος που αναπαραστάθηκε ώστε επιχειρεί να συγκρούσει τον πράκτορα είναι ένα αυτοκίνητο. Βλέπουμε και το </a:t>
            </a:r>
            <a:r>
              <a:rPr lang="en-US" sz="1800" dirty="0"/>
              <a:t>script </a:t>
            </a:r>
            <a:r>
              <a:rPr lang="el-GR" sz="1800" dirty="0"/>
              <a:t>που επιτελεί την λειτουργία του.</a:t>
            </a:r>
            <a:endParaRPr lang="en-US" sz="1800" dirty="0"/>
          </a:p>
        </p:txBody>
      </p:sp>
      <p:pic>
        <p:nvPicPr>
          <p:cNvPr id="5" name="Picture 4" descr="A red car with a square window&#10;&#10;Description automatically generated">
            <a:extLst>
              <a:ext uri="{FF2B5EF4-FFF2-40B4-BE49-F238E27FC236}">
                <a16:creationId xmlns:a16="http://schemas.microsoft.com/office/drawing/2014/main" id="{C5B1C53C-7C29-B7AB-00E1-82040587A74A}"/>
              </a:ext>
            </a:extLst>
          </p:cNvPr>
          <p:cNvPicPr>
            <a:picLocks noChangeAspect="1"/>
          </p:cNvPicPr>
          <p:nvPr/>
        </p:nvPicPr>
        <p:blipFill>
          <a:blip r:embed="rId2"/>
          <a:stretch>
            <a:fillRect/>
          </a:stretch>
        </p:blipFill>
        <p:spPr>
          <a:xfrm>
            <a:off x="550862" y="2892194"/>
            <a:ext cx="4500563" cy="2528093"/>
          </a:xfrm>
          <a:custGeom>
            <a:avLst/>
            <a:gdLst/>
            <a:ahLst/>
            <a:cxnLst/>
            <a:rect l="l" t="t" r="r" b="b"/>
            <a:pathLst>
              <a:path w="5051426" h="3640362">
                <a:moveTo>
                  <a:pt x="0" y="0"/>
                </a:moveTo>
                <a:lnTo>
                  <a:pt x="5051426" y="0"/>
                </a:lnTo>
                <a:lnTo>
                  <a:pt x="5051426" y="3640362"/>
                </a:lnTo>
                <a:lnTo>
                  <a:pt x="0" y="3640362"/>
                </a:lnTo>
                <a:close/>
              </a:path>
            </a:pathLst>
          </a:custGeom>
        </p:spPr>
      </p:pic>
      <p:pic>
        <p:nvPicPr>
          <p:cNvPr id="10" name="Content Placeholder 9" descr="A screenshot of a video player&#10;&#10;Description automatically generated">
            <a:extLst>
              <a:ext uri="{FF2B5EF4-FFF2-40B4-BE49-F238E27FC236}">
                <a16:creationId xmlns:a16="http://schemas.microsoft.com/office/drawing/2014/main" id="{7837AB49-F12B-FFB3-B209-4C87A28BDA11}"/>
              </a:ext>
            </a:extLst>
          </p:cNvPr>
          <p:cNvPicPr>
            <a:picLocks noChangeAspect="1"/>
          </p:cNvPicPr>
          <p:nvPr/>
        </p:nvPicPr>
        <p:blipFill>
          <a:blip r:embed="rId3"/>
          <a:stretch>
            <a:fillRect/>
          </a:stretch>
        </p:blipFill>
        <p:spPr>
          <a:xfrm>
            <a:off x="5678295" y="2892194"/>
            <a:ext cx="5886834" cy="2432306"/>
          </a:xfrm>
          <a:custGeom>
            <a:avLst/>
            <a:gdLst/>
            <a:ahLst/>
            <a:cxnLst/>
            <a:rect l="l" t="t" r="r" b="b"/>
            <a:pathLst>
              <a:path w="5051426" h="3640362">
                <a:moveTo>
                  <a:pt x="0" y="0"/>
                </a:moveTo>
                <a:lnTo>
                  <a:pt x="5051426" y="0"/>
                </a:lnTo>
                <a:lnTo>
                  <a:pt x="5051426" y="3640362"/>
                </a:lnTo>
                <a:lnTo>
                  <a:pt x="0" y="3640362"/>
                </a:lnTo>
                <a:close/>
              </a:path>
            </a:pathLst>
          </a:custGeom>
        </p:spPr>
      </p:pic>
      <p:sp>
        <p:nvSpPr>
          <p:cNvPr id="19" name="Rectangle 18">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2">
            <a:extLst>
              <a:ext uri="{FF2B5EF4-FFF2-40B4-BE49-F238E27FC236}">
                <a16:creationId xmlns:a16="http://schemas.microsoft.com/office/drawing/2014/main" id="{C8765130-11D0-35C4-59CD-6A95E83C328F}"/>
              </a:ext>
            </a:extLst>
          </p:cNvPr>
          <p:cNvSpPr>
            <a:spLocks noGrp="1"/>
          </p:cNvSpPr>
          <p:nvPr>
            <p:ph type="dt" sz="half" idx="10"/>
          </p:nvPr>
        </p:nvSpPr>
        <p:spPr>
          <a:xfrm>
            <a:off x="550863" y="6507212"/>
            <a:ext cx="2628900" cy="153888"/>
          </a:xfrm>
        </p:spPr>
        <p:txBody>
          <a:bodyPr>
            <a:normAutofit/>
          </a:bodyPr>
          <a:lstStyle/>
          <a:p>
            <a:pPr>
              <a:spcAft>
                <a:spcPts val="600"/>
              </a:spcAft>
            </a:pPr>
            <a:r>
              <a:rPr lang="el-GR" dirty="0"/>
              <a:t>Ακαδημαϊκό έτος 2022-2023</a:t>
            </a:r>
            <a:endParaRPr lang="en-US"/>
          </a:p>
        </p:txBody>
      </p:sp>
      <p:sp>
        <p:nvSpPr>
          <p:cNvPr id="8" name="Footer Placeholder 13">
            <a:extLst>
              <a:ext uri="{FF2B5EF4-FFF2-40B4-BE49-F238E27FC236}">
                <a16:creationId xmlns:a16="http://schemas.microsoft.com/office/drawing/2014/main" id="{C0167BBE-1D0B-2723-316B-23C4D381AA6F}"/>
              </a:ext>
            </a:extLst>
          </p:cNvPr>
          <p:cNvSpPr>
            <a:spLocks noGrp="1"/>
          </p:cNvSpPr>
          <p:nvPr>
            <p:ph type="ftr" sz="quarter" idx="11"/>
          </p:nvPr>
        </p:nvSpPr>
        <p:spPr>
          <a:xfrm>
            <a:off x="3359150" y="6507212"/>
            <a:ext cx="6379210" cy="153888"/>
          </a:xfrm>
        </p:spPr>
        <p:txBody>
          <a:bodyPr>
            <a:normAutofit/>
          </a:bodyPr>
          <a:lstStyle/>
          <a:p>
            <a:pPr>
              <a:spcAft>
                <a:spcPts val="600"/>
              </a:spcAft>
            </a:pPr>
            <a:r>
              <a:rPr lang="el-GR" dirty="0"/>
              <a:t>ΕΙΚΟΝΙΚΗ ΠΡΑΓΜΑΤΙΚΟΤΗΤΑ</a:t>
            </a:r>
            <a:endParaRPr lang="en-US"/>
          </a:p>
        </p:txBody>
      </p:sp>
      <p:sp>
        <p:nvSpPr>
          <p:cNvPr id="6" name="Slide Number Placeholder 5">
            <a:extLst>
              <a:ext uri="{FF2B5EF4-FFF2-40B4-BE49-F238E27FC236}">
                <a16:creationId xmlns:a16="http://schemas.microsoft.com/office/drawing/2014/main" id="{C362F19B-2AA0-D5D4-819A-718245CB06F1}"/>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6</a:t>
            </a:fld>
            <a:endParaRPr lang="en-US"/>
          </a:p>
        </p:txBody>
      </p:sp>
    </p:spTree>
    <p:extLst>
      <p:ext uri="{BB962C8B-B14F-4D97-AF65-F5344CB8AC3E}">
        <p14:creationId xmlns:p14="http://schemas.microsoft.com/office/powerpoint/2010/main" val="398878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29D-E290-EBDF-B31D-042CA3821106}"/>
              </a:ext>
            </a:extLst>
          </p:cNvPr>
          <p:cNvSpPr>
            <a:spLocks noGrp="1"/>
          </p:cNvSpPr>
          <p:nvPr>
            <p:ph type="title"/>
          </p:nvPr>
        </p:nvSpPr>
        <p:spPr/>
        <p:txBody>
          <a:bodyPr/>
          <a:lstStyle/>
          <a:p>
            <a:r>
              <a:rPr lang="el-GR" dirty="0"/>
              <a:t>Παράδειγμα 1</a:t>
            </a:r>
            <a:br>
              <a:rPr lang="en-US" dirty="0"/>
            </a:br>
            <a:endParaRPr lang="en-US" dirty="0"/>
          </a:p>
        </p:txBody>
      </p:sp>
      <p:sp>
        <p:nvSpPr>
          <p:cNvPr id="6" name="Slide Number Placeholder 5">
            <a:extLst>
              <a:ext uri="{FF2B5EF4-FFF2-40B4-BE49-F238E27FC236}">
                <a16:creationId xmlns:a16="http://schemas.microsoft.com/office/drawing/2014/main" id="{C362F19B-2AA0-D5D4-819A-718245CB06F1}"/>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7" name="Date Placeholder 12">
            <a:extLst>
              <a:ext uri="{FF2B5EF4-FFF2-40B4-BE49-F238E27FC236}">
                <a16:creationId xmlns:a16="http://schemas.microsoft.com/office/drawing/2014/main" id="{C8765130-11D0-35C4-59CD-6A95E83C328F}"/>
              </a:ext>
            </a:extLst>
          </p:cNvPr>
          <p:cNvSpPr>
            <a:spLocks noGrp="1"/>
          </p:cNvSpPr>
          <p:nvPr>
            <p:ph type="dt" sz="half" idx="10"/>
          </p:nvPr>
        </p:nvSpPr>
        <p:spPr>
          <a:xfrm>
            <a:off x="550863" y="6507212"/>
            <a:ext cx="2628900" cy="153888"/>
          </a:xfrm>
        </p:spPr>
        <p:txBody>
          <a:bodyPr/>
          <a:lstStyle/>
          <a:p>
            <a:r>
              <a:rPr lang="el-GR" dirty="0"/>
              <a:t>Ακαδημαϊκό έτος 2022-2023</a:t>
            </a:r>
            <a:endParaRPr lang="en-US" dirty="0"/>
          </a:p>
        </p:txBody>
      </p:sp>
      <p:sp>
        <p:nvSpPr>
          <p:cNvPr id="8" name="Footer Placeholder 13">
            <a:extLst>
              <a:ext uri="{FF2B5EF4-FFF2-40B4-BE49-F238E27FC236}">
                <a16:creationId xmlns:a16="http://schemas.microsoft.com/office/drawing/2014/main" id="{C0167BBE-1D0B-2723-316B-23C4D381AA6F}"/>
              </a:ext>
            </a:extLst>
          </p:cNvPr>
          <p:cNvSpPr>
            <a:spLocks noGrp="1"/>
          </p:cNvSpPr>
          <p:nvPr>
            <p:ph type="ftr" sz="quarter" idx="11"/>
          </p:nvPr>
        </p:nvSpPr>
        <p:spPr>
          <a:xfrm>
            <a:off x="3359150" y="6507212"/>
            <a:ext cx="6379210" cy="153888"/>
          </a:xfrm>
        </p:spPr>
        <p:txBody>
          <a:bodyPr/>
          <a:lstStyle/>
          <a:p>
            <a:r>
              <a:rPr lang="el-GR" sz="1000" dirty="0"/>
              <a:t>ΕΥΦΥΕΙΣ ΠΡΑΚΤΟΡΕΣ</a:t>
            </a:r>
            <a:endParaRPr lang="en-US" dirty="0"/>
          </a:p>
        </p:txBody>
      </p:sp>
      <p:pic>
        <p:nvPicPr>
          <p:cNvPr id="9" name="Content Placeholder 8" descr="A video game of a video game&#10;&#10;Description automatically generated">
            <a:extLst>
              <a:ext uri="{FF2B5EF4-FFF2-40B4-BE49-F238E27FC236}">
                <a16:creationId xmlns:a16="http://schemas.microsoft.com/office/drawing/2014/main" id="{58F37FBC-9FA5-ABFD-9986-76639F6894BD}"/>
              </a:ext>
            </a:extLst>
          </p:cNvPr>
          <p:cNvPicPr>
            <a:picLocks noGrp="1" noChangeAspect="1"/>
          </p:cNvPicPr>
          <p:nvPr>
            <p:ph idx="1"/>
          </p:nvPr>
        </p:nvPicPr>
        <p:blipFill>
          <a:blip r:embed="rId2"/>
          <a:stretch>
            <a:fillRect/>
          </a:stretch>
        </p:blipFill>
        <p:spPr>
          <a:xfrm>
            <a:off x="4348064" y="1815540"/>
            <a:ext cx="7166048" cy="3971139"/>
          </a:xfrm>
        </p:spPr>
      </p:pic>
      <p:sp>
        <p:nvSpPr>
          <p:cNvPr id="16" name="TextBox 15">
            <a:extLst>
              <a:ext uri="{FF2B5EF4-FFF2-40B4-BE49-F238E27FC236}">
                <a16:creationId xmlns:a16="http://schemas.microsoft.com/office/drawing/2014/main" id="{84B30E8D-6721-EE38-F28D-24F4F852858D}"/>
              </a:ext>
            </a:extLst>
          </p:cNvPr>
          <p:cNvSpPr txBox="1"/>
          <p:nvPr/>
        </p:nvSpPr>
        <p:spPr>
          <a:xfrm>
            <a:off x="130986" y="1749805"/>
            <a:ext cx="3797202" cy="4036874"/>
          </a:xfrm>
          <a:prstGeom prst="rect">
            <a:avLst/>
          </a:prstGeom>
          <a:noFill/>
        </p:spPr>
        <p:txBody>
          <a:bodyPr wrap="square">
            <a:spAutoFit/>
          </a:bodyPr>
          <a:lstStyle/>
          <a:p>
            <a:pPr marL="0" marR="0" lvl="0" indent="0" algn="just"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l-GR" sz="1800" b="0" i="0" u="none" strike="noStrike" kern="1200" cap="none" spc="0" normalizeH="0" baseline="0" noProof="0" dirty="0">
                <a:ln>
                  <a:noFill/>
                </a:ln>
                <a:solidFill>
                  <a:prstClr val="white">
                    <a:alpha val="60000"/>
                  </a:prstClr>
                </a:solidFill>
                <a:effectLst/>
                <a:uLnTx/>
                <a:uFillTx/>
                <a:ea typeface="+mn-ea"/>
                <a:cs typeface="+mn-cs"/>
              </a:rPr>
              <a:t>Εδώ βλέπουμε ένα παράδειγμα εκτέλεσης του παιχνιδιού μας με το εκπαιδευμένο μοντέλο που έχουν οι πράκτορες και με χαμηλή και σταθερή  ταχύτητα σε 10 για όλους τους στόχους καθώς έχουμε επιλέξει της ελάχιστη και μέγιστη ταχύτητα τους να είναι και στα δυο 10 ώστε να δούμε πιο ξεκάθαρα τα αποτελέσματα και ότι έχουν εκπαιδευτεί τόσο καλά οπού με μια χαμηλή ταχύτητα αποφεύγουν κατά 99% τους στόχους.</a:t>
            </a:r>
            <a:endParaRPr kumimoji="0" lang="en-US" sz="1800" b="0" i="0" u="none" strike="noStrike" kern="1200" cap="none" spc="0" normalizeH="0" baseline="0" noProof="0" dirty="0">
              <a:ln>
                <a:noFill/>
              </a:ln>
              <a:solidFill>
                <a:prstClr val="white">
                  <a:alpha val="60000"/>
                </a:prstClr>
              </a:solidFill>
              <a:effectLst/>
              <a:uLnTx/>
              <a:uFillTx/>
              <a:latin typeface="Gill Sans MT"/>
              <a:ea typeface="+mn-ea"/>
              <a:cs typeface="+mn-cs"/>
            </a:endParaRPr>
          </a:p>
        </p:txBody>
      </p:sp>
    </p:spTree>
    <p:extLst>
      <p:ext uri="{BB962C8B-B14F-4D97-AF65-F5344CB8AC3E}">
        <p14:creationId xmlns:p14="http://schemas.microsoft.com/office/powerpoint/2010/main" val="339124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29D-E290-EBDF-B31D-042CA3821106}"/>
              </a:ext>
            </a:extLst>
          </p:cNvPr>
          <p:cNvSpPr>
            <a:spLocks noGrp="1"/>
          </p:cNvSpPr>
          <p:nvPr>
            <p:ph type="title"/>
          </p:nvPr>
        </p:nvSpPr>
        <p:spPr>
          <a:xfrm>
            <a:off x="1371956" y="460887"/>
            <a:ext cx="11091600" cy="1332000"/>
          </a:xfrm>
        </p:spPr>
        <p:txBody>
          <a:bodyPr/>
          <a:lstStyle/>
          <a:p>
            <a:r>
              <a:rPr lang="el-GR" dirty="0"/>
              <a:t>Στατιστικά Παραδείγματος 1</a:t>
            </a:r>
            <a:endParaRPr lang="en-US" dirty="0"/>
          </a:p>
        </p:txBody>
      </p:sp>
      <p:sp>
        <p:nvSpPr>
          <p:cNvPr id="6" name="Slide Number Placeholder 5">
            <a:extLst>
              <a:ext uri="{FF2B5EF4-FFF2-40B4-BE49-F238E27FC236}">
                <a16:creationId xmlns:a16="http://schemas.microsoft.com/office/drawing/2014/main" id="{C362F19B-2AA0-D5D4-819A-718245CB06F1}"/>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7" name="Date Placeholder 12">
            <a:extLst>
              <a:ext uri="{FF2B5EF4-FFF2-40B4-BE49-F238E27FC236}">
                <a16:creationId xmlns:a16="http://schemas.microsoft.com/office/drawing/2014/main" id="{C8765130-11D0-35C4-59CD-6A95E83C328F}"/>
              </a:ext>
            </a:extLst>
          </p:cNvPr>
          <p:cNvSpPr>
            <a:spLocks noGrp="1"/>
          </p:cNvSpPr>
          <p:nvPr>
            <p:ph type="dt" sz="half" idx="10"/>
          </p:nvPr>
        </p:nvSpPr>
        <p:spPr>
          <a:xfrm>
            <a:off x="550863" y="6507212"/>
            <a:ext cx="2628900" cy="153888"/>
          </a:xfrm>
        </p:spPr>
        <p:txBody>
          <a:bodyPr/>
          <a:lstStyle/>
          <a:p>
            <a:r>
              <a:rPr lang="el-GR" dirty="0"/>
              <a:t>Ακαδημαϊκό έτος 2022-2023</a:t>
            </a:r>
            <a:endParaRPr lang="en-US" dirty="0"/>
          </a:p>
        </p:txBody>
      </p:sp>
      <p:sp>
        <p:nvSpPr>
          <p:cNvPr id="8" name="Footer Placeholder 13">
            <a:extLst>
              <a:ext uri="{FF2B5EF4-FFF2-40B4-BE49-F238E27FC236}">
                <a16:creationId xmlns:a16="http://schemas.microsoft.com/office/drawing/2014/main" id="{C0167BBE-1D0B-2723-316B-23C4D381AA6F}"/>
              </a:ext>
            </a:extLst>
          </p:cNvPr>
          <p:cNvSpPr>
            <a:spLocks noGrp="1"/>
          </p:cNvSpPr>
          <p:nvPr>
            <p:ph type="ftr" sz="quarter" idx="11"/>
          </p:nvPr>
        </p:nvSpPr>
        <p:spPr>
          <a:xfrm>
            <a:off x="3359150" y="6507212"/>
            <a:ext cx="6379210" cy="153888"/>
          </a:xfrm>
        </p:spPr>
        <p:txBody>
          <a:bodyPr/>
          <a:lstStyle/>
          <a:p>
            <a:r>
              <a:rPr lang="el-GR" sz="1000" dirty="0"/>
              <a:t>ΕΥΦΥΕΙΣ ΠΡΑΚΤΟΡΕΣ</a:t>
            </a:r>
            <a:endParaRPr lang="en-US" dirty="0"/>
          </a:p>
        </p:txBody>
      </p:sp>
      <p:pic>
        <p:nvPicPr>
          <p:cNvPr id="5" name="Content Placeholder 4" descr="A screenshot of a graph&#10;&#10;Description automatically generated">
            <a:extLst>
              <a:ext uri="{FF2B5EF4-FFF2-40B4-BE49-F238E27FC236}">
                <a16:creationId xmlns:a16="http://schemas.microsoft.com/office/drawing/2014/main" id="{E066087F-0608-BE33-48F7-B0FE2948B750}"/>
              </a:ext>
            </a:extLst>
          </p:cNvPr>
          <p:cNvPicPr>
            <a:picLocks noGrp="1" noChangeAspect="1"/>
          </p:cNvPicPr>
          <p:nvPr>
            <p:ph idx="1"/>
          </p:nvPr>
        </p:nvPicPr>
        <p:blipFill>
          <a:blip r:embed="rId2"/>
          <a:stretch>
            <a:fillRect/>
          </a:stretch>
        </p:blipFill>
        <p:spPr>
          <a:xfrm>
            <a:off x="1437938" y="2657373"/>
            <a:ext cx="7826502" cy="3073740"/>
          </a:xfrm>
          <a:prstGeom prst="rect">
            <a:avLst/>
          </a:prstGeom>
        </p:spPr>
      </p:pic>
      <p:sp>
        <p:nvSpPr>
          <p:cNvPr id="11" name="TextBox 10">
            <a:extLst>
              <a:ext uri="{FF2B5EF4-FFF2-40B4-BE49-F238E27FC236}">
                <a16:creationId xmlns:a16="http://schemas.microsoft.com/office/drawing/2014/main" id="{F355EAC7-4AAA-6A5B-367E-38FC6762EA7D}"/>
              </a:ext>
            </a:extLst>
          </p:cNvPr>
          <p:cNvSpPr txBox="1"/>
          <p:nvPr/>
        </p:nvSpPr>
        <p:spPr>
          <a:xfrm>
            <a:off x="1273381" y="1504920"/>
            <a:ext cx="9857076" cy="989886"/>
          </a:xfrm>
          <a:prstGeom prst="rect">
            <a:avLst/>
          </a:prstGeom>
          <a:noFill/>
        </p:spPr>
        <p:txBody>
          <a:bodyPr wrap="square">
            <a:spAutoFit/>
          </a:bodyPr>
          <a:lstStyle/>
          <a:p>
            <a:pPr marL="0" marR="0" lvl="0" indent="0" algn="just"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l-GR" sz="1800" b="0" i="0" u="none" strike="noStrike" kern="1200" cap="none" spc="0" normalizeH="0" baseline="0" noProof="0" dirty="0">
                <a:ln>
                  <a:noFill/>
                </a:ln>
                <a:solidFill>
                  <a:prstClr val="white">
                    <a:alpha val="60000"/>
                  </a:prstClr>
                </a:solidFill>
                <a:effectLst/>
                <a:uLnTx/>
                <a:uFillTx/>
                <a:ea typeface="+mn-ea"/>
                <a:cs typeface="+mn-cs"/>
              </a:rPr>
              <a:t>Εδώ βλέπουμε και τα στατιστικά από την διαδικασία εκπαίδευσης του παιχνιδιού μας δηλαδή την αύξηση του </a:t>
            </a:r>
            <a:r>
              <a:rPr kumimoji="0" lang="el-GR" sz="1800" b="0" i="0" u="none" strike="noStrike" kern="1200" cap="none" spc="0" normalizeH="0" baseline="0" noProof="0" dirty="0" err="1">
                <a:ln>
                  <a:noFill/>
                </a:ln>
                <a:solidFill>
                  <a:prstClr val="white">
                    <a:alpha val="60000"/>
                  </a:prstClr>
                </a:solidFill>
                <a:effectLst/>
                <a:uLnTx/>
                <a:uFillTx/>
                <a:ea typeface="+mn-ea"/>
                <a:cs typeface="+mn-cs"/>
              </a:rPr>
              <a:t>cumulative</a:t>
            </a:r>
            <a:r>
              <a:rPr kumimoji="0" lang="el-GR" sz="1800" b="0" i="0" u="none" strike="noStrike" kern="1200" cap="none" spc="0" normalizeH="0" baseline="0" noProof="0" dirty="0">
                <a:ln>
                  <a:noFill/>
                </a:ln>
                <a:solidFill>
                  <a:prstClr val="white">
                    <a:alpha val="60000"/>
                  </a:prstClr>
                </a:solidFill>
                <a:effectLst/>
                <a:uLnTx/>
                <a:uFillTx/>
                <a:ea typeface="+mn-ea"/>
                <a:cs typeface="+mn-cs"/>
              </a:rPr>
              <a:t> </a:t>
            </a:r>
            <a:r>
              <a:rPr kumimoji="0" lang="el-GR" sz="1800" b="0" i="0" u="none" strike="noStrike" kern="1200" cap="none" spc="0" normalizeH="0" baseline="0" noProof="0" dirty="0" err="1">
                <a:ln>
                  <a:noFill/>
                </a:ln>
                <a:solidFill>
                  <a:prstClr val="white">
                    <a:alpha val="60000"/>
                  </a:prstClr>
                </a:solidFill>
                <a:effectLst/>
                <a:uLnTx/>
                <a:uFillTx/>
                <a:ea typeface="+mn-ea"/>
                <a:cs typeface="+mn-cs"/>
              </a:rPr>
              <a:t>reward</a:t>
            </a:r>
            <a:r>
              <a:rPr kumimoji="0" lang="el-GR" sz="1800" b="0" i="0" u="none" strike="noStrike" kern="1200" cap="none" spc="0" normalizeH="0" baseline="0" noProof="0" dirty="0">
                <a:ln>
                  <a:noFill/>
                </a:ln>
                <a:solidFill>
                  <a:prstClr val="white">
                    <a:alpha val="60000"/>
                  </a:prstClr>
                </a:solidFill>
                <a:effectLst/>
                <a:uLnTx/>
                <a:uFillTx/>
                <a:ea typeface="+mn-ea"/>
                <a:cs typeface="+mn-cs"/>
              </a:rPr>
              <a:t> ανά </a:t>
            </a:r>
            <a:r>
              <a:rPr kumimoji="0" lang="el-GR" sz="1800" b="0" i="0" u="none" strike="noStrike" kern="1200" cap="none" spc="0" normalizeH="0" baseline="0" noProof="0" dirty="0" err="1">
                <a:ln>
                  <a:noFill/>
                </a:ln>
                <a:solidFill>
                  <a:prstClr val="white">
                    <a:alpha val="60000"/>
                  </a:prstClr>
                </a:solidFill>
                <a:effectLst/>
                <a:uLnTx/>
                <a:uFillTx/>
                <a:ea typeface="+mn-ea"/>
                <a:cs typeface="+mn-cs"/>
              </a:rPr>
              <a:t>episode</a:t>
            </a:r>
            <a:r>
              <a:rPr kumimoji="0" lang="el-GR" sz="1800" b="0" i="0" u="none" strike="noStrike" kern="1200" cap="none" spc="0" normalizeH="0" baseline="0" noProof="0" dirty="0">
                <a:ln>
                  <a:noFill/>
                </a:ln>
                <a:solidFill>
                  <a:prstClr val="white">
                    <a:alpha val="60000"/>
                  </a:prstClr>
                </a:solidFill>
                <a:effectLst/>
                <a:uLnTx/>
                <a:uFillTx/>
                <a:ea typeface="+mn-ea"/>
                <a:cs typeface="+mn-cs"/>
              </a:rPr>
              <a:t> καθώς και το </a:t>
            </a:r>
            <a:r>
              <a:rPr kumimoji="0" lang="el-GR" sz="1800" b="0" i="0" u="none" strike="noStrike" kern="1200" cap="none" spc="0" normalizeH="0" baseline="0" noProof="0" dirty="0" err="1">
                <a:ln>
                  <a:noFill/>
                </a:ln>
                <a:solidFill>
                  <a:prstClr val="white">
                    <a:alpha val="60000"/>
                  </a:prstClr>
                </a:solidFill>
                <a:effectLst/>
                <a:uLnTx/>
                <a:uFillTx/>
                <a:ea typeface="+mn-ea"/>
                <a:cs typeface="+mn-cs"/>
              </a:rPr>
              <a:t>episode</a:t>
            </a:r>
            <a:r>
              <a:rPr kumimoji="0" lang="el-GR" sz="1800" b="0" i="0" u="none" strike="noStrike" kern="1200" cap="none" spc="0" normalizeH="0" baseline="0" noProof="0" dirty="0">
                <a:ln>
                  <a:noFill/>
                </a:ln>
                <a:solidFill>
                  <a:prstClr val="white">
                    <a:alpha val="60000"/>
                  </a:prstClr>
                </a:solidFill>
                <a:effectLst/>
                <a:uLnTx/>
                <a:uFillTx/>
                <a:ea typeface="+mn-ea"/>
                <a:cs typeface="+mn-cs"/>
              </a:rPr>
              <a:t> </a:t>
            </a:r>
            <a:r>
              <a:rPr kumimoji="0" lang="el-GR" sz="1800" b="0" i="0" u="none" strike="noStrike" kern="1200" cap="none" spc="0" normalizeH="0" baseline="0" noProof="0" dirty="0" err="1">
                <a:ln>
                  <a:noFill/>
                </a:ln>
                <a:solidFill>
                  <a:prstClr val="white">
                    <a:alpha val="60000"/>
                  </a:prstClr>
                </a:solidFill>
                <a:effectLst/>
                <a:uLnTx/>
                <a:uFillTx/>
                <a:ea typeface="+mn-ea"/>
                <a:cs typeface="+mn-cs"/>
              </a:rPr>
              <a:t>length</a:t>
            </a:r>
            <a:r>
              <a:rPr kumimoji="0" lang="el-GR" sz="1800" b="0" i="0" u="none" strike="noStrike" kern="1200" cap="none" spc="0" normalizeH="0" baseline="0" noProof="0" dirty="0">
                <a:ln>
                  <a:noFill/>
                </a:ln>
                <a:solidFill>
                  <a:prstClr val="white">
                    <a:alpha val="60000"/>
                  </a:prstClr>
                </a:solidFill>
                <a:effectLst/>
                <a:uLnTx/>
                <a:uFillTx/>
                <a:ea typeface="+mn-ea"/>
                <a:cs typeface="+mn-cs"/>
              </a:rPr>
              <a:t> που μειώνεται που σημαίνει ότι οι πράκτορες αποφεύγουν όλο και ταχύτερα τους στόχους.</a:t>
            </a:r>
            <a:endParaRPr kumimoji="0" lang="en-US" sz="1800" b="0" i="0" u="none" strike="noStrike" kern="1200" cap="none" spc="0" normalizeH="0" baseline="0" noProof="0" dirty="0">
              <a:ln>
                <a:noFill/>
              </a:ln>
              <a:solidFill>
                <a:prstClr val="white">
                  <a:alpha val="60000"/>
                </a:prstClr>
              </a:solidFill>
              <a:effectLst/>
              <a:uLnTx/>
              <a:uFillTx/>
              <a:latin typeface="Gill Sans MT"/>
              <a:ea typeface="+mn-ea"/>
              <a:cs typeface="+mn-cs"/>
            </a:endParaRPr>
          </a:p>
        </p:txBody>
      </p:sp>
    </p:spTree>
    <p:extLst>
      <p:ext uri="{BB962C8B-B14F-4D97-AF65-F5344CB8AC3E}">
        <p14:creationId xmlns:p14="http://schemas.microsoft.com/office/powerpoint/2010/main" val="325640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29D-E290-EBDF-B31D-042CA3821106}"/>
              </a:ext>
            </a:extLst>
          </p:cNvPr>
          <p:cNvSpPr>
            <a:spLocks noGrp="1"/>
          </p:cNvSpPr>
          <p:nvPr>
            <p:ph type="title"/>
          </p:nvPr>
        </p:nvSpPr>
        <p:spPr/>
        <p:txBody>
          <a:bodyPr/>
          <a:lstStyle/>
          <a:p>
            <a:r>
              <a:rPr lang="el-GR" dirty="0"/>
              <a:t>Παράδειγμα 2</a:t>
            </a:r>
            <a:endParaRPr lang="en-US" dirty="0"/>
          </a:p>
        </p:txBody>
      </p:sp>
      <p:sp>
        <p:nvSpPr>
          <p:cNvPr id="6" name="Slide Number Placeholder 5">
            <a:extLst>
              <a:ext uri="{FF2B5EF4-FFF2-40B4-BE49-F238E27FC236}">
                <a16:creationId xmlns:a16="http://schemas.microsoft.com/office/drawing/2014/main" id="{C362F19B-2AA0-D5D4-819A-718245CB06F1}"/>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7" name="Date Placeholder 12">
            <a:extLst>
              <a:ext uri="{FF2B5EF4-FFF2-40B4-BE49-F238E27FC236}">
                <a16:creationId xmlns:a16="http://schemas.microsoft.com/office/drawing/2014/main" id="{C8765130-11D0-35C4-59CD-6A95E83C328F}"/>
              </a:ext>
            </a:extLst>
          </p:cNvPr>
          <p:cNvSpPr>
            <a:spLocks noGrp="1"/>
          </p:cNvSpPr>
          <p:nvPr>
            <p:ph type="dt" sz="half" idx="10"/>
          </p:nvPr>
        </p:nvSpPr>
        <p:spPr>
          <a:xfrm>
            <a:off x="550863" y="6507212"/>
            <a:ext cx="2628900" cy="153888"/>
          </a:xfrm>
        </p:spPr>
        <p:txBody>
          <a:bodyPr/>
          <a:lstStyle/>
          <a:p>
            <a:r>
              <a:rPr lang="el-GR" dirty="0"/>
              <a:t>Ακαδημαϊκό έτος 2022-2023</a:t>
            </a:r>
            <a:endParaRPr lang="en-US" dirty="0"/>
          </a:p>
        </p:txBody>
      </p:sp>
      <p:sp>
        <p:nvSpPr>
          <p:cNvPr id="8" name="Footer Placeholder 13">
            <a:extLst>
              <a:ext uri="{FF2B5EF4-FFF2-40B4-BE49-F238E27FC236}">
                <a16:creationId xmlns:a16="http://schemas.microsoft.com/office/drawing/2014/main" id="{C0167BBE-1D0B-2723-316B-23C4D381AA6F}"/>
              </a:ext>
            </a:extLst>
          </p:cNvPr>
          <p:cNvSpPr>
            <a:spLocks noGrp="1"/>
          </p:cNvSpPr>
          <p:nvPr>
            <p:ph type="ftr" sz="quarter" idx="11"/>
          </p:nvPr>
        </p:nvSpPr>
        <p:spPr>
          <a:xfrm>
            <a:off x="3359150" y="6507212"/>
            <a:ext cx="6379210" cy="153888"/>
          </a:xfrm>
        </p:spPr>
        <p:txBody>
          <a:bodyPr/>
          <a:lstStyle/>
          <a:p>
            <a:r>
              <a:rPr lang="el-GR" sz="1000" dirty="0"/>
              <a:t>ΕΥΦΥΕΙΣ ΠΡΑΚΤΟΡΕΣ</a:t>
            </a:r>
            <a:endParaRPr lang="en-US" dirty="0"/>
          </a:p>
        </p:txBody>
      </p:sp>
      <p:pic>
        <p:nvPicPr>
          <p:cNvPr id="5" name="Content Placeholder 8">
            <a:extLst>
              <a:ext uri="{FF2B5EF4-FFF2-40B4-BE49-F238E27FC236}">
                <a16:creationId xmlns:a16="http://schemas.microsoft.com/office/drawing/2014/main" id="{F455955C-1FF0-B9F1-5C02-3F9038C1F0FD}"/>
              </a:ext>
            </a:extLst>
          </p:cNvPr>
          <p:cNvPicPr>
            <a:picLocks noChangeAspect="1"/>
          </p:cNvPicPr>
          <p:nvPr/>
        </p:nvPicPr>
        <p:blipFill>
          <a:blip r:embed="rId2"/>
          <a:srcRect/>
          <a:stretch/>
        </p:blipFill>
        <p:spPr>
          <a:xfrm>
            <a:off x="4406408" y="1815540"/>
            <a:ext cx="7049359" cy="3971139"/>
          </a:xfrm>
          <a:prstGeom prst="rect">
            <a:avLst/>
          </a:prstGeom>
        </p:spPr>
      </p:pic>
      <p:sp>
        <p:nvSpPr>
          <p:cNvPr id="9" name="TextBox 8">
            <a:extLst>
              <a:ext uri="{FF2B5EF4-FFF2-40B4-BE49-F238E27FC236}">
                <a16:creationId xmlns:a16="http://schemas.microsoft.com/office/drawing/2014/main" id="{115F7986-B3AE-D532-F376-C7A3BE97C16A}"/>
              </a:ext>
            </a:extLst>
          </p:cNvPr>
          <p:cNvSpPr txBox="1"/>
          <p:nvPr/>
        </p:nvSpPr>
        <p:spPr>
          <a:xfrm>
            <a:off x="130986" y="1749805"/>
            <a:ext cx="3797202" cy="4036874"/>
          </a:xfrm>
          <a:prstGeom prst="rect">
            <a:avLst/>
          </a:prstGeom>
          <a:noFill/>
        </p:spPr>
        <p:txBody>
          <a:bodyPr wrap="square">
            <a:spAutoFit/>
          </a:bodyPr>
          <a:lstStyle/>
          <a:p>
            <a:pPr marL="0" marR="0" lvl="0" indent="0" algn="just"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l-GR" sz="1800" b="0" i="0" u="none" strike="noStrike" kern="1200" cap="none" spc="0" normalizeH="0" baseline="0" noProof="0" dirty="0">
                <a:ln>
                  <a:noFill/>
                </a:ln>
                <a:solidFill>
                  <a:prstClr val="white">
                    <a:alpha val="60000"/>
                  </a:prstClr>
                </a:solidFill>
                <a:effectLst/>
                <a:uLnTx/>
                <a:uFillTx/>
                <a:ea typeface="+mn-ea"/>
                <a:cs typeface="+mn-cs"/>
              </a:rPr>
              <a:t>Εδώ βλέπουμε ένα ακόμα παράδειγμα εκτέλεσης του παιχνιδιού μας με το εκπαιδευμένο μοντέλο που έχουν οι πράκτορες και με ταχύτητα να επιλέγεται τυχαία μεταξύ 12 (που είναι η ελάχιστη ταχύτητα) και 110 (που είναι η μέγιστη) όλους τους στόχους. Παρατηρούμε ότι ακόμα και τώρα που αρκετοί στόχοι έχουν υψηλή ταχύτητα, οι πράκτορες μας αποφεύγουν σε ικανοποιητικό επίπεδο τους στόχους.</a:t>
            </a:r>
            <a:endParaRPr kumimoji="0" lang="en-US" sz="1800" b="0" i="0" u="none" strike="noStrike" kern="1200" cap="none" spc="0" normalizeH="0" baseline="0" noProof="0" dirty="0">
              <a:ln>
                <a:noFill/>
              </a:ln>
              <a:solidFill>
                <a:prstClr val="white">
                  <a:alpha val="60000"/>
                </a:prstClr>
              </a:solidFill>
              <a:effectLst/>
              <a:uLnTx/>
              <a:uFillTx/>
              <a:latin typeface="Gill Sans MT"/>
              <a:ea typeface="+mn-ea"/>
              <a:cs typeface="+mn-cs"/>
            </a:endParaRPr>
          </a:p>
        </p:txBody>
      </p:sp>
    </p:spTree>
    <p:extLst>
      <p:ext uri="{BB962C8B-B14F-4D97-AF65-F5344CB8AC3E}">
        <p14:creationId xmlns:p14="http://schemas.microsoft.com/office/powerpoint/2010/main" val="201940950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{6930E754-73DB-4EDE-919A-05C7367D6401}tf33713516_win32</Template>
  <TotalTime>98</TotalTime>
  <Words>782</Words>
  <Application>Microsoft Office PowerPoint</Application>
  <PresentationFormat>Widescreen</PresentationFormat>
  <Paragraphs>68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Walbaum Display</vt:lpstr>
      <vt:lpstr>3DFloatVTI</vt:lpstr>
      <vt:lpstr>                   ΕΡΓΑΣΙΑ          ΕΥΦΥΕΙΣ ΠΡΑΚΤΟΡΕΣ       Ακαδημαϊκό έτος 2022-2023</vt:lpstr>
      <vt:lpstr>Περιεχόμενα</vt:lpstr>
      <vt:lpstr>Περιγραφή Προβλήματος </vt:lpstr>
      <vt:lpstr>Config (yaml file)</vt:lpstr>
      <vt:lpstr>Αναπαράσταση Πράκτορα</vt:lpstr>
      <vt:lpstr>Αναπαράσταση Στόχου</vt:lpstr>
      <vt:lpstr>Παράδειγμα 1 </vt:lpstr>
      <vt:lpstr>Στατιστικά Παραδείγματος 1</vt:lpstr>
      <vt:lpstr>Παράδειγμα 2</vt:lpstr>
      <vt:lpstr>Συμβολή Μελών Ομάδας</vt:lpstr>
      <vt:lpstr>Ευχαριστούμε για την προσοχή σας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ΕΡΓΑΣΙΑ ΕΙΚΟΝΙΚΗ ΠΡΑΓΜΑΤΙΚΟΤΗΤΑ       Ακαδημαϊκό έτος 2022-2023</dc:title>
  <dc:creator>Vit</dc:creator>
  <cp:lastModifiedBy>p19020@unipi.gr</cp:lastModifiedBy>
  <cp:revision>50</cp:revision>
  <dcterms:created xsi:type="dcterms:W3CDTF">2023-03-22T10:47:16Z</dcterms:created>
  <dcterms:modified xsi:type="dcterms:W3CDTF">2023-07-21T19:09:00Z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