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87" r:id="rId4"/>
    <p:sldId id="270" r:id="rId5"/>
    <p:sldId id="271" r:id="rId6"/>
    <p:sldId id="289" r:id="rId7"/>
    <p:sldId id="273" r:id="rId8"/>
    <p:sldId id="290" r:id="rId9"/>
    <p:sldId id="274" r:id="rId10"/>
    <p:sldId id="291" r:id="rId11"/>
    <p:sldId id="275" r:id="rId12"/>
    <p:sldId id="276" r:id="rId13"/>
    <p:sldId id="278" r:id="rId14"/>
    <p:sldId id="279" r:id="rId15"/>
    <p:sldId id="280" r:id="rId16"/>
    <p:sldId id="277" r:id="rId17"/>
    <p:sldId id="281" r:id="rId18"/>
    <p:sldId id="282" r:id="rId19"/>
    <p:sldId id="283" r:id="rId20"/>
    <p:sldId id="284" r:id="rId21"/>
    <p:sldId id="286" r:id="rId2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Μεσαίο στυλ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9" autoAdjust="0"/>
    <p:restoredTop sz="95226" autoAdjust="0"/>
  </p:normalViewPr>
  <p:slideViewPr>
    <p:cSldViewPr snapToGrid="0">
      <p:cViewPr varScale="1">
        <p:scale>
          <a:sx n="86" d="100"/>
          <a:sy n="86" d="100"/>
        </p:scale>
        <p:origin x="67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0087C12-EFC9-9466-3EF4-394A598C75B2}"/>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1913E70E-1515-DF3E-7580-FAE05E8BE5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8D1D8225-2B5E-20B7-FDBE-40823DBF6468}"/>
              </a:ext>
            </a:extLst>
          </p:cNvPr>
          <p:cNvSpPr>
            <a:spLocks noGrp="1"/>
          </p:cNvSpPr>
          <p:nvPr>
            <p:ph type="dt" sz="half" idx="10"/>
          </p:nvPr>
        </p:nvSpPr>
        <p:spPr/>
        <p:txBody>
          <a:bodyPr/>
          <a:lstStyle/>
          <a:p>
            <a:fld id="{2BBCDAF6-DFBA-43A9-A991-B3B070760CC2}" type="datetimeFigureOut">
              <a:rPr lang="el-GR" smtClean="0"/>
              <a:t>19/10/2023</a:t>
            </a:fld>
            <a:endParaRPr lang="el-GR"/>
          </a:p>
        </p:txBody>
      </p:sp>
      <p:sp>
        <p:nvSpPr>
          <p:cNvPr id="5" name="Θέση υποσέλιδου 4">
            <a:extLst>
              <a:ext uri="{FF2B5EF4-FFF2-40B4-BE49-F238E27FC236}">
                <a16:creationId xmlns:a16="http://schemas.microsoft.com/office/drawing/2014/main" id="{93055597-83AA-4FA8-F423-A2C64A8C1116}"/>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9704A6C8-A00C-B176-CE46-A6F031469822}"/>
              </a:ext>
            </a:extLst>
          </p:cNvPr>
          <p:cNvSpPr>
            <a:spLocks noGrp="1"/>
          </p:cNvSpPr>
          <p:nvPr>
            <p:ph type="sldNum" sz="quarter" idx="12"/>
          </p:nvPr>
        </p:nvSpPr>
        <p:spPr/>
        <p:txBody>
          <a:bodyPr/>
          <a:lstStyle/>
          <a:p>
            <a:fld id="{B40029E7-9E1A-4E5C-8989-6948F0E4EA6F}" type="slidenum">
              <a:rPr lang="el-GR" smtClean="0"/>
              <a:t>‹#›</a:t>
            </a:fld>
            <a:endParaRPr lang="el-GR"/>
          </a:p>
        </p:txBody>
      </p:sp>
    </p:spTree>
    <p:extLst>
      <p:ext uri="{BB962C8B-B14F-4D97-AF65-F5344CB8AC3E}">
        <p14:creationId xmlns:p14="http://schemas.microsoft.com/office/powerpoint/2010/main" val="215651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E625600-81CF-04A6-71DC-CD21E915B690}"/>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E404F921-87DD-F666-BC3B-A1E1B2A47F83}"/>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39B1D218-B7B9-FD3A-6C6E-C45281C8AF89}"/>
              </a:ext>
            </a:extLst>
          </p:cNvPr>
          <p:cNvSpPr>
            <a:spLocks noGrp="1"/>
          </p:cNvSpPr>
          <p:nvPr>
            <p:ph type="dt" sz="half" idx="10"/>
          </p:nvPr>
        </p:nvSpPr>
        <p:spPr/>
        <p:txBody>
          <a:bodyPr/>
          <a:lstStyle/>
          <a:p>
            <a:fld id="{2BBCDAF6-DFBA-43A9-A991-B3B070760CC2}" type="datetimeFigureOut">
              <a:rPr lang="el-GR" smtClean="0"/>
              <a:t>19/10/2023</a:t>
            </a:fld>
            <a:endParaRPr lang="el-GR"/>
          </a:p>
        </p:txBody>
      </p:sp>
      <p:sp>
        <p:nvSpPr>
          <p:cNvPr id="5" name="Θέση υποσέλιδου 4">
            <a:extLst>
              <a:ext uri="{FF2B5EF4-FFF2-40B4-BE49-F238E27FC236}">
                <a16:creationId xmlns:a16="http://schemas.microsoft.com/office/drawing/2014/main" id="{D21CA313-C47B-6650-4773-B0251715C076}"/>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EDDFD2D1-B785-142E-44AE-DAC1FBAD1F0A}"/>
              </a:ext>
            </a:extLst>
          </p:cNvPr>
          <p:cNvSpPr>
            <a:spLocks noGrp="1"/>
          </p:cNvSpPr>
          <p:nvPr>
            <p:ph type="sldNum" sz="quarter" idx="12"/>
          </p:nvPr>
        </p:nvSpPr>
        <p:spPr/>
        <p:txBody>
          <a:bodyPr/>
          <a:lstStyle/>
          <a:p>
            <a:fld id="{B40029E7-9E1A-4E5C-8989-6948F0E4EA6F}" type="slidenum">
              <a:rPr lang="el-GR" smtClean="0"/>
              <a:t>‹#›</a:t>
            </a:fld>
            <a:endParaRPr lang="el-GR"/>
          </a:p>
        </p:txBody>
      </p:sp>
    </p:spTree>
    <p:extLst>
      <p:ext uri="{BB962C8B-B14F-4D97-AF65-F5344CB8AC3E}">
        <p14:creationId xmlns:p14="http://schemas.microsoft.com/office/powerpoint/2010/main" val="32093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98AF05D7-5F99-1EFB-B7AD-3FA8C22AAD93}"/>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B206161B-1689-CAF8-2DC9-0A8D202822E3}"/>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A871DD81-2D16-8F10-70F9-A9C3B7F2D6F8}"/>
              </a:ext>
            </a:extLst>
          </p:cNvPr>
          <p:cNvSpPr>
            <a:spLocks noGrp="1"/>
          </p:cNvSpPr>
          <p:nvPr>
            <p:ph type="dt" sz="half" idx="10"/>
          </p:nvPr>
        </p:nvSpPr>
        <p:spPr/>
        <p:txBody>
          <a:bodyPr/>
          <a:lstStyle/>
          <a:p>
            <a:fld id="{2BBCDAF6-DFBA-43A9-A991-B3B070760CC2}" type="datetimeFigureOut">
              <a:rPr lang="el-GR" smtClean="0"/>
              <a:t>19/10/2023</a:t>
            </a:fld>
            <a:endParaRPr lang="el-GR"/>
          </a:p>
        </p:txBody>
      </p:sp>
      <p:sp>
        <p:nvSpPr>
          <p:cNvPr id="5" name="Θέση υποσέλιδου 4">
            <a:extLst>
              <a:ext uri="{FF2B5EF4-FFF2-40B4-BE49-F238E27FC236}">
                <a16:creationId xmlns:a16="http://schemas.microsoft.com/office/drawing/2014/main" id="{465BA0FB-002B-FFBF-A647-94657184797F}"/>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9D52ACE7-030B-BC88-8A7C-5689FD71099E}"/>
              </a:ext>
            </a:extLst>
          </p:cNvPr>
          <p:cNvSpPr>
            <a:spLocks noGrp="1"/>
          </p:cNvSpPr>
          <p:nvPr>
            <p:ph type="sldNum" sz="quarter" idx="12"/>
          </p:nvPr>
        </p:nvSpPr>
        <p:spPr/>
        <p:txBody>
          <a:bodyPr/>
          <a:lstStyle/>
          <a:p>
            <a:fld id="{B40029E7-9E1A-4E5C-8989-6948F0E4EA6F}" type="slidenum">
              <a:rPr lang="el-GR" smtClean="0"/>
              <a:t>‹#›</a:t>
            </a:fld>
            <a:endParaRPr lang="el-GR"/>
          </a:p>
        </p:txBody>
      </p:sp>
    </p:spTree>
    <p:extLst>
      <p:ext uri="{BB962C8B-B14F-4D97-AF65-F5344CB8AC3E}">
        <p14:creationId xmlns:p14="http://schemas.microsoft.com/office/powerpoint/2010/main" val="181524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CB0B086-05FC-03B1-116D-1EE5A10FCF0E}"/>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7F91D3B-F55E-E8EC-408D-FCC987518906}"/>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B15697F2-53FA-0201-4DB7-FD1ED496416D}"/>
              </a:ext>
            </a:extLst>
          </p:cNvPr>
          <p:cNvSpPr>
            <a:spLocks noGrp="1"/>
          </p:cNvSpPr>
          <p:nvPr>
            <p:ph type="dt" sz="half" idx="10"/>
          </p:nvPr>
        </p:nvSpPr>
        <p:spPr/>
        <p:txBody>
          <a:bodyPr/>
          <a:lstStyle/>
          <a:p>
            <a:fld id="{2BBCDAF6-DFBA-43A9-A991-B3B070760CC2}" type="datetimeFigureOut">
              <a:rPr lang="el-GR" smtClean="0"/>
              <a:t>19/10/2023</a:t>
            </a:fld>
            <a:endParaRPr lang="el-GR"/>
          </a:p>
        </p:txBody>
      </p:sp>
      <p:sp>
        <p:nvSpPr>
          <p:cNvPr id="5" name="Θέση υποσέλιδου 4">
            <a:extLst>
              <a:ext uri="{FF2B5EF4-FFF2-40B4-BE49-F238E27FC236}">
                <a16:creationId xmlns:a16="http://schemas.microsoft.com/office/drawing/2014/main" id="{BE41B477-9417-F7D1-F42E-330BB6B935EA}"/>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BD4575A6-0DE4-124B-B68B-130DACC995CB}"/>
              </a:ext>
            </a:extLst>
          </p:cNvPr>
          <p:cNvSpPr>
            <a:spLocks noGrp="1"/>
          </p:cNvSpPr>
          <p:nvPr>
            <p:ph type="sldNum" sz="quarter" idx="12"/>
          </p:nvPr>
        </p:nvSpPr>
        <p:spPr/>
        <p:txBody>
          <a:bodyPr/>
          <a:lstStyle/>
          <a:p>
            <a:fld id="{B40029E7-9E1A-4E5C-8989-6948F0E4EA6F}" type="slidenum">
              <a:rPr lang="el-GR" smtClean="0"/>
              <a:t>‹#›</a:t>
            </a:fld>
            <a:endParaRPr lang="el-GR"/>
          </a:p>
        </p:txBody>
      </p:sp>
    </p:spTree>
    <p:extLst>
      <p:ext uri="{BB962C8B-B14F-4D97-AF65-F5344CB8AC3E}">
        <p14:creationId xmlns:p14="http://schemas.microsoft.com/office/powerpoint/2010/main" val="183822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B9EE693-A237-0EB2-BF4F-93C4FE32AEB7}"/>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D25906C6-FCF0-BDEC-14F8-C508FB43DE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7099ED95-A9B8-D6A5-9401-39325208979B}"/>
              </a:ext>
            </a:extLst>
          </p:cNvPr>
          <p:cNvSpPr>
            <a:spLocks noGrp="1"/>
          </p:cNvSpPr>
          <p:nvPr>
            <p:ph type="dt" sz="half" idx="10"/>
          </p:nvPr>
        </p:nvSpPr>
        <p:spPr/>
        <p:txBody>
          <a:bodyPr/>
          <a:lstStyle/>
          <a:p>
            <a:fld id="{2BBCDAF6-DFBA-43A9-A991-B3B070760CC2}" type="datetimeFigureOut">
              <a:rPr lang="el-GR" smtClean="0"/>
              <a:t>19/10/2023</a:t>
            </a:fld>
            <a:endParaRPr lang="el-GR"/>
          </a:p>
        </p:txBody>
      </p:sp>
      <p:sp>
        <p:nvSpPr>
          <p:cNvPr id="5" name="Θέση υποσέλιδου 4">
            <a:extLst>
              <a:ext uri="{FF2B5EF4-FFF2-40B4-BE49-F238E27FC236}">
                <a16:creationId xmlns:a16="http://schemas.microsoft.com/office/drawing/2014/main" id="{9C675A4C-CACA-5BA6-9F8C-730BB458E34E}"/>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04EFB5B3-19C0-01AE-94BE-E063FBA4F807}"/>
              </a:ext>
            </a:extLst>
          </p:cNvPr>
          <p:cNvSpPr>
            <a:spLocks noGrp="1"/>
          </p:cNvSpPr>
          <p:nvPr>
            <p:ph type="sldNum" sz="quarter" idx="12"/>
          </p:nvPr>
        </p:nvSpPr>
        <p:spPr/>
        <p:txBody>
          <a:bodyPr/>
          <a:lstStyle/>
          <a:p>
            <a:fld id="{B40029E7-9E1A-4E5C-8989-6948F0E4EA6F}" type="slidenum">
              <a:rPr lang="el-GR" smtClean="0"/>
              <a:t>‹#›</a:t>
            </a:fld>
            <a:endParaRPr lang="el-GR"/>
          </a:p>
        </p:txBody>
      </p:sp>
    </p:spTree>
    <p:extLst>
      <p:ext uri="{BB962C8B-B14F-4D97-AF65-F5344CB8AC3E}">
        <p14:creationId xmlns:p14="http://schemas.microsoft.com/office/powerpoint/2010/main" val="346054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A27D314-BA56-17E7-F027-14FC6F353DA3}"/>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B50ADC9-3898-E4E4-6D54-221C938B45E8}"/>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78F827F1-5C62-BFDD-FF14-262074DC841B}"/>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CE693402-09E3-35CD-B84A-7F1070D86E76}"/>
              </a:ext>
            </a:extLst>
          </p:cNvPr>
          <p:cNvSpPr>
            <a:spLocks noGrp="1"/>
          </p:cNvSpPr>
          <p:nvPr>
            <p:ph type="dt" sz="half" idx="10"/>
          </p:nvPr>
        </p:nvSpPr>
        <p:spPr/>
        <p:txBody>
          <a:bodyPr/>
          <a:lstStyle/>
          <a:p>
            <a:fld id="{2BBCDAF6-DFBA-43A9-A991-B3B070760CC2}" type="datetimeFigureOut">
              <a:rPr lang="el-GR" smtClean="0"/>
              <a:t>19/10/2023</a:t>
            </a:fld>
            <a:endParaRPr lang="el-GR"/>
          </a:p>
        </p:txBody>
      </p:sp>
      <p:sp>
        <p:nvSpPr>
          <p:cNvPr id="6" name="Θέση υποσέλιδου 5">
            <a:extLst>
              <a:ext uri="{FF2B5EF4-FFF2-40B4-BE49-F238E27FC236}">
                <a16:creationId xmlns:a16="http://schemas.microsoft.com/office/drawing/2014/main" id="{DCA290A2-FB30-2DB4-BB11-BC6EF1A64470}"/>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D3A4FF8F-0115-2AB4-0D70-44676DBD6926}"/>
              </a:ext>
            </a:extLst>
          </p:cNvPr>
          <p:cNvSpPr>
            <a:spLocks noGrp="1"/>
          </p:cNvSpPr>
          <p:nvPr>
            <p:ph type="sldNum" sz="quarter" idx="12"/>
          </p:nvPr>
        </p:nvSpPr>
        <p:spPr/>
        <p:txBody>
          <a:bodyPr/>
          <a:lstStyle/>
          <a:p>
            <a:fld id="{B40029E7-9E1A-4E5C-8989-6948F0E4EA6F}" type="slidenum">
              <a:rPr lang="el-GR" smtClean="0"/>
              <a:t>‹#›</a:t>
            </a:fld>
            <a:endParaRPr lang="el-GR"/>
          </a:p>
        </p:txBody>
      </p:sp>
    </p:spTree>
    <p:extLst>
      <p:ext uri="{BB962C8B-B14F-4D97-AF65-F5344CB8AC3E}">
        <p14:creationId xmlns:p14="http://schemas.microsoft.com/office/powerpoint/2010/main" val="61372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D449858-C77E-98AD-43FD-F9341BFD71EC}"/>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BF6EADE3-CB30-7815-6F96-79082FD0C9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11899375-5DFA-10F7-5957-2DDF54A613E1}"/>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383F5070-DBED-92CA-4119-5F3FE34CC6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0F54C638-03C6-A0D4-632A-185C6F9A92AD}"/>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E61C6341-35D5-7CCC-1E8B-809183548FF6}"/>
              </a:ext>
            </a:extLst>
          </p:cNvPr>
          <p:cNvSpPr>
            <a:spLocks noGrp="1"/>
          </p:cNvSpPr>
          <p:nvPr>
            <p:ph type="dt" sz="half" idx="10"/>
          </p:nvPr>
        </p:nvSpPr>
        <p:spPr/>
        <p:txBody>
          <a:bodyPr/>
          <a:lstStyle/>
          <a:p>
            <a:fld id="{2BBCDAF6-DFBA-43A9-A991-B3B070760CC2}" type="datetimeFigureOut">
              <a:rPr lang="el-GR" smtClean="0"/>
              <a:t>19/10/2023</a:t>
            </a:fld>
            <a:endParaRPr lang="el-GR"/>
          </a:p>
        </p:txBody>
      </p:sp>
      <p:sp>
        <p:nvSpPr>
          <p:cNvPr id="8" name="Θέση υποσέλιδου 7">
            <a:extLst>
              <a:ext uri="{FF2B5EF4-FFF2-40B4-BE49-F238E27FC236}">
                <a16:creationId xmlns:a16="http://schemas.microsoft.com/office/drawing/2014/main" id="{566F2E7C-0FA8-577D-6521-9EA0FA0C185A}"/>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971E834D-8994-6C9E-93C7-79AB646AB5B7}"/>
              </a:ext>
            </a:extLst>
          </p:cNvPr>
          <p:cNvSpPr>
            <a:spLocks noGrp="1"/>
          </p:cNvSpPr>
          <p:nvPr>
            <p:ph type="sldNum" sz="quarter" idx="12"/>
          </p:nvPr>
        </p:nvSpPr>
        <p:spPr/>
        <p:txBody>
          <a:bodyPr/>
          <a:lstStyle/>
          <a:p>
            <a:fld id="{B40029E7-9E1A-4E5C-8989-6948F0E4EA6F}" type="slidenum">
              <a:rPr lang="el-GR" smtClean="0"/>
              <a:t>‹#›</a:t>
            </a:fld>
            <a:endParaRPr lang="el-GR"/>
          </a:p>
        </p:txBody>
      </p:sp>
    </p:spTree>
    <p:extLst>
      <p:ext uri="{BB962C8B-B14F-4D97-AF65-F5344CB8AC3E}">
        <p14:creationId xmlns:p14="http://schemas.microsoft.com/office/powerpoint/2010/main" val="349619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B1EAD36-3C5E-13A1-5557-DFCFC89DBCC9}"/>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59C85597-9F6B-85F4-B529-53092A470F41}"/>
              </a:ext>
            </a:extLst>
          </p:cNvPr>
          <p:cNvSpPr>
            <a:spLocks noGrp="1"/>
          </p:cNvSpPr>
          <p:nvPr>
            <p:ph type="dt" sz="half" idx="10"/>
          </p:nvPr>
        </p:nvSpPr>
        <p:spPr/>
        <p:txBody>
          <a:bodyPr/>
          <a:lstStyle/>
          <a:p>
            <a:fld id="{2BBCDAF6-DFBA-43A9-A991-B3B070760CC2}" type="datetimeFigureOut">
              <a:rPr lang="el-GR" smtClean="0"/>
              <a:t>19/10/2023</a:t>
            </a:fld>
            <a:endParaRPr lang="el-GR"/>
          </a:p>
        </p:txBody>
      </p:sp>
      <p:sp>
        <p:nvSpPr>
          <p:cNvPr id="4" name="Θέση υποσέλιδου 3">
            <a:extLst>
              <a:ext uri="{FF2B5EF4-FFF2-40B4-BE49-F238E27FC236}">
                <a16:creationId xmlns:a16="http://schemas.microsoft.com/office/drawing/2014/main" id="{31F3E05E-5792-C64C-E706-FF112B7B7B49}"/>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0142E034-0D4E-67DB-C30C-2B33C35AF902}"/>
              </a:ext>
            </a:extLst>
          </p:cNvPr>
          <p:cNvSpPr>
            <a:spLocks noGrp="1"/>
          </p:cNvSpPr>
          <p:nvPr>
            <p:ph type="sldNum" sz="quarter" idx="12"/>
          </p:nvPr>
        </p:nvSpPr>
        <p:spPr/>
        <p:txBody>
          <a:bodyPr/>
          <a:lstStyle/>
          <a:p>
            <a:fld id="{B40029E7-9E1A-4E5C-8989-6948F0E4EA6F}" type="slidenum">
              <a:rPr lang="el-GR" smtClean="0"/>
              <a:t>‹#›</a:t>
            </a:fld>
            <a:endParaRPr lang="el-GR"/>
          </a:p>
        </p:txBody>
      </p:sp>
    </p:spTree>
    <p:extLst>
      <p:ext uri="{BB962C8B-B14F-4D97-AF65-F5344CB8AC3E}">
        <p14:creationId xmlns:p14="http://schemas.microsoft.com/office/powerpoint/2010/main" val="56844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B93620CE-9B1B-C12A-4342-2BB66A1BD3C9}"/>
              </a:ext>
            </a:extLst>
          </p:cNvPr>
          <p:cNvSpPr>
            <a:spLocks noGrp="1"/>
          </p:cNvSpPr>
          <p:nvPr>
            <p:ph type="dt" sz="half" idx="10"/>
          </p:nvPr>
        </p:nvSpPr>
        <p:spPr/>
        <p:txBody>
          <a:bodyPr/>
          <a:lstStyle/>
          <a:p>
            <a:fld id="{2BBCDAF6-DFBA-43A9-A991-B3B070760CC2}" type="datetimeFigureOut">
              <a:rPr lang="el-GR" smtClean="0"/>
              <a:t>19/10/2023</a:t>
            </a:fld>
            <a:endParaRPr lang="el-GR"/>
          </a:p>
        </p:txBody>
      </p:sp>
      <p:sp>
        <p:nvSpPr>
          <p:cNvPr id="3" name="Θέση υποσέλιδου 2">
            <a:extLst>
              <a:ext uri="{FF2B5EF4-FFF2-40B4-BE49-F238E27FC236}">
                <a16:creationId xmlns:a16="http://schemas.microsoft.com/office/drawing/2014/main" id="{A038B7C0-EA55-28F3-10C7-B428F9681A7E}"/>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2C08D01D-E6BB-F15D-24DE-83E4C6F84F0F}"/>
              </a:ext>
            </a:extLst>
          </p:cNvPr>
          <p:cNvSpPr>
            <a:spLocks noGrp="1"/>
          </p:cNvSpPr>
          <p:nvPr>
            <p:ph type="sldNum" sz="quarter" idx="12"/>
          </p:nvPr>
        </p:nvSpPr>
        <p:spPr/>
        <p:txBody>
          <a:bodyPr/>
          <a:lstStyle/>
          <a:p>
            <a:fld id="{B40029E7-9E1A-4E5C-8989-6948F0E4EA6F}" type="slidenum">
              <a:rPr lang="el-GR" smtClean="0"/>
              <a:t>‹#›</a:t>
            </a:fld>
            <a:endParaRPr lang="el-GR"/>
          </a:p>
        </p:txBody>
      </p:sp>
    </p:spTree>
    <p:extLst>
      <p:ext uri="{BB962C8B-B14F-4D97-AF65-F5344CB8AC3E}">
        <p14:creationId xmlns:p14="http://schemas.microsoft.com/office/powerpoint/2010/main" val="1334051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654DDEA-797B-E37B-F499-7696D94CE85A}"/>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2FB76028-13DD-E347-B204-F9181BE41E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32906C13-10F6-5583-64BB-F28B965128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4416DB61-C99B-1A3A-2C04-676CE885FA6F}"/>
              </a:ext>
            </a:extLst>
          </p:cNvPr>
          <p:cNvSpPr>
            <a:spLocks noGrp="1"/>
          </p:cNvSpPr>
          <p:nvPr>
            <p:ph type="dt" sz="half" idx="10"/>
          </p:nvPr>
        </p:nvSpPr>
        <p:spPr/>
        <p:txBody>
          <a:bodyPr/>
          <a:lstStyle/>
          <a:p>
            <a:fld id="{2BBCDAF6-DFBA-43A9-A991-B3B070760CC2}" type="datetimeFigureOut">
              <a:rPr lang="el-GR" smtClean="0"/>
              <a:t>19/10/2023</a:t>
            </a:fld>
            <a:endParaRPr lang="el-GR"/>
          </a:p>
        </p:txBody>
      </p:sp>
      <p:sp>
        <p:nvSpPr>
          <p:cNvPr id="6" name="Θέση υποσέλιδου 5">
            <a:extLst>
              <a:ext uri="{FF2B5EF4-FFF2-40B4-BE49-F238E27FC236}">
                <a16:creationId xmlns:a16="http://schemas.microsoft.com/office/drawing/2014/main" id="{406F0E09-8A65-1DBF-F60C-071E98F360A7}"/>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E86D668B-E94A-3B83-875A-17B1F9159C43}"/>
              </a:ext>
            </a:extLst>
          </p:cNvPr>
          <p:cNvSpPr>
            <a:spLocks noGrp="1"/>
          </p:cNvSpPr>
          <p:nvPr>
            <p:ph type="sldNum" sz="quarter" idx="12"/>
          </p:nvPr>
        </p:nvSpPr>
        <p:spPr/>
        <p:txBody>
          <a:bodyPr/>
          <a:lstStyle/>
          <a:p>
            <a:fld id="{B40029E7-9E1A-4E5C-8989-6948F0E4EA6F}" type="slidenum">
              <a:rPr lang="el-GR" smtClean="0"/>
              <a:t>‹#›</a:t>
            </a:fld>
            <a:endParaRPr lang="el-GR"/>
          </a:p>
        </p:txBody>
      </p:sp>
    </p:spTree>
    <p:extLst>
      <p:ext uri="{BB962C8B-B14F-4D97-AF65-F5344CB8AC3E}">
        <p14:creationId xmlns:p14="http://schemas.microsoft.com/office/powerpoint/2010/main" val="3230125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D5B2D1E-69A6-BCEC-52FC-80E9EB77CA59}"/>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1A1F1637-83C1-A5F0-8D89-A139CCEFEF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B353FC58-44B9-CFB5-8C8A-FE1E2FB65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31F0C9B2-8D05-0EBB-0274-FAEAD0CC68F4}"/>
              </a:ext>
            </a:extLst>
          </p:cNvPr>
          <p:cNvSpPr>
            <a:spLocks noGrp="1"/>
          </p:cNvSpPr>
          <p:nvPr>
            <p:ph type="dt" sz="half" idx="10"/>
          </p:nvPr>
        </p:nvSpPr>
        <p:spPr/>
        <p:txBody>
          <a:bodyPr/>
          <a:lstStyle/>
          <a:p>
            <a:fld id="{2BBCDAF6-DFBA-43A9-A991-B3B070760CC2}" type="datetimeFigureOut">
              <a:rPr lang="el-GR" smtClean="0"/>
              <a:t>19/10/2023</a:t>
            </a:fld>
            <a:endParaRPr lang="el-GR"/>
          </a:p>
        </p:txBody>
      </p:sp>
      <p:sp>
        <p:nvSpPr>
          <p:cNvPr id="6" name="Θέση υποσέλιδου 5">
            <a:extLst>
              <a:ext uri="{FF2B5EF4-FFF2-40B4-BE49-F238E27FC236}">
                <a16:creationId xmlns:a16="http://schemas.microsoft.com/office/drawing/2014/main" id="{9CDCC27D-57FB-CA49-48E2-DBFA8D828AFA}"/>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62D32661-ACF5-DB34-5695-0D91DFDCDB0E}"/>
              </a:ext>
            </a:extLst>
          </p:cNvPr>
          <p:cNvSpPr>
            <a:spLocks noGrp="1"/>
          </p:cNvSpPr>
          <p:nvPr>
            <p:ph type="sldNum" sz="quarter" idx="12"/>
          </p:nvPr>
        </p:nvSpPr>
        <p:spPr/>
        <p:txBody>
          <a:bodyPr/>
          <a:lstStyle/>
          <a:p>
            <a:fld id="{B40029E7-9E1A-4E5C-8989-6948F0E4EA6F}" type="slidenum">
              <a:rPr lang="el-GR" smtClean="0"/>
              <a:t>‹#›</a:t>
            </a:fld>
            <a:endParaRPr lang="el-GR"/>
          </a:p>
        </p:txBody>
      </p:sp>
    </p:spTree>
    <p:extLst>
      <p:ext uri="{BB962C8B-B14F-4D97-AF65-F5344CB8AC3E}">
        <p14:creationId xmlns:p14="http://schemas.microsoft.com/office/powerpoint/2010/main" val="341016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FE1E6F93-3D41-E7D1-31A3-9E8F7BC0A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65713481-FA44-3859-54B2-3ACEA03548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01AF9BC2-5600-246A-6C34-452BFCECAC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CDAF6-DFBA-43A9-A991-B3B070760CC2}" type="datetimeFigureOut">
              <a:rPr lang="el-GR" smtClean="0"/>
              <a:t>19/10/2023</a:t>
            </a:fld>
            <a:endParaRPr lang="el-GR"/>
          </a:p>
        </p:txBody>
      </p:sp>
      <p:sp>
        <p:nvSpPr>
          <p:cNvPr id="5" name="Θέση υποσέλιδου 4">
            <a:extLst>
              <a:ext uri="{FF2B5EF4-FFF2-40B4-BE49-F238E27FC236}">
                <a16:creationId xmlns:a16="http://schemas.microsoft.com/office/drawing/2014/main" id="{D75AADD1-63A1-24C4-49D4-52547B0151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351DE5B6-317F-5197-29A1-6FA79DF2B3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0029E7-9E1A-4E5C-8989-6948F0E4EA6F}" type="slidenum">
              <a:rPr lang="el-GR" smtClean="0"/>
              <a:t>‹#›</a:t>
            </a:fld>
            <a:endParaRPr lang="el-GR"/>
          </a:p>
        </p:txBody>
      </p:sp>
    </p:spTree>
    <p:extLst>
      <p:ext uri="{BB962C8B-B14F-4D97-AF65-F5344CB8AC3E}">
        <p14:creationId xmlns:p14="http://schemas.microsoft.com/office/powerpoint/2010/main" val="1063462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quity &amp; Fairness | TD Cowen">
            <a:extLst>
              <a:ext uri="{FF2B5EF4-FFF2-40B4-BE49-F238E27FC236}">
                <a16:creationId xmlns:a16="http://schemas.microsoft.com/office/drawing/2014/main" id="{9A440AAC-D46D-7FDA-98BD-CD11822703C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1111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Τίτλος 1">
            <a:extLst>
              <a:ext uri="{FF2B5EF4-FFF2-40B4-BE49-F238E27FC236}">
                <a16:creationId xmlns:a16="http://schemas.microsoft.com/office/drawing/2014/main" id="{CA62D681-155D-A29B-12A9-D595FFCBDA1B}"/>
              </a:ext>
            </a:extLst>
          </p:cNvPr>
          <p:cNvSpPr>
            <a:spLocks noGrp="1"/>
          </p:cNvSpPr>
          <p:nvPr>
            <p:ph type="ctrTitle"/>
          </p:nvPr>
        </p:nvSpPr>
        <p:spPr>
          <a:xfrm>
            <a:off x="1524000" y="1122362"/>
            <a:ext cx="9144000" cy="2900518"/>
          </a:xfrm>
        </p:spPr>
        <p:txBody>
          <a:bodyPr>
            <a:normAutofit/>
          </a:bodyPr>
          <a:lstStyle/>
          <a:p>
            <a:r>
              <a:rPr lang="en-US" b="1">
                <a:solidFill>
                  <a:srgbClr val="FFFFFF"/>
                </a:solidFill>
              </a:rPr>
              <a:t>Responsible-AI</a:t>
            </a:r>
            <a:r>
              <a:rPr lang="en-US">
                <a:solidFill>
                  <a:srgbClr val="FFFFFF"/>
                </a:solidFill>
              </a:rPr>
              <a:t> </a:t>
            </a:r>
            <a:br>
              <a:rPr lang="en-US">
                <a:solidFill>
                  <a:srgbClr val="FFFFFF"/>
                </a:solidFill>
              </a:rPr>
            </a:br>
            <a:r>
              <a:rPr lang="en-US" b="1">
                <a:solidFill>
                  <a:srgbClr val="FFFFFF"/>
                </a:solidFill>
              </a:rPr>
              <a:t>Reading Group</a:t>
            </a:r>
            <a:endParaRPr lang="el-GR" b="1">
              <a:solidFill>
                <a:srgbClr val="FFFFFF"/>
              </a:solidFill>
            </a:endParaRPr>
          </a:p>
        </p:txBody>
      </p:sp>
      <p:sp>
        <p:nvSpPr>
          <p:cNvPr id="3" name="Υπότιτλος 2">
            <a:extLst>
              <a:ext uri="{FF2B5EF4-FFF2-40B4-BE49-F238E27FC236}">
                <a16:creationId xmlns:a16="http://schemas.microsoft.com/office/drawing/2014/main" id="{43CCB97E-E4EA-9E7D-A21C-C09CED3D1242}"/>
              </a:ext>
            </a:extLst>
          </p:cNvPr>
          <p:cNvSpPr>
            <a:spLocks noGrp="1"/>
          </p:cNvSpPr>
          <p:nvPr>
            <p:ph type="subTitle" idx="1"/>
          </p:nvPr>
        </p:nvSpPr>
        <p:spPr>
          <a:xfrm>
            <a:off x="1524000" y="4159404"/>
            <a:ext cx="9144000" cy="1098395"/>
          </a:xfrm>
        </p:spPr>
        <p:txBody>
          <a:bodyPr>
            <a:normAutofit/>
          </a:bodyPr>
          <a:lstStyle/>
          <a:p>
            <a:r>
              <a:rPr lang="en-US" sz="1700">
                <a:solidFill>
                  <a:srgbClr val="FFFFFF"/>
                </a:solidFill>
              </a:rPr>
              <a:t>First Meeting 19/ 10/ 2023</a:t>
            </a:r>
          </a:p>
          <a:p>
            <a:r>
              <a:rPr lang="en-US" sz="1700">
                <a:solidFill>
                  <a:srgbClr val="FFFFFF"/>
                </a:solidFill>
              </a:rPr>
              <a:t>Discussion of the 3</a:t>
            </a:r>
            <a:r>
              <a:rPr lang="en-US" sz="1700" baseline="30000">
                <a:solidFill>
                  <a:srgbClr val="FFFFFF"/>
                </a:solidFill>
              </a:rPr>
              <a:t>rd</a:t>
            </a:r>
            <a:r>
              <a:rPr lang="en-US" sz="1700">
                <a:solidFill>
                  <a:srgbClr val="FFFFFF"/>
                </a:solidFill>
              </a:rPr>
              <a:t> chapter of the book “Fairness and Machine Leaning”</a:t>
            </a:r>
          </a:p>
          <a:p>
            <a:r>
              <a:rPr lang="en-US" sz="1700" b="0" i="1">
                <a:solidFill>
                  <a:srgbClr val="FFFFFF"/>
                </a:solidFill>
                <a:effectLst/>
                <a:latin typeface="Palatino"/>
              </a:rPr>
              <a:t>Solon Barocas, Moritz Hardt, Arvind Narayanan</a:t>
            </a:r>
          </a:p>
          <a:p>
            <a:endParaRPr lang="el-GR" sz="1700">
              <a:solidFill>
                <a:srgbClr val="FFFFFF"/>
              </a:solidFill>
            </a:endParaRPr>
          </a:p>
        </p:txBody>
      </p:sp>
    </p:spTree>
    <p:extLst>
      <p:ext uri="{BB962C8B-B14F-4D97-AF65-F5344CB8AC3E}">
        <p14:creationId xmlns:p14="http://schemas.microsoft.com/office/powerpoint/2010/main" val="8431039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5"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Τίτλος 1">
            <a:extLst>
              <a:ext uri="{FF2B5EF4-FFF2-40B4-BE49-F238E27FC236}">
                <a16:creationId xmlns:a16="http://schemas.microsoft.com/office/drawing/2014/main" id="{ED0AA604-759C-5D3C-20ED-288B3AF5D6E6}"/>
              </a:ext>
            </a:extLst>
          </p:cNvPr>
          <p:cNvSpPr>
            <a:spLocks noGrp="1"/>
          </p:cNvSpPr>
          <p:nvPr>
            <p:ph type="title"/>
          </p:nvPr>
        </p:nvSpPr>
        <p:spPr>
          <a:xfrm>
            <a:off x="876691" y="301843"/>
            <a:ext cx="10477109" cy="1003532"/>
          </a:xfrm>
        </p:spPr>
        <p:txBody>
          <a:bodyPr anchor="ctr">
            <a:normAutofit/>
          </a:bodyPr>
          <a:lstStyle/>
          <a:p>
            <a:r>
              <a:rPr lang="en-US" sz="3200" b="1" dirty="0">
                <a:solidFill>
                  <a:srgbClr val="FFFFFF"/>
                </a:solidFill>
              </a:rPr>
              <a:t>Stress test on Separation criterion </a:t>
            </a:r>
            <a:endParaRPr lang="el-GR" sz="3200" b="1" dirty="0">
              <a:solidFill>
                <a:srgbClr val="FFFFFF"/>
              </a:solidFill>
            </a:endParaRPr>
          </a:p>
        </p:txBody>
      </p:sp>
      <p:sp>
        <p:nvSpPr>
          <p:cNvPr id="3" name="Θέση περιεχομένου 2">
            <a:extLst>
              <a:ext uri="{FF2B5EF4-FFF2-40B4-BE49-F238E27FC236}">
                <a16:creationId xmlns:a16="http://schemas.microsoft.com/office/drawing/2014/main" id="{4161A33B-E528-BDD4-42D3-40AE6C81C614}"/>
              </a:ext>
            </a:extLst>
          </p:cNvPr>
          <p:cNvSpPr>
            <a:spLocks noGrp="1"/>
          </p:cNvSpPr>
          <p:nvPr>
            <p:ph idx="1"/>
          </p:nvPr>
        </p:nvSpPr>
        <p:spPr>
          <a:xfrm>
            <a:off x="417947" y="2196892"/>
            <a:ext cx="10935853" cy="4160505"/>
          </a:xfrm>
        </p:spPr>
        <p:txBody>
          <a:bodyPr>
            <a:normAutofit/>
          </a:bodyPr>
          <a:lstStyle/>
          <a:p>
            <a:r>
              <a:rPr lang="en-US" sz="2500" dirty="0"/>
              <a:t>An </a:t>
            </a:r>
            <a:r>
              <a:rPr lang="en-US" sz="2500" dirty="0">
                <a:solidFill>
                  <a:srgbClr val="CC0000"/>
                </a:solidFill>
              </a:rPr>
              <a:t>optimal predictor </a:t>
            </a:r>
            <a:r>
              <a:rPr lang="en-US" sz="2500" dirty="0"/>
              <a:t>might not have equal error rates in all groups, especially when the probability of positive outcomes varies between groups. </a:t>
            </a:r>
          </a:p>
          <a:p>
            <a:pPr marL="0" indent="0">
              <a:buNone/>
            </a:pPr>
            <a:r>
              <a:rPr lang="en-US" sz="2500" dirty="0"/>
              <a:t>	</a:t>
            </a:r>
            <a:endParaRPr lang="el-GR" sz="2500" dirty="0"/>
          </a:p>
          <a:p>
            <a:r>
              <a:rPr lang="en-US" sz="2500" dirty="0">
                <a:solidFill>
                  <a:srgbClr val="CC0000"/>
                </a:solidFill>
              </a:rPr>
              <a:t>Target variable </a:t>
            </a:r>
            <a:r>
              <a:rPr lang="en-US" sz="2500" dirty="0"/>
              <a:t>sometimes reflect existing inequality and injustice</a:t>
            </a:r>
          </a:p>
          <a:p>
            <a:endParaRPr lang="el-GR" sz="2000" dirty="0"/>
          </a:p>
        </p:txBody>
      </p:sp>
    </p:spTree>
    <p:extLst>
      <p:ext uri="{BB962C8B-B14F-4D97-AF65-F5344CB8AC3E}">
        <p14:creationId xmlns:p14="http://schemas.microsoft.com/office/powerpoint/2010/main" val="172993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5"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Τίτλος 1">
            <a:extLst>
              <a:ext uri="{FF2B5EF4-FFF2-40B4-BE49-F238E27FC236}">
                <a16:creationId xmlns:a16="http://schemas.microsoft.com/office/drawing/2014/main" id="{ED0AA604-759C-5D3C-20ED-288B3AF5D6E6}"/>
              </a:ext>
            </a:extLst>
          </p:cNvPr>
          <p:cNvSpPr>
            <a:spLocks noGrp="1"/>
          </p:cNvSpPr>
          <p:nvPr>
            <p:ph type="title"/>
          </p:nvPr>
        </p:nvSpPr>
        <p:spPr>
          <a:xfrm>
            <a:off x="876691" y="301843"/>
            <a:ext cx="10477109" cy="1003532"/>
          </a:xfrm>
        </p:spPr>
        <p:txBody>
          <a:bodyPr anchor="ctr">
            <a:normAutofit/>
          </a:bodyPr>
          <a:lstStyle/>
          <a:p>
            <a:r>
              <a:rPr lang="en-US" sz="3200" b="1" dirty="0">
                <a:solidFill>
                  <a:schemeClr val="bg1"/>
                </a:solidFill>
              </a:rPr>
              <a:t>Group-specific ROC curves</a:t>
            </a:r>
            <a:endParaRPr lang="el-GR" sz="3200" b="1" dirty="0">
              <a:solidFill>
                <a:schemeClr val="bg1"/>
              </a:solidFill>
            </a:endParaRPr>
          </a:p>
        </p:txBody>
      </p:sp>
      <p:sp>
        <p:nvSpPr>
          <p:cNvPr id="4" name="Θέση περιεχομένου 2">
            <a:extLst>
              <a:ext uri="{FF2B5EF4-FFF2-40B4-BE49-F238E27FC236}">
                <a16:creationId xmlns:a16="http://schemas.microsoft.com/office/drawing/2014/main" id="{C442FB04-1E91-4FA6-26AA-0BADEE66E2A6}"/>
              </a:ext>
            </a:extLst>
          </p:cNvPr>
          <p:cNvSpPr>
            <a:spLocks noGrp="1"/>
          </p:cNvSpPr>
          <p:nvPr>
            <p:ph idx="1"/>
          </p:nvPr>
        </p:nvSpPr>
        <p:spPr>
          <a:xfrm>
            <a:off x="456218" y="2450110"/>
            <a:ext cx="7067041" cy="4255580"/>
          </a:xfrm>
        </p:spPr>
        <p:txBody>
          <a:bodyPr>
            <a:normAutofit/>
          </a:bodyPr>
          <a:lstStyle/>
          <a:p>
            <a:pPr marL="0" indent="0">
              <a:buNone/>
            </a:pPr>
            <a:endParaRPr lang="en-US" sz="2500" dirty="0"/>
          </a:p>
          <a:p>
            <a:pPr marL="0" indent="0">
              <a:buNone/>
            </a:pPr>
            <a:r>
              <a:rPr lang="en-US" sz="2500" dirty="0">
                <a:solidFill>
                  <a:srgbClr val="7030A0"/>
                </a:solidFill>
              </a:rPr>
              <a:t>Error rate parity</a:t>
            </a:r>
            <a:r>
              <a:rPr lang="en-US" sz="2500" dirty="0"/>
              <a:t>, indicates that the </a:t>
            </a:r>
            <a:r>
              <a:rPr lang="en-US" sz="2500" dirty="0">
                <a:solidFill>
                  <a:srgbClr val="7030A0"/>
                </a:solidFill>
              </a:rPr>
              <a:t>ROC curve </a:t>
            </a:r>
            <a:r>
              <a:rPr lang="en-US" sz="2500" dirty="0"/>
              <a:t>of the score, </a:t>
            </a:r>
            <a:r>
              <a:rPr lang="en-US" sz="2500" dirty="0">
                <a:solidFill>
                  <a:srgbClr val="7030A0"/>
                </a:solidFill>
              </a:rPr>
              <a:t>conditioned on the group</a:t>
            </a:r>
            <a:r>
              <a:rPr lang="en-US" sz="2500" dirty="0"/>
              <a:t>, should </a:t>
            </a:r>
            <a:r>
              <a:rPr lang="en-US" sz="2500" dirty="0">
                <a:solidFill>
                  <a:srgbClr val="7030A0"/>
                </a:solidFill>
              </a:rPr>
              <a:t>lie under all curves</a:t>
            </a:r>
          </a:p>
          <a:p>
            <a:pPr marL="0" indent="0">
              <a:buNone/>
            </a:pPr>
            <a:endParaRPr lang="en-US" sz="2500" dirty="0">
              <a:solidFill>
                <a:srgbClr val="CC0000"/>
              </a:solidFill>
            </a:endParaRPr>
          </a:p>
        </p:txBody>
      </p:sp>
      <p:pic>
        <p:nvPicPr>
          <p:cNvPr id="9" name="Εικόνα 8">
            <a:extLst>
              <a:ext uri="{FF2B5EF4-FFF2-40B4-BE49-F238E27FC236}">
                <a16:creationId xmlns:a16="http://schemas.microsoft.com/office/drawing/2014/main" id="{1B17DB3F-652B-C5E0-C64F-9AC72027468D}"/>
              </a:ext>
            </a:extLst>
          </p:cNvPr>
          <p:cNvPicPr>
            <a:picLocks noChangeAspect="1"/>
          </p:cNvPicPr>
          <p:nvPr/>
        </p:nvPicPr>
        <p:blipFill>
          <a:blip r:embed="rId2"/>
          <a:stretch>
            <a:fillRect/>
          </a:stretch>
        </p:blipFill>
        <p:spPr>
          <a:xfrm>
            <a:off x="7806801" y="1914401"/>
            <a:ext cx="3867150" cy="3781425"/>
          </a:xfrm>
          <a:prstGeom prst="rect">
            <a:avLst/>
          </a:prstGeom>
        </p:spPr>
      </p:pic>
      <p:sp>
        <p:nvSpPr>
          <p:cNvPr id="10" name="TextBox 9">
            <a:extLst>
              <a:ext uri="{FF2B5EF4-FFF2-40B4-BE49-F238E27FC236}">
                <a16:creationId xmlns:a16="http://schemas.microsoft.com/office/drawing/2014/main" id="{35C3940D-7177-484F-FE28-DCC3BAD01AFF}"/>
              </a:ext>
            </a:extLst>
          </p:cNvPr>
          <p:cNvSpPr txBox="1"/>
          <p:nvPr/>
        </p:nvSpPr>
        <p:spPr>
          <a:xfrm>
            <a:off x="9182632" y="3396304"/>
            <a:ext cx="1256976" cy="323165"/>
          </a:xfrm>
          <a:prstGeom prst="rect">
            <a:avLst/>
          </a:prstGeom>
          <a:noFill/>
        </p:spPr>
        <p:txBody>
          <a:bodyPr wrap="square">
            <a:spAutoFit/>
          </a:bodyPr>
          <a:lstStyle/>
          <a:p>
            <a:r>
              <a:rPr lang="en-US" sz="1500" dirty="0">
                <a:solidFill>
                  <a:schemeClr val="bg1"/>
                </a:solidFill>
                <a:highlight>
                  <a:srgbClr val="0000FF"/>
                </a:highlight>
              </a:rPr>
              <a:t>Group</a:t>
            </a:r>
            <a:r>
              <a:rPr lang="en-US" sz="1500" dirty="0">
                <a:highlight>
                  <a:srgbClr val="0000FF"/>
                </a:highlight>
              </a:rPr>
              <a:t> </a:t>
            </a:r>
            <a:r>
              <a:rPr lang="en-US" sz="1500" dirty="0">
                <a:solidFill>
                  <a:schemeClr val="bg1"/>
                </a:solidFill>
                <a:highlight>
                  <a:srgbClr val="0000FF"/>
                </a:highlight>
              </a:rPr>
              <a:t>b</a:t>
            </a:r>
            <a:endParaRPr lang="el-GR" sz="1500" dirty="0">
              <a:solidFill>
                <a:schemeClr val="bg1"/>
              </a:solidFill>
              <a:highlight>
                <a:srgbClr val="0000FF"/>
              </a:highlight>
            </a:endParaRPr>
          </a:p>
        </p:txBody>
      </p:sp>
      <p:sp>
        <p:nvSpPr>
          <p:cNvPr id="11" name="TextBox 10">
            <a:extLst>
              <a:ext uri="{FF2B5EF4-FFF2-40B4-BE49-F238E27FC236}">
                <a16:creationId xmlns:a16="http://schemas.microsoft.com/office/drawing/2014/main" id="{BEC2633E-9DEA-3D25-8CC7-9BCBD6551C73}"/>
              </a:ext>
            </a:extLst>
          </p:cNvPr>
          <p:cNvSpPr txBox="1"/>
          <p:nvPr/>
        </p:nvSpPr>
        <p:spPr>
          <a:xfrm>
            <a:off x="8668837" y="2869178"/>
            <a:ext cx="1027590" cy="323165"/>
          </a:xfrm>
          <a:prstGeom prst="rect">
            <a:avLst/>
          </a:prstGeom>
          <a:noFill/>
        </p:spPr>
        <p:txBody>
          <a:bodyPr wrap="square">
            <a:spAutoFit/>
          </a:bodyPr>
          <a:lstStyle/>
          <a:p>
            <a:r>
              <a:rPr lang="en-US" sz="1500" dirty="0">
                <a:solidFill>
                  <a:schemeClr val="bg1"/>
                </a:solidFill>
                <a:highlight>
                  <a:srgbClr val="669900"/>
                </a:highlight>
              </a:rPr>
              <a:t>Group</a:t>
            </a:r>
            <a:r>
              <a:rPr lang="en-US" sz="1500" dirty="0">
                <a:highlight>
                  <a:srgbClr val="669900"/>
                </a:highlight>
              </a:rPr>
              <a:t> </a:t>
            </a:r>
            <a:r>
              <a:rPr lang="en-US" sz="1500" dirty="0">
                <a:solidFill>
                  <a:schemeClr val="bg1"/>
                </a:solidFill>
                <a:highlight>
                  <a:srgbClr val="669900"/>
                </a:highlight>
              </a:rPr>
              <a:t>a</a:t>
            </a:r>
            <a:endParaRPr lang="el-GR" sz="1500" dirty="0">
              <a:solidFill>
                <a:schemeClr val="bg1"/>
              </a:solidFill>
              <a:highlight>
                <a:srgbClr val="669900"/>
              </a:highlight>
            </a:endParaRPr>
          </a:p>
        </p:txBody>
      </p:sp>
    </p:spTree>
    <p:extLst>
      <p:ext uri="{BB962C8B-B14F-4D97-AF65-F5344CB8AC3E}">
        <p14:creationId xmlns:p14="http://schemas.microsoft.com/office/powerpoint/2010/main" val="280412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5"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Τίτλος 1">
            <a:extLst>
              <a:ext uri="{FF2B5EF4-FFF2-40B4-BE49-F238E27FC236}">
                <a16:creationId xmlns:a16="http://schemas.microsoft.com/office/drawing/2014/main" id="{ED0AA604-759C-5D3C-20ED-288B3AF5D6E6}"/>
              </a:ext>
            </a:extLst>
          </p:cNvPr>
          <p:cNvSpPr>
            <a:spLocks noGrp="1"/>
          </p:cNvSpPr>
          <p:nvPr>
            <p:ph type="title"/>
          </p:nvPr>
        </p:nvSpPr>
        <p:spPr>
          <a:xfrm>
            <a:off x="876691" y="301843"/>
            <a:ext cx="10477109" cy="1003532"/>
          </a:xfrm>
        </p:spPr>
        <p:txBody>
          <a:bodyPr anchor="ctr">
            <a:normAutofit/>
          </a:bodyPr>
          <a:lstStyle/>
          <a:p>
            <a:r>
              <a:rPr lang="en-US" sz="3200" b="1" dirty="0">
                <a:solidFill>
                  <a:schemeClr val="bg1"/>
                </a:solidFill>
              </a:rPr>
              <a:t>Calibration (Sufficiency)</a:t>
            </a:r>
            <a:endParaRPr lang="el-GR" sz="3200" b="1" dirty="0">
              <a:solidFill>
                <a:schemeClr val="bg1"/>
              </a:solidFill>
            </a:endParaRPr>
          </a:p>
        </p:txBody>
      </p:sp>
      <mc:AlternateContent xmlns:mc="http://schemas.openxmlformats.org/markup-compatibility/2006" xmlns:a14="http://schemas.microsoft.com/office/drawing/2010/main">
        <mc:Choice Requires="a14">
          <p:sp>
            <p:nvSpPr>
              <p:cNvPr id="4" name="Θέση περιεχομένου 2">
                <a:extLst>
                  <a:ext uri="{FF2B5EF4-FFF2-40B4-BE49-F238E27FC236}">
                    <a16:creationId xmlns:a16="http://schemas.microsoft.com/office/drawing/2014/main" id="{FB55F576-8B75-75A1-E884-2B91F36152F3}"/>
                  </a:ext>
                </a:extLst>
              </p:cNvPr>
              <p:cNvSpPr>
                <a:spLocks noGrp="1"/>
              </p:cNvSpPr>
              <p:nvPr>
                <p:ph idx="1"/>
              </p:nvPr>
            </p:nvSpPr>
            <p:spPr>
              <a:xfrm>
                <a:off x="447582" y="1714663"/>
                <a:ext cx="11057878" cy="5306774"/>
              </a:xfrm>
            </p:spPr>
            <p:txBody>
              <a:bodyPr>
                <a:normAutofit lnSpcReduction="10000"/>
              </a:bodyPr>
              <a:lstStyle/>
              <a:p>
                <a:pPr marL="0" indent="0">
                  <a:buNone/>
                </a:pPr>
                <a:r>
                  <a:rPr lang="en-US" sz="2500" b="0" kern="0" dirty="0">
                    <a:cs typeface="Calibri" panose="020F0502020204030204" pitchFamily="34" charset="0"/>
                    <a:sym typeface="Arial"/>
                  </a:rPr>
                  <a:t>A random variable</a:t>
                </a:r>
                <a:r>
                  <a:rPr lang="el-GR" sz="2500" b="0" kern="0" dirty="0">
                    <a:cs typeface="Calibri" panose="020F0502020204030204" pitchFamily="34" charset="0"/>
                    <a:sym typeface="Arial"/>
                  </a:rPr>
                  <a:t> </a:t>
                </a:r>
                <a:r>
                  <a:rPr lang="en-US" sz="2500" b="0" kern="0" dirty="0">
                    <a:cs typeface="Calibri" panose="020F0502020204030204" pitchFamily="34" charset="0"/>
                    <a:sym typeface="Arial"/>
                  </a:rPr>
                  <a:t>R is sufficient for A if and only if for all groups a, b and all values r in the support of R, we have</a:t>
                </a:r>
              </a:p>
              <a:p>
                <a:pPr marL="0" indent="0">
                  <a:buNone/>
                </a:pPr>
                <a14:m>
                  <m:oMathPara xmlns:m="http://schemas.openxmlformats.org/officeDocument/2006/math">
                    <m:oMathParaPr>
                      <m:jc m:val="centerGroup"/>
                    </m:oMathParaPr>
                    <m:oMath xmlns:m="http://schemas.openxmlformats.org/officeDocument/2006/math">
                      <m:r>
                        <a:rPr lang="en-US" sz="2500" b="0" i="1" kern="0" smtClean="0">
                          <a:latin typeface="Cambria Math" panose="02040503050406030204" pitchFamily="18" charset="0"/>
                          <a:cs typeface="Calibri" panose="020F0502020204030204" pitchFamily="34" charset="0"/>
                          <a:sym typeface="Arial"/>
                        </a:rPr>
                        <m:t>𝑃</m:t>
                      </m:r>
                      <m:d>
                        <m:dPr>
                          <m:begChr m:val="{"/>
                          <m:endChr m:val="}"/>
                          <m:ctrlPr>
                            <a:rPr lang="en-US" sz="2500" b="0" i="1" kern="0" smtClean="0">
                              <a:latin typeface="Cambria Math" panose="02040503050406030204" pitchFamily="18" charset="0"/>
                              <a:cs typeface="Calibri" panose="020F0502020204030204" pitchFamily="34" charset="0"/>
                              <a:sym typeface="Arial"/>
                            </a:rPr>
                          </m:ctrlPr>
                        </m:dPr>
                        <m:e>
                          <m:r>
                            <a:rPr lang="en-US" sz="2500" b="0" i="1" kern="0" smtClean="0">
                              <a:latin typeface="Cambria Math" panose="02040503050406030204" pitchFamily="18" charset="0"/>
                              <a:cs typeface="Calibri" panose="020F0502020204030204" pitchFamily="34" charset="0"/>
                              <a:sym typeface="Arial"/>
                            </a:rPr>
                            <m:t>𝑌</m:t>
                          </m:r>
                          <m:r>
                            <a:rPr lang="en-US" sz="2500" b="0" i="1" kern="0" smtClean="0">
                              <a:latin typeface="Cambria Math" panose="02040503050406030204" pitchFamily="18" charset="0"/>
                              <a:cs typeface="Calibri" panose="020F0502020204030204" pitchFamily="34" charset="0"/>
                              <a:sym typeface="Arial"/>
                            </a:rPr>
                            <m:t>=1</m:t>
                          </m:r>
                        </m:e>
                        <m:e>
                          <m:r>
                            <a:rPr lang="en-US" sz="2500" b="0" i="1" kern="0" smtClean="0">
                              <a:latin typeface="Cambria Math" panose="02040503050406030204" pitchFamily="18" charset="0"/>
                              <a:cs typeface="Calibri" panose="020F0502020204030204" pitchFamily="34" charset="0"/>
                              <a:sym typeface="Arial"/>
                            </a:rPr>
                            <m:t>𝑅</m:t>
                          </m:r>
                          <m:r>
                            <a:rPr lang="en-US" sz="2500" b="0" i="1" kern="0" smtClean="0">
                              <a:latin typeface="Cambria Math" panose="02040503050406030204" pitchFamily="18" charset="0"/>
                              <a:cs typeface="Calibri" panose="020F0502020204030204" pitchFamily="34" charset="0"/>
                              <a:sym typeface="Arial"/>
                            </a:rPr>
                            <m:t>=</m:t>
                          </m:r>
                          <m:r>
                            <a:rPr lang="en-US" sz="2500" b="0" i="1" kern="0" smtClean="0">
                              <a:latin typeface="Cambria Math" panose="02040503050406030204" pitchFamily="18" charset="0"/>
                              <a:cs typeface="Calibri" panose="020F0502020204030204" pitchFamily="34" charset="0"/>
                              <a:sym typeface="Arial"/>
                            </a:rPr>
                            <m:t>𝑟</m:t>
                          </m:r>
                          <m:r>
                            <a:rPr lang="en-US" sz="2500" b="0" i="1" kern="0" smtClean="0">
                              <a:latin typeface="Cambria Math" panose="02040503050406030204" pitchFamily="18" charset="0"/>
                              <a:cs typeface="Calibri" panose="020F0502020204030204" pitchFamily="34" charset="0"/>
                              <a:sym typeface="Arial"/>
                            </a:rPr>
                            <m:t>,</m:t>
                          </m:r>
                          <m:r>
                            <a:rPr lang="en-US" sz="2500" b="0" i="1" kern="0" smtClean="0">
                              <a:latin typeface="Cambria Math" panose="02040503050406030204" pitchFamily="18" charset="0"/>
                              <a:cs typeface="Calibri" panose="020F0502020204030204" pitchFamily="34" charset="0"/>
                              <a:sym typeface="Arial"/>
                            </a:rPr>
                            <m:t>𝐴</m:t>
                          </m:r>
                          <m:r>
                            <a:rPr lang="en-US" sz="2500" b="0" i="1" kern="0" smtClean="0">
                              <a:latin typeface="Cambria Math" panose="02040503050406030204" pitchFamily="18" charset="0"/>
                              <a:cs typeface="Calibri" panose="020F0502020204030204" pitchFamily="34" charset="0"/>
                              <a:sym typeface="Arial"/>
                            </a:rPr>
                            <m:t>=</m:t>
                          </m:r>
                          <m:r>
                            <a:rPr lang="en-US" sz="2500" b="0" i="1" kern="0" smtClean="0">
                              <a:latin typeface="Cambria Math" panose="02040503050406030204" pitchFamily="18" charset="0"/>
                              <a:cs typeface="Calibri" panose="020F0502020204030204" pitchFamily="34" charset="0"/>
                              <a:sym typeface="Arial"/>
                            </a:rPr>
                            <m:t>𝑎</m:t>
                          </m:r>
                        </m:e>
                      </m:d>
                      <m:r>
                        <a:rPr lang="en-US" sz="2500" b="0" i="1" kern="0" smtClean="0">
                          <a:latin typeface="Cambria Math" panose="02040503050406030204" pitchFamily="18" charset="0"/>
                          <a:cs typeface="Calibri" panose="020F0502020204030204" pitchFamily="34" charset="0"/>
                          <a:sym typeface="Arial"/>
                        </a:rPr>
                        <m:t>=</m:t>
                      </m:r>
                      <m:r>
                        <a:rPr lang="en-US" sz="2500" b="0" i="1" kern="0" smtClean="0">
                          <a:latin typeface="Cambria Math" panose="02040503050406030204" pitchFamily="18" charset="0"/>
                          <a:cs typeface="Calibri" panose="020F0502020204030204" pitchFamily="34" charset="0"/>
                          <a:sym typeface="Arial"/>
                        </a:rPr>
                        <m:t>𝑃</m:t>
                      </m:r>
                      <m:r>
                        <a:rPr lang="en-US" sz="2500" b="0" i="1" kern="0" smtClean="0">
                          <a:latin typeface="Cambria Math" panose="02040503050406030204" pitchFamily="18" charset="0"/>
                          <a:cs typeface="Calibri" panose="020F0502020204030204" pitchFamily="34" charset="0"/>
                          <a:sym typeface="Arial"/>
                        </a:rPr>
                        <m:t>{</m:t>
                      </m:r>
                      <m:r>
                        <a:rPr lang="en-US" sz="2500" b="0" i="1" kern="0" smtClean="0">
                          <a:latin typeface="Cambria Math" panose="02040503050406030204" pitchFamily="18" charset="0"/>
                          <a:cs typeface="Calibri" panose="020F0502020204030204" pitchFamily="34" charset="0"/>
                          <a:sym typeface="Arial"/>
                        </a:rPr>
                        <m:t>𝑌</m:t>
                      </m:r>
                      <m:r>
                        <a:rPr lang="en-US" sz="2500" b="0" i="1" kern="0" smtClean="0">
                          <a:latin typeface="Cambria Math" panose="02040503050406030204" pitchFamily="18" charset="0"/>
                          <a:cs typeface="Calibri" panose="020F0502020204030204" pitchFamily="34" charset="0"/>
                          <a:sym typeface="Arial"/>
                        </a:rPr>
                        <m:t>=1|</m:t>
                      </m:r>
                      <m:r>
                        <a:rPr lang="en-US" sz="2500" b="0" i="1" kern="0" smtClean="0">
                          <a:latin typeface="Cambria Math" panose="02040503050406030204" pitchFamily="18" charset="0"/>
                          <a:cs typeface="Calibri" panose="020F0502020204030204" pitchFamily="34" charset="0"/>
                          <a:sym typeface="Arial"/>
                        </a:rPr>
                        <m:t>𝑅</m:t>
                      </m:r>
                      <m:r>
                        <a:rPr lang="en-US" sz="2500" b="0" i="1" kern="0" smtClean="0">
                          <a:latin typeface="Cambria Math" panose="02040503050406030204" pitchFamily="18" charset="0"/>
                          <a:cs typeface="Calibri" panose="020F0502020204030204" pitchFamily="34" charset="0"/>
                          <a:sym typeface="Arial"/>
                        </a:rPr>
                        <m:t>=</m:t>
                      </m:r>
                      <m:r>
                        <a:rPr lang="en-US" sz="2500" b="0" i="1" kern="0" smtClean="0">
                          <a:latin typeface="Cambria Math" panose="02040503050406030204" pitchFamily="18" charset="0"/>
                          <a:cs typeface="Calibri" panose="020F0502020204030204" pitchFamily="34" charset="0"/>
                          <a:sym typeface="Arial"/>
                        </a:rPr>
                        <m:t>𝑟</m:t>
                      </m:r>
                      <m:r>
                        <a:rPr lang="en-US" sz="2500" b="0" i="1" kern="0" smtClean="0">
                          <a:latin typeface="Cambria Math" panose="02040503050406030204" pitchFamily="18" charset="0"/>
                          <a:cs typeface="Calibri" panose="020F0502020204030204" pitchFamily="34" charset="0"/>
                          <a:sym typeface="Arial"/>
                        </a:rPr>
                        <m:t>,</m:t>
                      </m:r>
                      <m:r>
                        <a:rPr lang="en-US" sz="2500" b="0" i="1" kern="0" smtClean="0">
                          <a:latin typeface="Cambria Math" panose="02040503050406030204" pitchFamily="18" charset="0"/>
                          <a:cs typeface="Calibri" panose="020F0502020204030204" pitchFamily="34" charset="0"/>
                          <a:sym typeface="Arial"/>
                        </a:rPr>
                        <m:t>𝐴</m:t>
                      </m:r>
                      <m:r>
                        <a:rPr lang="en-US" sz="2500" b="0" i="1" kern="0" smtClean="0">
                          <a:latin typeface="Cambria Math" panose="02040503050406030204" pitchFamily="18" charset="0"/>
                          <a:cs typeface="Calibri" panose="020F0502020204030204" pitchFamily="34" charset="0"/>
                          <a:sym typeface="Arial"/>
                        </a:rPr>
                        <m:t>=</m:t>
                      </m:r>
                      <m:r>
                        <a:rPr lang="en-US" sz="2500" b="0" i="1" kern="0" smtClean="0">
                          <a:latin typeface="Cambria Math" panose="02040503050406030204" pitchFamily="18" charset="0"/>
                          <a:cs typeface="Calibri" panose="020F0502020204030204" pitchFamily="34" charset="0"/>
                          <a:sym typeface="Arial"/>
                        </a:rPr>
                        <m:t>𝑏</m:t>
                      </m:r>
                      <m:r>
                        <a:rPr lang="en-US" sz="2500" b="0" i="1" kern="0" smtClean="0">
                          <a:latin typeface="Cambria Math" panose="02040503050406030204" pitchFamily="18" charset="0"/>
                          <a:cs typeface="Calibri" panose="020F0502020204030204" pitchFamily="34" charset="0"/>
                          <a:sym typeface="Arial"/>
                        </a:rPr>
                        <m:t>}</m:t>
                      </m:r>
                    </m:oMath>
                  </m:oMathPara>
                </a14:m>
                <a:endParaRPr lang="en-US" sz="2500" kern="0" dirty="0">
                  <a:latin typeface="Calibri" panose="020F0502020204030204" pitchFamily="34" charset="0"/>
                  <a:cs typeface="Calibri" panose="020F0502020204030204" pitchFamily="34" charset="0"/>
                  <a:sym typeface="Arial"/>
                </a:endParaRPr>
              </a:p>
              <a:p>
                <a:pPr marL="0" indent="0">
                  <a:buNone/>
                </a:pPr>
                <a:r>
                  <a:rPr lang="en-US" sz="2500" kern="0" dirty="0">
                    <a:solidFill>
                      <a:srgbClr val="7030A0"/>
                    </a:solidFill>
                    <a:latin typeface="Calibri" panose="020F0502020204030204" pitchFamily="34" charset="0"/>
                    <a:cs typeface="Calibri" panose="020F0502020204030204" pitchFamily="34" charset="0"/>
                    <a:sym typeface="Arial"/>
                  </a:rPr>
                  <a:t>Generalization</a:t>
                </a:r>
                <a:r>
                  <a:rPr lang="en-US" sz="2500" kern="0" dirty="0">
                    <a:latin typeface="Calibri" panose="020F0502020204030204" pitchFamily="34" charset="0"/>
                    <a:cs typeface="Calibri" panose="020F0502020204030204" pitchFamily="34" charset="0"/>
                    <a:sym typeface="Arial"/>
                  </a:rPr>
                  <a:t>: </a:t>
                </a:r>
                <a:r>
                  <a:rPr lang="en-US" sz="2500" dirty="0">
                    <a:solidFill>
                      <a:srgbClr val="CC0000"/>
                    </a:solidFill>
                  </a:rPr>
                  <a:t>Y</a:t>
                </a:r>
                <a:r>
                  <a:rPr lang="en-US" sz="2500" dirty="0"/>
                  <a:t> independent of </a:t>
                </a:r>
                <a:r>
                  <a:rPr lang="en-US" sz="2500" dirty="0">
                    <a:solidFill>
                      <a:srgbClr val="CC0000"/>
                    </a:solidFill>
                  </a:rPr>
                  <a:t>A </a:t>
                </a:r>
                <a:r>
                  <a:rPr lang="en-US" sz="2500" dirty="0"/>
                  <a:t>conditional on </a:t>
                </a:r>
                <a:r>
                  <a:rPr lang="en-US" sz="2500" dirty="0">
                    <a:solidFill>
                      <a:srgbClr val="CC0000"/>
                    </a:solidFill>
                  </a:rPr>
                  <a:t>R</a:t>
                </a:r>
                <a:endParaRPr lang="en-US" sz="2500" kern="0" dirty="0">
                  <a:latin typeface="Calibri" panose="020F0502020204030204" pitchFamily="34" charset="0"/>
                  <a:cs typeface="Calibri" panose="020F0502020204030204" pitchFamily="34" charset="0"/>
                  <a:sym typeface="Arial"/>
                </a:endParaRPr>
              </a:p>
              <a:p>
                <a:pPr marL="0" indent="0">
                  <a:buNone/>
                </a:pPr>
                <a:r>
                  <a:rPr lang="en-US" sz="2500" u="sng" kern="0" dirty="0">
                    <a:solidFill>
                      <a:srgbClr val="CC0000"/>
                    </a:solidFill>
                    <a:latin typeface="Calibri" panose="020F0502020204030204" pitchFamily="34" charset="0"/>
                    <a:cs typeface="Calibri" panose="020F0502020204030204" pitchFamily="34" charset="0"/>
                    <a:sym typeface="Arial"/>
                  </a:rPr>
                  <a:t>Calibration</a:t>
                </a:r>
              </a:p>
              <a:p>
                <a:pPr marL="0" indent="0">
                  <a:buNone/>
                </a:pPr>
                <a:r>
                  <a:rPr lang="en-US" sz="2500" kern="0" dirty="0">
                    <a:latin typeface="Calibri" panose="020F0502020204030204" pitchFamily="34" charset="0"/>
                    <a:cs typeface="Calibri" panose="020F0502020204030204" pitchFamily="34" charset="0"/>
                    <a:sym typeface="Arial"/>
                  </a:rPr>
                  <a:t>A </a:t>
                </a:r>
                <a:r>
                  <a:rPr kumimoji="0" lang="en-US" sz="2500" b="0" i="0" u="none" strike="noStrike" kern="0" cap="none" spc="0" normalizeH="0" baseline="0" noProof="0" dirty="0">
                    <a:ln>
                      <a:noFill/>
                    </a:ln>
                    <a:effectLst/>
                    <a:uLnTx/>
                    <a:uFillTx/>
                    <a:latin typeface="Calibri" panose="020F0502020204030204" pitchFamily="34" charset="0"/>
                    <a:cs typeface="Calibri" panose="020F0502020204030204" pitchFamily="34" charset="0"/>
                    <a:sym typeface="Arial"/>
                  </a:rPr>
                  <a:t>score </a:t>
                </a:r>
                <a:r>
                  <a:rPr kumimoji="0" lang="en-US" sz="2500" b="0" i="1" u="none" strike="noStrike" kern="0" cap="none" spc="0" normalizeH="0" baseline="0" noProof="0" dirty="0">
                    <a:ln>
                      <a:noFill/>
                    </a:ln>
                    <a:effectLst/>
                    <a:uLnTx/>
                    <a:uFillTx/>
                    <a:latin typeface="Calibri" panose="020F0502020204030204" pitchFamily="34" charset="0"/>
                    <a:cs typeface="Calibri" panose="020F0502020204030204" pitchFamily="34" charset="0"/>
                    <a:sym typeface="Arial"/>
                  </a:rPr>
                  <a:t>R</a:t>
                </a:r>
                <a:r>
                  <a:rPr kumimoji="0" lang="en-US" sz="2500" b="0" i="0" u="none" strike="noStrike" kern="0" cap="none" spc="0" normalizeH="0" baseline="0" noProof="0" dirty="0">
                    <a:ln>
                      <a:noFill/>
                    </a:ln>
                    <a:effectLst/>
                    <a:uLnTx/>
                    <a:uFillTx/>
                    <a:latin typeface="Calibri" panose="020F0502020204030204" pitchFamily="34" charset="0"/>
                    <a:cs typeface="Calibri" panose="020F0502020204030204" pitchFamily="34" charset="0"/>
                    <a:sym typeface="Arial"/>
                  </a:rPr>
                  <a:t> </a:t>
                </a:r>
                <a:r>
                  <a:rPr kumimoji="0" lang="en-US" sz="2500" b="0" i="0" u="none" strike="noStrike" kern="0" cap="none" spc="0" normalizeH="0" baseline="0" noProof="0" dirty="0">
                    <a:ln>
                      <a:noFill/>
                    </a:ln>
                    <a:solidFill>
                      <a:srgbClr val="7030A0"/>
                    </a:solidFill>
                    <a:effectLst/>
                    <a:uLnTx/>
                    <a:uFillTx/>
                    <a:latin typeface="Calibri" panose="020F0502020204030204" pitchFamily="34" charset="0"/>
                    <a:cs typeface="Calibri" panose="020F0502020204030204" pitchFamily="34" charset="0"/>
                    <a:sym typeface="Arial"/>
                  </a:rPr>
                  <a:t>is calibrated </a:t>
                </a:r>
                <a:r>
                  <a:rPr kumimoji="0" lang="en-US" sz="2500" b="0" i="0" u="none" strike="noStrike" kern="0" cap="none" spc="0" normalizeH="0" baseline="0" noProof="0" dirty="0">
                    <a:ln>
                      <a:noFill/>
                    </a:ln>
                    <a:effectLst/>
                    <a:uLnTx/>
                    <a:uFillTx/>
                    <a:latin typeface="Calibri" panose="020F0502020204030204" pitchFamily="34" charset="0"/>
                    <a:cs typeface="Calibri" panose="020F0502020204030204" pitchFamily="34" charset="0"/>
                    <a:sym typeface="Arial"/>
                  </a:rPr>
                  <a:t>with respect to an outcome variable </a:t>
                </a:r>
                <a:r>
                  <a:rPr kumimoji="0" lang="en-US" sz="2500" b="0" i="1" u="none" strike="noStrike" kern="0" cap="none" spc="0" normalizeH="0" baseline="0" noProof="0" dirty="0">
                    <a:ln>
                      <a:noFill/>
                    </a:ln>
                    <a:effectLst/>
                    <a:uLnTx/>
                    <a:uFillTx/>
                    <a:latin typeface="Calibri" panose="020F0502020204030204" pitchFamily="34" charset="0"/>
                    <a:cs typeface="Calibri" panose="020F0502020204030204" pitchFamily="34" charset="0"/>
                    <a:sym typeface="Arial"/>
                  </a:rPr>
                  <a:t>Y</a:t>
                </a:r>
                <a:r>
                  <a:rPr kumimoji="0" lang="en-US" sz="2500" b="0" i="0" u="none" strike="noStrike" kern="0" cap="none" spc="0" normalizeH="0" baseline="0" noProof="0" dirty="0">
                    <a:ln>
                      <a:noFill/>
                    </a:ln>
                    <a:effectLst/>
                    <a:uLnTx/>
                    <a:uFillTx/>
                    <a:latin typeface="Calibri" panose="020F0502020204030204" pitchFamily="34" charset="0"/>
                    <a:cs typeface="Calibri" panose="020F0502020204030204" pitchFamily="34" charset="0"/>
                    <a:sym typeface="Arial"/>
                  </a:rPr>
                  <a:t> if for all score values r </a:t>
                </a:r>
                <a14:m>
                  <m:oMath xmlns:m="http://schemas.openxmlformats.org/officeDocument/2006/math">
                    <m:r>
                      <a:rPr kumimoji="0" lang="en-US" sz="2500" b="0" i="1" u="none" strike="noStrike" kern="0" cap="none" spc="0" normalizeH="0" baseline="0" noProof="0" smtClean="0">
                        <a:ln>
                          <a:noFill/>
                        </a:ln>
                        <a:effectLst/>
                        <a:uLnTx/>
                        <a:uFillTx/>
                        <a:latin typeface="Cambria Math" panose="02040503050406030204" pitchFamily="18" charset="0"/>
                        <a:ea typeface="Cambria Math" panose="02040503050406030204" pitchFamily="18" charset="0"/>
                        <a:cs typeface="Calibri" panose="020F0502020204030204" pitchFamily="34" charset="0"/>
                        <a:sym typeface="Arial"/>
                      </a:rPr>
                      <m:t>∈ </m:t>
                    </m:r>
                  </m:oMath>
                </a14:m>
                <a:r>
                  <a:rPr kumimoji="0" lang="en-US" sz="2500" b="0" i="0" u="none" strike="noStrike" kern="0" cap="none" spc="0" normalizeH="0" baseline="0" noProof="0" dirty="0">
                    <a:ln>
                      <a:noFill/>
                    </a:ln>
                    <a:effectLst/>
                    <a:uLnTx/>
                    <a:uFillTx/>
                    <a:latin typeface="Calibri" panose="020F0502020204030204" pitchFamily="34" charset="0"/>
                    <a:cs typeface="Calibri" panose="020F0502020204030204" pitchFamily="34" charset="0"/>
                    <a:sym typeface="Arial"/>
                  </a:rPr>
                  <a:t>[0,1], we have:</a:t>
                </a:r>
                <a:endParaRPr kumimoji="0" lang="en-US" sz="2000" b="0" i="0" u="none" strike="noStrike" kern="0" cap="none" spc="0" normalizeH="0" baseline="0" noProof="0" dirty="0">
                  <a:ln>
                    <a:noFill/>
                  </a:ln>
                  <a:effectLst/>
                  <a:uLnTx/>
                  <a:uFillTx/>
                  <a:latin typeface="Calibri" panose="020F0502020204030204" pitchFamily="34" charset="0"/>
                  <a:cs typeface="Calibri" panose="020F0502020204030204" pitchFamily="34" charset="0"/>
                  <a:sym typeface="Arial"/>
                </a:endParaRPr>
              </a:p>
              <a:p>
                <a:pPr marL="0" indent="0">
                  <a:buNone/>
                </a:pPr>
                <a:r>
                  <a:rPr lang="en-US" sz="2000" kern="0" dirty="0">
                    <a:latin typeface="Calibri" panose="020F0502020204030204" pitchFamily="34" charset="0"/>
                    <a:cs typeface="Calibri" panose="020F0502020204030204" pitchFamily="34" charset="0"/>
                    <a:sym typeface="Arial"/>
                  </a:rPr>
                  <a:t>			</a:t>
                </a:r>
                <a14:m>
                  <m:oMath xmlns:m="http://schemas.openxmlformats.org/officeDocument/2006/math">
                    <m:r>
                      <a:rPr lang="en-US" sz="2000" b="0" i="0" kern="0" smtClean="0">
                        <a:latin typeface="Cambria Math" panose="02040503050406030204" pitchFamily="18" charset="0"/>
                        <a:cs typeface="Calibri" panose="020F0502020204030204" pitchFamily="34" charset="0"/>
                        <a:sym typeface="Arial"/>
                      </a:rPr>
                      <m:t> </m:t>
                    </m:r>
                    <m:r>
                      <a:rPr lang="en-US" sz="2000" b="0" i="1" kern="0" smtClean="0">
                        <a:latin typeface="Cambria Math" panose="02040503050406030204" pitchFamily="18" charset="0"/>
                        <a:cs typeface="Calibri" panose="020F0502020204030204" pitchFamily="34" charset="0"/>
                        <a:sym typeface="Arial"/>
                      </a:rPr>
                      <m:t>𝑃</m:t>
                    </m:r>
                    <m:d>
                      <m:dPr>
                        <m:begChr m:val="{"/>
                        <m:endChr m:val="}"/>
                        <m:ctrlPr>
                          <a:rPr lang="en-US" sz="2000" b="0" i="1" kern="0" smtClean="0">
                            <a:latin typeface="Cambria Math" panose="02040503050406030204" pitchFamily="18" charset="0"/>
                            <a:cs typeface="Calibri" panose="020F0502020204030204" pitchFamily="34" charset="0"/>
                            <a:sym typeface="Arial"/>
                          </a:rPr>
                        </m:ctrlPr>
                      </m:dPr>
                      <m:e>
                        <m:r>
                          <a:rPr lang="en-US" sz="2000" b="0" i="1" kern="0" smtClean="0">
                            <a:latin typeface="Cambria Math" panose="02040503050406030204" pitchFamily="18" charset="0"/>
                            <a:cs typeface="Calibri" panose="020F0502020204030204" pitchFamily="34" charset="0"/>
                            <a:sym typeface="Arial"/>
                          </a:rPr>
                          <m:t>𝑌</m:t>
                        </m:r>
                        <m:r>
                          <a:rPr lang="en-US" sz="2000" b="0" i="1" kern="0" smtClean="0">
                            <a:latin typeface="Cambria Math" panose="02040503050406030204" pitchFamily="18" charset="0"/>
                            <a:cs typeface="Calibri" panose="020F0502020204030204" pitchFamily="34" charset="0"/>
                            <a:sym typeface="Arial"/>
                          </a:rPr>
                          <m:t>=1</m:t>
                        </m:r>
                      </m:e>
                      <m:e>
                        <m:r>
                          <a:rPr lang="en-US" sz="2000" b="0" i="1" kern="0" smtClean="0">
                            <a:latin typeface="Cambria Math" panose="02040503050406030204" pitchFamily="18" charset="0"/>
                            <a:cs typeface="Calibri" panose="020F0502020204030204" pitchFamily="34" charset="0"/>
                            <a:sym typeface="Arial"/>
                          </a:rPr>
                          <m:t>𝑅</m:t>
                        </m:r>
                        <m:r>
                          <a:rPr lang="en-US" sz="2000" b="0" i="1" kern="0" smtClean="0">
                            <a:latin typeface="Cambria Math" panose="02040503050406030204" pitchFamily="18" charset="0"/>
                            <a:cs typeface="Calibri" panose="020F0502020204030204" pitchFamily="34" charset="0"/>
                            <a:sym typeface="Arial"/>
                          </a:rPr>
                          <m:t>=</m:t>
                        </m:r>
                        <m:r>
                          <a:rPr lang="en-US" sz="2000" b="0" i="1" kern="0" smtClean="0">
                            <a:latin typeface="Cambria Math" panose="02040503050406030204" pitchFamily="18" charset="0"/>
                            <a:cs typeface="Calibri" panose="020F0502020204030204" pitchFamily="34" charset="0"/>
                            <a:sym typeface="Arial"/>
                          </a:rPr>
                          <m:t>𝑟</m:t>
                        </m:r>
                      </m:e>
                    </m:d>
                    <m:r>
                      <a:rPr lang="en-US" sz="2000" b="0" i="1" kern="0" smtClean="0">
                        <a:latin typeface="Cambria Math" panose="02040503050406030204" pitchFamily="18" charset="0"/>
                        <a:cs typeface="Calibri" panose="020F0502020204030204" pitchFamily="34" charset="0"/>
                        <a:sym typeface="Arial"/>
                      </a:rPr>
                      <m:t>=</m:t>
                    </m:r>
                    <m:r>
                      <a:rPr lang="en-US" sz="2000" b="0" i="1" kern="0" smtClean="0">
                        <a:latin typeface="Cambria Math" panose="02040503050406030204" pitchFamily="18" charset="0"/>
                        <a:cs typeface="Calibri" panose="020F0502020204030204" pitchFamily="34" charset="0"/>
                        <a:sym typeface="Arial"/>
                      </a:rPr>
                      <m:t>𝑟</m:t>
                    </m:r>
                  </m:oMath>
                </a14:m>
                <a:endParaRPr kumimoji="0" lang="en-US" sz="2000" b="0" i="0" u="none" strike="noStrike" kern="0" cap="none" spc="0" normalizeH="0" baseline="0" noProof="0" dirty="0">
                  <a:ln>
                    <a:noFill/>
                  </a:ln>
                  <a:effectLst/>
                  <a:uLnTx/>
                  <a:uFillTx/>
                  <a:latin typeface="Calibri" panose="020F0502020204030204" pitchFamily="34" charset="0"/>
                  <a:cs typeface="Calibri" panose="020F0502020204030204" pitchFamily="34" charset="0"/>
                  <a:sym typeface="Arial"/>
                </a:endParaRPr>
              </a:p>
              <a:p>
                <a:pPr marL="0" indent="0">
                  <a:buNone/>
                </a:pPr>
                <a:endParaRPr kumimoji="0" lang="en-US" sz="2000" b="0" i="0" u="none" strike="noStrike" kern="0" cap="none" spc="0" normalizeH="0" baseline="0" noProof="0" dirty="0">
                  <a:ln>
                    <a:noFill/>
                  </a:ln>
                  <a:effectLst/>
                  <a:uLnTx/>
                  <a:uFillTx/>
                  <a:latin typeface="Calibri" panose="020F0502020204030204" pitchFamily="34" charset="0"/>
                  <a:cs typeface="Calibri" panose="020F0502020204030204" pitchFamily="34" charset="0"/>
                  <a:sym typeface="Arial"/>
                </a:endParaRPr>
              </a:p>
              <a:p>
                <a:pPr marL="0" indent="0">
                  <a:buNone/>
                </a:pPr>
                <a:r>
                  <a:rPr lang="en-US" sz="2500" dirty="0"/>
                  <a:t>The set of all instances assigned a score value </a:t>
                </a:r>
                <a:r>
                  <a:rPr lang="en-US" sz="2500" b="1" i="1" dirty="0"/>
                  <a:t>r</a:t>
                </a:r>
                <a:r>
                  <a:rPr lang="en-US" sz="2500" dirty="0"/>
                  <a:t> has an </a:t>
                </a:r>
                <a:r>
                  <a:rPr lang="en-US" sz="2500" b="1" i="1" dirty="0"/>
                  <a:t>r</a:t>
                </a:r>
                <a:r>
                  <a:rPr lang="en-US" sz="2500" dirty="0"/>
                  <a:t> fraction of positive instances among them.</a:t>
                </a:r>
              </a:p>
              <a:p>
                <a:pPr marL="0" indent="0">
                  <a:buNone/>
                </a:pPr>
                <a:r>
                  <a:rPr lang="en-US" sz="2500" dirty="0"/>
                  <a:t>The score </a:t>
                </a:r>
                <a:r>
                  <a:rPr lang="en-US" sz="2500" i="1" dirty="0"/>
                  <a:t>R</a:t>
                </a:r>
                <a:r>
                  <a:rPr lang="en-US" sz="2500" dirty="0"/>
                  <a:t> satisfies calibration </a:t>
                </a:r>
                <a:r>
                  <a:rPr lang="en-US" sz="2500" dirty="0">
                    <a:solidFill>
                      <a:srgbClr val="CC0000"/>
                    </a:solidFill>
                  </a:rPr>
                  <a:t>by group </a:t>
                </a:r>
                <a:r>
                  <a:rPr lang="en-US" sz="2500" dirty="0"/>
                  <a:t>if it satisfies:</a:t>
                </a:r>
              </a:p>
              <a:p>
                <a:pPr marL="0" indent="0">
                  <a:buNone/>
                </a:pPr>
                <a:r>
                  <a:rPr lang="en-US" sz="2500" dirty="0"/>
                  <a:t>			</a:t>
                </a:r>
                <a14:m>
                  <m:oMath xmlns:m="http://schemas.openxmlformats.org/officeDocument/2006/math">
                    <m:r>
                      <a:rPr lang="en-US" sz="2000" b="0" i="1" smtClean="0">
                        <a:latin typeface="Cambria Math" panose="02040503050406030204" pitchFamily="18" charset="0"/>
                      </a:rPr>
                      <m:t>𝑃</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𝑌</m:t>
                        </m:r>
                        <m:r>
                          <a:rPr lang="en-US" sz="2000" b="0" i="1" smtClean="0">
                            <a:latin typeface="Cambria Math" panose="02040503050406030204" pitchFamily="18" charset="0"/>
                          </a:rPr>
                          <m:t>=1</m:t>
                        </m:r>
                      </m:e>
                      <m:e>
                        <m:r>
                          <a:rPr lang="en-US" sz="2000" b="0" i="1" smtClean="0">
                            <a:latin typeface="Cambria Math" panose="02040503050406030204" pitchFamily="18" charset="0"/>
                          </a:rPr>
                          <m:t>𝑅</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𝑎</m:t>
                        </m:r>
                      </m:e>
                    </m:d>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  </m:t>
                    </m:r>
                    <m:r>
                      <a:rPr lang="en-US" sz="2000" b="0" i="1" smtClean="0">
                        <a:latin typeface="Cambria Math" panose="02040503050406030204" pitchFamily="18" charset="0"/>
                      </a:rPr>
                      <m:t>𝑓𝑜𝑟</m:t>
                    </m:r>
                    <m:r>
                      <a:rPr lang="en-US" sz="2000" b="0" i="1" smtClean="0">
                        <a:latin typeface="Cambria Math" panose="02040503050406030204" pitchFamily="18" charset="0"/>
                      </a:rPr>
                      <m:t> </m:t>
                    </m:r>
                    <m:r>
                      <a:rPr lang="en-US" sz="2000" b="0" i="1" smtClean="0">
                        <a:latin typeface="Cambria Math" panose="02040503050406030204" pitchFamily="18" charset="0"/>
                      </a:rPr>
                      <m:t>𝑎𝑙𝑙</m:t>
                    </m:r>
                    <m:r>
                      <a:rPr lang="en-US" sz="2000" b="0" i="1" smtClean="0">
                        <a:latin typeface="Cambria Math" panose="02040503050406030204" pitchFamily="18" charset="0"/>
                      </a:rPr>
                      <m:t> </m:t>
                    </m:r>
                    <m:r>
                      <a:rPr lang="en-US" sz="2000" b="0" i="1" smtClean="0">
                        <a:latin typeface="Cambria Math" panose="02040503050406030204" pitchFamily="18" charset="0"/>
                      </a:rPr>
                      <m:t>𝑠𝑐𝑜𝑟𝑒</m:t>
                    </m:r>
                    <m:r>
                      <a:rPr lang="en-US" sz="2000" b="0" i="1" smtClean="0">
                        <a:latin typeface="Cambria Math" panose="02040503050406030204" pitchFamily="18" charset="0"/>
                      </a:rPr>
                      <m:t> </m:t>
                    </m:r>
                    <m:r>
                      <a:rPr lang="en-US" sz="2000" b="0" i="1" smtClean="0">
                        <a:latin typeface="Cambria Math" panose="02040503050406030204" pitchFamily="18" charset="0"/>
                      </a:rPr>
                      <m:t>𝑣𝑎𝑙𝑢𝑒𝑠</m:t>
                    </m:r>
                    <m:r>
                      <a:rPr lang="en-US" sz="2000" b="0" i="1" smtClean="0">
                        <a:latin typeface="Cambria Math" panose="02040503050406030204" pitchFamily="18" charset="0"/>
                      </a:rPr>
                      <m:t> </m:t>
                    </m:r>
                    <m:r>
                      <a:rPr lang="en-US" sz="2000" b="0" i="1" smtClean="0">
                        <a:latin typeface="Cambria Math" panose="02040503050406030204" pitchFamily="18" charset="0"/>
                      </a:rPr>
                      <m:t>𝑟</m:t>
                    </m:r>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r>
                      <a:rPr lang="en-US" sz="2000" b="0" i="1" smtClean="0">
                        <a:latin typeface="Cambria Math" panose="02040503050406030204" pitchFamily="18" charset="0"/>
                      </a:rPr>
                      <m:t>𝑔𝑟𝑜𝑢𝑝𝑠</m:t>
                    </m:r>
                    <m:r>
                      <a:rPr lang="en-US" sz="2000" b="0" i="1" smtClean="0">
                        <a:latin typeface="Cambria Math" panose="02040503050406030204" pitchFamily="18" charset="0"/>
                      </a:rPr>
                      <m:t> </m:t>
                    </m:r>
                    <m:r>
                      <a:rPr lang="en-US" sz="2000" b="0" i="1" smtClean="0">
                        <a:latin typeface="Cambria Math" panose="02040503050406030204" pitchFamily="18" charset="0"/>
                      </a:rPr>
                      <m:t>𝑎</m:t>
                    </m:r>
                  </m:oMath>
                </a14:m>
                <a:endParaRPr lang="en-US" sz="2000" dirty="0"/>
              </a:p>
            </p:txBody>
          </p:sp>
        </mc:Choice>
        <mc:Fallback xmlns="">
          <p:sp>
            <p:nvSpPr>
              <p:cNvPr id="4" name="Θέση περιεχομένου 2">
                <a:extLst>
                  <a:ext uri="{FF2B5EF4-FFF2-40B4-BE49-F238E27FC236}">
                    <a16:creationId xmlns:a16="http://schemas.microsoft.com/office/drawing/2014/main" id="{FB55F576-8B75-75A1-E884-2B91F36152F3}"/>
                  </a:ext>
                </a:extLst>
              </p:cNvPr>
              <p:cNvSpPr>
                <a:spLocks noGrp="1" noRot="1" noChangeAspect="1" noMove="1" noResize="1" noEditPoints="1" noAdjustHandles="1" noChangeArrowheads="1" noChangeShapeType="1" noTextEdit="1"/>
              </p:cNvSpPr>
              <p:nvPr>
                <p:ph idx="1"/>
              </p:nvPr>
            </p:nvSpPr>
            <p:spPr>
              <a:xfrm>
                <a:off x="447582" y="1714663"/>
                <a:ext cx="11057878" cy="5306774"/>
              </a:xfrm>
              <a:blipFill>
                <a:blip r:embed="rId2"/>
                <a:stretch>
                  <a:fillRect l="-882" t="-2067" r="-1544"/>
                </a:stretch>
              </a:blipFill>
            </p:spPr>
            <p:txBody>
              <a:bodyPr/>
              <a:lstStyle/>
              <a:p>
                <a:r>
                  <a:rPr lang="el-GR">
                    <a:noFill/>
                  </a:rPr>
                  <a:t> </a:t>
                </a:r>
              </a:p>
            </p:txBody>
          </p:sp>
        </mc:Fallback>
      </mc:AlternateContent>
      <p:sp>
        <p:nvSpPr>
          <p:cNvPr id="11" name="Rectangle 4">
            <a:extLst>
              <a:ext uri="{FF2B5EF4-FFF2-40B4-BE49-F238E27FC236}">
                <a16:creationId xmlns:a16="http://schemas.microsoft.com/office/drawing/2014/main" id="{A53E3DC0-40F3-6E36-26AD-1FE7EBF1C436}"/>
              </a:ext>
            </a:extLst>
          </p:cNvPr>
          <p:cNvSpPr/>
          <p:nvPr/>
        </p:nvSpPr>
        <p:spPr>
          <a:xfrm>
            <a:off x="498907" y="3115559"/>
            <a:ext cx="10854893" cy="15896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094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5"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Τίτλος 1">
            <a:extLst>
              <a:ext uri="{FF2B5EF4-FFF2-40B4-BE49-F238E27FC236}">
                <a16:creationId xmlns:a16="http://schemas.microsoft.com/office/drawing/2014/main" id="{ED0AA604-759C-5D3C-20ED-288B3AF5D6E6}"/>
              </a:ext>
            </a:extLst>
          </p:cNvPr>
          <p:cNvSpPr>
            <a:spLocks noGrp="1"/>
          </p:cNvSpPr>
          <p:nvPr>
            <p:ph type="title"/>
          </p:nvPr>
        </p:nvSpPr>
        <p:spPr>
          <a:xfrm>
            <a:off x="876691" y="301843"/>
            <a:ext cx="11081530" cy="1003532"/>
          </a:xfrm>
        </p:spPr>
        <p:txBody>
          <a:bodyPr anchor="ctr">
            <a:normAutofit/>
          </a:bodyPr>
          <a:lstStyle/>
          <a:p>
            <a:r>
              <a:rPr lang="en-US" sz="3200" b="1" dirty="0">
                <a:solidFill>
                  <a:schemeClr val="bg1"/>
                </a:solidFill>
              </a:rPr>
              <a:t>Calibration by group as a consequence of unconstrained learning</a:t>
            </a:r>
            <a:endParaRPr lang="el-GR" sz="3200" b="1" dirty="0">
              <a:solidFill>
                <a:schemeClr val="bg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2CE5A7F-2B62-8B4B-16A5-D9634C8B51C8}"/>
                  </a:ext>
                </a:extLst>
              </p:cNvPr>
              <p:cNvSpPr txBox="1"/>
              <p:nvPr/>
            </p:nvSpPr>
            <p:spPr>
              <a:xfrm>
                <a:off x="461639" y="1821195"/>
                <a:ext cx="10857390" cy="3170099"/>
              </a:xfrm>
              <a:prstGeom prst="rect">
                <a:avLst/>
              </a:prstGeom>
              <a:noFill/>
            </p:spPr>
            <p:txBody>
              <a:bodyPr wrap="square" rtlCol="0">
                <a:spAutoFit/>
              </a:bodyPr>
              <a:lstStyle/>
              <a:p>
                <a:endParaRPr lang="en-US" sz="2500" dirty="0">
                  <a:solidFill>
                    <a:srgbClr val="CC0000"/>
                  </a:solidFill>
                </a:endParaRPr>
              </a:p>
              <a:p>
                <a:r>
                  <a:rPr lang="en-US" sz="2500" dirty="0">
                    <a:solidFill>
                      <a:srgbClr val="CC0000"/>
                    </a:solidFill>
                  </a:rPr>
                  <a:t>Group calibration </a:t>
                </a:r>
                <a:r>
                  <a:rPr lang="en-US" sz="2500" dirty="0"/>
                  <a:t>is often </a:t>
                </a:r>
                <a:r>
                  <a:rPr lang="en-US" sz="2500" dirty="0">
                    <a:solidFill>
                      <a:srgbClr val="CC0000"/>
                    </a:solidFill>
                  </a:rPr>
                  <a:t>satisfied</a:t>
                </a:r>
                <a:r>
                  <a:rPr lang="en-US" sz="2500" dirty="0"/>
                  <a:t> by the outcome of </a:t>
                </a:r>
                <a:r>
                  <a:rPr lang="en-US" sz="2500" dirty="0">
                    <a:solidFill>
                      <a:srgbClr val="CC0000"/>
                    </a:solidFill>
                  </a:rPr>
                  <a:t>unconstrained supervised </a:t>
                </a:r>
                <a:r>
                  <a:rPr lang="en-US" sz="2500" dirty="0"/>
                  <a:t>learning without the need for any explicit intervention.</a:t>
                </a:r>
              </a:p>
              <a:p>
                <a:endParaRPr lang="en-US" sz="2500" dirty="0"/>
              </a:p>
              <a:p>
                <a:endParaRPr lang="en-US" sz="2500" dirty="0"/>
              </a:p>
              <a:p>
                <a:endParaRPr lang="en-US" sz="2500" i="1" dirty="0"/>
              </a:p>
              <a:p>
                <a:r>
                  <a:rPr lang="en-US" sz="2500" i="1" dirty="0"/>
                  <a:t>The optimal score </a:t>
                </a:r>
                <a14:m>
                  <m:oMath xmlns:m="http://schemas.openxmlformats.org/officeDocument/2006/math">
                    <m:r>
                      <a:rPr lang="en-US" sz="2500" b="0" i="1" smtClean="0">
                        <a:latin typeface="Cambria Math" panose="02040503050406030204" pitchFamily="18" charset="0"/>
                      </a:rPr>
                      <m:t>𝑟</m:t>
                    </m:r>
                    <m:d>
                      <m:dPr>
                        <m:ctrlPr>
                          <a:rPr lang="en-US" sz="2500" b="0" i="1" smtClean="0">
                            <a:latin typeface="Cambria Math" panose="02040503050406030204" pitchFamily="18" charset="0"/>
                          </a:rPr>
                        </m:ctrlPr>
                      </m:dPr>
                      <m:e>
                        <m:r>
                          <a:rPr lang="en-US" sz="2500" b="0" i="1" smtClean="0">
                            <a:latin typeface="Cambria Math" panose="02040503050406030204" pitchFamily="18" charset="0"/>
                          </a:rPr>
                          <m:t>𝑥</m:t>
                        </m:r>
                      </m:e>
                    </m:d>
                    <m:r>
                      <a:rPr lang="en-US" sz="2500" b="0" i="1" smtClean="0">
                        <a:latin typeface="Cambria Math" panose="02040503050406030204" pitchFamily="18" charset="0"/>
                      </a:rPr>
                      <m:t>=</m:t>
                    </m:r>
                    <m:r>
                      <a:rPr lang="en-US" sz="2500" b="0" i="1" smtClean="0">
                        <a:latin typeface="Cambria Math" panose="02040503050406030204" pitchFamily="18" charset="0"/>
                      </a:rPr>
                      <m:t>𝐸</m:t>
                    </m:r>
                    <m:d>
                      <m:dPr>
                        <m:begChr m:val="["/>
                        <m:endChr m:val="]"/>
                        <m:ctrlPr>
                          <a:rPr lang="en-US" sz="2500" b="0" i="1" smtClean="0">
                            <a:latin typeface="Cambria Math" panose="02040503050406030204" pitchFamily="18" charset="0"/>
                          </a:rPr>
                        </m:ctrlPr>
                      </m:dPr>
                      <m:e>
                        <m:r>
                          <a:rPr lang="en-US" sz="2500" b="0" i="1" smtClean="0">
                            <a:latin typeface="Cambria Math" panose="02040503050406030204" pitchFamily="18" charset="0"/>
                          </a:rPr>
                          <m:t>𝑌</m:t>
                        </m:r>
                      </m:e>
                      <m:e>
                        <m:r>
                          <a:rPr lang="en-US" sz="2500" b="0" i="1" smtClean="0">
                            <a:latin typeface="Cambria Math" panose="02040503050406030204" pitchFamily="18" charset="0"/>
                          </a:rPr>
                          <m:t>𝑋</m:t>
                        </m:r>
                        <m:r>
                          <a:rPr lang="en-US" sz="2500" b="0" i="1" smtClean="0">
                            <a:latin typeface="Cambria Math" panose="02040503050406030204" pitchFamily="18" charset="0"/>
                          </a:rPr>
                          <m:t>=</m:t>
                        </m:r>
                        <m:r>
                          <a:rPr lang="en-US" sz="2500" b="0" i="1" smtClean="0">
                            <a:latin typeface="Cambria Math" panose="02040503050406030204" pitchFamily="18" charset="0"/>
                          </a:rPr>
                          <m:t>𝑥</m:t>
                        </m:r>
                      </m:e>
                    </m:d>
                  </m:oMath>
                </a14:m>
                <a:r>
                  <a:rPr lang="en-US" sz="2500" i="1" dirty="0"/>
                  <a:t> satisfies</a:t>
                </a:r>
              </a:p>
              <a:p>
                <a:r>
                  <a:rPr lang="en-US" sz="2500" i="1" dirty="0"/>
                  <a:t> group calibration for any group</a:t>
                </a:r>
                <a:endParaRPr lang="el-GR" sz="2500" i="1" dirty="0"/>
              </a:p>
            </p:txBody>
          </p:sp>
        </mc:Choice>
        <mc:Fallback xmlns="">
          <p:sp>
            <p:nvSpPr>
              <p:cNvPr id="3" name="TextBox 2">
                <a:extLst>
                  <a:ext uri="{FF2B5EF4-FFF2-40B4-BE49-F238E27FC236}">
                    <a16:creationId xmlns:a16="http://schemas.microsoft.com/office/drawing/2014/main" id="{D2CE5A7F-2B62-8B4B-16A5-D9634C8B51C8}"/>
                  </a:ext>
                </a:extLst>
              </p:cNvPr>
              <p:cNvSpPr txBox="1">
                <a:spLocks noRot="1" noChangeAspect="1" noMove="1" noResize="1" noEditPoints="1" noAdjustHandles="1" noChangeArrowheads="1" noChangeShapeType="1" noTextEdit="1"/>
              </p:cNvSpPr>
              <p:nvPr/>
            </p:nvSpPr>
            <p:spPr>
              <a:xfrm>
                <a:off x="461639" y="1821195"/>
                <a:ext cx="10857390" cy="3170099"/>
              </a:xfrm>
              <a:prstGeom prst="rect">
                <a:avLst/>
              </a:prstGeom>
              <a:blipFill>
                <a:blip r:embed="rId2"/>
                <a:stretch>
                  <a:fillRect l="-955" b="-3654"/>
                </a:stretch>
              </a:blipFill>
            </p:spPr>
            <p:txBody>
              <a:bodyPr/>
              <a:lstStyle/>
              <a:p>
                <a:r>
                  <a:rPr lang="el-GR">
                    <a:noFill/>
                  </a:rPr>
                  <a:t> </a:t>
                </a:r>
              </a:p>
            </p:txBody>
          </p:sp>
        </mc:Fallback>
      </mc:AlternateContent>
      <p:pic>
        <p:nvPicPr>
          <p:cNvPr id="9" name="Εικόνα 8">
            <a:extLst>
              <a:ext uri="{FF2B5EF4-FFF2-40B4-BE49-F238E27FC236}">
                <a16:creationId xmlns:a16="http://schemas.microsoft.com/office/drawing/2014/main" id="{4CAADA07-45C7-0CDF-D040-FB0D114477A7}"/>
              </a:ext>
            </a:extLst>
          </p:cNvPr>
          <p:cNvPicPr>
            <a:picLocks noChangeAspect="1"/>
          </p:cNvPicPr>
          <p:nvPr/>
        </p:nvPicPr>
        <p:blipFill>
          <a:blip r:embed="rId3"/>
          <a:stretch>
            <a:fillRect/>
          </a:stretch>
        </p:blipFill>
        <p:spPr>
          <a:xfrm>
            <a:off x="8128738" y="2763175"/>
            <a:ext cx="3601623" cy="2908567"/>
          </a:xfrm>
          <a:prstGeom prst="rect">
            <a:avLst/>
          </a:prstGeom>
        </p:spPr>
      </p:pic>
      <p:sp>
        <p:nvSpPr>
          <p:cNvPr id="10" name="TextBox 9">
            <a:extLst>
              <a:ext uri="{FF2B5EF4-FFF2-40B4-BE49-F238E27FC236}">
                <a16:creationId xmlns:a16="http://schemas.microsoft.com/office/drawing/2014/main" id="{39EDE03A-0136-067B-8B4D-26794B9AE3F1}"/>
              </a:ext>
            </a:extLst>
          </p:cNvPr>
          <p:cNvSpPr txBox="1"/>
          <p:nvPr/>
        </p:nvSpPr>
        <p:spPr>
          <a:xfrm>
            <a:off x="7890681" y="5563942"/>
            <a:ext cx="4731798" cy="369332"/>
          </a:xfrm>
          <a:prstGeom prst="rect">
            <a:avLst/>
          </a:prstGeom>
          <a:noFill/>
        </p:spPr>
        <p:txBody>
          <a:bodyPr wrap="square" rtlCol="0">
            <a:spAutoFit/>
          </a:bodyPr>
          <a:lstStyle/>
          <a:p>
            <a:r>
              <a:rPr lang="en-US" dirty="0"/>
              <a:t>Group calibration curves on Census ACS data</a:t>
            </a:r>
            <a:endParaRPr lang="el-GR" dirty="0"/>
          </a:p>
        </p:txBody>
      </p:sp>
      <p:sp>
        <p:nvSpPr>
          <p:cNvPr id="12" name="TextBox 11">
            <a:extLst>
              <a:ext uri="{FF2B5EF4-FFF2-40B4-BE49-F238E27FC236}">
                <a16:creationId xmlns:a16="http://schemas.microsoft.com/office/drawing/2014/main" id="{C859AEAB-B61D-FECB-1009-72FEDFDEF9CE}"/>
              </a:ext>
            </a:extLst>
          </p:cNvPr>
          <p:cNvSpPr txBox="1"/>
          <p:nvPr/>
        </p:nvSpPr>
        <p:spPr>
          <a:xfrm>
            <a:off x="261890" y="6232991"/>
            <a:ext cx="11468471" cy="646331"/>
          </a:xfrm>
          <a:prstGeom prst="rect">
            <a:avLst/>
          </a:prstGeom>
          <a:noFill/>
        </p:spPr>
        <p:txBody>
          <a:bodyPr wrap="square">
            <a:spAutoFit/>
          </a:bodyPr>
          <a:lstStyle/>
          <a:p>
            <a:r>
              <a:rPr lang="en-US" i="1" dirty="0"/>
              <a:t>Lydia T Liu, Max </a:t>
            </a:r>
            <a:r>
              <a:rPr lang="en-US" i="1" dirty="0" err="1"/>
              <a:t>Simchowitz</a:t>
            </a:r>
            <a:r>
              <a:rPr lang="en-US" i="1" dirty="0"/>
              <a:t>, and Moritz Hardt. The implicit fairness criterion of unconstrained learning. In International Conference on Machine Learning, pages 4051–4060. PMLR, 2019.</a:t>
            </a:r>
            <a:endParaRPr lang="el-GR" i="1" dirty="0"/>
          </a:p>
        </p:txBody>
      </p:sp>
    </p:spTree>
    <p:extLst>
      <p:ext uri="{BB962C8B-B14F-4D97-AF65-F5344CB8AC3E}">
        <p14:creationId xmlns:p14="http://schemas.microsoft.com/office/powerpoint/2010/main" val="2471390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5"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Τίτλος 1">
            <a:extLst>
              <a:ext uri="{FF2B5EF4-FFF2-40B4-BE49-F238E27FC236}">
                <a16:creationId xmlns:a16="http://schemas.microsoft.com/office/drawing/2014/main" id="{ED0AA604-759C-5D3C-20ED-288B3AF5D6E6}"/>
              </a:ext>
            </a:extLst>
          </p:cNvPr>
          <p:cNvSpPr>
            <a:spLocks noGrp="1"/>
          </p:cNvSpPr>
          <p:nvPr>
            <p:ph type="title"/>
          </p:nvPr>
        </p:nvSpPr>
        <p:spPr>
          <a:xfrm>
            <a:off x="876691" y="301843"/>
            <a:ext cx="10477109" cy="1003532"/>
          </a:xfrm>
        </p:spPr>
        <p:txBody>
          <a:bodyPr anchor="ctr">
            <a:normAutofit/>
          </a:bodyPr>
          <a:lstStyle/>
          <a:p>
            <a:r>
              <a:rPr lang="en-US" sz="3200" b="1" dirty="0">
                <a:solidFill>
                  <a:schemeClr val="bg1"/>
                </a:solidFill>
              </a:rPr>
              <a:t>How to satisfy a non-discrimination criterion</a:t>
            </a:r>
            <a:endParaRPr lang="el-GR" sz="3200" b="1" dirty="0">
              <a:solidFill>
                <a:schemeClr val="bg1"/>
              </a:solidFill>
            </a:endParaRPr>
          </a:p>
        </p:txBody>
      </p:sp>
      <p:sp>
        <p:nvSpPr>
          <p:cNvPr id="3" name="TextBox 2">
            <a:extLst>
              <a:ext uri="{FF2B5EF4-FFF2-40B4-BE49-F238E27FC236}">
                <a16:creationId xmlns:a16="http://schemas.microsoft.com/office/drawing/2014/main" id="{4A8B8D25-DD33-3DE0-7010-B0884D62491D}"/>
              </a:ext>
            </a:extLst>
          </p:cNvPr>
          <p:cNvSpPr txBox="1"/>
          <p:nvPr/>
        </p:nvSpPr>
        <p:spPr>
          <a:xfrm>
            <a:off x="470517" y="2035205"/>
            <a:ext cx="10955045" cy="317009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500" dirty="0">
                <a:solidFill>
                  <a:srgbClr val="7030A0"/>
                </a:solidFill>
              </a:rPr>
              <a:t>Pre-processing</a:t>
            </a:r>
            <a:r>
              <a:rPr lang="en-US" sz="2500" dirty="0"/>
              <a:t>: feature space to be uncorrelated with the sensitive attribute</a:t>
            </a:r>
          </a:p>
          <a:p>
            <a:pPr marL="285750" indent="-285750">
              <a:lnSpc>
                <a:spcPct val="150000"/>
              </a:lnSpc>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solidFill>
                  <a:srgbClr val="7030A0"/>
                </a:solidFill>
              </a:rPr>
              <a:t>In-training: </a:t>
            </a:r>
            <a:r>
              <a:rPr lang="en-US" sz="2500" dirty="0"/>
              <a:t>work</a:t>
            </a:r>
            <a:r>
              <a:rPr lang="en-US" sz="2500" dirty="0">
                <a:solidFill>
                  <a:srgbClr val="7030A0"/>
                </a:solidFill>
              </a:rPr>
              <a:t> </a:t>
            </a:r>
            <a:r>
              <a:rPr lang="en-US" sz="2500" dirty="0"/>
              <a:t>the constraint into the optimization process that constructs a classifier from training data</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solidFill>
                  <a:srgbClr val="7030A0"/>
                </a:solidFill>
              </a:rPr>
              <a:t>Post-processing: </a:t>
            </a:r>
            <a:r>
              <a:rPr lang="en-US" sz="2500" dirty="0"/>
              <a:t>adjust a learned classifier to be uncorrelated with the sensitive attribute</a:t>
            </a:r>
            <a:endParaRPr lang="el-GR" sz="2500" dirty="0">
              <a:solidFill>
                <a:srgbClr val="7030A0"/>
              </a:solidFill>
            </a:endParaRPr>
          </a:p>
        </p:txBody>
      </p:sp>
    </p:spTree>
    <p:extLst>
      <p:ext uri="{BB962C8B-B14F-4D97-AF65-F5344CB8AC3E}">
        <p14:creationId xmlns:p14="http://schemas.microsoft.com/office/powerpoint/2010/main" val="82481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5"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Τίτλος 1">
            <a:extLst>
              <a:ext uri="{FF2B5EF4-FFF2-40B4-BE49-F238E27FC236}">
                <a16:creationId xmlns:a16="http://schemas.microsoft.com/office/drawing/2014/main" id="{ED0AA604-759C-5D3C-20ED-288B3AF5D6E6}"/>
              </a:ext>
            </a:extLst>
          </p:cNvPr>
          <p:cNvSpPr>
            <a:spLocks noGrp="1"/>
          </p:cNvSpPr>
          <p:nvPr>
            <p:ph type="title"/>
          </p:nvPr>
        </p:nvSpPr>
        <p:spPr>
          <a:xfrm>
            <a:off x="876691" y="301843"/>
            <a:ext cx="10477109" cy="1003532"/>
          </a:xfrm>
        </p:spPr>
        <p:txBody>
          <a:bodyPr anchor="ctr">
            <a:normAutofit/>
          </a:bodyPr>
          <a:lstStyle/>
          <a:p>
            <a:r>
              <a:rPr lang="en-US" sz="3200" b="1" dirty="0">
                <a:solidFill>
                  <a:schemeClr val="bg1"/>
                </a:solidFill>
              </a:rPr>
              <a:t>Relationships between criteria</a:t>
            </a:r>
            <a:endParaRPr lang="el-GR" sz="3200" b="1" dirty="0">
              <a:solidFill>
                <a:schemeClr val="bg1"/>
              </a:solidFill>
            </a:endParaRPr>
          </a:p>
        </p:txBody>
      </p:sp>
      <p:sp>
        <p:nvSpPr>
          <p:cNvPr id="3" name="TextBox 2">
            <a:extLst>
              <a:ext uri="{FF2B5EF4-FFF2-40B4-BE49-F238E27FC236}">
                <a16:creationId xmlns:a16="http://schemas.microsoft.com/office/drawing/2014/main" id="{D5B1BD9D-B5F6-BCF0-7F22-4DEAFE3AA3C8}"/>
              </a:ext>
            </a:extLst>
          </p:cNvPr>
          <p:cNvSpPr txBox="1"/>
          <p:nvPr/>
        </p:nvSpPr>
        <p:spPr>
          <a:xfrm>
            <a:off x="701336" y="1979720"/>
            <a:ext cx="10972800" cy="2785378"/>
          </a:xfrm>
          <a:prstGeom prst="rect">
            <a:avLst/>
          </a:prstGeom>
          <a:noFill/>
        </p:spPr>
        <p:txBody>
          <a:bodyPr wrap="square" rtlCol="0">
            <a:spAutoFit/>
          </a:bodyPr>
          <a:lstStyle/>
          <a:p>
            <a:r>
              <a:rPr lang="en-US" sz="2500" dirty="0"/>
              <a:t>Any of these criteria are mutually exclusive in general</a:t>
            </a:r>
            <a:endParaRPr lang="el-GR" sz="2500" dirty="0"/>
          </a:p>
          <a:p>
            <a:endParaRPr lang="el-GR" sz="2500" dirty="0"/>
          </a:p>
          <a:p>
            <a:pPr marL="342900" indent="-342900">
              <a:buFont typeface="Arial" panose="020B0604020202020204" pitchFamily="34" charset="0"/>
              <a:buChar char="•"/>
            </a:pPr>
            <a:r>
              <a:rPr lang="en-US" sz="2500" i="1" dirty="0"/>
              <a:t>Independence versus sufficiency</a:t>
            </a:r>
            <a:endParaRPr lang="el-GR" sz="2500" i="1" dirty="0"/>
          </a:p>
          <a:p>
            <a:pPr marL="342900" indent="-342900">
              <a:buFont typeface="Arial" panose="020B0604020202020204" pitchFamily="34" charset="0"/>
              <a:buChar char="•"/>
            </a:pPr>
            <a:r>
              <a:rPr lang="en-US" sz="2500" i="1" dirty="0"/>
              <a:t>Independence versus separation</a:t>
            </a:r>
          </a:p>
          <a:p>
            <a:pPr marL="342900" indent="-342900">
              <a:buFont typeface="Arial" panose="020B0604020202020204" pitchFamily="34" charset="0"/>
              <a:buChar char="•"/>
            </a:pPr>
            <a:r>
              <a:rPr lang="en-US" sz="2500" i="1" dirty="0"/>
              <a:t>Separation versus sufficiency</a:t>
            </a:r>
          </a:p>
          <a:p>
            <a:pPr marL="342900" indent="-342900">
              <a:buFont typeface="Arial" panose="020B0604020202020204" pitchFamily="34" charset="0"/>
              <a:buChar char="•"/>
            </a:pPr>
            <a:endParaRPr lang="en-US" sz="2500" i="1" dirty="0"/>
          </a:p>
          <a:p>
            <a:endParaRPr lang="el-GR" sz="2500" dirty="0"/>
          </a:p>
        </p:txBody>
      </p:sp>
    </p:spTree>
    <p:extLst>
      <p:ext uri="{BB962C8B-B14F-4D97-AF65-F5344CB8AC3E}">
        <p14:creationId xmlns:p14="http://schemas.microsoft.com/office/powerpoint/2010/main" val="953372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5"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Τίτλος 1">
            <a:extLst>
              <a:ext uri="{FF2B5EF4-FFF2-40B4-BE49-F238E27FC236}">
                <a16:creationId xmlns:a16="http://schemas.microsoft.com/office/drawing/2014/main" id="{ED0AA604-759C-5D3C-20ED-288B3AF5D6E6}"/>
              </a:ext>
            </a:extLst>
          </p:cNvPr>
          <p:cNvSpPr>
            <a:spLocks noGrp="1"/>
          </p:cNvSpPr>
          <p:nvPr>
            <p:ph type="title"/>
          </p:nvPr>
        </p:nvSpPr>
        <p:spPr>
          <a:xfrm>
            <a:off x="876691" y="301843"/>
            <a:ext cx="10477109" cy="1003532"/>
          </a:xfrm>
        </p:spPr>
        <p:txBody>
          <a:bodyPr anchor="ctr">
            <a:normAutofit/>
          </a:bodyPr>
          <a:lstStyle/>
          <a:p>
            <a:r>
              <a:rPr lang="en-US" sz="3200" b="1" dirty="0">
                <a:solidFill>
                  <a:schemeClr val="bg1"/>
                </a:solidFill>
              </a:rPr>
              <a:t>Case Study: Credit Scoring</a:t>
            </a:r>
            <a:endParaRPr lang="el-GR" sz="3200" b="1" dirty="0">
              <a:solidFill>
                <a:schemeClr val="bg1"/>
              </a:solidFill>
            </a:endParaRPr>
          </a:p>
        </p:txBody>
      </p:sp>
      <p:sp>
        <p:nvSpPr>
          <p:cNvPr id="4" name="TextBox 3">
            <a:extLst>
              <a:ext uri="{FF2B5EF4-FFF2-40B4-BE49-F238E27FC236}">
                <a16:creationId xmlns:a16="http://schemas.microsoft.com/office/drawing/2014/main" id="{60584064-8FBC-40EE-8B8D-2EE5066FADBF}"/>
              </a:ext>
            </a:extLst>
          </p:cNvPr>
          <p:cNvSpPr txBox="1"/>
          <p:nvPr/>
        </p:nvSpPr>
        <p:spPr>
          <a:xfrm>
            <a:off x="470516" y="1904800"/>
            <a:ext cx="11372296"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Credit Scores: Estimate the risk that a loan applicant will default on a loan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 the United States, three major credit-reporting for-profit agencies that generate risk scores based on their collected data</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Credit agency regulation in the United States began with the Fair Credit Reporting Act of 1970</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Regulation of credit agencies in the United States started with the Fair Credit Reporting Act, first passed in 1970, that aims to promote the accuracy, fairness, and privacy of consumer of information collected by the reporting agencies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Equal Credit Opportunity Act, established in 1974, prohibits creditors from discriminating against applicants based on factors such as race, color, religion, national origin, sex, marital status, or age</a:t>
            </a:r>
          </a:p>
          <a:p>
            <a:pPr marL="285750" indent="-285750">
              <a:buFont typeface="Arial" panose="020B0604020202020204" pitchFamily="34" charset="0"/>
              <a:buChar char="•"/>
            </a:pPr>
            <a:endParaRPr lang="el-GR" sz="2000" dirty="0"/>
          </a:p>
        </p:txBody>
      </p:sp>
    </p:spTree>
    <p:extLst>
      <p:ext uri="{BB962C8B-B14F-4D97-AF65-F5344CB8AC3E}">
        <p14:creationId xmlns:p14="http://schemas.microsoft.com/office/powerpoint/2010/main" val="103935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5"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Τίτλος 1">
            <a:extLst>
              <a:ext uri="{FF2B5EF4-FFF2-40B4-BE49-F238E27FC236}">
                <a16:creationId xmlns:a16="http://schemas.microsoft.com/office/drawing/2014/main" id="{ED0AA604-759C-5D3C-20ED-288B3AF5D6E6}"/>
              </a:ext>
            </a:extLst>
          </p:cNvPr>
          <p:cNvSpPr>
            <a:spLocks noGrp="1"/>
          </p:cNvSpPr>
          <p:nvPr>
            <p:ph type="title"/>
          </p:nvPr>
        </p:nvSpPr>
        <p:spPr>
          <a:xfrm>
            <a:off x="876691" y="301843"/>
            <a:ext cx="10477109" cy="1003532"/>
          </a:xfrm>
        </p:spPr>
        <p:txBody>
          <a:bodyPr anchor="ctr">
            <a:normAutofit/>
          </a:bodyPr>
          <a:lstStyle/>
          <a:p>
            <a:r>
              <a:rPr lang="en-US" sz="3200" b="1" dirty="0">
                <a:solidFill>
                  <a:schemeClr val="bg1"/>
                </a:solidFill>
              </a:rPr>
              <a:t>Case Study: Credit Scoring</a:t>
            </a:r>
            <a:endParaRPr lang="el-GR" sz="3200" b="1" dirty="0">
              <a:solidFill>
                <a:schemeClr val="bg1"/>
              </a:solidFill>
            </a:endParaRPr>
          </a:p>
        </p:txBody>
      </p:sp>
      <p:pic>
        <p:nvPicPr>
          <p:cNvPr id="9" name="Εικόνα 8">
            <a:extLst>
              <a:ext uri="{FF2B5EF4-FFF2-40B4-BE49-F238E27FC236}">
                <a16:creationId xmlns:a16="http://schemas.microsoft.com/office/drawing/2014/main" id="{D0F05FDC-B050-FC18-7D41-4033B87AB4B3}"/>
              </a:ext>
            </a:extLst>
          </p:cNvPr>
          <p:cNvPicPr>
            <a:picLocks noChangeAspect="1"/>
          </p:cNvPicPr>
          <p:nvPr/>
        </p:nvPicPr>
        <p:blipFill>
          <a:blip r:embed="rId2"/>
          <a:stretch>
            <a:fillRect/>
          </a:stretch>
        </p:blipFill>
        <p:spPr>
          <a:xfrm>
            <a:off x="8289710" y="1597072"/>
            <a:ext cx="3748410" cy="1358624"/>
          </a:xfrm>
          <a:prstGeom prst="rect">
            <a:avLst/>
          </a:prstGeom>
        </p:spPr>
      </p:pic>
      <p:sp>
        <p:nvSpPr>
          <p:cNvPr id="11" name="TextBox 10">
            <a:extLst>
              <a:ext uri="{FF2B5EF4-FFF2-40B4-BE49-F238E27FC236}">
                <a16:creationId xmlns:a16="http://schemas.microsoft.com/office/drawing/2014/main" id="{8CA03BFA-A796-02C5-5A1E-1AE4219B979A}"/>
              </a:ext>
            </a:extLst>
          </p:cNvPr>
          <p:cNvSpPr txBox="1"/>
          <p:nvPr/>
        </p:nvSpPr>
        <p:spPr>
          <a:xfrm>
            <a:off x="374897" y="1997839"/>
            <a:ext cx="7345884" cy="3693319"/>
          </a:xfrm>
          <a:prstGeom prst="rect">
            <a:avLst/>
          </a:prstGeom>
          <a:noFill/>
        </p:spPr>
        <p:txBody>
          <a:bodyPr wrap="square" rtlCol="0">
            <a:spAutoFit/>
          </a:bodyPr>
          <a:lstStyle/>
          <a:p>
            <a:pPr marL="285750" indent="-285750">
              <a:buFont typeface="Arial" panose="020B0604020202020204" pitchFamily="34" charset="0"/>
              <a:buChar char="•"/>
            </a:pPr>
            <a:r>
              <a:rPr lang="en-US" sz="2000" dirty="0"/>
              <a:t>Dataset comprises aggregate statistics from 2003, including credit scores, demographic information, and outcomes</a:t>
            </a:r>
          </a:p>
          <a:p>
            <a:endParaRPr lang="en-US" sz="2000" dirty="0"/>
          </a:p>
          <a:p>
            <a:pPr marL="285750" indent="-285750">
              <a:buFont typeface="Arial" panose="020B0604020202020204" pitchFamily="34" charset="0"/>
              <a:buChar char="•"/>
            </a:pPr>
            <a:r>
              <a:rPr lang="en-US" sz="2000" dirty="0"/>
              <a:t>Focus on score, race and outcome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score used is based on TransUnion </a:t>
            </a:r>
            <a:r>
              <a:rPr lang="en-US" sz="2000" dirty="0" err="1"/>
              <a:t>TransRisk</a:t>
            </a:r>
            <a:r>
              <a:rPr lang="en-US" sz="2000" dirty="0"/>
              <a:t> score</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dirty="0"/>
              <a:t>Performance variable: based on the performance of new or existing accounts and measures whether individuals have been late 90 days or more on one or more of their accounts </a:t>
            </a:r>
          </a:p>
        </p:txBody>
      </p:sp>
      <p:sp>
        <p:nvSpPr>
          <p:cNvPr id="12" name="TextBox 11">
            <a:extLst>
              <a:ext uri="{FF2B5EF4-FFF2-40B4-BE49-F238E27FC236}">
                <a16:creationId xmlns:a16="http://schemas.microsoft.com/office/drawing/2014/main" id="{2A130590-082B-033A-50E4-34BD69DA89E5}"/>
              </a:ext>
            </a:extLst>
          </p:cNvPr>
          <p:cNvSpPr txBox="1"/>
          <p:nvPr/>
        </p:nvSpPr>
        <p:spPr>
          <a:xfrm>
            <a:off x="8671451" y="2812817"/>
            <a:ext cx="3126974" cy="323165"/>
          </a:xfrm>
          <a:prstGeom prst="rect">
            <a:avLst/>
          </a:prstGeom>
          <a:noFill/>
        </p:spPr>
        <p:txBody>
          <a:bodyPr wrap="square" rtlCol="0">
            <a:spAutoFit/>
          </a:bodyPr>
          <a:lstStyle/>
          <a:p>
            <a:r>
              <a:rPr lang="en-US" sz="1500" dirty="0"/>
              <a:t>Credit score distribution by ethnicity</a:t>
            </a:r>
            <a:endParaRPr lang="el-GR" sz="1500" dirty="0"/>
          </a:p>
        </p:txBody>
      </p:sp>
      <p:pic>
        <p:nvPicPr>
          <p:cNvPr id="13" name="Εικόνα 12">
            <a:extLst>
              <a:ext uri="{FF2B5EF4-FFF2-40B4-BE49-F238E27FC236}">
                <a16:creationId xmlns:a16="http://schemas.microsoft.com/office/drawing/2014/main" id="{C5B3AAF0-7D08-D072-398C-DE6D38BA9287}"/>
              </a:ext>
            </a:extLst>
          </p:cNvPr>
          <p:cNvPicPr>
            <a:picLocks noChangeAspect="1"/>
          </p:cNvPicPr>
          <p:nvPr/>
        </p:nvPicPr>
        <p:blipFill>
          <a:blip r:embed="rId3"/>
          <a:stretch>
            <a:fillRect/>
          </a:stretch>
        </p:blipFill>
        <p:spPr>
          <a:xfrm>
            <a:off x="8553789" y="3865796"/>
            <a:ext cx="3362298" cy="2790263"/>
          </a:xfrm>
          <a:prstGeom prst="rect">
            <a:avLst/>
          </a:prstGeom>
        </p:spPr>
      </p:pic>
    </p:spTree>
    <p:extLst>
      <p:ext uri="{BB962C8B-B14F-4D97-AF65-F5344CB8AC3E}">
        <p14:creationId xmlns:p14="http://schemas.microsoft.com/office/powerpoint/2010/main" val="4921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5"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Τίτλος 1">
            <a:extLst>
              <a:ext uri="{FF2B5EF4-FFF2-40B4-BE49-F238E27FC236}">
                <a16:creationId xmlns:a16="http://schemas.microsoft.com/office/drawing/2014/main" id="{ED0AA604-759C-5D3C-20ED-288B3AF5D6E6}"/>
              </a:ext>
            </a:extLst>
          </p:cNvPr>
          <p:cNvSpPr>
            <a:spLocks noGrp="1"/>
          </p:cNvSpPr>
          <p:nvPr>
            <p:ph type="title"/>
          </p:nvPr>
        </p:nvSpPr>
        <p:spPr>
          <a:xfrm>
            <a:off x="876691" y="301843"/>
            <a:ext cx="10477109" cy="1003532"/>
          </a:xfrm>
        </p:spPr>
        <p:txBody>
          <a:bodyPr anchor="ctr">
            <a:normAutofit/>
          </a:bodyPr>
          <a:lstStyle/>
          <a:p>
            <a:r>
              <a:rPr lang="en-US" sz="3200" b="1" dirty="0">
                <a:solidFill>
                  <a:schemeClr val="bg1"/>
                </a:solidFill>
              </a:rPr>
              <a:t>Case Study: Credit Scoring</a:t>
            </a:r>
            <a:endParaRPr lang="el-GR" sz="3200" b="1" dirty="0">
              <a:solidFill>
                <a:schemeClr val="bg1"/>
              </a:solidFill>
            </a:endParaRPr>
          </a:p>
        </p:txBody>
      </p:sp>
      <p:pic>
        <p:nvPicPr>
          <p:cNvPr id="13" name="Εικόνα 12">
            <a:extLst>
              <a:ext uri="{FF2B5EF4-FFF2-40B4-BE49-F238E27FC236}">
                <a16:creationId xmlns:a16="http://schemas.microsoft.com/office/drawing/2014/main" id="{40602773-7419-A586-17A6-070D22C81BD0}"/>
              </a:ext>
            </a:extLst>
          </p:cNvPr>
          <p:cNvPicPr>
            <a:picLocks noChangeAspect="1"/>
          </p:cNvPicPr>
          <p:nvPr/>
        </p:nvPicPr>
        <p:blipFill>
          <a:blip r:embed="rId2"/>
          <a:stretch>
            <a:fillRect/>
          </a:stretch>
        </p:blipFill>
        <p:spPr>
          <a:xfrm>
            <a:off x="2406589" y="2246050"/>
            <a:ext cx="7378822" cy="2935223"/>
          </a:xfrm>
          <a:prstGeom prst="rect">
            <a:avLst/>
          </a:prstGeom>
        </p:spPr>
      </p:pic>
      <p:sp>
        <p:nvSpPr>
          <p:cNvPr id="15" name="TextBox 14">
            <a:extLst>
              <a:ext uri="{FF2B5EF4-FFF2-40B4-BE49-F238E27FC236}">
                <a16:creationId xmlns:a16="http://schemas.microsoft.com/office/drawing/2014/main" id="{FA032B66-0AD0-1C08-4C69-948A3743C6DD}"/>
              </a:ext>
            </a:extLst>
          </p:cNvPr>
          <p:cNvSpPr txBox="1"/>
          <p:nvPr/>
        </p:nvSpPr>
        <p:spPr>
          <a:xfrm>
            <a:off x="202717" y="5633423"/>
            <a:ext cx="11825056" cy="477054"/>
          </a:xfrm>
          <a:prstGeom prst="rect">
            <a:avLst/>
          </a:prstGeom>
          <a:noFill/>
        </p:spPr>
        <p:txBody>
          <a:bodyPr wrap="square" rtlCol="0">
            <a:spAutoFit/>
          </a:bodyPr>
          <a:lstStyle/>
          <a:p>
            <a:r>
              <a:rPr lang="en-US" sz="2500" dirty="0"/>
              <a:t>“White ” group encloses a noticeably larger area under the curve than the “Black” group</a:t>
            </a:r>
            <a:endParaRPr lang="el-GR" sz="2500" dirty="0"/>
          </a:p>
        </p:txBody>
      </p:sp>
      <p:sp>
        <p:nvSpPr>
          <p:cNvPr id="16" name="TextBox 15">
            <a:extLst>
              <a:ext uri="{FF2B5EF4-FFF2-40B4-BE49-F238E27FC236}">
                <a16:creationId xmlns:a16="http://schemas.microsoft.com/office/drawing/2014/main" id="{DD08E408-B3BC-B5D1-46C3-5A32FC2E9D3F}"/>
              </a:ext>
            </a:extLst>
          </p:cNvPr>
          <p:cNvSpPr txBox="1"/>
          <p:nvPr/>
        </p:nvSpPr>
        <p:spPr>
          <a:xfrm>
            <a:off x="4598634" y="1935621"/>
            <a:ext cx="6569475" cy="371725"/>
          </a:xfrm>
          <a:prstGeom prst="rect">
            <a:avLst/>
          </a:prstGeom>
          <a:noFill/>
        </p:spPr>
        <p:txBody>
          <a:bodyPr wrap="square" rtlCol="0">
            <a:spAutoFit/>
          </a:bodyPr>
          <a:lstStyle/>
          <a:p>
            <a:r>
              <a:rPr lang="en-US" dirty="0"/>
              <a:t>ROC curve of credit score by group</a:t>
            </a:r>
            <a:endParaRPr lang="el-GR" dirty="0"/>
          </a:p>
        </p:txBody>
      </p:sp>
    </p:spTree>
    <p:extLst>
      <p:ext uri="{BB962C8B-B14F-4D97-AF65-F5344CB8AC3E}">
        <p14:creationId xmlns:p14="http://schemas.microsoft.com/office/powerpoint/2010/main" val="54219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5"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Τίτλος 1">
            <a:extLst>
              <a:ext uri="{FF2B5EF4-FFF2-40B4-BE49-F238E27FC236}">
                <a16:creationId xmlns:a16="http://schemas.microsoft.com/office/drawing/2014/main" id="{ED0AA604-759C-5D3C-20ED-288B3AF5D6E6}"/>
              </a:ext>
            </a:extLst>
          </p:cNvPr>
          <p:cNvSpPr>
            <a:spLocks noGrp="1"/>
          </p:cNvSpPr>
          <p:nvPr>
            <p:ph type="title"/>
          </p:nvPr>
        </p:nvSpPr>
        <p:spPr>
          <a:xfrm>
            <a:off x="876691" y="301843"/>
            <a:ext cx="10477109" cy="1003532"/>
          </a:xfrm>
        </p:spPr>
        <p:txBody>
          <a:bodyPr anchor="ctr">
            <a:normAutofit/>
          </a:bodyPr>
          <a:lstStyle/>
          <a:p>
            <a:r>
              <a:rPr lang="en-US" sz="3200" b="1" dirty="0">
                <a:solidFill>
                  <a:schemeClr val="bg1"/>
                </a:solidFill>
              </a:rPr>
              <a:t>Case Study: Credit Scoring</a:t>
            </a:r>
            <a:endParaRPr lang="el-GR" sz="3200" b="1" dirty="0">
              <a:solidFill>
                <a:schemeClr val="bg1"/>
              </a:solidFill>
            </a:endParaRPr>
          </a:p>
        </p:txBody>
      </p:sp>
      <p:sp>
        <p:nvSpPr>
          <p:cNvPr id="3" name="TextBox 2">
            <a:extLst>
              <a:ext uri="{FF2B5EF4-FFF2-40B4-BE49-F238E27FC236}">
                <a16:creationId xmlns:a16="http://schemas.microsoft.com/office/drawing/2014/main" id="{B479ACC5-D91B-FAEC-1940-7F11A3AB6674}"/>
              </a:ext>
            </a:extLst>
          </p:cNvPr>
          <p:cNvSpPr txBox="1"/>
          <p:nvPr/>
        </p:nvSpPr>
        <p:spPr>
          <a:xfrm>
            <a:off x="413484" y="2111161"/>
            <a:ext cx="11168109" cy="3477875"/>
          </a:xfrm>
          <a:prstGeom prst="rect">
            <a:avLst/>
          </a:prstGeom>
          <a:noFill/>
        </p:spPr>
        <p:txBody>
          <a:bodyPr wrap="square" rtlCol="0">
            <a:spAutoFit/>
          </a:bodyPr>
          <a:lstStyle/>
          <a:p>
            <a:r>
              <a:rPr lang="en-US" sz="2000" dirty="0"/>
              <a:t>Four different classification strategies:</a:t>
            </a:r>
          </a:p>
          <a:p>
            <a:endParaRPr lang="en-US" sz="2000" dirty="0"/>
          </a:p>
          <a:p>
            <a:pPr marL="342900" indent="-342900">
              <a:buFont typeface="+mj-lt"/>
              <a:buAutoNum type="arabicPeriod"/>
            </a:pPr>
            <a:r>
              <a:rPr lang="en-US" sz="2000" b="1" dirty="0"/>
              <a:t>Maximum profit</a:t>
            </a:r>
            <a:r>
              <a:rPr lang="en-US" sz="2000" dirty="0"/>
              <a:t>: Pick possibly group-dependent score thresholds in a way that maximizes profit</a:t>
            </a:r>
          </a:p>
          <a:p>
            <a:pPr marL="342900" indent="-342900">
              <a:buFont typeface="+mj-lt"/>
              <a:buAutoNum type="arabicPeriod"/>
            </a:pPr>
            <a:endParaRPr lang="en-US" sz="2000" dirty="0"/>
          </a:p>
          <a:p>
            <a:pPr marL="342900" indent="-342900">
              <a:buFont typeface="+mj-lt"/>
              <a:buAutoNum type="arabicPeriod"/>
            </a:pPr>
            <a:r>
              <a:rPr lang="en-US" sz="2000" b="1" dirty="0"/>
              <a:t>Single threshold</a:t>
            </a:r>
            <a:r>
              <a:rPr lang="en-US" sz="2000" dirty="0"/>
              <a:t>: Pick a single uniform score threshold for all groups in a way that maximizes profit</a:t>
            </a:r>
          </a:p>
          <a:p>
            <a:pPr marL="342900" indent="-342900">
              <a:buFont typeface="+mj-lt"/>
              <a:buAutoNum type="arabicPeriod"/>
            </a:pPr>
            <a:endParaRPr lang="en-US" sz="2000" dirty="0"/>
          </a:p>
          <a:p>
            <a:pPr marL="342900" indent="-342900">
              <a:buFont typeface="+mj-lt"/>
              <a:buAutoNum type="arabicPeriod"/>
            </a:pPr>
            <a:r>
              <a:rPr lang="en-US" sz="2000" b="1" dirty="0"/>
              <a:t>Independence</a:t>
            </a:r>
            <a:r>
              <a:rPr lang="en-US" sz="2000" dirty="0"/>
              <a:t>: Achieve an equal acceptance rate in all groups. Subject to this constraint, maximize profit</a:t>
            </a:r>
          </a:p>
          <a:p>
            <a:pPr marL="342900" indent="-342900">
              <a:buFont typeface="+mj-lt"/>
              <a:buAutoNum type="arabicPeriod"/>
            </a:pPr>
            <a:endParaRPr lang="en-US" sz="2000" dirty="0"/>
          </a:p>
          <a:p>
            <a:pPr marL="342900" indent="-342900">
              <a:buFont typeface="+mj-lt"/>
              <a:buAutoNum type="arabicPeriod"/>
            </a:pPr>
            <a:r>
              <a:rPr lang="en-US" sz="2000" b="1" dirty="0"/>
              <a:t>Separation</a:t>
            </a:r>
            <a:r>
              <a:rPr lang="en-US" sz="2000" dirty="0"/>
              <a:t>: Achieve an equal true/false positive rate in all groups. Subject to this constraint, maximize profit</a:t>
            </a:r>
            <a:endParaRPr lang="el-GR" sz="2000" dirty="0"/>
          </a:p>
        </p:txBody>
      </p:sp>
    </p:spTree>
    <p:extLst>
      <p:ext uri="{BB962C8B-B14F-4D97-AF65-F5344CB8AC3E}">
        <p14:creationId xmlns:p14="http://schemas.microsoft.com/office/powerpoint/2010/main" val="330187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5"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Τίτλος 1">
            <a:extLst>
              <a:ext uri="{FF2B5EF4-FFF2-40B4-BE49-F238E27FC236}">
                <a16:creationId xmlns:a16="http://schemas.microsoft.com/office/drawing/2014/main" id="{ED0AA604-759C-5D3C-20ED-288B3AF5D6E6}"/>
              </a:ext>
            </a:extLst>
          </p:cNvPr>
          <p:cNvSpPr>
            <a:spLocks noGrp="1"/>
          </p:cNvSpPr>
          <p:nvPr>
            <p:ph type="title"/>
          </p:nvPr>
        </p:nvSpPr>
        <p:spPr>
          <a:xfrm>
            <a:off x="876691" y="301843"/>
            <a:ext cx="10477109" cy="1003532"/>
          </a:xfrm>
        </p:spPr>
        <p:txBody>
          <a:bodyPr anchor="ctr">
            <a:normAutofit/>
          </a:bodyPr>
          <a:lstStyle/>
          <a:p>
            <a:r>
              <a:rPr lang="en-US" sz="3200" b="1" dirty="0">
                <a:solidFill>
                  <a:srgbClr val="FFFFFF"/>
                </a:solidFill>
              </a:rPr>
              <a:t>Agenda</a:t>
            </a:r>
            <a:endParaRPr lang="el-GR" sz="3200" b="1" dirty="0">
              <a:solidFill>
                <a:srgbClr val="FFFFFF"/>
              </a:solidFill>
            </a:endParaRPr>
          </a:p>
        </p:txBody>
      </p:sp>
      <p:sp>
        <p:nvSpPr>
          <p:cNvPr id="3" name="Θέση περιεχομένου 2">
            <a:extLst>
              <a:ext uri="{FF2B5EF4-FFF2-40B4-BE49-F238E27FC236}">
                <a16:creationId xmlns:a16="http://schemas.microsoft.com/office/drawing/2014/main" id="{4161A33B-E528-BDD4-42D3-40AE6C81C614}"/>
              </a:ext>
            </a:extLst>
          </p:cNvPr>
          <p:cNvSpPr>
            <a:spLocks noGrp="1"/>
          </p:cNvSpPr>
          <p:nvPr>
            <p:ph idx="1"/>
          </p:nvPr>
        </p:nvSpPr>
        <p:spPr>
          <a:xfrm>
            <a:off x="720438" y="2827959"/>
            <a:ext cx="9279044" cy="4160505"/>
          </a:xfrm>
        </p:spPr>
        <p:txBody>
          <a:bodyPr>
            <a:normAutofit/>
          </a:bodyPr>
          <a:lstStyle/>
          <a:p>
            <a:r>
              <a:rPr lang="en-US" sz="2500" dirty="0"/>
              <a:t>Part 1: Statistical Fairness Criteria</a:t>
            </a:r>
          </a:p>
          <a:p>
            <a:r>
              <a:rPr lang="en-US" sz="2500" dirty="0"/>
              <a:t>Part 2: Case Study</a:t>
            </a:r>
            <a:endParaRPr lang="el-GR" sz="2500" dirty="0"/>
          </a:p>
          <a:p>
            <a:r>
              <a:rPr lang="en-US" sz="2500" dirty="0"/>
              <a:t>Discussion</a:t>
            </a:r>
            <a:endParaRPr lang="el-GR" sz="2500" dirty="0"/>
          </a:p>
          <a:p>
            <a:pPr marL="0" indent="0">
              <a:buNone/>
            </a:pPr>
            <a:endParaRPr lang="el-GR" sz="2500" dirty="0"/>
          </a:p>
        </p:txBody>
      </p:sp>
    </p:spTree>
    <p:extLst>
      <p:ext uri="{BB962C8B-B14F-4D97-AF65-F5344CB8AC3E}">
        <p14:creationId xmlns:p14="http://schemas.microsoft.com/office/powerpoint/2010/main" val="2368694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5"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Τίτλος 1">
            <a:extLst>
              <a:ext uri="{FF2B5EF4-FFF2-40B4-BE49-F238E27FC236}">
                <a16:creationId xmlns:a16="http://schemas.microsoft.com/office/drawing/2014/main" id="{ED0AA604-759C-5D3C-20ED-288B3AF5D6E6}"/>
              </a:ext>
            </a:extLst>
          </p:cNvPr>
          <p:cNvSpPr>
            <a:spLocks noGrp="1"/>
          </p:cNvSpPr>
          <p:nvPr>
            <p:ph type="title"/>
          </p:nvPr>
        </p:nvSpPr>
        <p:spPr>
          <a:xfrm>
            <a:off x="876691" y="301843"/>
            <a:ext cx="10477109" cy="1003532"/>
          </a:xfrm>
        </p:spPr>
        <p:txBody>
          <a:bodyPr anchor="ctr">
            <a:normAutofit/>
          </a:bodyPr>
          <a:lstStyle/>
          <a:p>
            <a:r>
              <a:rPr lang="en-US" sz="3200" b="1" dirty="0">
                <a:solidFill>
                  <a:schemeClr val="bg1"/>
                </a:solidFill>
              </a:rPr>
              <a:t>Case Study: Credit Scoring</a:t>
            </a:r>
            <a:endParaRPr lang="el-GR" sz="3200" b="1" dirty="0">
              <a:solidFill>
                <a:schemeClr val="bg1"/>
              </a:solidFill>
            </a:endParaRPr>
          </a:p>
        </p:txBody>
      </p:sp>
      <p:sp>
        <p:nvSpPr>
          <p:cNvPr id="3" name="TextBox 2">
            <a:extLst>
              <a:ext uri="{FF2B5EF4-FFF2-40B4-BE49-F238E27FC236}">
                <a16:creationId xmlns:a16="http://schemas.microsoft.com/office/drawing/2014/main" id="{B479ACC5-D91B-FAEC-1940-7F11A3AB6674}"/>
              </a:ext>
            </a:extLst>
          </p:cNvPr>
          <p:cNvSpPr txBox="1"/>
          <p:nvPr/>
        </p:nvSpPr>
        <p:spPr>
          <a:xfrm>
            <a:off x="358066" y="1630869"/>
            <a:ext cx="1116810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l-GR"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Εικόνα 8">
            <a:extLst>
              <a:ext uri="{FF2B5EF4-FFF2-40B4-BE49-F238E27FC236}">
                <a16:creationId xmlns:a16="http://schemas.microsoft.com/office/drawing/2014/main" id="{010F760C-B0D4-B5A4-5DE7-3E235334CA91}"/>
              </a:ext>
            </a:extLst>
          </p:cNvPr>
          <p:cNvPicPr>
            <a:picLocks noChangeAspect="1"/>
          </p:cNvPicPr>
          <p:nvPr/>
        </p:nvPicPr>
        <p:blipFill>
          <a:blip r:embed="rId2"/>
          <a:stretch>
            <a:fillRect/>
          </a:stretch>
        </p:blipFill>
        <p:spPr>
          <a:xfrm>
            <a:off x="6868509" y="2144980"/>
            <a:ext cx="4928454" cy="3498989"/>
          </a:xfrm>
          <a:prstGeom prst="rect">
            <a:avLst/>
          </a:prstGeom>
        </p:spPr>
      </p:pic>
      <p:sp>
        <p:nvSpPr>
          <p:cNvPr id="10" name="TextBox 9">
            <a:extLst>
              <a:ext uri="{FF2B5EF4-FFF2-40B4-BE49-F238E27FC236}">
                <a16:creationId xmlns:a16="http://schemas.microsoft.com/office/drawing/2014/main" id="{31098980-0509-2D6F-32F9-C00625C16293}"/>
              </a:ext>
            </a:extLst>
          </p:cNvPr>
          <p:cNvSpPr txBox="1"/>
          <p:nvPr/>
        </p:nvSpPr>
        <p:spPr>
          <a:xfrm>
            <a:off x="265545" y="3297147"/>
            <a:ext cx="8479918" cy="1200329"/>
          </a:xfrm>
          <a:prstGeom prst="rect">
            <a:avLst/>
          </a:prstGeom>
          <a:noFill/>
        </p:spPr>
        <p:txBody>
          <a:bodyPr wrap="square" rtlCol="0">
            <a:spAutoFit/>
          </a:bodyPr>
          <a:lstStyle/>
          <a:p>
            <a:r>
              <a:rPr lang="en-US" b="1" dirty="0"/>
              <a:t>Independence: </a:t>
            </a:r>
            <a:r>
              <a:rPr lang="en-US" dirty="0">
                <a:solidFill>
                  <a:srgbClr val="CC0000"/>
                </a:solidFill>
              </a:rPr>
              <a:t>equalizes acceptance rate but leads to different </a:t>
            </a:r>
          </a:p>
          <a:p>
            <a:r>
              <a:rPr lang="en-US" dirty="0">
                <a:solidFill>
                  <a:srgbClr val="CC0000"/>
                </a:solidFill>
              </a:rPr>
              <a:t>Trade-offs</a:t>
            </a:r>
          </a:p>
          <a:p>
            <a:endParaRPr lang="en-US" dirty="0"/>
          </a:p>
          <a:p>
            <a:endParaRPr lang="el-GR" dirty="0"/>
          </a:p>
        </p:txBody>
      </p:sp>
      <p:sp>
        <p:nvSpPr>
          <p:cNvPr id="12" name="TextBox 11">
            <a:extLst>
              <a:ext uri="{FF2B5EF4-FFF2-40B4-BE49-F238E27FC236}">
                <a16:creationId xmlns:a16="http://schemas.microsoft.com/office/drawing/2014/main" id="{90048A8F-D857-614B-EE11-E4013390E873}"/>
              </a:ext>
            </a:extLst>
          </p:cNvPr>
          <p:cNvSpPr txBox="1"/>
          <p:nvPr/>
        </p:nvSpPr>
        <p:spPr>
          <a:xfrm>
            <a:off x="265545" y="2594194"/>
            <a:ext cx="7384472" cy="369332"/>
          </a:xfrm>
          <a:prstGeom prst="rect">
            <a:avLst/>
          </a:prstGeom>
          <a:noFill/>
        </p:spPr>
        <p:txBody>
          <a:bodyPr wrap="square">
            <a:spAutoFit/>
          </a:bodyPr>
          <a:lstStyle/>
          <a:p>
            <a:r>
              <a:rPr lang="en-US" b="1" dirty="0"/>
              <a:t>Max Profit: </a:t>
            </a:r>
            <a:r>
              <a:rPr lang="en-US" dirty="0">
                <a:solidFill>
                  <a:srgbClr val="CC0000"/>
                </a:solidFill>
              </a:rPr>
              <a:t>TPR for Asian is twice of what it is for the Black group</a:t>
            </a:r>
          </a:p>
        </p:txBody>
      </p:sp>
      <p:sp>
        <p:nvSpPr>
          <p:cNvPr id="14" name="TextBox 13">
            <a:extLst>
              <a:ext uri="{FF2B5EF4-FFF2-40B4-BE49-F238E27FC236}">
                <a16:creationId xmlns:a16="http://schemas.microsoft.com/office/drawing/2014/main" id="{48736867-7A9D-AFDC-FEA4-E34AD35F4A7A}"/>
              </a:ext>
            </a:extLst>
          </p:cNvPr>
          <p:cNvSpPr txBox="1"/>
          <p:nvPr/>
        </p:nvSpPr>
        <p:spPr>
          <a:xfrm>
            <a:off x="265545" y="4312810"/>
            <a:ext cx="7384472" cy="1477328"/>
          </a:xfrm>
          <a:prstGeom prst="rect">
            <a:avLst/>
          </a:prstGeom>
          <a:noFill/>
        </p:spPr>
        <p:txBody>
          <a:bodyPr wrap="square">
            <a:spAutoFit/>
          </a:bodyPr>
          <a:lstStyle/>
          <a:p>
            <a:r>
              <a:rPr lang="en-US" b="1" dirty="0"/>
              <a:t>Separation: </a:t>
            </a:r>
            <a:r>
              <a:rPr lang="en-US" dirty="0">
                <a:solidFill>
                  <a:srgbClr val="CC0000"/>
                </a:solidFill>
              </a:rPr>
              <a:t>same trade-off in all groups</a:t>
            </a:r>
          </a:p>
          <a:p>
            <a:endParaRPr lang="en-US" dirty="0">
              <a:solidFill>
                <a:srgbClr val="CC0000"/>
              </a:solidFill>
            </a:endParaRPr>
          </a:p>
          <a:p>
            <a:endParaRPr lang="en-US" dirty="0">
              <a:solidFill>
                <a:srgbClr val="CC0000"/>
              </a:solidFill>
            </a:endParaRPr>
          </a:p>
          <a:p>
            <a:r>
              <a:rPr lang="en-US" dirty="0">
                <a:solidFill>
                  <a:srgbClr val="CC0000"/>
                </a:solidFill>
              </a:rPr>
              <a:t>‘Single threshold’ </a:t>
            </a:r>
            <a:r>
              <a:rPr lang="en-US" dirty="0"/>
              <a:t>achieves higher profit than </a:t>
            </a:r>
            <a:r>
              <a:rPr lang="en-US" dirty="0">
                <a:solidFill>
                  <a:srgbClr val="CC0000"/>
                </a:solidFill>
              </a:rPr>
              <a:t>‘separation’ </a:t>
            </a:r>
            <a:r>
              <a:rPr lang="en-US" dirty="0"/>
              <a:t>which</a:t>
            </a:r>
          </a:p>
          <a:p>
            <a:r>
              <a:rPr lang="en-US" dirty="0"/>
              <a:t> achieves higher profit than </a:t>
            </a:r>
            <a:r>
              <a:rPr lang="en-US" dirty="0">
                <a:solidFill>
                  <a:srgbClr val="CC0000"/>
                </a:solidFill>
              </a:rPr>
              <a:t>‘independence’</a:t>
            </a:r>
          </a:p>
        </p:txBody>
      </p:sp>
      <p:sp>
        <p:nvSpPr>
          <p:cNvPr id="15" name="TextBox 14">
            <a:extLst>
              <a:ext uri="{FF2B5EF4-FFF2-40B4-BE49-F238E27FC236}">
                <a16:creationId xmlns:a16="http://schemas.microsoft.com/office/drawing/2014/main" id="{5E979A88-B0CF-EF78-5FF7-AA55C76DFA27}"/>
              </a:ext>
            </a:extLst>
          </p:cNvPr>
          <p:cNvSpPr txBox="1"/>
          <p:nvPr/>
        </p:nvSpPr>
        <p:spPr>
          <a:xfrm>
            <a:off x="6755083" y="5573304"/>
            <a:ext cx="5831142" cy="369332"/>
          </a:xfrm>
          <a:prstGeom prst="rect">
            <a:avLst/>
          </a:prstGeom>
          <a:noFill/>
        </p:spPr>
        <p:txBody>
          <a:bodyPr wrap="square" rtlCol="0">
            <a:spAutoFit/>
          </a:bodyPr>
          <a:lstStyle/>
          <a:p>
            <a:r>
              <a:rPr lang="en-US" dirty="0"/>
              <a:t>ROC curves with optimal thresholds for different criteria</a:t>
            </a:r>
            <a:endParaRPr lang="el-GR" dirty="0"/>
          </a:p>
        </p:txBody>
      </p:sp>
      <p:sp>
        <p:nvSpPr>
          <p:cNvPr id="11" name="TextBox 10">
            <a:extLst>
              <a:ext uri="{FF2B5EF4-FFF2-40B4-BE49-F238E27FC236}">
                <a16:creationId xmlns:a16="http://schemas.microsoft.com/office/drawing/2014/main" id="{15DA870D-2FA9-02C9-3813-743FDB224CDE}"/>
              </a:ext>
            </a:extLst>
          </p:cNvPr>
          <p:cNvSpPr txBox="1"/>
          <p:nvPr/>
        </p:nvSpPr>
        <p:spPr>
          <a:xfrm>
            <a:off x="265545" y="6159470"/>
            <a:ext cx="11754820" cy="646331"/>
          </a:xfrm>
          <a:prstGeom prst="rect">
            <a:avLst/>
          </a:prstGeom>
          <a:noFill/>
        </p:spPr>
        <p:txBody>
          <a:bodyPr wrap="square">
            <a:spAutoFit/>
          </a:bodyPr>
          <a:lstStyle/>
          <a:p>
            <a:r>
              <a:rPr lang="en-US" dirty="0"/>
              <a:t>Moritz Hardt, Eric Price, and </a:t>
            </a:r>
            <a:r>
              <a:rPr lang="en-US" dirty="0" err="1"/>
              <a:t>Nati</a:t>
            </a:r>
            <a:r>
              <a:rPr lang="en-US" dirty="0"/>
              <a:t> </a:t>
            </a:r>
            <a:r>
              <a:rPr lang="en-US" dirty="0" err="1"/>
              <a:t>Srebro</a:t>
            </a:r>
            <a:r>
              <a:rPr lang="en-US" dirty="0"/>
              <a:t>. Equality of opportunity in supervised learning. In Advances in Neural Information Processing Systems, pages 3315–3323, 2016.</a:t>
            </a:r>
            <a:endParaRPr lang="el-GR" dirty="0"/>
          </a:p>
        </p:txBody>
      </p:sp>
    </p:spTree>
    <p:extLst>
      <p:ext uri="{BB962C8B-B14F-4D97-AF65-F5344CB8AC3E}">
        <p14:creationId xmlns:p14="http://schemas.microsoft.com/office/powerpoint/2010/main" val="3012232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Equity &amp; Fairness | TD Cowen">
            <a:extLst>
              <a:ext uri="{FF2B5EF4-FFF2-40B4-BE49-F238E27FC236}">
                <a16:creationId xmlns:a16="http://schemas.microsoft.com/office/drawing/2014/main" id="{9A440AAC-D46D-7FDA-98BD-CD11822703C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1111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7" name="Τίτλος 6">
            <a:extLst>
              <a:ext uri="{FF2B5EF4-FFF2-40B4-BE49-F238E27FC236}">
                <a16:creationId xmlns:a16="http://schemas.microsoft.com/office/drawing/2014/main" id="{5F7F4387-4906-BB0F-6859-F77E71EB9C74}"/>
              </a:ext>
            </a:extLst>
          </p:cNvPr>
          <p:cNvSpPr>
            <a:spLocks noGrp="1"/>
          </p:cNvSpPr>
          <p:nvPr>
            <p:ph type="ctrTitle"/>
          </p:nvPr>
        </p:nvSpPr>
        <p:spPr>
          <a:xfrm>
            <a:off x="3015449" y="2311971"/>
            <a:ext cx="6394882" cy="1611959"/>
          </a:xfrm>
        </p:spPr>
        <p:txBody>
          <a:bodyPr/>
          <a:lstStyle/>
          <a:p>
            <a:r>
              <a:rPr lang="en-US" dirty="0"/>
              <a:t>Discussion</a:t>
            </a:r>
            <a:endParaRPr lang="el-GR" dirty="0"/>
          </a:p>
        </p:txBody>
      </p:sp>
    </p:spTree>
    <p:extLst>
      <p:ext uri="{BB962C8B-B14F-4D97-AF65-F5344CB8AC3E}">
        <p14:creationId xmlns:p14="http://schemas.microsoft.com/office/powerpoint/2010/main" val="18220533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5"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Τίτλος 1">
            <a:extLst>
              <a:ext uri="{FF2B5EF4-FFF2-40B4-BE49-F238E27FC236}">
                <a16:creationId xmlns:a16="http://schemas.microsoft.com/office/drawing/2014/main" id="{ED0AA604-759C-5D3C-20ED-288B3AF5D6E6}"/>
              </a:ext>
            </a:extLst>
          </p:cNvPr>
          <p:cNvSpPr>
            <a:spLocks noGrp="1"/>
          </p:cNvSpPr>
          <p:nvPr>
            <p:ph type="title"/>
          </p:nvPr>
        </p:nvSpPr>
        <p:spPr>
          <a:xfrm>
            <a:off x="876691" y="301843"/>
            <a:ext cx="10477109" cy="1003532"/>
          </a:xfrm>
        </p:spPr>
        <p:txBody>
          <a:bodyPr anchor="ctr">
            <a:normAutofit/>
          </a:bodyPr>
          <a:lstStyle/>
          <a:p>
            <a:r>
              <a:rPr lang="en-US" sz="3200" b="1" dirty="0">
                <a:solidFill>
                  <a:srgbClr val="FFFFFF"/>
                </a:solidFill>
              </a:rPr>
              <a:t>Goal of classification</a:t>
            </a:r>
            <a:endParaRPr lang="el-GR" sz="3200" b="1" dirty="0">
              <a:solidFill>
                <a:srgbClr val="FFFFFF"/>
              </a:solidFill>
            </a:endParaRPr>
          </a:p>
        </p:txBody>
      </p:sp>
      <p:sp>
        <p:nvSpPr>
          <p:cNvPr id="3" name="Θέση περιεχομένου 2">
            <a:extLst>
              <a:ext uri="{FF2B5EF4-FFF2-40B4-BE49-F238E27FC236}">
                <a16:creationId xmlns:a16="http://schemas.microsoft.com/office/drawing/2014/main" id="{4161A33B-E528-BDD4-42D3-40AE6C81C614}"/>
              </a:ext>
            </a:extLst>
          </p:cNvPr>
          <p:cNvSpPr>
            <a:spLocks noGrp="1"/>
          </p:cNvSpPr>
          <p:nvPr>
            <p:ph idx="1"/>
          </p:nvPr>
        </p:nvSpPr>
        <p:spPr>
          <a:xfrm>
            <a:off x="424873" y="1901952"/>
            <a:ext cx="11380031" cy="4397248"/>
          </a:xfrm>
        </p:spPr>
        <p:txBody>
          <a:bodyPr>
            <a:normAutofit/>
          </a:bodyPr>
          <a:lstStyle/>
          <a:p>
            <a:pPr>
              <a:lnSpc>
                <a:spcPct val="100000"/>
              </a:lnSpc>
            </a:pPr>
            <a:r>
              <a:rPr lang="en-US" sz="2500" dirty="0"/>
              <a:t>Leverage </a:t>
            </a:r>
            <a:r>
              <a:rPr lang="en-US" sz="2500" dirty="0">
                <a:solidFill>
                  <a:srgbClr val="CC0000"/>
                </a:solidFill>
              </a:rPr>
              <a:t>patterns</a:t>
            </a:r>
            <a:r>
              <a:rPr lang="en-US" sz="2500" dirty="0"/>
              <a:t> in natural and social processes to conjecture about uncertain outcomes</a:t>
            </a:r>
          </a:p>
          <a:p>
            <a:pPr>
              <a:lnSpc>
                <a:spcPct val="100000"/>
              </a:lnSpc>
            </a:pPr>
            <a:endParaRPr lang="en-US" sz="2500" dirty="0"/>
          </a:p>
          <a:p>
            <a:pPr>
              <a:lnSpc>
                <a:spcPct val="100000"/>
              </a:lnSpc>
            </a:pPr>
            <a:r>
              <a:rPr lang="en-US" sz="2500" dirty="0"/>
              <a:t>An outcome may be uncertain because it </a:t>
            </a:r>
            <a:r>
              <a:rPr lang="en-US" sz="2500" dirty="0">
                <a:solidFill>
                  <a:srgbClr val="CC0000"/>
                </a:solidFill>
              </a:rPr>
              <a:t>lies in the future </a:t>
            </a:r>
          </a:p>
          <a:p>
            <a:pPr marL="0" indent="0">
              <a:lnSpc>
                <a:spcPct val="100000"/>
              </a:lnSpc>
              <a:buNone/>
            </a:pPr>
            <a:r>
              <a:rPr lang="en-US" sz="2500" i="1" dirty="0"/>
              <a:t>Ex. predict whether a loan applicant will pay back a loan by looking at various characteristics (credit history, income)</a:t>
            </a:r>
            <a:endParaRPr lang="en-US" sz="2100" i="1" dirty="0"/>
          </a:p>
          <a:p>
            <a:pPr>
              <a:lnSpc>
                <a:spcPct val="100000"/>
              </a:lnSpc>
            </a:pPr>
            <a:r>
              <a:rPr lang="en-US" sz="2500" dirty="0"/>
              <a:t>An outcome has already occurred but </a:t>
            </a:r>
            <a:r>
              <a:rPr lang="en-US" sz="2500" dirty="0">
                <a:solidFill>
                  <a:srgbClr val="CC0000"/>
                </a:solidFill>
              </a:rPr>
              <a:t>we are unsure about it</a:t>
            </a:r>
            <a:endParaRPr lang="el-GR" sz="2500" dirty="0">
              <a:solidFill>
                <a:srgbClr val="CC0000"/>
              </a:solidFill>
            </a:endParaRPr>
          </a:p>
          <a:p>
            <a:pPr marL="0" indent="0">
              <a:lnSpc>
                <a:spcPct val="100000"/>
              </a:lnSpc>
              <a:buNone/>
            </a:pPr>
            <a:r>
              <a:rPr lang="en-US" sz="2500" i="1" dirty="0"/>
              <a:t>Ex. Classify whether financial fraud has occurred by looking financial transactions</a:t>
            </a:r>
          </a:p>
          <a:p>
            <a:pPr marL="0" indent="0">
              <a:buNone/>
            </a:pPr>
            <a:endParaRPr lang="el-GR" sz="2500" dirty="0"/>
          </a:p>
        </p:txBody>
      </p:sp>
    </p:spTree>
    <p:extLst>
      <p:ext uri="{BB962C8B-B14F-4D97-AF65-F5344CB8AC3E}">
        <p14:creationId xmlns:p14="http://schemas.microsoft.com/office/powerpoint/2010/main" val="1695291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5"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Τίτλος 1">
            <a:extLst>
              <a:ext uri="{FF2B5EF4-FFF2-40B4-BE49-F238E27FC236}">
                <a16:creationId xmlns:a16="http://schemas.microsoft.com/office/drawing/2014/main" id="{ED0AA604-759C-5D3C-20ED-288B3AF5D6E6}"/>
              </a:ext>
            </a:extLst>
          </p:cNvPr>
          <p:cNvSpPr>
            <a:spLocks noGrp="1"/>
          </p:cNvSpPr>
          <p:nvPr>
            <p:ph type="title"/>
          </p:nvPr>
        </p:nvSpPr>
        <p:spPr>
          <a:xfrm>
            <a:off x="876691" y="301843"/>
            <a:ext cx="10477109" cy="1003532"/>
          </a:xfrm>
        </p:spPr>
        <p:txBody>
          <a:bodyPr anchor="ctr">
            <a:normAutofit/>
          </a:bodyPr>
          <a:lstStyle/>
          <a:p>
            <a:r>
              <a:rPr lang="en-US" sz="3200" b="1" dirty="0">
                <a:solidFill>
                  <a:schemeClr val="bg1"/>
                </a:solidFill>
              </a:rPr>
              <a:t>Formalizing classification</a:t>
            </a:r>
            <a:endParaRPr lang="el-GR" sz="3200" b="1" dirty="0">
              <a:solidFill>
                <a:schemeClr val="bg1"/>
              </a:solidFill>
            </a:endParaRPr>
          </a:p>
        </p:txBody>
      </p:sp>
      <mc:AlternateContent xmlns:mc="http://schemas.openxmlformats.org/markup-compatibility/2006" xmlns:a14="http://schemas.microsoft.com/office/drawing/2010/main">
        <mc:Choice Requires="a14">
          <p:sp>
            <p:nvSpPr>
              <p:cNvPr id="4" name="Θέση περιεχομένου 2">
                <a:extLst>
                  <a:ext uri="{FF2B5EF4-FFF2-40B4-BE49-F238E27FC236}">
                    <a16:creationId xmlns:a16="http://schemas.microsoft.com/office/drawing/2014/main" id="{462F15C8-7288-99E4-23FA-BE1B8618709C}"/>
                  </a:ext>
                </a:extLst>
              </p:cNvPr>
              <p:cNvSpPr>
                <a:spLocks noGrp="1"/>
              </p:cNvSpPr>
              <p:nvPr>
                <p:ph idx="1"/>
              </p:nvPr>
            </p:nvSpPr>
            <p:spPr>
              <a:xfrm>
                <a:off x="838200" y="1821195"/>
                <a:ext cx="10515600" cy="4351338"/>
              </a:xfrm>
            </p:spPr>
            <p:txBody>
              <a:bodyPr>
                <a:normAutofit/>
              </a:bodyPr>
              <a:lstStyle/>
              <a:p>
                <a:pPr marL="0" indent="0">
                  <a:lnSpc>
                    <a:spcPct val="150000"/>
                  </a:lnSpc>
                  <a:buNone/>
                </a:pPr>
                <a:r>
                  <a:rPr lang="en-US" sz="2500" dirty="0"/>
                  <a:t>Data described by </a:t>
                </a:r>
                <a:r>
                  <a:rPr lang="en-US" sz="2500" dirty="0">
                    <a:solidFill>
                      <a:srgbClr val="CC0000"/>
                    </a:solidFill>
                  </a:rPr>
                  <a:t>covariates X</a:t>
                </a:r>
              </a:p>
              <a:p>
                <a:pPr marL="0" indent="0">
                  <a:lnSpc>
                    <a:spcPct val="150000"/>
                  </a:lnSpc>
                  <a:buNone/>
                </a:pPr>
                <a:r>
                  <a:rPr lang="en-US" sz="2500" dirty="0"/>
                  <a:t>Outcome variable </a:t>
                </a:r>
                <a:r>
                  <a:rPr lang="en-US" sz="2500" dirty="0">
                    <a:solidFill>
                      <a:srgbClr val="CC0000"/>
                    </a:solidFill>
                  </a:rPr>
                  <a:t>Y</a:t>
                </a:r>
                <a:r>
                  <a:rPr lang="en-US" sz="2500" dirty="0"/>
                  <a:t> (</a:t>
                </a:r>
                <a:r>
                  <a:rPr lang="en-US" sz="2500" dirty="0">
                    <a:solidFill>
                      <a:srgbClr val="CC0000"/>
                    </a:solidFill>
                  </a:rPr>
                  <a:t>target variable</a:t>
                </a:r>
                <a:r>
                  <a:rPr lang="en-US" sz="2500" dirty="0"/>
                  <a:t>)</a:t>
                </a:r>
              </a:p>
              <a:p>
                <a:pPr marL="0" indent="0">
                  <a:lnSpc>
                    <a:spcPct val="150000"/>
                  </a:lnSpc>
                  <a:buNone/>
                </a:pPr>
                <a:r>
                  <a:rPr lang="en-US" sz="2500" dirty="0"/>
                  <a:t>Our goal is to </a:t>
                </a:r>
                <a:r>
                  <a:rPr lang="en-US" sz="2500" dirty="0">
                    <a:solidFill>
                      <a:srgbClr val="CC0000"/>
                    </a:solidFill>
                  </a:rPr>
                  <a:t>predict</a:t>
                </a:r>
                <a:r>
                  <a:rPr lang="en-US" sz="2500" dirty="0"/>
                  <a:t> Y from X</a:t>
                </a:r>
              </a:p>
              <a:p>
                <a:pPr marL="0" indent="0">
                  <a:lnSpc>
                    <a:spcPct val="150000"/>
                  </a:lnSpc>
                  <a:buNone/>
                </a:pPr>
                <a:r>
                  <a:rPr lang="en-US" sz="2500" dirty="0"/>
                  <a:t>Produce a </a:t>
                </a:r>
                <a:r>
                  <a:rPr lang="en-US" sz="2500" dirty="0">
                    <a:solidFill>
                      <a:srgbClr val="CC0000"/>
                    </a:solidFill>
                  </a:rPr>
                  <a:t>score function R = r(X)</a:t>
                </a:r>
              </a:p>
              <a:p>
                <a:pPr marL="0" indent="0">
                  <a:lnSpc>
                    <a:spcPct val="150000"/>
                  </a:lnSpc>
                  <a:buNone/>
                </a:pPr>
                <a:r>
                  <a:rPr lang="en-US" sz="2500" dirty="0"/>
                  <a:t>Make binary decisions according to the </a:t>
                </a:r>
                <a:r>
                  <a:rPr lang="en-US" sz="2500" dirty="0">
                    <a:solidFill>
                      <a:srgbClr val="CC0000"/>
                    </a:solidFill>
                  </a:rPr>
                  <a:t>threshold rule </a:t>
                </a:r>
                <a14:m>
                  <m:oMath xmlns:m="http://schemas.openxmlformats.org/officeDocument/2006/math">
                    <m:acc>
                      <m:accPr>
                        <m:chr m:val="̂"/>
                        <m:ctrlPr>
                          <a:rPr lang="en-US" sz="2500" i="1" smtClean="0">
                            <a:solidFill>
                              <a:schemeClr val="tx1"/>
                            </a:solidFill>
                            <a:latin typeface="Cambria Math" panose="02040503050406030204" pitchFamily="18" charset="0"/>
                          </a:rPr>
                        </m:ctrlPr>
                      </m:accPr>
                      <m:e>
                        <m:r>
                          <m:rPr>
                            <m:sty m:val="p"/>
                          </m:rPr>
                          <a:rPr lang="el-GR" sz="2500" b="0" i="0" smtClean="0">
                            <a:solidFill>
                              <a:schemeClr val="tx1"/>
                            </a:solidFill>
                            <a:latin typeface="Cambria Math" panose="02040503050406030204" pitchFamily="18" charset="0"/>
                          </a:rPr>
                          <m:t>Υ</m:t>
                        </m:r>
                      </m:e>
                    </m:acc>
                  </m:oMath>
                </a14:m>
                <a:r>
                  <a:rPr lang="en-US" sz="2500" dirty="0"/>
                  <a:t> = 1{R&gt;t}</a:t>
                </a:r>
                <a:endParaRPr lang="el-GR" sz="2500" dirty="0"/>
              </a:p>
            </p:txBody>
          </p:sp>
        </mc:Choice>
        <mc:Fallback xmlns="">
          <p:sp>
            <p:nvSpPr>
              <p:cNvPr id="4" name="Θέση περιεχομένου 2">
                <a:extLst>
                  <a:ext uri="{FF2B5EF4-FFF2-40B4-BE49-F238E27FC236}">
                    <a16:creationId xmlns:a16="http://schemas.microsoft.com/office/drawing/2014/main" id="{462F15C8-7288-99E4-23FA-BE1B8618709C}"/>
                  </a:ext>
                </a:extLst>
              </p:cNvPr>
              <p:cNvSpPr>
                <a:spLocks noGrp="1" noRot="1" noChangeAspect="1" noMove="1" noResize="1" noEditPoints="1" noAdjustHandles="1" noChangeArrowheads="1" noChangeShapeType="1" noTextEdit="1"/>
              </p:cNvSpPr>
              <p:nvPr>
                <p:ph idx="1"/>
              </p:nvPr>
            </p:nvSpPr>
            <p:spPr>
              <a:xfrm>
                <a:off x="838200" y="1821195"/>
                <a:ext cx="10515600" cy="4351338"/>
              </a:xfrm>
              <a:blipFill>
                <a:blip r:embed="rId2"/>
                <a:stretch>
                  <a:fillRect l="-986"/>
                </a:stretch>
              </a:blipFill>
            </p:spPr>
            <p:txBody>
              <a:bodyPr/>
              <a:lstStyle/>
              <a:p>
                <a:r>
                  <a:rPr lang="el-GR">
                    <a:noFill/>
                  </a:rPr>
                  <a:t> </a:t>
                </a:r>
              </a:p>
            </p:txBody>
          </p:sp>
        </mc:Fallback>
      </mc:AlternateContent>
    </p:spTree>
    <p:extLst>
      <p:ext uri="{BB962C8B-B14F-4D97-AF65-F5344CB8AC3E}">
        <p14:creationId xmlns:p14="http://schemas.microsoft.com/office/powerpoint/2010/main" val="252872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5"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Τίτλος 1">
            <a:extLst>
              <a:ext uri="{FF2B5EF4-FFF2-40B4-BE49-F238E27FC236}">
                <a16:creationId xmlns:a16="http://schemas.microsoft.com/office/drawing/2014/main" id="{ED0AA604-759C-5D3C-20ED-288B3AF5D6E6}"/>
              </a:ext>
            </a:extLst>
          </p:cNvPr>
          <p:cNvSpPr>
            <a:spLocks noGrp="1"/>
          </p:cNvSpPr>
          <p:nvPr>
            <p:ph type="title"/>
          </p:nvPr>
        </p:nvSpPr>
        <p:spPr>
          <a:xfrm>
            <a:off x="876691" y="301843"/>
            <a:ext cx="10477109" cy="1003532"/>
          </a:xfrm>
        </p:spPr>
        <p:txBody>
          <a:bodyPr anchor="ctr">
            <a:normAutofit/>
          </a:bodyPr>
          <a:lstStyle/>
          <a:p>
            <a:r>
              <a:rPr lang="en-US" sz="3200" dirty="0">
                <a:solidFill>
                  <a:schemeClr val="bg1"/>
                </a:solidFill>
              </a:rPr>
              <a:t>No fairness through </a:t>
            </a:r>
            <a:r>
              <a:rPr lang="en-US" sz="3200" dirty="0" err="1">
                <a:solidFill>
                  <a:schemeClr val="bg1"/>
                </a:solidFill>
              </a:rPr>
              <a:t>unawarness</a:t>
            </a:r>
            <a:endParaRPr lang="el-GR" sz="3200" dirty="0">
              <a:solidFill>
                <a:schemeClr val="bg1"/>
              </a:solidFill>
            </a:endParaRPr>
          </a:p>
        </p:txBody>
      </p:sp>
      <p:sp>
        <p:nvSpPr>
          <p:cNvPr id="9" name="TextBox 8">
            <a:extLst>
              <a:ext uri="{FF2B5EF4-FFF2-40B4-BE49-F238E27FC236}">
                <a16:creationId xmlns:a16="http://schemas.microsoft.com/office/drawing/2014/main" id="{706B5A37-16A5-8E8D-28A0-3D79A136E43F}"/>
              </a:ext>
            </a:extLst>
          </p:cNvPr>
          <p:cNvSpPr txBox="1"/>
          <p:nvPr/>
        </p:nvSpPr>
        <p:spPr>
          <a:xfrm>
            <a:off x="767548" y="2232806"/>
            <a:ext cx="10656903" cy="4324261"/>
          </a:xfrm>
          <a:prstGeom prst="rect">
            <a:avLst/>
          </a:prstGeom>
          <a:noFill/>
        </p:spPr>
        <p:txBody>
          <a:bodyPr wrap="square">
            <a:spAutoFit/>
          </a:bodyPr>
          <a:lstStyle/>
          <a:p>
            <a:pPr marL="0" indent="0">
              <a:buNone/>
            </a:pPr>
            <a:r>
              <a:rPr lang="en-US" sz="2500" b="1" i="1" dirty="0"/>
              <a:t>Removing (or not including) “sensitive attributes” is not</a:t>
            </a:r>
            <a:r>
              <a:rPr lang="el-GR" sz="2500" b="1" i="1" dirty="0"/>
              <a:t> </a:t>
            </a:r>
            <a:r>
              <a:rPr lang="en-US" sz="2500" b="1" i="1" dirty="0"/>
              <a:t>a cure for fairness and can exacerbate them</a:t>
            </a:r>
          </a:p>
          <a:p>
            <a:pPr marL="0" indent="0">
              <a:buNone/>
            </a:pPr>
            <a:endParaRPr lang="en-US" sz="2500" b="1" i="1" dirty="0"/>
          </a:p>
          <a:p>
            <a:pPr marL="0" indent="0">
              <a:buNone/>
            </a:pPr>
            <a:endParaRPr lang="en-US" sz="2500" b="1" i="1" dirty="0"/>
          </a:p>
          <a:p>
            <a:pPr marL="0" indent="0">
              <a:buNone/>
            </a:pPr>
            <a:r>
              <a:rPr lang="en-US" sz="2500" u="sng" dirty="0"/>
              <a:t>Example</a:t>
            </a:r>
          </a:p>
          <a:p>
            <a:pPr marL="0" indent="0">
              <a:buNone/>
            </a:pPr>
            <a:r>
              <a:rPr lang="en-US" sz="2500" dirty="0"/>
              <a:t>Consider a fictitious start-up that sets out to predict your income from your genome. Seems to be impossible, but DNA encodes information about ancestry, which in turn correlates with income in some countries such is the US</a:t>
            </a:r>
          </a:p>
          <a:p>
            <a:pPr marL="0" indent="0">
              <a:buNone/>
            </a:pPr>
            <a:endParaRPr lang="en-US" sz="2500" dirty="0"/>
          </a:p>
          <a:p>
            <a:pPr marL="0" indent="0">
              <a:buNone/>
            </a:pPr>
            <a:r>
              <a:rPr lang="en-US" sz="2500" dirty="0"/>
              <a:t>Gender can be predicted from retinal photographs with very high accuracy</a:t>
            </a:r>
            <a:endParaRPr lang="el-GR" sz="2500" dirty="0"/>
          </a:p>
          <a:p>
            <a:pPr marL="0" indent="0">
              <a:buNone/>
            </a:pPr>
            <a:endParaRPr lang="en-US" sz="2500" b="1" i="1" dirty="0"/>
          </a:p>
        </p:txBody>
      </p:sp>
    </p:spTree>
    <p:extLst>
      <p:ext uri="{BB962C8B-B14F-4D97-AF65-F5344CB8AC3E}">
        <p14:creationId xmlns:p14="http://schemas.microsoft.com/office/powerpoint/2010/main" val="307720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5"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Τίτλος 1">
            <a:extLst>
              <a:ext uri="{FF2B5EF4-FFF2-40B4-BE49-F238E27FC236}">
                <a16:creationId xmlns:a16="http://schemas.microsoft.com/office/drawing/2014/main" id="{ED0AA604-759C-5D3C-20ED-288B3AF5D6E6}"/>
              </a:ext>
            </a:extLst>
          </p:cNvPr>
          <p:cNvSpPr>
            <a:spLocks noGrp="1"/>
          </p:cNvSpPr>
          <p:nvPr>
            <p:ph type="title"/>
          </p:nvPr>
        </p:nvSpPr>
        <p:spPr>
          <a:xfrm>
            <a:off x="876691" y="301843"/>
            <a:ext cx="10477109" cy="1003532"/>
          </a:xfrm>
        </p:spPr>
        <p:txBody>
          <a:bodyPr anchor="ctr">
            <a:normAutofit/>
          </a:bodyPr>
          <a:lstStyle/>
          <a:p>
            <a:r>
              <a:rPr lang="en-US" sz="3200" b="1" dirty="0">
                <a:solidFill>
                  <a:srgbClr val="FFFFFF"/>
                </a:solidFill>
              </a:rPr>
              <a:t>Statistical Fairness Criteria</a:t>
            </a:r>
            <a:endParaRPr lang="el-GR" sz="3200" b="1" dirty="0">
              <a:solidFill>
                <a:srgbClr val="FFFFFF"/>
              </a:solidFill>
            </a:endParaRPr>
          </a:p>
        </p:txBody>
      </p:sp>
      <p:sp>
        <p:nvSpPr>
          <p:cNvPr id="3" name="Θέση περιεχομένου 2">
            <a:extLst>
              <a:ext uri="{FF2B5EF4-FFF2-40B4-BE49-F238E27FC236}">
                <a16:creationId xmlns:a16="http://schemas.microsoft.com/office/drawing/2014/main" id="{4161A33B-E528-BDD4-42D3-40AE6C81C614}"/>
              </a:ext>
            </a:extLst>
          </p:cNvPr>
          <p:cNvSpPr>
            <a:spLocks noGrp="1"/>
          </p:cNvSpPr>
          <p:nvPr>
            <p:ph idx="1"/>
          </p:nvPr>
        </p:nvSpPr>
        <p:spPr>
          <a:xfrm>
            <a:off x="461818" y="1922795"/>
            <a:ext cx="11268363" cy="4160505"/>
          </a:xfrm>
        </p:spPr>
        <p:txBody>
          <a:bodyPr>
            <a:normAutofit/>
          </a:bodyPr>
          <a:lstStyle/>
          <a:p>
            <a:pPr>
              <a:lnSpc>
                <a:spcPct val="150000"/>
              </a:lnSpc>
            </a:pPr>
            <a:r>
              <a:rPr lang="en-US" sz="2500" dirty="0"/>
              <a:t>Introduce random variable </a:t>
            </a:r>
            <a:r>
              <a:rPr lang="en-US" sz="2500" dirty="0">
                <a:solidFill>
                  <a:srgbClr val="C00000"/>
                </a:solidFill>
              </a:rPr>
              <a:t>A</a:t>
            </a:r>
            <a:r>
              <a:rPr lang="en-US" sz="2500" dirty="0"/>
              <a:t> that encodes membership in a protected class</a:t>
            </a:r>
            <a:endParaRPr lang="el-GR" sz="2500" dirty="0"/>
          </a:p>
          <a:p>
            <a:pPr>
              <a:lnSpc>
                <a:spcPct val="150000"/>
              </a:lnSpc>
            </a:pPr>
            <a:r>
              <a:rPr lang="en-US" sz="2500" dirty="0"/>
              <a:t>Equalize different statistical quantities involving group membership </a:t>
            </a:r>
            <a:r>
              <a:rPr lang="en-US" sz="2500" dirty="0">
                <a:solidFill>
                  <a:srgbClr val="C00000"/>
                </a:solidFill>
              </a:rPr>
              <a:t>A</a:t>
            </a:r>
            <a:endParaRPr lang="el-GR" sz="2500" dirty="0">
              <a:solidFill>
                <a:srgbClr val="C00000"/>
              </a:solidFill>
            </a:endParaRPr>
          </a:p>
          <a:p>
            <a:pPr>
              <a:lnSpc>
                <a:spcPct val="150000"/>
              </a:lnSpc>
            </a:pPr>
            <a:r>
              <a:rPr lang="en-US" sz="2500" dirty="0"/>
              <a:t>We will discuss </a:t>
            </a:r>
            <a:r>
              <a:rPr lang="en-US" sz="2500" dirty="0">
                <a:solidFill>
                  <a:srgbClr val="C00000"/>
                </a:solidFill>
              </a:rPr>
              <a:t>three different criteria:</a:t>
            </a:r>
          </a:p>
          <a:p>
            <a:pPr marL="800100" lvl="1" indent="-342900">
              <a:lnSpc>
                <a:spcPct val="150000"/>
              </a:lnSpc>
              <a:buFont typeface="+mj-lt"/>
              <a:buAutoNum type="arabicPeriod"/>
            </a:pPr>
            <a:r>
              <a:rPr lang="en-US" sz="2500" dirty="0"/>
              <a:t>Equalizing acceptance rate (Independence)</a:t>
            </a:r>
          </a:p>
          <a:p>
            <a:pPr marL="800100" lvl="1" indent="-342900">
              <a:lnSpc>
                <a:spcPct val="150000"/>
              </a:lnSpc>
              <a:buFont typeface="+mj-lt"/>
              <a:buAutoNum type="arabicPeriod"/>
            </a:pPr>
            <a:r>
              <a:rPr lang="en-US" sz="2500" dirty="0"/>
              <a:t>Equalizing error rate (Separation)</a:t>
            </a:r>
          </a:p>
          <a:p>
            <a:pPr marL="800100" lvl="1" indent="-342900">
              <a:lnSpc>
                <a:spcPct val="150000"/>
              </a:lnSpc>
              <a:buFont typeface="+mj-lt"/>
              <a:buAutoNum type="arabicPeriod"/>
            </a:pPr>
            <a:r>
              <a:rPr lang="en-US" sz="2500" dirty="0"/>
              <a:t>Calibration (Sufficiency)</a:t>
            </a:r>
          </a:p>
        </p:txBody>
      </p:sp>
    </p:spTree>
    <p:extLst>
      <p:ext uri="{BB962C8B-B14F-4D97-AF65-F5344CB8AC3E}">
        <p14:creationId xmlns:p14="http://schemas.microsoft.com/office/powerpoint/2010/main" val="119871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5"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Τίτλος 1">
            <a:extLst>
              <a:ext uri="{FF2B5EF4-FFF2-40B4-BE49-F238E27FC236}">
                <a16:creationId xmlns:a16="http://schemas.microsoft.com/office/drawing/2014/main" id="{ED0AA604-759C-5D3C-20ED-288B3AF5D6E6}"/>
              </a:ext>
            </a:extLst>
          </p:cNvPr>
          <p:cNvSpPr>
            <a:spLocks noGrp="1"/>
          </p:cNvSpPr>
          <p:nvPr>
            <p:ph type="title"/>
          </p:nvPr>
        </p:nvSpPr>
        <p:spPr>
          <a:xfrm>
            <a:off x="876691" y="301843"/>
            <a:ext cx="10477109" cy="1003532"/>
          </a:xfrm>
        </p:spPr>
        <p:txBody>
          <a:bodyPr anchor="ctr">
            <a:normAutofit/>
          </a:bodyPr>
          <a:lstStyle/>
          <a:p>
            <a:r>
              <a:rPr lang="en-US" sz="3200" b="1" dirty="0">
                <a:solidFill>
                  <a:schemeClr val="bg1"/>
                </a:solidFill>
              </a:rPr>
              <a:t>Equalizing acceptance rate (Independence)</a:t>
            </a:r>
            <a:endParaRPr lang="el-GR" sz="3200" b="1" dirty="0">
              <a:solidFill>
                <a:schemeClr val="bg1"/>
              </a:solidFill>
            </a:endParaRPr>
          </a:p>
        </p:txBody>
      </p:sp>
      <p:sp>
        <p:nvSpPr>
          <p:cNvPr id="3" name="Θέση περιεχομένου 2">
            <a:extLst>
              <a:ext uri="{FF2B5EF4-FFF2-40B4-BE49-F238E27FC236}">
                <a16:creationId xmlns:a16="http://schemas.microsoft.com/office/drawing/2014/main" id="{4B7F9B6A-6B63-B96B-5974-2DB003C453C3}"/>
              </a:ext>
            </a:extLst>
          </p:cNvPr>
          <p:cNvSpPr>
            <a:spLocks noGrp="1"/>
          </p:cNvSpPr>
          <p:nvPr>
            <p:ph idx="1"/>
          </p:nvPr>
        </p:nvSpPr>
        <p:spPr>
          <a:xfrm>
            <a:off x="518973" y="1495701"/>
            <a:ext cx="10515600" cy="5249069"/>
          </a:xfrm>
        </p:spPr>
        <p:txBody>
          <a:bodyPr/>
          <a:lstStyle/>
          <a:p>
            <a:pPr marL="0" indent="0">
              <a:buNone/>
            </a:pPr>
            <a:r>
              <a:rPr lang="en-US" sz="2500" dirty="0"/>
              <a:t>For any two groups a, b require:</a:t>
            </a:r>
          </a:p>
          <a:p>
            <a:pPr marL="0" indent="0">
              <a:buNone/>
            </a:pPr>
            <a:endParaRPr lang="en-US" dirty="0"/>
          </a:p>
          <a:p>
            <a:pPr marL="0" indent="0">
              <a:buNone/>
            </a:pPr>
            <a:endParaRPr lang="en-US" dirty="0"/>
          </a:p>
          <a:p>
            <a:pPr marL="0" indent="0">
              <a:buNone/>
            </a:pPr>
            <a:endParaRPr lang="en-US" sz="2500" dirty="0">
              <a:solidFill>
                <a:srgbClr val="7030A0"/>
              </a:solidFill>
            </a:endParaRPr>
          </a:p>
          <a:p>
            <a:pPr marL="0" indent="0">
              <a:buNone/>
            </a:pPr>
            <a:endParaRPr lang="en-US" sz="2500" dirty="0">
              <a:solidFill>
                <a:srgbClr val="7030A0"/>
              </a:solidFill>
            </a:endParaRPr>
          </a:p>
          <a:p>
            <a:pPr marL="0" indent="0">
              <a:buNone/>
            </a:pPr>
            <a:endParaRPr lang="en-US" sz="2500" dirty="0">
              <a:solidFill>
                <a:srgbClr val="7030A0"/>
              </a:solidFill>
            </a:endParaRPr>
          </a:p>
          <a:p>
            <a:pPr marL="0" indent="0">
              <a:buNone/>
            </a:pPr>
            <a:r>
              <a:rPr lang="en-US" sz="2500" dirty="0">
                <a:solidFill>
                  <a:srgbClr val="7030A0"/>
                </a:solidFill>
              </a:rPr>
              <a:t>Generalization</a:t>
            </a:r>
            <a:r>
              <a:rPr lang="en-US" sz="2500" dirty="0"/>
              <a:t>: Require </a:t>
            </a:r>
            <a:r>
              <a:rPr lang="en-US" sz="2500" b="1" dirty="0">
                <a:solidFill>
                  <a:srgbClr val="CC0000"/>
                </a:solidFill>
              </a:rPr>
              <a:t>R </a:t>
            </a:r>
            <a:r>
              <a:rPr lang="en-US" sz="2500" dirty="0"/>
              <a:t>to be independent of </a:t>
            </a:r>
            <a:r>
              <a:rPr lang="en-US" sz="2500" b="1" dirty="0">
                <a:solidFill>
                  <a:srgbClr val="CC0000"/>
                </a:solidFill>
              </a:rPr>
              <a:t>A</a:t>
            </a:r>
            <a:r>
              <a:rPr lang="en-US" sz="2500" b="1" dirty="0"/>
              <a:t> </a:t>
            </a:r>
            <a:r>
              <a:rPr lang="en-US" sz="2500" dirty="0"/>
              <a:t>(Independence Criterion)</a:t>
            </a:r>
          </a:p>
          <a:p>
            <a:pPr marL="0" indent="0">
              <a:buNone/>
            </a:pPr>
            <a:r>
              <a:rPr lang="en-US" sz="2500" dirty="0"/>
              <a:t>Variations, relaxations:</a:t>
            </a:r>
          </a:p>
          <a:p>
            <a:pPr marL="0" indent="0">
              <a:buNone/>
            </a:pPr>
            <a:endParaRPr lang="en-US" sz="25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7148810-678A-98C2-B983-F10B5C1C45A9}"/>
                  </a:ext>
                </a:extLst>
              </p:cNvPr>
              <p:cNvSpPr txBox="1"/>
              <p:nvPr/>
            </p:nvSpPr>
            <p:spPr>
              <a:xfrm>
                <a:off x="1979164" y="2099322"/>
                <a:ext cx="9144001" cy="434221"/>
              </a:xfrm>
              <a:prstGeom prst="rect">
                <a:avLst/>
              </a:prstGeom>
              <a:noFill/>
            </p:spPr>
            <p:txBody>
              <a:bodyPr wrap="square" lIns="0" tIns="0" rIns="0" bIns="0" rtlCol="0">
                <a:spAutoFit/>
              </a:bodyPr>
              <a:lstStyle/>
              <a:p>
                <a14:m>
                  <m:oMath xmlns:m="http://schemas.openxmlformats.org/officeDocument/2006/math">
                    <m:r>
                      <a:rPr lang="en-US" sz="2500" b="0" i="1" smtClean="0">
                        <a:latin typeface="Cambria Math" panose="02040503050406030204" pitchFamily="18" charset="0"/>
                      </a:rPr>
                      <m:t>𝑃</m:t>
                    </m:r>
                    <m:d>
                      <m:dPr>
                        <m:begChr m:val="{"/>
                        <m:endChr m:val="}"/>
                        <m:ctrlPr>
                          <a:rPr lang="en-US" sz="2500" b="0" i="1" smtClean="0">
                            <a:latin typeface="Cambria Math" panose="02040503050406030204" pitchFamily="18" charset="0"/>
                          </a:rPr>
                        </m:ctrlPr>
                      </m:dPr>
                      <m:e>
                        <m:acc>
                          <m:accPr>
                            <m:chr m:val="̂"/>
                            <m:ctrlPr>
                              <a:rPr lang="en-US" sz="2500" b="0" i="1" smtClean="0">
                                <a:latin typeface="Cambria Math" panose="02040503050406030204" pitchFamily="18" charset="0"/>
                              </a:rPr>
                            </m:ctrlPr>
                          </m:accPr>
                          <m:e>
                            <m:r>
                              <a:rPr lang="en-US" sz="2500" b="0" i="1" smtClean="0">
                                <a:latin typeface="Cambria Math" panose="02040503050406030204" pitchFamily="18" charset="0"/>
                              </a:rPr>
                              <m:t>𝑌</m:t>
                            </m:r>
                          </m:e>
                        </m:acc>
                        <m:r>
                          <a:rPr lang="en-US" sz="2500" b="0" i="1" smtClean="0">
                            <a:latin typeface="Cambria Math" panose="02040503050406030204" pitchFamily="18" charset="0"/>
                          </a:rPr>
                          <m:t>=1</m:t>
                        </m:r>
                      </m:e>
                      <m:e>
                        <m:r>
                          <a:rPr lang="en-US" sz="2500" b="0" i="1" smtClean="0">
                            <a:latin typeface="Cambria Math" panose="02040503050406030204" pitchFamily="18" charset="0"/>
                          </a:rPr>
                          <m:t>𝐴</m:t>
                        </m:r>
                        <m:r>
                          <a:rPr lang="en-US" sz="2500" b="0" i="1" smtClean="0">
                            <a:latin typeface="Cambria Math" panose="02040503050406030204" pitchFamily="18" charset="0"/>
                          </a:rPr>
                          <m:t>=</m:t>
                        </m:r>
                        <m:r>
                          <a:rPr lang="en-US" sz="2500" b="0" i="1" smtClean="0">
                            <a:latin typeface="Cambria Math" panose="02040503050406030204" pitchFamily="18" charset="0"/>
                          </a:rPr>
                          <m:t>𝑎</m:t>
                        </m:r>
                      </m:e>
                    </m:d>
                    <m:r>
                      <a:rPr lang="en-US" sz="2500" b="0" i="1" smtClean="0">
                        <a:latin typeface="Cambria Math" panose="02040503050406030204" pitchFamily="18" charset="0"/>
                      </a:rPr>
                      <m:t>=</m:t>
                    </m:r>
                    <m:r>
                      <a:rPr lang="en-US" sz="2500" b="0" i="1" smtClean="0">
                        <a:latin typeface="Cambria Math" panose="02040503050406030204" pitchFamily="18" charset="0"/>
                      </a:rPr>
                      <m:t>𝑃</m:t>
                    </m:r>
                    <m:r>
                      <a:rPr lang="en-US" sz="2500" b="0" i="1" smtClean="0">
                        <a:latin typeface="Cambria Math" panose="02040503050406030204" pitchFamily="18" charset="0"/>
                      </a:rPr>
                      <m:t>{</m:t>
                    </m:r>
                    <m:acc>
                      <m:accPr>
                        <m:chr m:val="̂"/>
                        <m:ctrlPr>
                          <a:rPr lang="en-US" sz="2500" b="0" i="1" smtClean="0">
                            <a:latin typeface="Cambria Math" panose="02040503050406030204" pitchFamily="18" charset="0"/>
                          </a:rPr>
                        </m:ctrlPr>
                      </m:accPr>
                      <m:e>
                        <m:r>
                          <a:rPr lang="en-US" sz="2500" b="0" i="1" smtClean="0">
                            <a:latin typeface="Cambria Math" panose="02040503050406030204" pitchFamily="18" charset="0"/>
                          </a:rPr>
                          <m:t>𝑌</m:t>
                        </m:r>
                      </m:e>
                    </m:acc>
                    <m:r>
                      <a:rPr lang="en-US" sz="2500" b="0" i="1" smtClean="0">
                        <a:latin typeface="Cambria Math" panose="02040503050406030204" pitchFamily="18" charset="0"/>
                      </a:rPr>
                      <m:t>=1|</m:t>
                    </m:r>
                    <m:r>
                      <a:rPr lang="en-US" sz="2500" b="0" i="1" smtClean="0">
                        <a:latin typeface="Cambria Math" panose="02040503050406030204" pitchFamily="18" charset="0"/>
                      </a:rPr>
                      <m:t>𝐴</m:t>
                    </m:r>
                    <m:r>
                      <a:rPr lang="en-US" sz="2500" b="0" i="1" smtClean="0">
                        <a:latin typeface="Cambria Math" panose="02040503050406030204" pitchFamily="18" charset="0"/>
                      </a:rPr>
                      <m:t>=</m:t>
                    </m:r>
                    <m:r>
                      <a:rPr lang="en-US" sz="2500" b="0" i="1" smtClean="0">
                        <a:latin typeface="Cambria Math" panose="02040503050406030204" pitchFamily="18" charset="0"/>
                      </a:rPr>
                      <m:t>𝑏</m:t>
                    </m:r>
                    <m:r>
                      <a:rPr lang="en-US" sz="2500" b="0" i="1" smtClean="0">
                        <a:latin typeface="Cambria Math" panose="02040503050406030204" pitchFamily="18" charset="0"/>
                      </a:rPr>
                      <m:t>}</m:t>
                    </m:r>
                  </m:oMath>
                </a14:m>
                <a:r>
                  <a:rPr lang="en-US" sz="2500" dirty="0"/>
                  <a:t>     </a:t>
                </a:r>
                <a:r>
                  <a:rPr lang="en-US" sz="2500" dirty="0">
                    <a:solidFill>
                      <a:srgbClr val="00B050"/>
                    </a:solidFill>
                  </a:rPr>
                  <a:t>acceptance rate</a:t>
                </a:r>
                <a:endParaRPr lang="el-GR" sz="2500" dirty="0">
                  <a:solidFill>
                    <a:srgbClr val="00B050"/>
                  </a:solidFill>
                </a:endParaRPr>
              </a:p>
            </p:txBody>
          </p:sp>
        </mc:Choice>
        <mc:Fallback xmlns="">
          <p:sp>
            <p:nvSpPr>
              <p:cNvPr id="4" name="TextBox 3">
                <a:extLst>
                  <a:ext uri="{FF2B5EF4-FFF2-40B4-BE49-F238E27FC236}">
                    <a16:creationId xmlns:a16="http://schemas.microsoft.com/office/drawing/2014/main" id="{B7148810-678A-98C2-B983-F10B5C1C45A9}"/>
                  </a:ext>
                </a:extLst>
              </p:cNvPr>
              <p:cNvSpPr txBox="1">
                <a:spLocks noRot="1" noChangeAspect="1" noMove="1" noResize="1" noEditPoints="1" noAdjustHandles="1" noChangeArrowheads="1" noChangeShapeType="1" noTextEdit="1"/>
              </p:cNvSpPr>
              <p:nvPr/>
            </p:nvSpPr>
            <p:spPr>
              <a:xfrm>
                <a:off x="1979164" y="2099322"/>
                <a:ext cx="9144001" cy="434221"/>
              </a:xfrm>
              <a:prstGeom prst="rect">
                <a:avLst/>
              </a:prstGeom>
              <a:blipFill>
                <a:blip r:embed="rId2"/>
                <a:stretch>
                  <a:fillRect t="-13889" b="-38889"/>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0FBE5BC-51A1-6A78-A1AE-FA40AF61E594}"/>
                  </a:ext>
                </a:extLst>
              </p:cNvPr>
              <p:cNvSpPr txBox="1"/>
              <p:nvPr/>
            </p:nvSpPr>
            <p:spPr>
              <a:xfrm>
                <a:off x="1076541" y="5362299"/>
                <a:ext cx="4279954" cy="3474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begChr m:val="{"/>
                          <m:endChr m:val="}"/>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𝑌</m:t>
                              </m:r>
                            </m:e>
                          </m:acc>
                          <m:r>
                            <a:rPr lang="en-US" sz="2000" b="0" i="1" smtClean="0">
                              <a:latin typeface="Cambria Math" panose="02040503050406030204" pitchFamily="18" charset="0"/>
                            </a:rPr>
                            <m:t>=1</m:t>
                          </m:r>
                        </m:e>
                        <m:e>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𝑎</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𝑃</m:t>
                      </m:r>
                      <m:d>
                        <m:dPr>
                          <m:begChr m:val="{"/>
                          <m:endChr m:val="}"/>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𝑌</m:t>
                              </m:r>
                            </m:e>
                          </m:acc>
                          <m:r>
                            <a:rPr lang="en-US" sz="2000" b="0" i="1" smtClean="0">
                              <a:latin typeface="Cambria Math" panose="02040503050406030204" pitchFamily="18" charset="0"/>
                            </a:rPr>
                            <m:t>=1</m:t>
                          </m:r>
                        </m:e>
                        <m:e>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𝑏</m:t>
                          </m:r>
                        </m:e>
                      </m:d>
                      <m:r>
                        <a:rPr lang="en-US" sz="2000" b="0" i="1" smtClean="0">
                          <a:latin typeface="Cambria Math" panose="02040503050406030204" pitchFamily="18" charset="0"/>
                        </a:rPr>
                        <m:t>−</m:t>
                      </m:r>
                      <m:r>
                        <a:rPr lang="el-GR" sz="2000" b="0" i="1" smtClean="0">
                          <a:latin typeface="Cambria Math" panose="02040503050406030204" pitchFamily="18" charset="0"/>
                        </a:rPr>
                        <m:t>𝜀</m:t>
                      </m:r>
                    </m:oMath>
                  </m:oMathPara>
                </a14:m>
                <a:endParaRPr lang="el-GR" sz="2000" dirty="0"/>
              </a:p>
            </p:txBody>
          </p:sp>
        </mc:Choice>
        <mc:Fallback xmlns="">
          <p:sp>
            <p:nvSpPr>
              <p:cNvPr id="10" name="TextBox 9">
                <a:extLst>
                  <a:ext uri="{FF2B5EF4-FFF2-40B4-BE49-F238E27FC236}">
                    <a16:creationId xmlns:a16="http://schemas.microsoft.com/office/drawing/2014/main" id="{00FBE5BC-51A1-6A78-A1AE-FA40AF61E594}"/>
                  </a:ext>
                </a:extLst>
              </p:cNvPr>
              <p:cNvSpPr txBox="1">
                <a:spLocks noRot="1" noChangeAspect="1" noMove="1" noResize="1" noEditPoints="1" noAdjustHandles="1" noChangeArrowheads="1" noChangeShapeType="1" noTextEdit="1"/>
              </p:cNvSpPr>
              <p:nvPr/>
            </p:nvSpPr>
            <p:spPr>
              <a:xfrm>
                <a:off x="1076541" y="5362299"/>
                <a:ext cx="4279954" cy="347403"/>
              </a:xfrm>
              <a:prstGeom prst="rect">
                <a:avLst/>
              </a:prstGeom>
              <a:blipFill>
                <a:blip r:embed="rId3"/>
                <a:stretch>
                  <a:fillRect l="-997" t="-21053" r="-142" b="-7018"/>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AB16050-2A27-3B45-5F61-33415830F04F}"/>
                  </a:ext>
                </a:extLst>
              </p:cNvPr>
              <p:cNvSpPr txBox="1"/>
              <p:nvPr/>
            </p:nvSpPr>
            <p:spPr>
              <a:xfrm>
                <a:off x="4940053" y="4988651"/>
                <a:ext cx="6094520" cy="8313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l-GR" sz="2000" i="1" smtClean="0">
                              <a:latin typeface="Cambria Math" panose="02040503050406030204" pitchFamily="18" charset="0"/>
                            </a:rPr>
                          </m:ctrlPr>
                        </m:fPr>
                        <m:num>
                          <m:r>
                            <a:rPr lang="en-US" sz="2000" b="0" i="1" smtClean="0">
                              <a:latin typeface="Cambria Math" panose="02040503050406030204" pitchFamily="18" charset="0"/>
                            </a:rPr>
                            <m:t>𝑃</m:t>
                          </m:r>
                          <m:d>
                            <m:dPr>
                              <m:begChr m:val="{"/>
                              <m:endChr m:val="}"/>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𝑌</m:t>
                                  </m:r>
                                </m:e>
                              </m:acc>
                              <m:r>
                                <a:rPr lang="en-US" sz="2000" b="0" i="1" smtClean="0">
                                  <a:latin typeface="Cambria Math" panose="02040503050406030204" pitchFamily="18" charset="0"/>
                                </a:rPr>
                                <m:t>=1</m:t>
                              </m:r>
                            </m:e>
                            <m:e>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𝑎</m:t>
                              </m:r>
                            </m:e>
                          </m:d>
                        </m:num>
                        <m:den>
                          <m:r>
                            <a:rPr lang="en-US" sz="2000" b="0" i="1" smtClean="0">
                              <a:latin typeface="Cambria Math" panose="02040503050406030204" pitchFamily="18" charset="0"/>
                            </a:rPr>
                            <m:t>𝑃</m:t>
                          </m:r>
                          <m:d>
                            <m:dPr>
                              <m:begChr m:val="{"/>
                              <m:endChr m:val="}"/>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𝑌</m:t>
                                  </m:r>
                                </m:e>
                              </m:acc>
                              <m:r>
                                <a:rPr lang="en-US" sz="2000" b="0" i="1" smtClean="0">
                                  <a:latin typeface="Cambria Math" panose="02040503050406030204" pitchFamily="18" charset="0"/>
                                </a:rPr>
                                <m:t>=1</m:t>
                              </m:r>
                            </m:e>
                            <m:e>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𝑏</m:t>
                              </m:r>
                            </m:e>
                          </m:d>
                        </m:den>
                      </m:f>
                      <m:r>
                        <a:rPr lang="el-GR"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m:t>
                      </m:r>
                      <m:r>
                        <a:rPr lang="el-GR" sz="2000" b="0" i="1" smtClean="0">
                          <a:latin typeface="Cambria Math" panose="02040503050406030204" pitchFamily="18" charset="0"/>
                          <a:ea typeface="Cambria Math" panose="02040503050406030204" pitchFamily="18" charset="0"/>
                        </a:rPr>
                        <m:t>𝜀</m:t>
                      </m:r>
                    </m:oMath>
                  </m:oMathPara>
                </a14:m>
                <a:endParaRPr lang="el-GR" sz="2000" i="1" dirty="0"/>
              </a:p>
            </p:txBody>
          </p:sp>
        </mc:Choice>
        <mc:Fallback xmlns="">
          <p:sp>
            <p:nvSpPr>
              <p:cNvPr id="11" name="TextBox 10">
                <a:extLst>
                  <a:ext uri="{FF2B5EF4-FFF2-40B4-BE49-F238E27FC236}">
                    <a16:creationId xmlns:a16="http://schemas.microsoft.com/office/drawing/2014/main" id="{6AB16050-2A27-3B45-5F61-33415830F04F}"/>
                  </a:ext>
                </a:extLst>
              </p:cNvPr>
              <p:cNvSpPr txBox="1">
                <a:spLocks noRot="1" noChangeAspect="1" noMove="1" noResize="1" noEditPoints="1" noAdjustHandles="1" noChangeArrowheads="1" noChangeShapeType="1" noTextEdit="1"/>
              </p:cNvSpPr>
              <p:nvPr/>
            </p:nvSpPr>
            <p:spPr>
              <a:xfrm>
                <a:off x="4940053" y="4988651"/>
                <a:ext cx="6094520" cy="831381"/>
              </a:xfrm>
              <a:prstGeom prst="rect">
                <a:avLst/>
              </a:prstGeom>
              <a:blipFill>
                <a:blip r:embed="rId4"/>
                <a:stretch>
                  <a:fillRect/>
                </a:stretch>
              </a:blipFill>
            </p:spPr>
            <p:txBody>
              <a:bodyPr/>
              <a:lstStyle/>
              <a:p>
                <a:r>
                  <a:rPr lang="el-GR">
                    <a:noFill/>
                  </a:rPr>
                  <a:t> </a:t>
                </a:r>
              </a:p>
            </p:txBody>
          </p:sp>
        </mc:Fallback>
      </mc:AlternateContent>
      <p:sp>
        <p:nvSpPr>
          <p:cNvPr id="12" name="Google Shape;179;g70212178de_0_203">
            <a:extLst>
              <a:ext uri="{FF2B5EF4-FFF2-40B4-BE49-F238E27FC236}">
                <a16:creationId xmlns:a16="http://schemas.microsoft.com/office/drawing/2014/main" id="{B1C37146-ECF4-7353-D0EF-FB5B5998833F}"/>
              </a:ext>
            </a:extLst>
          </p:cNvPr>
          <p:cNvSpPr txBox="1"/>
          <p:nvPr/>
        </p:nvSpPr>
        <p:spPr>
          <a:xfrm>
            <a:off x="497025" y="2718087"/>
            <a:ext cx="11126575" cy="1325563"/>
          </a:xfrm>
          <a:prstGeom prst="rect">
            <a:avLst/>
          </a:prstGeom>
          <a:noFill/>
          <a:ln>
            <a:noFill/>
          </a:ln>
        </p:spPr>
        <p:txBody>
          <a:bodyPr spcFirstLastPara="1" wrap="square" lIns="91425" tIns="91425" rIns="91425" bIns="91425" anchor="t" anchorCtr="0">
            <a:noAutofit/>
          </a:bodyPr>
          <a:lstStyle/>
          <a:p>
            <a:pPr>
              <a:lnSpc>
                <a:spcPct val="115000"/>
              </a:lnSpc>
              <a:buClr>
                <a:schemeClr val="dk1"/>
              </a:buClr>
              <a:buSzPts val="1100"/>
            </a:pPr>
            <a:r>
              <a:rPr lang="en-US" sz="2400" dirty="0">
                <a:solidFill>
                  <a:schemeClr val="accent6">
                    <a:lumMod val="75000"/>
                  </a:schemeClr>
                </a:solidFill>
                <a:latin typeface="Calibri"/>
                <a:ea typeface="Calibri"/>
                <a:cs typeface="Calibri"/>
                <a:sym typeface="Calibri"/>
              </a:rPr>
              <a:t>Demographic parity (statistical parity)</a:t>
            </a:r>
            <a:endParaRPr sz="2400" dirty="0">
              <a:solidFill>
                <a:schemeClr val="accent6">
                  <a:lumMod val="75000"/>
                </a:schemeClr>
              </a:solidFill>
              <a:latin typeface="Calibri"/>
              <a:ea typeface="Calibri"/>
              <a:cs typeface="Calibri"/>
              <a:sym typeface="Calibri"/>
            </a:endParaRPr>
          </a:p>
          <a:p>
            <a:pPr>
              <a:lnSpc>
                <a:spcPct val="115000"/>
              </a:lnSpc>
              <a:buClr>
                <a:schemeClr val="dk1"/>
              </a:buClr>
              <a:buSzPts val="1100"/>
            </a:pPr>
            <a:r>
              <a:rPr lang="en-US" sz="2400" dirty="0">
                <a:latin typeface="Calibri"/>
                <a:ea typeface="Calibri"/>
                <a:cs typeface="Calibri"/>
                <a:sym typeface="Calibri"/>
              </a:rPr>
              <a:t>preserves the input ratio: </a:t>
            </a:r>
            <a:r>
              <a:rPr lang="en-US" sz="2000" i="1" dirty="0">
                <a:latin typeface="Calibri"/>
                <a:ea typeface="Calibri"/>
                <a:cs typeface="Calibri"/>
                <a:sym typeface="Calibri"/>
              </a:rPr>
              <a:t>the demographics of the individuals receiving a favorable outcome the same as demographics of the underlying population</a:t>
            </a:r>
          </a:p>
          <a:p>
            <a:endParaRPr sz="2800" dirty="0">
              <a:latin typeface="Calibri"/>
              <a:ea typeface="Calibri"/>
              <a:cs typeface="Calibri"/>
              <a:sym typeface="Calibri"/>
            </a:endParaRPr>
          </a:p>
        </p:txBody>
      </p:sp>
      <p:sp>
        <p:nvSpPr>
          <p:cNvPr id="13" name="Rectangle 4">
            <a:extLst>
              <a:ext uri="{FF2B5EF4-FFF2-40B4-BE49-F238E27FC236}">
                <a16:creationId xmlns:a16="http://schemas.microsoft.com/office/drawing/2014/main" id="{B3216202-CC3D-E43F-B936-90F4911091DD}"/>
              </a:ext>
            </a:extLst>
          </p:cNvPr>
          <p:cNvSpPr/>
          <p:nvPr/>
        </p:nvSpPr>
        <p:spPr>
          <a:xfrm>
            <a:off x="497025" y="2813718"/>
            <a:ext cx="10854893"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FD63508-7F78-867A-8525-18777C60D1D5}"/>
                  </a:ext>
                </a:extLst>
              </p:cNvPr>
              <p:cNvSpPr txBox="1"/>
              <p:nvPr/>
            </p:nvSpPr>
            <p:spPr>
              <a:xfrm>
                <a:off x="497025" y="6144545"/>
                <a:ext cx="11052567" cy="461665"/>
              </a:xfrm>
              <a:prstGeom prst="rect">
                <a:avLst/>
              </a:prstGeom>
              <a:noFill/>
            </p:spPr>
            <p:txBody>
              <a:bodyPr wrap="square" rtlCol="0">
                <a:spAutoFit/>
              </a:bodyPr>
              <a:lstStyle/>
              <a:p>
                <a:r>
                  <a:rPr lang="en-US" sz="2400" b="0" dirty="0">
                    <a:cs typeface="Calibri" panose="020F0502020204030204" pitchFamily="34" charset="0"/>
                  </a:rPr>
                  <a:t>Alternative definition: Require, </a:t>
                </a:r>
                <a14:m>
                  <m:oMath xmlns:m="http://schemas.openxmlformats.org/officeDocument/2006/math">
                    <m:r>
                      <a:rPr lang="en-US" sz="2400" b="0" i="1" smtClean="0">
                        <a:latin typeface="Cambria Math" panose="02040503050406030204" pitchFamily="18" charset="0"/>
                        <a:cs typeface="Calibri" panose="020F0502020204030204" pitchFamily="34" charset="0"/>
                      </a:rPr>
                      <m:t>𝐼</m:t>
                    </m:r>
                    <m:d>
                      <m:dPr>
                        <m:ctrlPr>
                          <a:rPr lang="en-US" sz="2400" b="0" i="1" smtClean="0">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𝐴</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𝑅</m:t>
                        </m:r>
                      </m:e>
                    </m:d>
                    <m:r>
                      <a:rPr lang="en-US" sz="2400" b="0" i="1" smtClean="0">
                        <a:latin typeface="Cambria Math" panose="02040503050406030204" pitchFamily="18" charset="0"/>
                        <a:cs typeface="Calibri" panose="020F0502020204030204" pitchFamily="34" charset="0"/>
                      </a:rPr>
                      <m:t>=0</m:t>
                    </m:r>
                  </m:oMath>
                </a14:m>
                <a:r>
                  <a:rPr lang="en-US" sz="2400" dirty="0">
                    <a:latin typeface="Calibri" panose="020F0502020204030204" pitchFamily="34" charset="0"/>
                    <a:cs typeface="Calibri" panose="020F0502020204030204" pitchFamily="34" charset="0"/>
                  </a:rPr>
                  <a:t> where </a:t>
                </a:r>
                <a14:m>
                  <m:oMath xmlns:m="http://schemas.openxmlformats.org/officeDocument/2006/math">
                    <m:r>
                      <a:rPr lang="en-US" sz="2400" i="1">
                        <a:latin typeface="Cambria Math" panose="02040503050406030204" pitchFamily="18" charset="0"/>
                        <a:cs typeface="Calibri" panose="020F0502020204030204" pitchFamily="34" charset="0"/>
                      </a:rPr>
                      <m:t>𝐼</m:t>
                    </m:r>
                    <m:d>
                      <m:dPr>
                        <m:ctrlPr>
                          <a:rPr lang="en-US" sz="2400" i="1">
                            <a:latin typeface="Cambria Math" panose="02040503050406030204" pitchFamily="18" charset="0"/>
                            <a:cs typeface="Calibri" panose="020F0502020204030204" pitchFamily="34" charset="0"/>
                          </a:rPr>
                        </m:ctrlPr>
                      </m:dPr>
                      <m:e>
                        <m:r>
                          <a:rPr lang="en-US" sz="2400" i="1">
                            <a:latin typeface="Cambria Math" panose="02040503050406030204" pitchFamily="18" charset="0"/>
                            <a:cs typeface="Calibri" panose="020F0502020204030204" pitchFamily="34" charset="0"/>
                          </a:rPr>
                          <m:t>𝐴</m:t>
                        </m:r>
                        <m:r>
                          <a:rPr lang="en-US" sz="2400" i="1">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𝑅</m:t>
                        </m:r>
                      </m:e>
                    </m:d>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𝐻</m:t>
                    </m:r>
                    <m:d>
                      <m:dPr>
                        <m:ctrlPr>
                          <a:rPr lang="en-US" sz="2400" b="0" i="1" smtClean="0">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𝐴</m:t>
                        </m:r>
                      </m:e>
                    </m:d>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𝐻</m:t>
                    </m:r>
                    <m:d>
                      <m:dPr>
                        <m:ctrlPr>
                          <a:rPr lang="en-US" sz="2400" b="0" i="1" smtClean="0">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𝑅</m:t>
                        </m:r>
                      </m:e>
                    </m:d>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𝐻</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𝐴</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𝑅</m:t>
                    </m:r>
                    <m:r>
                      <a:rPr lang="en-US" sz="2400" b="0" i="1" smtClean="0">
                        <a:latin typeface="Cambria Math" panose="02040503050406030204" pitchFamily="18" charset="0"/>
                        <a:cs typeface="Calibri" panose="020F0502020204030204" pitchFamily="34" charset="0"/>
                      </a:rPr>
                      <m:t>)</m:t>
                    </m:r>
                  </m:oMath>
                </a14:m>
                <a:r>
                  <a:rPr lang="en-US" sz="2400" dirty="0">
                    <a:latin typeface="Calibri" panose="020F0502020204030204" pitchFamily="34" charset="0"/>
                    <a:cs typeface="Calibri" panose="020F0502020204030204" pitchFamily="34" charset="0"/>
                  </a:rPr>
                  <a:t>  </a:t>
                </a:r>
              </a:p>
            </p:txBody>
          </p:sp>
        </mc:Choice>
        <mc:Fallback xmlns="">
          <p:sp>
            <p:nvSpPr>
              <p:cNvPr id="14" name="TextBox 13">
                <a:extLst>
                  <a:ext uri="{FF2B5EF4-FFF2-40B4-BE49-F238E27FC236}">
                    <a16:creationId xmlns:a16="http://schemas.microsoft.com/office/drawing/2014/main" id="{5FD63508-7F78-867A-8525-18777C60D1D5}"/>
                  </a:ext>
                </a:extLst>
              </p:cNvPr>
              <p:cNvSpPr txBox="1">
                <a:spLocks noRot="1" noChangeAspect="1" noMove="1" noResize="1" noEditPoints="1" noAdjustHandles="1" noChangeArrowheads="1" noChangeShapeType="1" noTextEdit="1"/>
              </p:cNvSpPr>
              <p:nvPr/>
            </p:nvSpPr>
            <p:spPr>
              <a:xfrm>
                <a:off x="497025" y="6144545"/>
                <a:ext cx="11052567" cy="461665"/>
              </a:xfrm>
              <a:prstGeom prst="rect">
                <a:avLst/>
              </a:prstGeom>
              <a:blipFill>
                <a:blip r:embed="rId5"/>
                <a:stretch>
                  <a:fillRect l="-883" t="-10526" b="-28947"/>
                </a:stretch>
              </a:blipFill>
            </p:spPr>
            <p:txBody>
              <a:bodyPr/>
              <a:lstStyle/>
              <a:p>
                <a:r>
                  <a:rPr lang="el-GR">
                    <a:noFill/>
                  </a:rPr>
                  <a:t> </a:t>
                </a:r>
              </a:p>
            </p:txBody>
          </p:sp>
        </mc:Fallback>
      </mc:AlternateContent>
    </p:spTree>
    <p:extLst>
      <p:ext uri="{BB962C8B-B14F-4D97-AF65-F5344CB8AC3E}">
        <p14:creationId xmlns:p14="http://schemas.microsoft.com/office/powerpoint/2010/main" val="215186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5"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Τίτλος 1">
            <a:extLst>
              <a:ext uri="{FF2B5EF4-FFF2-40B4-BE49-F238E27FC236}">
                <a16:creationId xmlns:a16="http://schemas.microsoft.com/office/drawing/2014/main" id="{ED0AA604-759C-5D3C-20ED-288B3AF5D6E6}"/>
              </a:ext>
            </a:extLst>
          </p:cNvPr>
          <p:cNvSpPr>
            <a:spLocks noGrp="1"/>
          </p:cNvSpPr>
          <p:nvPr>
            <p:ph type="title"/>
          </p:nvPr>
        </p:nvSpPr>
        <p:spPr>
          <a:xfrm>
            <a:off x="876691" y="301843"/>
            <a:ext cx="10477109" cy="1003532"/>
          </a:xfrm>
        </p:spPr>
        <p:txBody>
          <a:bodyPr anchor="ctr">
            <a:normAutofit/>
          </a:bodyPr>
          <a:lstStyle/>
          <a:p>
            <a:r>
              <a:rPr lang="en-US" sz="3200" b="1" dirty="0">
                <a:solidFill>
                  <a:srgbClr val="FFFFFF"/>
                </a:solidFill>
              </a:rPr>
              <a:t>Stress test on independence criterion </a:t>
            </a:r>
            <a:endParaRPr lang="el-GR" sz="3200" b="1" dirty="0">
              <a:solidFill>
                <a:srgbClr val="FFFFFF"/>
              </a:solidFill>
            </a:endParaRPr>
          </a:p>
        </p:txBody>
      </p:sp>
      <p:sp>
        <p:nvSpPr>
          <p:cNvPr id="3" name="Θέση περιεχομένου 2">
            <a:extLst>
              <a:ext uri="{FF2B5EF4-FFF2-40B4-BE49-F238E27FC236}">
                <a16:creationId xmlns:a16="http://schemas.microsoft.com/office/drawing/2014/main" id="{4161A33B-E528-BDD4-42D3-40AE6C81C614}"/>
              </a:ext>
            </a:extLst>
          </p:cNvPr>
          <p:cNvSpPr>
            <a:spLocks noGrp="1"/>
          </p:cNvSpPr>
          <p:nvPr>
            <p:ph idx="1"/>
          </p:nvPr>
        </p:nvSpPr>
        <p:spPr>
          <a:xfrm>
            <a:off x="461818" y="1922795"/>
            <a:ext cx="11268363" cy="4514950"/>
          </a:xfrm>
        </p:spPr>
        <p:txBody>
          <a:bodyPr>
            <a:normAutofit/>
          </a:bodyPr>
          <a:lstStyle/>
          <a:p>
            <a:pPr marL="0" indent="0">
              <a:lnSpc>
                <a:spcPct val="150000"/>
              </a:lnSpc>
              <a:buNone/>
            </a:pPr>
            <a:r>
              <a:rPr lang="en-US" sz="2500" dirty="0"/>
              <a:t>Make </a:t>
            </a:r>
            <a:r>
              <a:rPr lang="en-US" sz="2500" dirty="0">
                <a:solidFill>
                  <a:srgbClr val="CC0000"/>
                </a:solidFill>
              </a:rPr>
              <a:t>good/ informed </a:t>
            </a:r>
            <a:r>
              <a:rPr lang="en-US" sz="2500" dirty="0"/>
              <a:t>decisions in one group, </a:t>
            </a:r>
            <a:r>
              <a:rPr lang="en-US" sz="2500" dirty="0">
                <a:solidFill>
                  <a:srgbClr val="CC0000"/>
                </a:solidFill>
              </a:rPr>
              <a:t>poor/ arbitrary </a:t>
            </a:r>
            <a:r>
              <a:rPr lang="en-US" sz="2500" dirty="0"/>
              <a:t>decisions in other groups and then equalize positive rate</a:t>
            </a:r>
          </a:p>
          <a:p>
            <a:pPr marL="0" indent="0">
              <a:lnSpc>
                <a:spcPct val="150000"/>
              </a:lnSpc>
              <a:buNone/>
            </a:pPr>
            <a:r>
              <a:rPr lang="en-US" sz="2500" dirty="0"/>
              <a:t>This can happen if we have less or poor data in one group</a:t>
            </a:r>
          </a:p>
          <a:p>
            <a:pPr marL="0" indent="0">
              <a:lnSpc>
                <a:spcPct val="150000"/>
              </a:lnSpc>
              <a:buNone/>
            </a:pPr>
            <a:r>
              <a:rPr lang="en-US" sz="2000" u="sng" dirty="0"/>
              <a:t>Example:</a:t>
            </a:r>
            <a:r>
              <a:rPr lang="en-US" sz="2000" dirty="0"/>
              <a:t> a company hires carefully selected applicants from group A at a rate p &gt; 0 and carelessly selected applicants from group B at the same rate p. Despite identical acceptance rates, it becomes more probable that unqualified applicants are chosen in one group over the other. Consequently, it might seem that group B underperformed compared to group A, establishing a negative track record for group B</a:t>
            </a:r>
          </a:p>
        </p:txBody>
      </p:sp>
      <p:sp>
        <p:nvSpPr>
          <p:cNvPr id="4" name="TextBox 3">
            <a:extLst>
              <a:ext uri="{FF2B5EF4-FFF2-40B4-BE49-F238E27FC236}">
                <a16:creationId xmlns:a16="http://schemas.microsoft.com/office/drawing/2014/main" id="{8679368F-4FAE-F637-EBE0-673AFED0C0D1}"/>
              </a:ext>
            </a:extLst>
          </p:cNvPr>
          <p:cNvSpPr txBox="1"/>
          <p:nvPr/>
        </p:nvSpPr>
        <p:spPr>
          <a:xfrm>
            <a:off x="563418" y="6077527"/>
            <a:ext cx="11166763" cy="477054"/>
          </a:xfrm>
          <a:prstGeom prst="rect">
            <a:avLst/>
          </a:prstGeom>
          <a:noFill/>
        </p:spPr>
        <p:txBody>
          <a:bodyPr wrap="square" rtlCol="0">
            <a:spAutoFit/>
          </a:bodyPr>
          <a:lstStyle/>
          <a:p>
            <a:r>
              <a:rPr lang="en-US" sz="2500" dirty="0"/>
              <a:t>We shouldn’t get too much </a:t>
            </a:r>
            <a:r>
              <a:rPr lang="en-US" sz="2500" dirty="0">
                <a:solidFill>
                  <a:srgbClr val="CC0000"/>
                </a:solidFill>
              </a:rPr>
              <a:t>true positives </a:t>
            </a:r>
            <a:r>
              <a:rPr lang="en-US" sz="2500" dirty="0"/>
              <a:t>in one group with </a:t>
            </a:r>
            <a:r>
              <a:rPr lang="en-US" sz="2500" dirty="0">
                <a:solidFill>
                  <a:srgbClr val="CC0000"/>
                </a:solidFill>
              </a:rPr>
              <a:t>false positives </a:t>
            </a:r>
            <a:r>
              <a:rPr lang="en-US" sz="2500" dirty="0"/>
              <a:t>in another</a:t>
            </a:r>
            <a:endParaRPr lang="el-GR" sz="2500" dirty="0"/>
          </a:p>
        </p:txBody>
      </p:sp>
    </p:spTree>
    <p:extLst>
      <p:ext uri="{BB962C8B-B14F-4D97-AF65-F5344CB8AC3E}">
        <p14:creationId xmlns:p14="http://schemas.microsoft.com/office/powerpoint/2010/main" val="11092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5"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Τίτλος 1">
            <a:extLst>
              <a:ext uri="{FF2B5EF4-FFF2-40B4-BE49-F238E27FC236}">
                <a16:creationId xmlns:a16="http://schemas.microsoft.com/office/drawing/2014/main" id="{ED0AA604-759C-5D3C-20ED-288B3AF5D6E6}"/>
              </a:ext>
            </a:extLst>
          </p:cNvPr>
          <p:cNvSpPr>
            <a:spLocks noGrp="1"/>
          </p:cNvSpPr>
          <p:nvPr>
            <p:ph type="title"/>
          </p:nvPr>
        </p:nvSpPr>
        <p:spPr>
          <a:xfrm>
            <a:off x="876691" y="301843"/>
            <a:ext cx="10477109" cy="1003532"/>
          </a:xfrm>
        </p:spPr>
        <p:txBody>
          <a:bodyPr anchor="ctr">
            <a:normAutofit/>
          </a:bodyPr>
          <a:lstStyle/>
          <a:p>
            <a:r>
              <a:rPr lang="en-US" sz="3200" b="1" dirty="0">
                <a:solidFill>
                  <a:schemeClr val="bg1"/>
                </a:solidFill>
              </a:rPr>
              <a:t>Equalizing error rates (Separation)</a:t>
            </a:r>
            <a:endParaRPr lang="el-GR" sz="3200" b="1" dirty="0">
              <a:solidFill>
                <a:schemeClr val="bg1"/>
              </a:solidFill>
            </a:endParaRPr>
          </a:p>
        </p:txBody>
      </p:sp>
      <mc:AlternateContent xmlns:mc="http://schemas.openxmlformats.org/markup-compatibility/2006" xmlns:a14="http://schemas.microsoft.com/office/drawing/2010/main">
        <mc:Choice Requires="a14">
          <p:sp>
            <p:nvSpPr>
              <p:cNvPr id="10" name="Θέση περιεχομένου 6">
                <a:extLst>
                  <a:ext uri="{FF2B5EF4-FFF2-40B4-BE49-F238E27FC236}">
                    <a16:creationId xmlns:a16="http://schemas.microsoft.com/office/drawing/2014/main" id="{C912528C-81EE-70FE-76F1-9EA228FBE473}"/>
                  </a:ext>
                </a:extLst>
              </p:cNvPr>
              <p:cNvSpPr txBox="1">
                <a:spLocks noGrp="1"/>
              </p:cNvSpPr>
              <p:nvPr>
                <p:ph idx="1"/>
              </p:nvPr>
            </p:nvSpPr>
            <p:spPr>
              <a:xfrm>
                <a:off x="838200" y="2590730"/>
                <a:ext cx="10007868" cy="395236"/>
              </a:xfrm>
              <a:prstGeom prst="rect">
                <a:avLst/>
              </a:prstGeom>
              <a:noFill/>
            </p:spPr>
            <p:txBody>
              <a:bodyPr wrap="square" lIns="0" tIns="0" rIns="0" bIns="0" rtlCol="0">
                <a:spAutoFit/>
              </a:bodyPr>
              <a:lstStyle/>
              <a:p>
                <a:pPr marL="0" indent="0">
                  <a:buNone/>
                </a:pPr>
                <a14:m>
                  <m:oMath xmlns:m="http://schemas.openxmlformats.org/officeDocument/2006/math">
                    <m:r>
                      <a:rPr lang="en-US" sz="2500" b="0" i="1" smtClean="0">
                        <a:solidFill>
                          <a:srgbClr val="CC0000"/>
                        </a:solidFill>
                        <a:latin typeface="Cambria Math" panose="02040503050406030204" pitchFamily="18" charset="0"/>
                      </a:rPr>
                      <m:t>𝑃</m:t>
                    </m:r>
                    <m:d>
                      <m:dPr>
                        <m:begChr m:val="{"/>
                        <m:endChr m:val="}"/>
                        <m:ctrlPr>
                          <a:rPr lang="en-US" sz="2500" b="0" i="1" smtClean="0">
                            <a:solidFill>
                              <a:srgbClr val="CC0000"/>
                            </a:solidFill>
                            <a:latin typeface="Cambria Math" panose="02040503050406030204" pitchFamily="18" charset="0"/>
                          </a:rPr>
                        </m:ctrlPr>
                      </m:dPr>
                      <m:e>
                        <m:acc>
                          <m:accPr>
                            <m:chr m:val="̂"/>
                            <m:ctrlPr>
                              <a:rPr lang="en-US" sz="2500" b="0" i="1" smtClean="0">
                                <a:solidFill>
                                  <a:srgbClr val="CC0000"/>
                                </a:solidFill>
                                <a:latin typeface="Cambria Math" panose="02040503050406030204" pitchFamily="18" charset="0"/>
                              </a:rPr>
                            </m:ctrlPr>
                          </m:accPr>
                          <m:e>
                            <m:r>
                              <a:rPr lang="en-US" sz="2500" b="0" i="1" smtClean="0">
                                <a:solidFill>
                                  <a:srgbClr val="CC0000"/>
                                </a:solidFill>
                                <a:latin typeface="Cambria Math" panose="02040503050406030204" pitchFamily="18" charset="0"/>
                              </a:rPr>
                              <m:t>𝑌</m:t>
                            </m:r>
                          </m:e>
                        </m:acc>
                        <m:r>
                          <a:rPr lang="en-US" sz="2500" b="0" i="1" smtClean="0">
                            <a:solidFill>
                              <a:srgbClr val="CC0000"/>
                            </a:solidFill>
                            <a:latin typeface="Cambria Math" panose="02040503050406030204" pitchFamily="18" charset="0"/>
                          </a:rPr>
                          <m:t>=1</m:t>
                        </m:r>
                      </m:e>
                      <m:e>
                        <m:r>
                          <a:rPr lang="en-US" sz="2500" b="0" i="1" smtClean="0">
                            <a:solidFill>
                              <a:srgbClr val="CC0000"/>
                            </a:solidFill>
                            <a:latin typeface="Cambria Math" panose="02040503050406030204" pitchFamily="18" charset="0"/>
                          </a:rPr>
                          <m:t>𝑌</m:t>
                        </m:r>
                        <m:r>
                          <a:rPr lang="en-US" sz="2500" b="0" i="1" smtClean="0">
                            <a:solidFill>
                              <a:srgbClr val="CC0000"/>
                            </a:solidFill>
                            <a:latin typeface="Cambria Math" panose="02040503050406030204" pitchFamily="18" charset="0"/>
                          </a:rPr>
                          <m:t>=1, </m:t>
                        </m:r>
                        <m:r>
                          <a:rPr lang="en-US" sz="2500" b="0" i="1" smtClean="0">
                            <a:solidFill>
                              <a:srgbClr val="CC0000"/>
                            </a:solidFill>
                            <a:latin typeface="Cambria Math" panose="02040503050406030204" pitchFamily="18" charset="0"/>
                          </a:rPr>
                          <m:t>𝐴</m:t>
                        </m:r>
                        <m:r>
                          <a:rPr lang="en-US" sz="2500" b="0" i="1" smtClean="0">
                            <a:solidFill>
                              <a:srgbClr val="CC0000"/>
                            </a:solidFill>
                            <a:latin typeface="Cambria Math" panose="02040503050406030204" pitchFamily="18" charset="0"/>
                          </a:rPr>
                          <m:t>=</m:t>
                        </m:r>
                        <m:r>
                          <a:rPr lang="en-US" sz="2500" b="0" i="1" smtClean="0">
                            <a:solidFill>
                              <a:srgbClr val="CC0000"/>
                            </a:solidFill>
                            <a:latin typeface="Cambria Math" panose="02040503050406030204" pitchFamily="18" charset="0"/>
                          </a:rPr>
                          <m:t>𝑎</m:t>
                        </m:r>
                      </m:e>
                    </m:d>
                    <m:r>
                      <a:rPr lang="en-US" sz="2500" b="0" i="1" smtClean="0">
                        <a:solidFill>
                          <a:srgbClr val="CC0000"/>
                        </a:solidFill>
                        <a:latin typeface="Cambria Math" panose="02040503050406030204" pitchFamily="18" charset="0"/>
                      </a:rPr>
                      <m:t>=</m:t>
                    </m:r>
                    <m:r>
                      <a:rPr lang="en-US" sz="2500" b="0" i="1" smtClean="0">
                        <a:solidFill>
                          <a:srgbClr val="CC0000"/>
                        </a:solidFill>
                        <a:latin typeface="Cambria Math" panose="02040503050406030204" pitchFamily="18" charset="0"/>
                      </a:rPr>
                      <m:t>𝑃</m:t>
                    </m:r>
                    <m:d>
                      <m:dPr>
                        <m:begChr m:val="{"/>
                        <m:endChr m:val="}"/>
                        <m:ctrlPr>
                          <a:rPr lang="en-US" sz="2500" b="0" i="1" smtClean="0">
                            <a:solidFill>
                              <a:srgbClr val="CC0000"/>
                            </a:solidFill>
                            <a:latin typeface="Cambria Math" panose="02040503050406030204" pitchFamily="18" charset="0"/>
                          </a:rPr>
                        </m:ctrlPr>
                      </m:dPr>
                      <m:e>
                        <m:acc>
                          <m:accPr>
                            <m:chr m:val="̂"/>
                            <m:ctrlPr>
                              <a:rPr lang="en-US" sz="2500" b="0" i="1" smtClean="0">
                                <a:solidFill>
                                  <a:srgbClr val="CC0000"/>
                                </a:solidFill>
                                <a:latin typeface="Cambria Math" panose="02040503050406030204" pitchFamily="18" charset="0"/>
                              </a:rPr>
                            </m:ctrlPr>
                          </m:accPr>
                          <m:e>
                            <m:r>
                              <a:rPr lang="en-US" sz="2500" b="0" i="1" smtClean="0">
                                <a:solidFill>
                                  <a:srgbClr val="CC0000"/>
                                </a:solidFill>
                                <a:latin typeface="Cambria Math" panose="02040503050406030204" pitchFamily="18" charset="0"/>
                              </a:rPr>
                              <m:t>𝑌</m:t>
                            </m:r>
                          </m:e>
                        </m:acc>
                        <m:r>
                          <a:rPr lang="en-US" sz="2500" b="0" i="1" smtClean="0">
                            <a:solidFill>
                              <a:srgbClr val="CC0000"/>
                            </a:solidFill>
                            <a:latin typeface="Cambria Math" panose="02040503050406030204" pitchFamily="18" charset="0"/>
                          </a:rPr>
                          <m:t>=1</m:t>
                        </m:r>
                      </m:e>
                      <m:e>
                        <m:r>
                          <a:rPr lang="en-US" sz="2500" b="0" i="1" smtClean="0">
                            <a:solidFill>
                              <a:srgbClr val="CC0000"/>
                            </a:solidFill>
                            <a:latin typeface="Cambria Math" panose="02040503050406030204" pitchFamily="18" charset="0"/>
                          </a:rPr>
                          <m:t>𝑌</m:t>
                        </m:r>
                        <m:r>
                          <a:rPr lang="en-US" sz="2500" b="0" i="1" smtClean="0">
                            <a:solidFill>
                              <a:srgbClr val="CC0000"/>
                            </a:solidFill>
                            <a:latin typeface="Cambria Math" panose="02040503050406030204" pitchFamily="18" charset="0"/>
                          </a:rPr>
                          <m:t>=1, </m:t>
                        </m:r>
                        <m:r>
                          <a:rPr lang="en-US" sz="2500" b="0" i="1" smtClean="0">
                            <a:solidFill>
                              <a:srgbClr val="CC0000"/>
                            </a:solidFill>
                            <a:latin typeface="Cambria Math" panose="02040503050406030204" pitchFamily="18" charset="0"/>
                          </a:rPr>
                          <m:t>𝐴</m:t>
                        </m:r>
                        <m:r>
                          <a:rPr lang="en-US" sz="2500" b="0" i="1" smtClean="0">
                            <a:solidFill>
                              <a:srgbClr val="CC0000"/>
                            </a:solidFill>
                            <a:latin typeface="Cambria Math" panose="02040503050406030204" pitchFamily="18" charset="0"/>
                          </a:rPr>
                          <m:t>=</m:t>
                        </m:r>
                        <m:r>
                          <a:rPr lang="en-US" sz="2500" b="0" i="1" smtClean="0">
                            <a:solidFill>
                              <a:srgbClr val="CC0000"/>
                            </a:solidFill>
                            <a:latin typeface="Cambria Math" panose="02040503050406030204" pitchFamily="18" charset="0"/>
                          </a:rPr>
                          <m:t>𝑏</m:t>
                        </m:r>
                      </m:e>
                    </m:d>
                  </m:oMath>
                </a14:m>
                <a:r>
                  <a:rPr lang="en-US" sz="2500" dirty="0">
                    <a:solidFill>
                      <a:srgbClr val="CC0000"/>
                    </a:solidFill>
                  </a:rPr>
                  <a:t>   </a:t>
                </a:r>
                <a:r>
                  <a:rPr lang="en-US" sz="2500" dirty="0"/>
                  <a:t>(equal true positive rate)</a:t>
                </a:r>
                <a:endParaRPr lang="el-GR" sz="2500" dirty="0"/>
              </a:p>
            </p:txBody>
          </p:sp>
        </mc:Choice>
        <mc:Fallback xmlns="">
          <p:sp>
            <p:nvSpPr>
              <p:cNvPr id="10" name="Θέση περιεχομένου 6">
                <a:extLst>
                  <a:ext uri="{FF2B5EF4-FFF2-40B4-BE49-F238E27FC236}">
                    <a16:creationId xmlns:a16="http://schemas.microsoft.com/office/drawing/2014/main" id="{C912528C-81EE-70FE-76F1-9EA228FBE473}"/>
                  </a:ext>
                </a:extLst>
              </p:cNvPr>
              <p:cNvSpPr txBox="1">
                <a:spLocks noGrp="1" noRot="1" noChangeAspect="1" noMove="1" noResize="1" noEditPoints="1" noAdjustHandles="1" noChangeArrowheads="1" noChangeShapeType="1" noTextEdit="1"/>
              </p:cNvSpPr>
              <p:nvPr>
                <p:ph idx="1"/>
              </p:nvPr>
            </p:nvSpPr>
            <p:spPr>
              <a:xfrm>
                <a:off x="838200" y="2590730"/>
                <a:ext cx="10007868" cy="395236"/>
              </a:xfrm>
              <a:prstGeom prst="rect">
                <a:avLst/>
              </a:prstGeom>
              <a:blipFill>
                <a:blip r:embed="rId2"/>
                <a:stretch>
                  <a:fillRect t="-24615" r="-914" b="-43077"/>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30CD8B8-208D-28A2-10FD-6DCB3ED50920}"/>
                  </a:ext>
                </a:extLst>
              </p:cNvPr>
              <p:cNvSpPr txBox="1"/>
              <p:nvPr/>
            </p:nvSpPr>
            <p:spPr>
              <a:xfrm>
                <a:off x="838200" y="3388466"/>
                <a:ext cx="9991966" cy="434221"/>
              </a:xfrm>
              <a:prstGeom prst="rect">
                <a:avLst/>
              </a:prstGeom>
              <a:noFill/>
            </p:spPr>
            <p:txBody>
              <a:bodyPr wrap="square" lIns="0" tIns="0" rIns="0" bIns="0" rtlCol="0">
                <a:spAutoFit/>
              </a:bodyPr>
              <a:lstStyle/>
              <a:p>
                <a14:m>
                  <m:oMath xmlns:m="http://schemas.openxmlformats.org/officeDocument/2006/math">
                    <m:r>
                      <a:rPr lang="en-US" sz="2500" b="0" i="1" smtClean="0">
                        <a:solidFill>
                          <a:srgbClr val="CC0000"/>
                        </a:solidFill>
                        <a:latin typeface="Cambria Math" panose="02040503050406030204" pitchFamily="18" charset="0"/>
                      </a:rPr>
                      <m:t>𝑃</m:t>
                    </m:r>
                    <m:d>
                      <m:dPr>
                        <m:begChr m:val="{"/>
                        <m:endChr m:val="}"/>
                        <m:ctrlPr>
                          <a:rPr lang="en-US" sz="2500" b="0" i="1" smtClean="0">
                            <a:solidFill>
                              <a:srgbClr val="CC0000"/>
                            </a:solidFill>
                            <a:latin typeface="Cambria Math" panose="02040503050406030204" pitchFamily="18" charset="0"/>
                          </a:rPr>
                        </m:ctrlPr>
                      </m:dPr>
                      <m:e>
                        <m:acc>
                          <m:accPr>
                            <m:chr m:val="̂"/>
                            <m:ctrlPr>
                              <a:rPr lang="en-US" sz="2500" b="0" i="1" smtClean="0">
                                <a:solidFill>
                                  <a:srgbClr val="CC0000"/>
                                </a:solidFill>
                                <a:latin typeface="Cambria Math" panose="02040503050406030204" pitchFamily="18" charset="0"/>
                              </a:rPr>
                            </m:ctrlPr>
                          </m:accPr>
                          <m:e>
                            <m:r>
                              <a:rPr lang="en-US" sz="2500" b="0" i="1" smtClean="0">
                                <a:solidFill>
                                  <a:srgbClr val="CC0000"/>
                                </a:solidFill>
                                <a:latin typeface="Cambria Math" panose="02040503050406030204" pitchFamily="18" charset="0"/>
                              </a:rPr>
                              <m:t>𝑌</m:t>
                            </m:r>
                          </m:e>
                        </m:acc>
                        <m:r>
                          <a:rPr lang="en-US" sz="2500" b="0" i="1" smtClean="0">
                            <a:solidFill>
                              <a:srgbClr val="CC0000"/>
                            </a:solidFill>
                            <a:latin typeface="Cambria Math" panose="02040503050406030204" pitchFamily="18" charset="0"/>
                          </a:rPr>
                          <m:t>=1</m:t>
                        </m:r>
                      </m:e>
                      <m:e>
                        <m:r>
                          <a:rPr lang="en-US" sz="2500" b="0" i="1" smtClean="0">
                            <a:solidFill>
                              <a:srgbClr val="CC0000"/>
                            </a:solidFill>
                            <a:latin typeface="Cambria Math" panose="02040503050406030204" pitchFamily="18" charset="0"/>
                          </a:rPr>
                          <m:t>𝑌</m:t>
                        </m:r>
                        <m:r>
                          <a:rPr lang="en-US" sz="2500" b="0" i="1" smtClean="0">
                            <a:solidFill>
                              <a:srgbClr val="CC0000"/>
                            </a:solidFill>
                            <a:latin typeface="Cambria Math" panose="02040503050406030204" pitchFamily="18" charset="0"/>
                          </a:rPr>
                          <m:t>=0, </m:t>
                        </m:r>
                        <m:r>
                          <a:rPr lang="en-US" sz="2500" b="0" i="1" smtClean="0">
                            <a:solidFill>
                              <a:srgbClr val="CC0000"/>
                            </a:solidFill>
                            <a:latin typeface="Cambria Math" panose="02040503050406030204" pitchFamily="18" charset="0"/>
                          </a:rPr>
                          <m:t>𝐴</m:t>
                        </m:r>
                        <m:r>
                          <a:rPr lang="en-US" sz="2500" b="0" i="1" smtClean="0">
                            <a:solidFill>
                              <a:srgbClr val="CC0000"/>
                            </a:solidFill>
                            <a:latin typeface="Cambria Math" panose="02040503050406030204" pitchFamily="18" charset="0"/>
                          </a:rPr>
                          <m:t>=</m:t>
                        </m:r>
                        <m:r>
                          <a:rPr lang="en-US" sz="2500" b="0" i="1" smtClean="0">
                            <a:solidFill>
                              <a:srgbClr val="CC0000"/>
                            </a:solidFill>
                            <a:latin typeface="Cambria Math" panose="02040503050406030204" pitchFamily="18" charset="0"/>
                          </a:rPr>
                          <m:t>𝑎</m:t>
                        </m:r>
                      </m:e>
                    </m:d>
                    <m:r>
                      <a:rPr lang="en-US" sz="2500" b="0" i="1" smtClean="0">
                        <a:solidFill>
                          <a:srgbClr val="CC0000"/>
                        </a:solidFill>
                        <a:latin typeface="Cambria Math" panose="02040503050406030204" pitchFamily="18" charset="0"/>
                      </a:rPr>
                      <m:t>=</m:t>
                    </m:r>
                    <m:r>
                      <a:rPr lang="en-US" sz="2500" b="0" i="1" smtClean="0">
                        <a:solidFill>
                          <a:srgbClr val="CC0000"/>
                        </a:solidFill>
                        <a:latin typeface="Cambria Math" panose="02040503050406030204" pitchFamily="18" charset="0"/>
                      </a:rPr>
                      <m:t>𝑃</m:t>
                    </m:r>
                    <m:d>
                      <m:dPr>
                        <m:begChr m:val="{"/>
                        <m:endChr m:val="}"/>
                        <m:ctrlPr>
                          <a:rPr lang="en-US" sz="2500" b="0" i="1" smtClean="0">
                            <a:solidFill>
                              <a:srgbClr val="CC0000"/>
                            </a:solidFill>
                            <a:latin typeface="Cambria Math" panose="02040503050406030204" pitchFamily="18" charset="0"/>
                          </a:rPr>
                        </m:ctrlPr>
                      </m:dPr>
                      <m:e>
                        <m:acc>
                          <m:accPr>
                            <m:chr m:val="̂"/>
                            <m:ctrlPr>
                              <a:rPr lang="en-US" sz="2500" b="0" i="1" smtClean="0">
                                <a:solidFill>
                                  <a:srgbClr val="CC0000"/>
                                </a:solidFill>
                                <a:latin typeface="Cambria Math" panose="02040503050406030204" pitchFamily="18" charset="0"/>
                              </a:rPr>
                            </m:ctrlPr>
                          </m:accPr>
                          <m:e>
                            <m:r>
                              <a:rPr lang="en-US" sz="2500" b="0" i="1" smtClean="0">
                                <a:solidFill>
                                  <a:srgbClr val="CC0000"/>
                                </a:solidFill>
                                <a:latin typeface="Cambria Math" panose="02040503050406030204" pitchFamily="18" charset="0"/>
                              </a:rPr>
                              <m:t>𝑌</m:t>
                            </m:r>
                          </m:e>
                        </m:acc>
                        <m:r>
                          <a:rPr lang="en-US" sz="2500" b="0" i="1" smtClean="0">
                            <a:solidFill>
                              <a:srgbClr val="CC0000"/>
                            </a:solidFill>
                            <a:latin typeface="Cambria Math" panose="02040503050406030204" pitchFamily="18" charset="0"/>
                          </a:rPr>
                          <m:t>=1</m:t>
                        </m:r>
                      </m:e>
                      <m:e>
                        <m:r>
                          <a:rPr lang="en-US" sz="2500" b="0" i="1" smtClean="0">
                            <a:solidFill>
                              <a:srgbClr val="CC0000"/>
                            </a:solidFill>
                            <a:latin typeface="Cambria Math" panose="02040503050406030204" pitchFamily="18" charset="0"/>
                          </a:rPr>
                          <m:t>𝑌</m:t>
                        </m:r>
                        <m:r>
                          <a:rPr lang="en-US" sz="2500" b="0" i="1" smtClean="0">
                            <a:solidFill>
                              <a:srgbClr val="CC0000"/>
                            </a:solidFill>
                            <a:latin typeface="Cambria Math" panose="02040503050406030204" pitchFamily="18" charset="0"/>
                          </a:rPr>
                          <m:t>=0, </m:t>
                        </m:r>
                        <m:r>
                          <a:rPr lang="en-US" sz="2500" b="0" i="1" smtClean="0">
                            <a:solidFill>
                              <a:srgbClr val="CC0000"/>
                            </a:solidFill>
                            <a:latin typeface="Cambria Math" panose="02040503050406030204" pitchFamily="18" charset="0"/>
                          </a:rPr>
                          <m:t>𝐴</m:t>
                        </m:r>
                        <m:r>
                          <a:rPr lang="en-US" sz="2500" b="0" i="1" smtClean="0">
                            <a:solidFill>
                              <a:srgbClr val="CC0000"/>
                            </a:solidFill>
                            <a:latin typeface="Cambria Math" panose="02040503050406030204" pitchFamily="18" charset="0"/>
                          </a:rPr>
                          <m:t>=</m:t>
                        </m:r>
                        <m:r>
                          <a:rPr lang="en-US" sz="2500" b="0" i="1" smtClean="0">
                            <a:solidFill>
                              <a:srgbClr val="CC0000"/>
                            </a:solidFill>
                            <a:latin typeface="Cambria Math" panose="02040503050406030204" pitchFamily="18" charset="0"/>
                          </a:rPr>
                          <m:t>𝑏</m:t>
                        </m:r>
                      </m:e>
                    </m:d>
                  </m:oMath>
                </a14:m>
                <a:r>
                  <a:rPr lang="en-US" sz="2500" dirty="0">
                    <a:solidFill>
                      <a:srgbClr val="CC0000"/>
                    </a:solidFill>
                  </a:rPr>
                  <a:t>  </a:t>
                </a:r>
                <a:r>
                  <a:rPr lang="en-US" sz="2500" dirty="0"/>
                  <a:t>(equal false positive rate)</a:t>
                </a:r>
                <a:endParaRPr lang="el-GR" sz="2500" dirty="0"/>
              </a:p>
            </p:txBody>
          </p:sp>
        </mc:Choice>
        <mc:Fallback xmlns="">
          <p:sp>
            <p:nvSpPr>
              <p:cNvPr id="11" name="TextBox 10">
                <a:extLst>
                  <a:ext uri="{FF2B5EF4-FFF2-40B4-BE49-F238E27FC236}">
                    <a16:creationId xmlns:a16="http://schemas.microsoft.com/office/drawing/2014/main" id="{730CD8B8-208D-28A2-10FD-6DCB3ED50920}"/>
                  </a:ext>
                </a:extLst>
              </p:cNvPr>
              <p:cNvSpPr txBox="1">
                <a:spLocks noRot="1" noChangeAspect="1" noMove="1" noResize="1" noEditPoints="1" noAdjustHandles="1" noChangeArrowheads="1" noChangeShapeType="1" noTextEdit="1"/>
              </p:cNvSpPr>
              <p:nvPr/>
            </p:nvSpPr>
            <p:spPr>
              <a:xfrm>
                <a:off x="838200" y="3388466"/>
                <a:ext cx="9991966" cy="434221"/>
              </a:xfrm>
              <a:prstGeom prst="rect">
                <a:avLst/>
              </a:prstGeom>
              <a:blipFill>
                <a:blip r:embed="rId3"/>
                <a:stretch>
                  <a:fillRect t="-14085" r="-915" b="-39437"/>
                </a:stretch>
              </a:blipFill>
            </p:spPr>
            <p:txBody>
              <a:bodyPr/>
              <a:lstStyle/>
              <a:p>
                <a:r>
                  <a:rPr lang="el-GR">
                    <a:noFill/>
                  </a:rPr>
                  <a:t> </a:t>
                </a:r>
              </a:p>
            </p:txBody>
          </p:sp>
        </mc:Fallback>
      </mc:AlternateContent>
      <p:sp>
        <p:nvSpPr>
          <p:cNvPr id="12" name="TextBox 11">
            <a:extLst>
              <a:ext uri="{FF2B5EF4-FFF2-40B4-BE49-F238E27FC236}">
                <a16:creationId xmlns:a16="http://schemas.microsoft.com/office/drawing/2014/main" id="{9DAAB651-52A8-9AC7-E60B-77717A409291}"/>
              </a:ext>
            </a:extLst>
          </p:cNvPr>
          <p:cNvSpPr txBox="1"/>
          <p:nvPr/>
        </p:nvSpPr>
        <p:spPr>
          <a:xfrm>
            <a:off x="497853" y="4335618"/>
            <a:ext cx="8294583" cy="861774"/>
          </a:xfrm>
          <a:prstGeom prst="rect">
            <a:avLst/>
          </a:prstGeom>
          <a:noFill/>
        </p:spPr>
        <p:txBody>
          <a:bodyPr wrap="square" rtlCol="0">
            <a:spAutoFit/>
          </a:bodyPr>
          <a:lstStyle/>
          <a:p>
            <a:r>
              <a:rPr lang="en-US" sz="2500" dirty="0">
                <a:solidFill>
                  <a:srgbClr val="7030A0"/>
                </a:solidFill>
              </a:rPr>
              <a:t>Generalization</a:t>
            </a:r>
            <a:r>
              <a:rPr lang="en-US" sz="2500" dirty="0"/>
              <a:t>: Require </a:t>
            </a:r>
            <a:r>
              <a:rPr lang="en-US" sz="2500" b="1" dirty="0">
                <a:solidFill>
                  <a:srgbClr val="CC0000"/>
                </a:solidFill>
              </a:rPr>
              <a:t>R</a:t>
            </a:r>
            <a:r>
              <a:rPr lang="en-US" sz="2500" dirty="0"/>
              <a:t> to be independent of </a:t>
            </a:r>
            <a:r>
              <a:rPr lang="en-US" sz="2500" b="1" dirty="0">
                <a:solidFill>
                  <a:srgbClr val="CC0000"/>
                </a:solidFill>
              </a:rPr>
              <a:t>A</a:t>
            </a:r>
            <a:r>
              <a:rPr lang="en-US" sz="2500" dirty="0"/>
              <a:t> given </a:t>
            </a:r>
            <a:r>
              <a:rPr lang="en-US" sz="2500" b="1" dirty="0">
                <a:solidFill>
                  <a:srgbClr val="CC0000"/>
                </a:solidFill>
              </a:rPr>
              <a:t>Y</a:t>
            </a:r>
          </a:p>
          <a:p>
            <a:endParaRPr lang="en-US" sz="2500" dirty="0"/>
          </a:p>
        </p:txBody>
      </p:sp>
      <p:sp>
        <p:nvSpPr>
          <p:cNvPr id="13" name="TextBox 12">
            <a:extLst>
              <a:ext uri="{FF2B5EF4-FFF2-40B4-BE49-F238E27FC236}">
                <a16:creationId xmlns:a16="http://schemas.microsoft.com/office/drawing/2014/main" id="{670FB8C0-FB61-E0C1-B2C7-44AE238070E2}"/>
              </a:ext>
            </a:extLst>
          </p:cNvPr>
          <p:cNvSpPr txBox="1"/>
          <p:nvPr/>
        </p:nvSpPr>
        <p:spPr>
          <a:xfrm>
            <a:off x="497853" y="1848894"/>
            <a:ext cx="9721049" cy="477054"/>
          </a:xfrm>
          <a:prstGeom prst="rect">
            <a:avLst/>
          </a:prstGeom>
          <a:noFill/>
        </p:spPr>
        <p:txBody>
          <a:bodyPr wrap="square" rtlCol="0">
            <a:spAutoFit/>
          </a:bodyPr>
          <a:lstStyle/>
          <a:p>
            <a:r>
              <a:rPr lang="en-US" sz="2500" dirty="0"/>
              <a:t>For any two groups a, b require:</a:t>
            </a:r>
            <a:endParaRPr lang="el-GR" sz="2500" dirty="0"/>
          </a:p>
        </p:txBody>
      </p:sp>
      <p:graphicFrame>
        <p:nvGraphicFramePr>
          <p:cNvPr id="14" name="Πίνακας 13">
            <a:extLst>
              <a:ext uri="{FF2B5EF4-FFF2-40B4-BE49-F238E27FC236}">
                <a16:creationId xmlns:a16="http://schemas.microsoft.com/office/drawing/2014/main" id="{B9B00188-1F73-0F81-3E9E-D6B640A0A402}"/>
              </a:ext>
            </a:extLst>
          </p:cNvPr>
          <p:cNvGraphicFramePr>
            <a:graphicFrameLocks noGrp="1"/>
          </p:cNvGraphicFramePr>
          <p:nvPr>
            <p:extLst>
              <p:ext uri="{D42A27DB-BD31-4B8C-83A1-F6EECF244321}">
                <p14:modId xmlns:p14="http://schemas.microsoft.com/office/powerpoint/2010/main" val="4275096842"/>
              </p:ext>
            </p:extLst>
          </p:nvPr>
        </p:nvGraphicFramePr>
        <p:xfrm>
          <a:off x="10218902" y="5319894"/>
          <a:ext cx="1882070" cy="1465052"/>
        </p:xfrm>
        <a:graphic>
          <a:graphicData uri="http://schemas.openxmlformats.org/drawingml/2006/table">
            <a:tbl>
              <a:tblPr firstRow="1" bandRow="1">
                <a:tableStyleId>{D7AC3CCA-C797-4891-BE02-D94E43425B78}</a:tableStyleId>
              </a:tblPr>
              <a:tblGrid>
                <a:gridCol w="941035">
                  <a:extLst>
                    <a:ext uri="{9D8B030D-6E8A-4147-A177-3AD203B41FA5}">
                      <a16:colId xmlns:a16="http://schemas.microsoft.com/office/drawing/2014/main" val="3764449900"/>
                    </a:ext>
                  </a:extLst>
                </a:gridCol>
                <a:gridCol w="941035">
                  <a:extLst>
                    <a:ext uri="{9D8B030D-6E8A-4147-A177-3AD203B41FA5}">
                      <a16:colId xmlns:a16="http://schemas.microsoft.com/office/drawing/2014/main" val="3499243870"/>
                    </a:ext>
                  </a:extLst>
                </a:gridCol>
              </a:tblGrid>
              <a:tr h="732526">
                <a:tc>
                  <a:txBody>
                    <a:bodyPr/>
                    <a:lstStyle/>
                    <a:p>
                      <a:pPr lvl="0" algn="ctr">
                        <a:lnSpc>
                          <a:spcPct val="200000"/>
                        </a:lnSpc>
                      </a:pPr>
                      <a:r>
                        <a:rPr lang="en-US" b="1" dirty="0"/>
                        <a:t>TP</a:t>
                      </a:r>
                      <a:endParaRPr lang="el-GR" b="1" dirty="0"/>
                    </a:p>
                  </a:txBody>
                  <a:tcPr>
                    <a:solidFill>
                      <a:schemeClr val="bg1"/>
                    </a:solidFill>
                  </a:tcPr>
                </a:tc>
                <a:tc>
                  <a:txBody>
                    <a:bodyPr/>
                    <a:lstStyle/>
                    <a:p>
                      <a:pPr lvl="0" algn="ctr">
                        <a:lnSpc>
                          <a:spcPct val="200000"/>
                        </a:lnSpc>
                      </a:pPr>
                      <a:r>
                        <a:rPr lang="en-US" b="1" dirty="0"/>
                        <a:t>FP</a:t>
                      </a:r>
                      <a:endParaRPr lang="el-GR" b="1" dirty="0"/>
                    </a:p>
                  </a:txBody>
                  <a:tcPr>
                    <a:solidFill>
                      <a:schemeClr val="bg1"/>
                    </a:solidFill>
                  </a:tcPr>
                </a:tc>
                <a:extLst>
                  <a:ext uri="{0D108BD9-81ED-4DB2-BD59-A6C34878D82A}">
                    <a16:rowId xmlns:a16="http://schemas.microsoft.com/office/drawing/2014/main" val="3537691254"/>
                  </a:ext>
                </a:extLst>
              </a:tr>
              <a:tr h="732526">
                <a:tc>
                  <a:txBody>
                    <a:bodyPr/>
                    <a:lstStyle/>
                    <a:p>
                      <a:pPr lvl="0" algn="ctr">
                        <a:lnSpc>
                          <a:spcPct val="200000"/>
                        </a:lnSpc>
                      </a:pPr>
                      <a:r>
                        <a:rPr lang="en-US" b="1" dirty="0"/>
                        <a:t>FN</a:t>
                      </a:r>
                      <a:endParaRPr lang="el-GR" b="1" dirty="0"/>
                    </a:p>
                  </a:txBody>
                  <a:tcPr>
                    <a:solidFill>
                      <a:schemeClr val="bg1"/>
                    </a:solidFill>
                  </a:tcPr>
                </a:tc>
                <a:tc>
                  <a:txBody>
                    <a:bodyPr/>
                    <a:lstStyle/>
                    <a:p>
                      <a:pPr lvl="0" algn="ctr">
                        <a:lnSpc>
                          <a:spcPct val="200000"/>
                        </a:lnSpc>
                      </a:pPr>
                      <a:r>
                        <a:rPr lang="en-US" b="1" dirty="0"/>
                        <a:t>TN</a:t>
                      </a:r>
                      <a:endParaRPr lang="el-GR" b="1" dirty="0"/>
                    </a:p>
                  </a:txBody>
                  <a:tcPr>
                    <a:solidFill>
                      <a:schemeClr val="bg1"/>
                    </a:solidFill>
                  </a:tcPr>
                </a:tc>
                <a:extLst>
                  <a:ext uri="{0D108BD9-81ED-4DB2-BD59-A6C34878D82A}">
                    <a16:rowId xmlns:a16="http://schemas.microsoft.com/office/drawing/2014/main" val="2173106298"/>
                  </a:ext>
                </a:extLst>
              </a:tr>
            </a:tbl>
          </a:graphicData>
        </a:graphic>
      </p:graphicFrame>
      <p:sp>
        <p:nvSpPr>
          <p:cNvPr id="15" name="TextBox 14">
            <a:extLst>
              <a:ext uri="{FF2B5EF4-FFF2-40B4-BE49-F238E27FC236}">
                <a16:creationId xmlns:a16="http://schemas.microsoft.com/office/drawing/2014/main" id="{C4E504F1-8E13-132B-064C-4A4476CC639B}"/>
              </a:ext>
            </a:extLst>
          </p:cNvPr>
          <p:cNvSpPr txBox="1"/>
          <p:nvPr/>
        </p:nvSpPr>
        <p:spPr>
          <a:xfrm>
            <a:off x="10140482" y="4452369"/>
            <a:ext cx="2672178" cy="369332"/>
          </a:xfrm>
          <a:prstGeom prst="rect">
            <a:avLst/>
          </a:prstGeom>
          <a:noFill/>
        </p:spPr>
        <p:txBody>
          <a:bodyPr wrap="square" rtlCol="0">
            <a:spAutoFit/>
          </a:bodyPr>
          <a:lstStyle/>
          <a:p>
            <a:r>
              <a:rPr lang="en-US" b="1" dirty="0">
                <a:solidFill>
                  <a:srgbClr val="C00000"/>
                </a:solidFill>
              </a:rPr>
              <a:t>Confusion Matrix</a:t>
            </a:r>
            <a:endParaRPr lang="el-GR" b="1" dirty="0">
              <a:solidFill>
                <a:srgbClr val="C00000"/>
              </a:solidFill>
            </a:endParaRPr>
          </a:p>
        </p:txBody>
      </p:sp>
      <p:sp>
        <p:nvSpPr>
          <p:cNvPr id="16" name="TextBox 15">
            <a:extLst>
              <a:ext uri="{FF2B5EF4-FFF2-40B4-BE49-F238E27FC236}">
                <a16:creationId xmlns:a16="http://schemas.microsoft.com/office/drawing/2014/main" id="{E59FEBE7-7044-5614-0EC9-23DE09A57605}"/>
              </a:ext>
            </a:extLst>
          </p:cNvPr>
          <p:cNvSpPr txBox="1"/>
          <p:nvPr/>
        </p:nvSpPr>
        <p:spPr>
          <a:xfrm>
            <a:off x="10527251" y="4975007"/>
            <a:ext cx="301686" cy="369332"/>
          </a:xfrm>
          <a:prstGeom prst="rect">
            <a:avLst/>
          </a:prstGeom>
          <a:noFill/>
        </p:spPr>
        <p:txBody>
          <a:bodyPr wrap="square" rtlCol="0">
            <a:spAutoFit/>
          </a:bodyPr>
          <a:lstStyle/>
          <a:p>
            <a:r>
              <a:rPr lang="en-US" dirty="0">
                <a:solidFill>
                  <a:srgbClr val="669900"/>
                </a:solidFill>
              </a:rPr>
              <a:t>0</a:t>
            </a:r>
            <a:endParaRPr lang="el-GR" dirty="0">
              <a:solidFill>
                <a:srgbClr val="669900"/>
              </a:solidFill>
            </a:endParaRPr>
          </a:p>
        </p:txBody>
      </p:sp>
      <p:sp>
        <p:nvSpPr>
          <p:cNvPr id="17" name="TextBox 16">
            <a:extLst>
              <a:ext uri="{FF2B5EF4-FFF2-40B4-BE49-F238E27FC236}">
                <a16:creationId xmlns:a16="http://schemas.microsoft.com/office/drawing/2014/main" id="{75E665B3-944E-9050-1364-E39514E796B8}"/>
              </a:ext>
            </a:extLst>
          </p:cNvPr>
          <p:cNvSpPr txBox="1"/>
          <p:nvPr/>
        </p:nvSpPr>
        <p:spPr>
          <a:xfrm>
            <a:off x="11476571" y="4975007"/>
            <a:ext cx="301686" cy="369332"/>
          </a:xfrm>
          <a:prstGeom prst="rect">
            <a:avLst/>
          </a:prstGeom>
          <a:noFill/>
        </p:spPr>
        <p:txBody>
          <a:bodyPr wrap="square" rtlCol="0">
            <a:spAutoFit/>
          </a:bodyPr>
          <a:lstStyle/>
          <a:p>
            <a:r>
              <a:rPr lang="en-US" dirty="0">
                <a:solidFill>
                  <a:srgbClr val="669900"/>
                </a:solidFill>
              </a:rPr>
              <a:t>1</a:t>
            </a:r>
            <a:endParaRPr lang="el-GR" dirty="0">
              <a:solidFill>
                <a:srgbClr val="669900"/>
              </a:solidFill>
            </a:endParaRPr>
          </a:p>
        </p:txBody>
      </p:sp>
      <p:sp>
        <p:nvSpPr>
          <p:cNvPr id="18" name="TextBox 17">
            <a:extLst>
              <a:ext uri="{FF2B5EF4-FFF2-40B4-BE49-F238E27FC236}">
                <a16:creationId xmlns:a16="http://schemas.microsoft.com/office/drawing/2014/main" id="{E95115DB-2B76-3AE0-635E-DA2255116B9E}"/>
              </a:ext>
            </a:extLst>
          </p:cNvPr>
          <p:cNvSpPr txBox="1"/>
          <p:nvPr/>
        </p:nvSpPr>
        <p:spPr>
          <a:xfrm rot="16200000">
            <a:off x="9883393" y="5534119"/>
            <a:ext cx="301686" cy="369332"/>
          </a:xfrm>
          <a:prstGeom prst="rect">
            <a:avLst/>
          </a:prstGeom>
          <a:noFill/>
        </p:spPr>
        <p:txBody>
          <a:bodyPr wrap="square" rtlCol="0">
            <a:spAutoFit/>
          </a:bodyPr>
          <a:lstStyle/>
          <a:p>
            <a:r>
              <a:rPr lang="en-US" dirty="0">
                <a:solidFill>
                  <a:srgbClr val="669900"/>
                </a:solidFill>
              </a:rPr>
              <a:t>0</a:t>
            </a:r>
            <a:endParaRPr lang="el-GR" dirty="0">
              <a:solidFill>
                <a:srgbClr val="669900"/>
              </a:solidFill>
            </a:endParaRPr>
          </a:p>
        </p:txBody>
      </p:sp>
      <p:sp>
        <p:nvSpPr>
          <p:cNvPr id="19" name="TextBox 18">
            <a:extLst>
              <a:ext uri="{FF2B5EF4-FFF2-40B4-BE49-F238E27FC236}">
                <a16:creationId xmlns:a16="http://schemas.microsoft.com/office/drawing/2014/main" id="{0A1B9235-6FFA-3963-F7EA-D6930E0E8654}"/>
              </a:ext>
            </a:extLst>
          </p:cNvPr>
          <p:cNvSpPr txBox="1"/>
          <p:nvPr/>
        </p:nvSpPr>
        <p:spPr>
          <a:xfrm rot="16200000">
            <a:off x="9883393" y="6207309"/>
            <a:ext cx="301686" cy="369332"/>
          </a:xfrm>
          <a:prstGeom prst="rect">
            <a:avLst/>
          </a:prstGeom>
          <a:noFill/>
        </p:spPr>
        <p:txBody>
          <a:bodyPr wrap="square" rtlCol="0">
            <a:spAutoFit/>
          </a:bodyPr>
          <a:lstStyle/>
          <a:p>
            <a:r>
              <a:rPr lang="en-US" dirty="0">
                <a:solidFill>
                  <a:srgbClr val="669900"/>
                </a:solidFill>
              </a:rPr>
              <a:t>1</a:t>
            </a:r>
            <a:endParaRPr lang="el-GR" dirty="0">
              <a:solidFill>
                <a:srgbClr val="669900"/>
              </a:solidFill>
            </a:endParaRPr>
          </a:p>
        </p:txBody>
      </p:sp>
      <p:sp>
        <p:nvSpPr>
          <p:cNvPr id="20" name="TextBox 19">
            <a:extLst>
              <a:ext uri="{FF2B5EF4-FFF2-40B4-BE49-F238E27FC236}">
                <a16:creationId xmlns:a16="http://schemas.microsoft.com/office/drawing/2014/main" id="{2200F00D-BF8A-0C02-A639-1E008C277B34}"/>
              </a:ext>
            </a:extLst>
          </p:cNvPr>
          <p:cNvSpPr txBox="1"/>
          <p:nvPr/>
        </p:nvSpPr>
        <p:spPr>
          <a:xfrm rot="16200000">
            <a:off x="9109221" y="5869017"/>
            <a:ext cx="1204600" cy="369332"/>
          </a:xfrm>
          <a:prstGeom prst="rect">
            <a:avLst/>
          </a:prstGeom>
          <a:noFill/>
        </p:spPr>
        <p:txBody>
          <a:bodyPr wrap="square" rtlCol="0">
            <a:spAutoFit/>
          </a:bodyPr>
          <a:lstStyle/>
          <a:p>
            <a:r>
              <a:rPr lang="en-US" b="1" dirty="0"/>
              <a:t>Predicted</a:t>
            </a:r>
            <a:endParaRPr lang="el-GR" b="1" dirty="0"/>
          </a:p>
        </p:txBody>
      </p:sp>
      <p:sp>
        <p:nvSpPr>
          <p:cNvPr id="24" name="TextBox 23">
            <a:extLst>
              <a:ext uri="{FF2B5EF4-FFF2-40B4-BE49-F238E27FC236}">
                <a16:creationId xmlns:a16="http://schemas.microsoft.com/office/drawing/2014/main" id="{E3DA5188-9A2F-4EB4-3E88-FDB2DA69CA2E}"/>
              </a:ext>
            </a:extLst>
          </p:cNvPr>
          <p:cNvSpPr txBox="1"/>
          <p:nvPr/>
        </p:nvSpPr>
        <p:spPr>
          <a:xfrm>
            <a:off x="550403" y="5365795"/>
            <a:ext cx="8652762" cy="1200329"/>
          </a:xfrm>
          <a:prstGeom prst="rect">
            <a:avLst/>
          </a:prstGeom>
          <a:noFill/>
          <a:ln w="9525">
            <a:solidFill>
              <a:schemeClr val="tx1"/>
            </a:solidFill>
          </a:ln>
        </p:spPr>
        <p:txBody>
          <a:bodyPr wrap="square" rtlCol="0">
            <a:spAutoFit/>
          </a:bodyPr>
          <a:lstStyle/>
          <a:p>
            <a:pPr algn="l"/>
            <a:r>
              <a:rPr lang="en-US" sz="2400" b="0" i="0" u="none" strike="noStrike" baseline="0" dirty="0">
                <a:solidFill>
                  <a:schemeClr val="accent6">
                    <a:lumMod val="75000"/>
                  </a:schemeClr>
                </a:solidFill>
                <a:latin typeface="Calibri" panose="020F0502020204030204" pitchFamily="34" charset="0"/>
                <a:cs typeface="Calibri" panose="020F0502020204030204" pitchFamily="34" charset="0"/>
              </a:rPr>
              <a:t>equal opportunity </a:t>
            </a:r>
            <a:r>
              <a:rPr lang="en-US" sz="2400" b="0" i="0" u="none" strike="noStrike" baseline="0" dirty="0">
                <a:latin typeface="Calibri" panose="020F0502020204030204" pitchFamily="34" charset="0"/>
                <a:cs typeface="Calibri" panose="020F0502020204030204" pitchFamily="34" charset="0"/>
              </a:rPr>
              <a:t>vs </a:t>
            </a:r>
            <a:r>
              <a:rPr lang="en-US" sz="2400" b="0" i="0" u="none" strike="noStrike" baseline="0" dirty="0">
                <a:solidFill>
                  <a:schemeClr val="accent6">
                    <a:lumMod val="75000"/>
                  </a:schemeClr>
                </a:solidFill>
                <a:latin typeface="Calibri" panose="020F0502020204030204" pitchFamily="34" charset="0"/>
                <a:cs typeface="Calibri" panose="020F0502020204030204" pitchFamily="34" charset="0"/>
              </a:rPr>
              <a:t>statistical parity</a:t>
            </a:r>
            <a:r>
              <a:rPr lang="en-US" sz="2400" b="0" i="0" u="none" strike="noStrike" baseline="0"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as with statistical parity, </a:t>
            </a:r>
            <a:r>
              <a:rPr lang="en-US" sz="2400" b="0" i="0" u="none" strike="noStrike" baseline="0" dirty="0">
                <a:latin typeface="Calibri" panose="020F0502020204030204" pitchFamily="34" charset="0"/>
                <a:cs typeface="Calibri" panose="020F0502020204030204" pitchFamily="34" charset="0"/>
              </a:rPr>
              <a:t>the members</a:t>
            </a:r>
            <a:r>
              <a:rPr lang="en-US" sz="2400" dirty="0">
                <a:latin typeface="Calibri" panose="020F0502020204030204" pitchFamily="34" charset="0"/>
                <a:cs typeface="Calibri" panose="020F0502020204030204" pitchFamily="34" charset="0"/>
              </a:rPr>
              <a:t> </a:t>
            </a:r>
            <a:r>
              <a:rPr lang="en-US" sz="2400" b="0" i="0" u="none" strike="noStrike" baseline="0" dirty="0">
                <a:latin typeface="Calibri" panose="020F0502020204030204" pitchFamily="34" charset="0"/>
                <a:cs typeface="Calibri" panose="020F0502020204030204" pitchFamily="34" charset="0"/>
              </a:rPr>
              <a:t>of the two groups have the same chance of getting the favorable outcome,</a:t>
            </a:r>
            <a:r>
              <a:rPr lang="en-US" sz="2400" dirty="0">
                <a:latin typeface="Calibri" panose="020F0502020204030204" pitchFamily="34" charset="0"/>
                <a:cs typeface="Calibri" panose="020F0502020204030204" pitchFamily="34" charset="0"/>
              </a:rPr>
              <a:t> </a:t>
            </a:r>
            <a:r>
              <a:rPr lang="en-US" sz="2400" b="1" i="0" u="sng" strike="noStrike" baseline="0" dirty="0">
                <a:latin typeface="Calibri" panose="020F0502020204030204" pitchFamily="34" charset="0"/>
                <a:cs typeface="Calibri" panose="020F0502020204030204" pitchFamily="34" charset="0"/>
              </a:rPr>
              <a:t>but only when </a:t>
            </a:r>
            <a:r>
              <a:rPr lang="en-US" sz="2400" b="0" i="0" u="none" strike="noStrike" baseline="0" dirty="0">
                <a:latin typeface="Calibri" panose="020F0502020204030204" pitchFamily="34" charset="0"/>
                <a:cs typeface="Calibri" panose="020F0502020204030204" pitchFamily="34" charset="0"/>
              </a:rPr>
              <a:t>these members qualify</a:t>
            </a:r>
            <a:endParaRPr lang="en-US" sz="2000" b="0" i="0" u="none" strike="noStrike" baseline="0" dirty="0">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DA6734ED-E048-DC9E-0CA4-C288C0AB4B75}"/>
              </a:ext>
            </a:extLst>
          </p:cNvPr>
          <p:cNvSpPr txBox="1"/>
          <p:nvPr/>
        </p:nvSpPr>
        <p:spPr>
          <a:xfrm>
            <a:off x="10751500" y="4828060"/>
            <a:ext cx="1204600" cy="369332"/>
          </a:xfrm>
          <a:prstGeom prst="rect">
            <a:avLst/>
          </a:prstGeom>
          <a:noFill/>
        </p:spPr>
        <p:txBody>
          <a:bodyPr wrap="square" rtlCol="0">
            <a:spAutoFit/>
          </a:bodyPr>
          <a:lstStyle/>
          <a:p>
            <a:r>
              <a:rPr lang="en-US" b="1" dirty="0"/>
              <a:t>Actual</a:t>
            </a:r>
            <a:endParaRPr lang="el-GR" b="1" dirty="0"/>
          </a:p>
        </p:txBody>
      </p:sp>
    </p:spTree>
    <p:extLst>
      <p:ext uri="{BB962C8B-B14F-4D97-AF65-F5344CB8AC3E}">
        <p14:creationId xmlns:p14="http://schemas.microsoft.com/office/powerpoint/2010/main" val="21003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P spid="17" grpId="0"/>
      <p:bldP spid="18" grpId="0"/>
      <p:bldP spid="19" grpId="0"/>
      <p:bldP spid="20" grpId="0"/>
      <p:bldP spid="24" grpId="0" animBg="1"/>
      <p:bldP spid="25" grpId="0"/>
    </p:bldLst>
  </p:timing>
</p:sld>
</file>

<file path=ppt/theme/theme1.xml><?xml version="1.0" encoding="utf-8"?>
<a:theme xmlns:a="http://schemas.openxmlformats.org/drawingml/2006/main" name="Θέμα του Office">
  <a:themeElements>
    <a:clrScheme name="Κόκκινο">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Σκούρο γυαλί">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6479</TotalTime>
  <Words>1392</Words>
  <Application>Microsoft Office PowerPoint</Application>
  <PresentationFormat>Ευρεία οθόνη</PresentationFormat>
  <Paragraphs>161</Paragraphs>
  <Slides>21</Slides>
  <Notes>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21</vt:i4>
      </vt:variant>
    </vt:vector>
  </HeadingPairs>
  <TitlesOfParts>
    <vt:vector size="27" baseType="lpstr">
      <vt:lpstr>Arial</vt:lpstr>
      <vt:lpstr>Calibri</vt:lpstr>
      <vt:lpstr>Calibri Light</vt:lpstr>
      <vt:lpstr>Cambria Math</vt:lpstr>
      <vt:lpstr>Palatino</vt:lpstr>
      <vt:lpstr>Θέμα του Office</vt:lpstr>
      <vt:lpstr>Responsible-AI  Reading Group</vt:lpstr>
      <vt:lpstr>Agenda</vt:lpstr>
      <vt:lpstr>Goal of classification</vt:lpstr>
      <vt:lpstr>Formalizing classification</vt:lpstr>
      <vt:lpstr>No fairness through unawarness</vt:lpstr>
      <vt:lpstr>Statistical Fairness Criteria</vt:lpstr>
      <vt:lpstr>Equalizing acceptance rate (Independence)</vt:lpstr>
      <vt:lpstr>Stress test on independence criterion </vt:lpstr>
      <vt:lpstr>Equalizing error rates (Separation)</vt:lpstr>
      <vt:lpstr>Stress test on Separation criterion </vt:lpstr>
      <vt:lpstr>Group-specific ROC curves</vt:lpstr>
      <vt:lpstr>Calibration (Sufficiency)</vt:lpstr>
      <vt:lpstr>Calibration by group as a consequence of unconstrained learning</vt:lpstr>
      <vt:lpstr>How to satisfy a non-discrimination criterion</vt:lpstr>
      <vt:lpstr>Relationships between criteria</vt:lpstr>
      <vt:lpstr>Case Study: Credit Scoring</vt:lpstr>
      <vt:lpstr>Case Study: Credit Scoring</vt:lpstr>
      <vt:lpstr>Case Study: Credit Scoring</vt:lpstr>
      <vt:lpstr>Case Study: Credit Scoring</vt:lpstr>
      <vt:lpstr>Case Study: Credit Scoring</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Responsible-AI  Reading Group</dc:title>
  <dc:creator>Vasia Papanikou</dc:creator>
  <cp:lastModifiedBy>Vasia Papanikou</cp:lastModifiedBy>
  <cp:revision>108</cp:revision>
  <dcterms:created xsi:type="dcterms:W3CDTF">2023-10-15T08:48:33Z</dcterms:created>
  <dcterms:modified xsi:type="dcterms:W3CDTF">2023-10-20T07:41:47Z</dcterms:modified>
</cp:coreProperties>
</file>