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88" r:id="rId3"/>
    <p:sldId id="289" r:id="rId4"/>
    <p:sldId id="292" r:id="rId5"/>
    <p:sldId id="307" r:id="rId6"/>
    <p:sldId id="309" r:id="rId7"/>
    <p:sldId id="304" r:id="rId8"/>
    <p:sldId id="290" r:id="rId9"/>
    <p:sldId id="305" r:id="rId10"/>
    <p:sldId id="312" r:id="rId11"/>
    <p:sldId id="291" r:id="rId12"/>
    <p:sldId id="313" r:id="rId13"/>
    <p:sldId id="316" r:id="rId14"/>
    <p:sldId id="293" r:id="rId15"/>
    <p:sldId id="297" r:id="rId16"/>
    <p:sldId id="295" r:id="rId17"/>
    <p:sldId id="294" r:id="rId18"/>
    <p:sldId id="350" r:id="rId19"/>
    <p:sldId id="300" r:id="rId20"/>
    <p:sldId id="317" r:id="rId21"/>
    <p:sldId id="320" r:id="rId22"/>
    <p:sldId id="326" r:id="rId23"/>
    <p:sldId id="321" r:id="rId24"/>
    <p:sldId id="322" r:id="rId25"/>
    <p:sldId id="324" r:id="rId26"/>
    <p:sldId id="323" r:id="rId27"/>
    <p:sldId id="327" r:id="rId28"/>
    <p:sldId id="325" r:id="rId29"/>
    <p:sldId id="328" r:id="rId30"/>
    <p:sldId id="338" r:id="rId31"/>
    <p:sldId id="329" r:id="rId32"/>
    <p:sldId id="330" r:id="rId33"/>
    <p:sldId id="332" r:id="rId34"/>
    <p:sldId id="331" r:id="rId35"/>
    <p:sldId id="333" r:id="rId36"/>
    <p:sldId id="337" r:id="rId37"/>
    <p:sldId id="335" r:id="rId38"/>
    <p:sldId id="339" r:id="rId39"/>
    <p:sldId id="340" r:id="rId40"/>
    <p:sldId id="342" r:id="rId41"/>
    <p:sldId id="343" r:id="rId42"/>
    <p:sldId id="344" r:id="rId43"/>
    <p:sldId id="345" r:id="rId44"/>
    <p:sldId id="346" r:id="rId45"/>
    <p:sldId id="347" r:id="rId46"/>
    <p:sldId id="348" r:id="rId47"/>
    <p:sldId id="349" r:id="rId48"/>
    <p:sldId id="353" r:id="rId49"/>
    <p:sldId id="352" r:id="rId50"/>
    <p:sldId id="286" r:id="rId51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0F"/>
    <a:srgbClr val="CC000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Μεσαίο στυ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3" autoAdjust="0"/>
    <p:restoredTop sz="77124" autoAdjust="0"/>
  </p:normalViewPr>
  <p:slideViewPr>
    <p:cSldViewPr snapToGrid="0">
      <p:cViewPr varScale="1">
        <p:scale>
          <a:sx n="63" d="100"/>
          <a:sy n="63" d="100"/>
        </p:scale>
        <p:origin x="13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F0A397-FB2B-4EAE-947B-923A79C97A4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7EDC54-2A95-49DD-B43D-97CC5F9DB8B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Machine learning's role in decision systems can be complex and hard to understand.</a:t>
          </a:r>
        </a:p>
      </dgm:t>
    </dgm:pt>
    <dgm:pt modelId="{614F7E4F-0B9A-4631-9E00-0FEB748648A3}" type="parTrans" cxnId="{66D6B0E4-997A-473D-AD16-3B960465CFAA}">
      <dgm:prSet/>
      <dgm:spPr/>
      <dgm:t>
        <a:bodyPr/>
        <a:lstStyle/>
        <a:p>
          <a:endParaRPr lang="en-US" sz="2400"/>
        </a:p>
      </dgm:t>
    </dgm:pt>
    <dgm:pt modelId="{DA44700A-4324-4ADE-BE91-06EC1036D56B}" type="sibTrans" cxnId="{66D6B0E4-997A-473D-AD16-3B960465CFAA}">
      <dgm:prSet/>
      <dgm:spPr/>
      <dgm:t>
        <a:bodyPr/>
        <a:lstStyle/>
        <a:p>
          <a:endParaRPr lang="en-US" sz="2400"/>
        </a:p>
      </dgm:t>
    </dgm:pt>
    <dgm:pt modelId="{B37BDBEB-F838-4CAF-B94D-CC343048CC0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Explaining the relationship between input and output in machine learning is crucial for trustworthy systems.</a:t>
          </a:r>
        </a:p>
      </dgm:t>
    </dgm:pt>
    <dgm:pt modelId="{BEE12781-C8E5-4A09-AC48-09EFCDAA4667}" type="parTrans" cxnId="{3A3816CA-F454-46FF-976D-2DDD2705E583}">
      <dgm:prSet/>
      <dgm:spPr/>
      <dgm:t>
        <a:bodyPr/>
        <a:lstStyle/>
        <a:p>
          <a:endParaRPr lang="en-US" sz="2400"/>
        </a:p>
      </dgm:t>
    </dgm:pt>
    <dgm:pt modelId="{A733F9AD-5561-44BA-9F0E-1060E9879B21}" type="sibTrans" cxnId="{3A3816CA-F454-46FF-976D-2DDD2705E583}">
      <dgm:prSet/>
      <dgm:spPr/>
      <dgm:t>
        <a:bodyPr/>
        <a:lstStyle/>
        <a:p>
          <a:endParaRPr lang="en-US" sz="2400"/>
        </a:p>
      </dgm:t>
    </dgm:pt>
    <dgm:pt modelId="{A9B7C958-95FC-4FFE-9592-EF7FFCCF6EF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paper reviews research on counterfactual explanations, which connect model input changes to potential outcomes.</a:t>
          </a:r>
        </a:p>
      </dgm:t>
    </dgm:pt>
    <dgm:pt modelId="{4829752A-7658-4175-9D97-DB1D7B884807}" type="parTrans" cxnId="{30387CA9-39E2-4131-8943-06DCB724F883}">
      <dgm:prSet/>
      <dgm:spPr/>
      <dgm:t>
        <a:bodyPr/>
        <a:lstStyle/>
        <a:p>
          <a:endParaRPr lang="en-US" sz="2400"/>
        </a:p>
      </dgm:t>
    </dgm:pt>
    <dgm:pt modelId="{1BF884D1-6D30-4C78-9A1E-D0D7D8359D40}" type="sibTrans" cxnId="{30387CA9-39E2-4131-8943-06DCB724F883}">
      <dgm:prSet/>
      <dgm:spPr/>
      <dgm:t>
        <a:bodyPr/>
        <a:lstStyle/>
        <a:p>
          <a:endParaRPr lang="en-US" sz="2400"/>
        </a:p>
      </dgm:t>
    </dgm:pt>
    <dgm:pt modelId="{16C667F4-AC53-451A-ABE2-90FAEF7A42A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Counterfactual explainability aligns with legal doctrines, making it relevant in fields like finance and healthcare.</a:t>
          </a:r>
        </a:p>
      </dgm:t>
    </dgm:pt>
    <dgm:pt modelId="{3F948C01-5BD6-4EA3-9711-E9475D9DAB84}" type="parTrans" cxnId="{E5712D8E-6E90-47C7-B441-2428E40D296B}">
      <dgm:prSet/>
      <dgm:spPr/>
      <dgm:t>
        <a:bodyPr/>
        <a:lstStyle/>
        <a:p>
          <a:endParaRPr lang="en-US" sz="2400"/>
        </a:p>
      </dgm:t>
    </dgm:pt>
    <dgm:pt modelId="{E018CFFA-916D-44E2-9658-37C73E845F40}" type="sibTrans" cxnId="{E5712D8E-6E90-47C7-B441-2428E40D296B}">
      <dgm:prSet/>
      <dgm:spPr/>
      <dgm:t>
        <a:bodyPr/>
        <a:lstStyle/>
        <a:p>
          <a:endParaRPr lang="en-US" sz="2400"/>
        </a:p>
      </dgm:t>
    </dgm:pt>
    <dgm:pt modelId="{1839A2E3-13A2-426D-B1E2-69406D33B19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The paper introduces a rubric for evaluating counterfactual explanation algorithms.</a:t>
          </a:r>
        </a:p>
      </dgm:t>
    </dgm:pt>
    <dgm:pt modelId="{4436D44B-0700-40D9-90E0-02AD6E57FE7F}" type="parTrans" cxnId="{60699C45-8597-40D0-AFC1-5E0522541CDE}">
      <dgm:prSet/>
      <dgm:spPr/>
      <dgm:t>
        <a:bodyPr/>
        <a:lstStyle/>
        <a:p>
          <a:endParaRPr lang="en-US" sz="2400"/>
        </a:p>
      </dgm:t>
    </dgm:pt>
    <dgm:pt modelId="{FF3B0E15-EFCE-4337-946B-B8F56B40AA21}" type="sibTrans" cxnId="{60699C45-8597-40D0-AFC1-5E0522541CDE}">
      <dgm:prSet/>
      <dgm:spPr/>
      <dgm:t>
        <a:bodyPr/>
        <a:lstStyle/>
        <a:p>
          <a:endParaRPr lang="en-US" sz="2400"/>
        </a:p>
      </dgm:t>
    </dgm:pt>
    <dgm:pt modelId="{7DBF1A9D-81D5-4BA2-8DB6-ECD577485CE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The rubric helps compare different approaches and highlights their strengths and weaknesses.</a:t>
          </a:r>
        </a:p>
      </dgm:t>
    </dgm:pt>
    <dgm:pt modelId="{5F09E8EE-246D-4264-8D24-B0FE59B9E93E}" type="parTrans" cxnId="{A094ED0A-DBBB-4EC0-9AEC-0F7E7C401A50}">
      <dgm:prSet/>
      <dgm:spPr/>
      <dgm:t>
        <a:bodyPr/>
        <a:lstStyle/>
        <a:p>
          <a:endParaRPr lang="en-US" sz="2400"/>
        </a:p>
      </dgm:t>
    </dgm:pt>
    <dgm:pt modelId="{56695BC8-4243-4061-9415-B19774438A59}" type="sibTrans" cxnId="{A094ED0A-DBBB-4EC0-9AEC-0F7E7C401A50}">
      <dgm:prSet/>
      <dgm:spPr/>
      <dgm:t>
        <a:bodyPr/>
        <a:lstStyle/>
        <a:p>
          <a:endParaRPr lang="en-US" sz="2400"/>
        </a:p>
      </dgm:t>
    </dgm:pt>
    <dgm:pt modelId="{FA56FF40-4CEE-414E-A622-9C46874008E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Identify research gaps and potential future directions in counterfactual explainability.</a:t>
          </a:r>
        </a:p>
      </dgm:t>
    </dgm:pt>
    <dgm:pt modelId="{14212F77-88D1-4598-9E20-09966AC70A06}" type="parTrans" cxnId="{B0A28CB5-F16E-4764-B6C7-387272BDDE79}">
      <dgm:prSet/>
      <dgm:spPr/>
      <dgm:t>
        <a:bodyPr/>
        <a:lstStyle/>
        <a:p>
          <a:endParaRPr lang="en-US" sz="2400"/>
        </a:p>
      </dgm:t>
    </dgm:pt>
    <dgm:pt modelId="{DC158DB1-BEE1-4973-8F2C-77A217F4DDFC}" type="sibTrans" cxnId="{B0A28CB5-F16E-4764-B6C7-387272BDDE79}">
      <dgm:prSet/>
      <dgm:spPr/>
      <dgm:t>
        <a:bodyPr/>
        <a:lstStyle/>
        <a:p>
          <a:endParaRPr lang="en-US" sz="2400"/>
        </a:p>
      </dgm:t>
    </dgm:pt>
    <dgm:pt modelId="{DA862476-CFF5-4A0B-A130-B2DDEC6FF032}" type="pres">
      <dgm:prSet presAssocID="{73F0A397-FB2B-4EAE-947B-923A79C97A43}" presName="root" presStyleCnt="0">
        <dgm:presLayoutVars>
          <dgm:dir/>
          <dgm:resizeHandles val="exact"/>
        </dgm:presLayoutVars>
      </dgm:prSet>
      <dgm:spPr/>
    </dgm:pt>
    <dgm:pt modelId="{E142EAC5-5690-49DD-9766-6532552BEDDF}" type="pres">
      <dgm:prSet presAssocID="{E07EDC54-2A95-49DD-B43D-97CC5F9DB8BB}" presName="compNode" presStyleCnt="0"/>
      <dgm:spPr/>
    </dgm:pt>
    <dgm:pt modelId="{96C370F4-BF9C-4770-A101-10A8E091F50B}" type="pres">
      <dgm:prSet presAssocID="{E07EDC54-2A95-49DD-B43D-97CC5F9DB8BB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Ρομπότ"/>
        </a:ext>
      </dgm:extLst>
    </dgm:pt>
    <dgm:pt modelId="{75F116E7-34E8-46FB-917D-4D781B7F2AA6}" type="pres">
      <dgm:prSet presAssocID="{E07EDC54-2A95-49DD-B43D-97CC5F9DB8BB}" presName="spaceRect" presStyleCnt="0"/>
      <dgm:spPr/>
    </dgm:pt>
    <dgm:pt modelId="{0394E508-D506-4C7C-89C8-4A68B6DE3A77}" type="pres">
      <dgm:prSet presAssocID="{E07EDC54-2A95-49DD-B43D-97CC5F9DB8BB}" presName="textRect" presStyleLbl="revTx" presStyleIdx="0" presStyleCnt="7">
        <dgm:presLayoutVars>
          <dgm:chMax val="1"/>
          <dgm:chPref val="1"/>
        </dgm:presLayoutVars>
      </dgm:prSet>
      <dgm:spPr/>
    </dgm:pt>
    <dgm:pt modelId="{4ED277DC-20F0-44FD-9FD5-0E218EAE9766}" type="pres">
      <dgm:prSet presAssocID="{DA44700A-4324-4ADE-BE91-06EC1036D56B}" presName="sibTrans" presStyleCnt="0"/>
      <dgm:spPr/>
    </dgm:pt>
    <dgm:pt modelId="{34E2CAE1-4558-4EB6-BDCD-BA894D5ECE05}" type="pres">
      <dgm:prSet presAssocID="{B37BDBEB-F838-4CAF-B94D-CC343048CC05}" presName="compNode" presStyleCnt="0"/>
      <dgm:spPr/>
    </dgm:pt>
    <dgm:pt modelId="{2BBCA3CA-347A-43B2-9444-F6C6F522A4C5}" type="pres">
      <dgm:prSet presAssocID="{B37BDBEB-F838-4CAF-B94D-CC343048CC05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Επεξεργαστής"/>
        </a:ext>
      </dgm:extLst>
    </dgm:pt>
    <dgm:pt modelId="{B365EFF1-11A8-4A75-B2B6-0F8CC61AB1A5}" type="pres">
      <dgm:prSet presAssocID="{B37BDBEB-F838-4CAF-B94D-CC343048CC05}" presName="spaceRect" presStyleCnt="0"/>
      <dgm:spPr/>
    </dgm:pt>
    <dgm:pt modelId="{96267A87-5606-4EAE-B5E4-CAE4F2448A54}" type="pres">
      <dgm:prSet presAssocID="{B37BDBEB-F838-4CAF-B94D-CC343048CC05}" presName="textRect" presStyleLbl="revTx" presStyleIdx="1" presStyleCnt="7">
        <dgm:presLayoutVars>
          <dgm:chMax val="1"/>
          <dgm:chPref val="1"/>
        </dgm:presLayoutVars>
      </dgm:prSet>
      <dgm:spPr/>
    </dgm:pt>
    <dgm:pt modelId="{70EACBD1-0C28-49C1-BC22-779825301D27}" type="pres">
      <dgm:prSet presAssocID="{A733F9AD-5561-44BA-9F0E-1060E9879B21}" presName="sibTrans" presStyleCnt="0"/>
      <dgm:spPr/>
    </dgm:pt>
    <dgm:pt modelId="{05148A15-B199-4037-B71F-19EE14A70F5C}" type="pres">
      <dgm:prSet presAssocID="{A9B7C958-95FC-4FFE-9592-EF7FFCCF6EFC}" presName="compNode" presStyleCnt="0"/>
      <dgm:spPr/>
    </dgm:pt>
    <dgm:pt modelId="{0F33DBEB-D2F8-48C8-92A3-0D003976407F}" type="pres">
      <dgm:prSet presAssocID="{A9B7C958-95FC-4FFE-9592-EF7FFCCF6EFC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Ερωτήσεις"/>
        </a:ext>
      </dgm:extLst>
    </dgm:pt>
    <dgm:pt modelId="{CCCFD186-F65C-4CC8-8B41-D19A3F607C94}" type="pres">
      <dgm:prSet presAssocID="{A9B7C958-95FC-4FFE-9592-EF7FFCCF6EFC}" presName="spaceRect" presStyleCnt="0"/>
      <dgm:spPr/>
    </dgm:pt>
    <dgm:pt modelId="{B6771D7B-739D-4720-B8D6-31BBCD5A43C1}" type="pres">
      <dgm:prSet presAssocID="{A9B7C958-95FC-4FFE-9592-EF7FFCCF6EFC}" presName="textRect" presStyleLbl="revTx" presStyleIdx="2" presStyleCnt="7">
        <dgm:presLayoutVars>
          <dgm:chMax val="1"/>
          <dgm:chPref val="1"/>
        </dgm:presLayoutVars>
      </dgm:prSet>
      <dgm:spPr/>
    </dgm:pt>
    <dgm:pt modelId="{4A594528-B852-4A93-9255-EC725D1333C0}" type="pres">
      <dgm:prSet presAssocID="{1BF884D1-6D30-4C78-9A1E-D0D7D8359D40}" presName="sibTrans" presStyleCnt="0"/>
      <dgm:spPr/>
    </dgm:pt>
    <dgm:pt modelId="{573DAF3E-FD30-4BC5-8B7A-3E0E0CD9A990}" type="pres">
      <dgm:prSet presAssocID="{16C667F4-AC53-451A-ABE2-90FAEF7A42A8}" presName="compNode" presStyleCnt="0"/>
      <dgm:spPr/>
    </dgm:pt>
    <dgm:pt modelId="{3DB68B9C-643E-4D94-A885-D0076E3DACAD}" type="pres">
      <dgm:prSet presAssocID="{16C667F4-AC53-451A-ABE2-90FAEF7A42A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516D6489-3A8B-43D7-9A92-35A8EF64E41A}" type="pres">
      <dgm:prSet presAssocID="{16C667F4-AC53-451A-ABE2-90FAEF7A42A8}" presName="spaceRect" presStyleCnt="0"/>
      <dgm:spPr/>
    </dgm:pt>
    <dgm:pt modelId="{B61415FE-6EE4-484A-9263-A495FE8726B7}" type="pres">
      <dgm:prSet presAssocID="{16C667F4-AC53-451A-ABE2-90FAEF7A42A8}" presName="textRect" presStyleLbl="revTx" presStyleIdx="3" presStyleCnt="7">
        <dgm:presLayoutVars>
          <dgm:chMax val="1"/>
          <dgm:chPref val="1"/>
        </dgm:presLayoutVars>
      </dgm:prSet>
      <dgm:spPr/>
    </dgm:pt>
    <dgm:pt modelId="{292142E2-3109-48DE-BF80-5114D93EB595}" type="pres">
      <dgm:prSet presAssocID="{E018CFFA-916D-44E2-9658-37C73E845F40}" presName="sibTrans" presStyleCnt="0"/>
      <dgm:spPr/>
    </dgm:pt>
    <dgm:pt modelId="{1BD60874-E7FB-4B9D-8FD2-37D33CE44443}" type="pres">
      <dgm:prSet presAssocID="{1839A2E3-13A2-426D-B1E2-69406D33B190}" presName="compNode" presStyleCnt="0"/>
      <dgm:spPr/>
    </dgm:pt>
    <dgm:pt modelId="{3AEA2DA9-20ED-4BDF-BCE2-1D49CF07639F}" type="pres">
      <dgm:prSet presAssocID="{1839A2E3-13A2-426D-B1E2-69406D33B19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Βιβλία"/>
        </a:ext>
      </dgm:extLst>
    </dgm:pt>
    <dgm:pt modelId="{02AB2CF8-3191-455F-BD9B-01BDED5CD394}" type="pres">
      <dgm:prSet presAssocID="{1839A2E3-13A2-426D-B1E2-69406D33B190}" presName="spaceRect" presStyleCnt="0"/>
      <dgm:spPr/>
    </dgm:pt>
    <dgm:pt modelId="{A549E002-BA0D-4E07-99CD-41431E70D2E2}" type="pres">
      <dgm:prSet presAssocID="{1839A2E3-13A2-426D-B1E2-69406D33B190}" presName="textRect" presStyleLbl="revTx" presStyleIdx="4" presStyleCnt="7">
        <dgm:presLayoutVars>
          <dgm:chMax val="1"/>
          <dgm:chPref val="1"/>
        </dgm:presLayoutVars>
      </dgm:prSet>
      <dgm:spPr/>
    </dgm:pt>
    <dgm:pt modelId="{1BB3379A-DF5D-418C-AC60-9A02CCDB9160}" type="pres">
      <dgm:prSet presAssocID="{FF3B0E15-EFCE-4337-946B-B8F56B40AA21}" presName="sibTrans" presStyleCnt="0"/>
      <dgm:spPr/>
    </dgm:pt>
    <dgm:pt modelId="{F16416D4-A068-4909-90B8-5796D1ACCFFC}" type="pres">
      <dgm:prSet presAssocID="{7DBF1A9D-81D5-4BA2-8DB6-ECD577485CE4}" presName="compNode" presStyleCnt="0"/>
      <dgm:spPr/>
    </dgm:pt>
    <dgm:pt modelId="{42902F42-C212-4176-9C9D-FBEC9FB19CC5}" type="pres">
      <dgm:prSet presAssocID="{7DBF1A9D-81D5-4BA2-8DB6-ECD577485CE4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Αίθουσα τάξης"/>
        </a:ext>
      </dgm:extLst>
    </dgm:pt>
    <dgm:pt modelId="{37B071E9-E46E-4CFA-89D9-C60A8BC72DB8}" type="pres">
      <dgm:prSet presAssocID="{7DBF1A9D-81D5-4BA2-8DB6-ECD577485CE4}" presName="spaceRect" presStyleCnt="0"/>
      <dgm:spPr/>
    </dgm:pt>
    <dgm:pt modelId="{7563BA14-C0AB-4074-A09F-D242623DCB54}" type="pres">
      <dgm:prSet presAssocID="{7DBF1A9D-81D5-4BA2-8DB6-ECD577485CE4}" presName="textRect" presStyleLbl="revTx" presStyleIdx="5" presStyleCnt="7">
        <dgm:presLayoutVars>
          <dgm:chMax val="1"/>
          <dgm:chPref val="1"/>
        </dgm:presLayoutVars>
      </dgm:prSet>
      <dgm:spPr/>
    </dgm:pt>
    <dgm:pt modelId="{42659E05-9B5E-47E4-967D-21A54545C3B8}" type="pres">
      <dgm:prSet presAssocID="{56695BC8-4243-4061-9415-B19774438A59}" presName="sibTrans" presStyleCnt="0"/>
      <dgm:spPr/>
    </dgm:pt>
    <dgm:pt modelId="{A5E4E616-795B-4149-94F5-B88126D313EB}" type="pres">
      <dgm:prSet presAssocID="{FA56FF40-4CEE-414E-A622-9C46874008E6}" presName="compNode" presStyleCnt="0"/>
      <dgm:spPr/>
    </dgm:pt>
    <dgm:pt modelId="{AA05DDDB-2088-4CE0-8839-26CA23EF8E57}" type="pres">
      <dgm:prSet presAssocID="{FA56FF40-4CEE-414E-A622-9C46874008E6}" presName="iconRect" presStyleLbl="node1" presStyleIdx="6" presStyleCnt="7" custLinFactNeighborX="1945" custLinFactNeighborY="599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Μάτι"/>
        </a:ext>
      </dgm:extLst>
    </dgm:pt>
    <dgm:pt modelId="{287863F4-2E1E-4F6D-AD99-514338FF62FF}" type="pres">
      <dgm:prSet presAssocID="{FA56FF40-4CEE-414E-A622-9C46874008E6}" presName="spaceRect" presStyleCnt="0"/>
      <dgm:spPr/>
    </dgm:pt>
    <dgm:pt modelId="{BD1D4D8C-2DDF-41F2-B063-7745CD8C7C19}" type="pres">
      <dgm:prSet presAssocID="{FA56FF40-4CEE-414E-A622-9C46874008E6}" presName="textRect" presStyleLbl="revTx" presStyleIdx="6" presStyleCnt="7" custLinFactNeighborX="71" custLinFactNeighborY="989">
        <dgm:presLayoutVars>
          <dgm:chMax val="1"/>
          <dgm:chPref val="1"/>
        </dgm:presLayoutVars>
      </dgm:prSet>
      <dgm:spPr/>
    </dgm:pt>
  </dgm:ptLst>
  <dgm:cxnLst>
    <dgm:cxn modelId="{A094ED0A-DBBB-4EC0-9AEC-0F7E7C401A50}" srcId="{73F0A397-FB2B-4EAE-947B-923A79C97A43}" destId="{7DBF1A9D-81D5-4BA2-8DB6-ECD577485CE4}" srcOrd="5" destOrd="0" parTransId="{5F09E8EE-246D-4264-8D24-B0FE59B9E93E}" sibTransId="{56695BC8-4243-4061-9415-B19774438A59}"/>
    <dgm:cxn modelId="{6B1C1C5D-DBFE-4A81-A4C0-CA05D22C8C4B}" type="presOf" srcId="{1839A2E3-13A2-426D-B1E2-69406D33B190}" destId="{A549E002-BA0D-4E07-99CD-41431E70D2E2}" srcOrd="0" destOrd="0" presId="urn:microsoft.com/office/officeart/2018/2/layout/IconLabelList"/>
    <dgm:cxn modelId="{60699C45-8597-40D0-AFC1-5E0522541CDE}" srcId="{73F0A397-FB2B-4EAE-947B-923A79C97A43}" destId="{1839A2E3-13A2-426D-B1E2-69406D33B190}" srcOrd="4" destOrd="0" parTransId="{4436D44B-0700-40D9-90E0-02AD6E57FE7F}" sibTransId="{FF3B0E15-EFCE-4337-946B-B8F56B40AA21}"/>
    <dgm:cxn modelId="{BC0B2B4A-97A9-40F3-92F7-A8055738597B}" type="presOf" srcId="{A9B7C958-95FC-4FFE-9592-EF7FFCCF6EFC}" destId="{B6771D7B-739D-4720-B8D6-31BBCD5A43C1}" srcOrd="0" destOrd="0" presId="urn:microsoft.com/office/officeart/2018/2/layout/IconLabelList"/>
    <dgm:cxn modelId="{E5712D8E-6E90-47C7-B441-2428E40D296B}" srcId="{73F0A397-FB2B-4EAE-947B-923A79C97A43}" destId="{16C667F4-AC53-451A-ABE2-90FAEF7A42A8}" srcOrd="3" destOrd="0" parTransId="{3F948C01-5BD6-4EA3-9711-E9475D9DAB84}" sibTransId="{E018CFFA-916D-44E2-9658-37C73E845F40}"/>
    <dgm:cxn modelId="{60AAB5A0-3A01-4E45-A355-81082FD5C1B7}" type="presOf" srcId="{B37BDBEB-F838-4CAF-B94D-CC343048CC05}" destId="{96267A87-5606-4EAE-B5E4-CAE4F2448A54}" srcOrd="0" destOrd="0" presId="urn:microsoft.com/office/officeart/2018/2/layout/IconLabelList"/>
    <dgm:cxn modelId="{30387CA9-39E2-4131-8943-06DCB724F883}" srcId="{73F0A397-FB2B-4EAE-947B-923A79C97A43}" destId="{A9B7C958-95FC-4FFE-9592-EF7FFCCF6EFC}" srcOrd="2" destOrd="0" parTransId="{4829752A-7658-4175-9D97-DB1D7B884807}" sibTransId="{1BF884D1-6D30-4C78-9A1E-D0D7D8359D40}"/>
    <dgm:cxn modelId="{7ED6D9A9-79CE-4BF0-8FED-5CA666B61DF6}" type="presOf" srcId="{FA56FF40-4CEE-414E-A622-9C46874008E6}" destId="{BD1D4D8C-2DDF-41F2-B063-7745CD8C7C19}" srcOrd="0" destOrd="0" presId="urn:microsoft.com/office/officeart/2018/2/layout/IconLabelList"/>
    <dgm:cxn modelId="{B0A28CB5-F16E-4764-B6C7-387272BDDE79}" srcId="{73F0A397-FB2B-4EAE-947B-923A79C97A43}" destId="{FA56FF40-4CEE-414E-A622-9C46874008E6}" srcOrd="6" destOrd="0" parTransId="{14212F77-88D1-4598-9E20-09966AC70A06}" sibTransId="{DC158DB1-BEE1-4973-8F2C-77A217F4DDFC}"/>
    <dgm:cxn modelId="{109387B6-914A-4588-8F8F-3DD0162A55CC}" type="presOf" srcId="{E07EDC54-2A95-49DD-B43D-97CC5F9DB8BB}" destId="{0394E508-D506-4C7C-89C8-4A68B6DE3A77}" srcOrd="0" destOrd="0" presId="urn:microsoft.com/office/officeart/2018/2/layout/IconLabelList"/>
    <dgm:cxn modelId="{62C34DC6-2525-48BA-8C92-14467CEFF124}" type="presOf" srcId="{16C667F4-AC53-451A-ABE2-90FAEF7A42A8}" destId="{B61415FE-6EE4-484A-9263-A495FE8726B7}" srcOrd="0" destOrd="0" presId="urn:microsoft.com/office/officeart/2018/2/layout/IconLabelList"/>
    <dgm:cxn modelId="{917307C7-1836-4DEA-91A8-2CF47231C13D}" type="presOf" srcId="{7DBF1A9D-81D5-4BA2-8DB6-ECD577485CE4}" destId="{7563BA14-C0AB-4074-A09F-D242623DCB54}" srcOrd="0" destOrd="0" presId="urn:microsoft.com/office/officeart/2018/2/layout/IconLabelList"/>
    <dgm:cxn modelId="{3A3816CA-F454-46FF-976D-2DDD2705E583}" srcId="{73F0A397-FB2B-4EAE-947B-923A79C97A43}" destId="{B37BDBEB-F838-4CAF-B94D-CC343048CC05}" srcOrd="1" destOrd="0" parTransId="{BEE12781-C8E5-4A09-AC48-09EFCDAA4667}" sibTransId="{A733F9AD-5561-44BA-9F0E-1060E9879B21}"/>
    <dgm:cxn modelId="{2E3048D0-3A07-4396-81C5-2D0AB16524A7}" type="presOf" srcId="{73F0A397-FB2B-4EAE-947B-923A79C97A43}" destId="{DA862476-CFF5-4A0B-A130-B2DDEC6FF032}" srcOrd="0" destOrd="0" presId="urn:microsoft.com/office/officeart/2018/2/layout/IconLabelList"/>
    <dgm:cxn modelId="{66D6B0E4-997A-473D-AD16-3B960465CFAA}" srcId="{73F0A397-FB2B-4EAE-947B-923A79C97A43}" destId="{E07EDC54-2A95-49DD-B43D-97CC5F9DB8BB}" srcOrd="0" destOrd="0" parTransId="{614F7E4F-0B9A-4631-9E00-0FEB748648A3}" sibTransId="{DA44700A-4324-4ADE-BE91-06EC1036D56B}"/>
    <dgm:cxn modelId="{C439C4D0-230D-466E-A1F9-1514349CD4DC}" type="presParOf" srcId="{DA862476-CFF5-4A0B-A130-B2DDEC6FF032}" destId="{E142EAC5-5690-49DD-9766-6532552BEDDF}" srcOrd="0" destOrd="0" presId="urn:microsoft.com/office/officeart/2018/2/layout/IconLabelList"/>
    <dgm:cxn modelId="{7D31503D-05F6-4096-B4DB-3128498F421D}" type="presParOf" srcId="{E142EAC5-5690-49DD-9766-6532552BEDDF}" destId="{96C370F4-BF9C-4770-A101-10A8E091F50B}" srcOrd="0" destOrd="0" presId="urn:microsoft.com/office/officeart/2018/2/layout/IconLabelList"/>
    <dgm:cxn modelId="{AC0EED7E-8407-484B-B5C4-2FCB4B67C1DE}" type="presParOf" srcId="{E142EAC5-5690-49DD-9766-6532552BEDDF}" destId="{75F116E7-34E8-46FB-917D-4D781B7F2AA6}" srcOrd="1" destOrd="0" presId="urn:microsoft.com/office/officeart/2018/2/layout/IconLabelList"/>
    <dgm:cxn modelId="{50D0590E-92E6-4EA0-8D85-8E3CDD7D9EFA}" type="presParOf" srcId="{E142EAC5-5690-49DD-9766-6532552BEDDF}" destId="{0394E508-D506-4C7C-89C8-4A68B6DE3A77}" srcOrd="2" destOrd="0" presId="urn:microsoft.com/office/officeart/2018/2/layout/IconLabelList"/>
    <dgm:cxn modelId="{4A863886-6C94-435A-8B53-0C7F36354E00}" type="presParOf" srcId="{DA862476-CFF5-4A0B-A130-B2DDEC6FF032}" destId="{4ED277DC-20F0-44FD-9FD5-0E218EAE9766}" srcOrd="1" destOrd="0" presId="urn:microsoft.com/office/officeart/2018/2/layout/IconLabelList"/>
    <dgm:cxn modelId="{B2D160EA-F610-4FFB-B3DE-A06308CEAA25}" type="presParOf" srcId="{DA862476-CFF5-4A0B-A130-B2DDEC6FF032}" destId="{34E2CAE1-4558-4EB6-BDCD-BA894D5ECE05}" srcOrd="2" destOrd="0" presId="urn:microsoft.com/office/officeart/2018/2/layout/IconLabelList"/>
    <dgm:cxn modelId="{B0B2605B-D40A-47FB-AE18-7379CB5CEC7D}" type="presParOf" srcId="{34E2CAE1-4558-4EB6-BDCD-BA894D5ECE05}" destId="{2BBCA3CA-347A-43B2-9444-F6C6F522A4C5}" srcOrd="0" destOrd="0" presId="urn:microsoft.com/office/officeart/2018/2/layout/IconLabelList"/>
    <dgm:cxn modelId="{A9D5D772-B3FE-42F0-8497-5C4FA6E94E6C}" type="presParOf" srcId="{34E2CAE1-4558-4EB6-BDCD-BA894D5ECE05}" destId="{B365EFF1-11A8-4A75-B2B6-0F8CC61AB1A5}" srcOrd="1" destOrd="0" presId="urn:microsoft.com/office/officeart/2018/2/layout/IconLabelList"/>
    <dgm:cxn modelId="{F2F683CE-5042-47BC-BBF5-9586EFCBB617}" type="presParOf" srcId="{34E2CAE1-4558-4EB6-BDCD-BA894D5ECE05}" destId="{96267A87-5606-4EAE-B5E4-CAE4F2448A54}" srcOrd="2" destOrd="0" presId="urn:microsoft.com/office/officeart/2018/2/layout/IconLabelList"/>
    <dgm:cxn modelId="{24BBB846-1A65-49C8-89F9-0C58820343FE}" type="presParOf" srcId="{DA862476-CFF5-4A0B-A130-B2DDEC6FF032}" destId="{70EACBD1-0C28-49C1-BC22-779825301D27}" srcOrd="3" destOrd="0" presId="urn:microsoft.com/office/officeart/2018/2/layout/IconLabelList"/>
    <dgm:cxn modelId="{FE94FD1F-30A1-4055-AB2C-4EF47B2B5BC7}" type="presParOf" srcId="{DA862476-CFF5-4A0B-A130-B2DDEC6FF032}" destId="{05148A15-B199-4037-B71F-19EE14A70F5C}" srcOrd="4" destOrd="0" presId="urn:microsoft.com/office/officeart/2018/2/layout/IconLabelList"/>
    <dgm:cxn modelId="{71BAC846-2075-4514-B911-5D5F6E943B10}" type="presParOf" srcId="{05148A15-B199-4037-B71F-19EE14A70F5C}" destId="{0F33DBEB-D2F8-48C8-92A3-0D003976407F}" srcOrd="0" destOrd="0" presId="urn:microsoft.com/office/officeart/2018/2/layout/IconLabelList"/>
    <dgm:cxn modelId="{CAFDCD1B-CA65-413C-8B01-42C1D864E2D8}" type="presParOf" srcId="{05148A15-B199-4037-B71F-19EE14A70F5C}" destId="{CCCFD186-F65C-4CC8-8B41-D19A3F607C94}" srcOrd="1" destOrd="0" presId="urn:microsoft.com/office/officeart/2018/2/layout/IconLabelList"/>
    <dgm:cxn modelId="{0DC718E2-F3BD-49D1-BEC1-B8B9CDD40AE2}" type="presParOf" srcId="{05148A15-B199-4037-B71F-19EE14A70F5C}" destId="{B6771D7B-739D-4720-B8D6-31BBCD5A43C1}" srcOrd="2" destOrd="0" presId="urn:microsoft.com/office/officeart/2018/2/layout/IconLabelList"/>
    <dgm:cxn modelId="{89F286AC-8BBE-4F02-AD47-06E2A4B2DC28}" type="presParOf" srcId="{DA862476-CFF5-4A0B-A130-B2DDEC6FF032}" destId="{4A594528-B852-4A93-9255-EC725D1333C0}" srcOrd="5" destOrd="0" presId="urn:microsoft.com/office/officeart/2018/2/layout/IconLabelList"/>
    <dgm:cxn modelId="{685395B4-6789-43AC-84E9-5D8381F81762}" type="presParOf" srcId="{DA862476-CFF5-4A0B-A130-B2DDEC6FF032}" destId="{573DAF3E-FD30-4BC5-8B7A-3E0E0CD9A990}" srcOrd="6" destOrd="0" presId="urn:microsoft.com/office/officeart/2018/2/layout/IconLabelList"/>
    <dgm:cxn modelId="{1E7FE9BC-F9A4-4876-B25A-8FB1FF15D093}" type="presParOf" srcId="{573DAF3E-FD30-4BC5-8B7A-3E0E0CD9A990}" destId="{3DB68B9C-643E-4D94-A885-D0076E3DACAD}" srcOrd="0" destOrd="0" presId="urn:microsoft.com/office/officeart/2018/2/layout/IconLabelList"/>
    <dgm:cxn modelId="{70CF8FD5-92C1-4822-8BFC-B5DC0AB8E839}" type="presParOf" srcId="{573DAF3E-FD30-4BC5-8B7A-3E0E0CD9A990}" destId="{516D6489-3A8B-43D7-9A92-35A8EF64E41A}" srcOrd="1" destOrd="0" presId="urn:microsoft.com/office/officeart/2018/2/layout/IconLabelList"/>
    <dgm:cxn modelId="{F7E221E9-FE56-4D96-8D59-11987DE73EAE}" type="presParOf" srcId="{573DAF3E-FD30-4BC5-8B7A-3E0E0CD9A990}" destId="{B61415FE-6EE4-484A-9263-A495FE8726B7}" srcOrd="2" destOrd="0" presId="urn:microsoft.com/office/officeart/2018/2/layout/IconLabelList"/>
    <dgm:cxn modelId="{D7F5E88B-52C0-498A-94ED-D7798A56559A}" type="presParOf" srcId="{DA862476-CFF5-4A0B-A130-B2DDEC6FF032}" destId="{292142E2-3109-48DE-BF80-5114D93EB595}" srcOrd="7" destOrd="0" presId="urn:microsoft.com/office/officeart/2018/2/layout/IconLabelList"/>
    <dgm:cxn modelId="{93DE8342-E900-42D6-B0CE-D07792D1A89D}" type="presParOf" srcId="{DA862476-CFF5-4A0B-A130-B2DDEC6FF032}" destId="{1BD60874-E7FB-4B9D-8FD2-37D33CE44443}" srcOrd="8" destOrd="0" presId="urn:microsoft.com/office/officeart/2018/2/layout/IconLabelList"/>
    <dgm:cxn modelId="{7FC6CDA1-F559-4BFF-8B64-A52C8A2F2F15}" type="presParOf" srcId="{1BD60874-E7FB-4B9D-8FD2-37D33CE44443}" destId="{3AEA2DA9-20ED-4BDF-BCE2-1D49CF07639F}" srcOrd="0" destOrd="0" presId="urn:microsoft.com/office/officeart/2018/2/layout/IconLabelList"/>
    <dgm:cxn modelId="{46A9930D-D8F9-431F-93F7-07FCB0FB7750}" type="presParOf" srcId="{1BD60874-E7FB-4B9D-8FD2-37D33CE44443}" destId="{02AB2CF8-3191-455F-BD9B-01BDED5CD394}" srcOrd="1" destOrd="0" presId="urn:microsoft.com/office/officeart/2018/2/layout/IconLabelList"/>
    <dgm:cxn modelId="{4AF1BF79-6603-4E11-B7D0-39E1DD19B864}" type="presParOf" srcId="{1BD60874-E7FB-4B9D-8FD2-37D33CE44443}" destId="{A549E002-BA0D-4E07-99CD-41431E70D2E2}" srcOrd="2" destOrd="0" presId="urn:microsoft.com/office/officeart/2018/2/layout/IconLabelList"/>
    <dgm:cxn modelId="{2E429A22-2D07-4842-B35B-43211D6D7E13}" type="presParOf" srcId="{DA862476-CFF5-4A0B-A130-B2DDEC6FF032}" destId="{1BB3379A-DF5D-418C-AC60-9A02CCDB9160}" srcOrd="9" destOrd="0" presId="urn:microsoft.com/office/officeart/2018/2/layout/IconLabelList"/>
    <dgm:cxn modelId="{84347818-4BA3-46C0-98AE-F1DD865561B9}" type="presParOf" srcId="{DA862476-CFF5-4A0B-A130-B2DDEC6FF032}" destId="{F16416D4-A068-4909-90B8-5796D1ACCFFC}" srcOrd="10" destOrd="0" presId="urn:microsoft.com/office/officeart/2018/2/layout/IconLabelList"/>
    <dgm:cxn modelId="{7A1892B7-E1E3-4D2B-A294-D4AB7830F3A0}" type="presParOf" srcId="{F16416D4-A068-4909-90B8-5796D1ACCFFC}" destId="{42902F42-C212-4176-9C9D-FBEC9FB19CC5}" srcOrd="0" destOrd="0" presId="urn:microsoft.com/office/officeart/2018/2/layout/IconLabelList"/>
    <dgm:cxn modelId="{C1D9496D-6FBE-4754-BA03-9CE3BDE58225}" type="presParOf" srcId="{F16416D4-A068-4909-90B8-5796D1ACCFFC}" destId="{37B071E9-E46E-4CFA-89D9-C60A8BC72DB8}" srcOrd="1" destOrd="0" presId="urn:microsoft.com/office/officeart/2018/2/layout/IconLabelList"/>
    <dgm:cxn modelId="{99B1CBA1-056C-4B1B-A619-7FBA7C9DDC5E}" type="presParOf" srcId="{F16416D4-A068-4909-90B8-5796D1ACCFFC}" destId="{7563BA14-C0AB-4074-A09F-D242623DCB54}" srcOrd="2" destOrd="0" presId="urn:microsoft.com/office/officeart/2018/2/layout/IconLabelList"/>
    <dgm:cxn modelId="{47D35ADE-1A0B-4EDE-9ADE-247305ED6054}" type="presParOf" srcId="{DA862476-CFF5-4A0B-A130-B2DDEC6FF032}" destId="{42659E05-9B5E-47E4-967D-21A54545C3B8}" srcOrd="11" destOrd="0" presId="urn:microsoft.com/office/officeart/2018/2/layout/IconLabelList"/>
    <dgm:cxn modelId="{A5811EF4-F2A8-4FE7-8B16-F5C346505623}" type="presParOf" srcId="{DA862476-CFF5-4A0B-A130-B2DDEC6FF032}" destId="{A5E4E616-795B-4149-94F5-B88126D313EB}" srcOrd="12" destOrd="0" presId="urn:microsoft.com/office/officeart/2018/2/layout/IconLabelList"/>
    <dgm:cxn modelId="{75C37045-DC48-4850-B921-1EE50C040CD6}" type="presParOf" srcId="{A5E4E616-795B-4149-94F5-B88126D313EB}" destId="{AA05DDDB-2088-4CE0-8839-26CA23EF8E57}" srcOrd="0" destOrd="0" presId="urn:microsoft.com/office/officeart/2018/2/layout/IconLabelList"/>
    <dgm:cxn modelId="{0153BB96-E1ED-41FA-9740-592957AC147B}" type="presParOf" srcId="{A5E4E616-795B-4149-94F5-B88126D313EB}" destId="{287863F4-2E1E-4F6D-AD99-514338FF62FF}" srcOrd="1" destOrd="0" presId="urn:microsoft.com/office/officeart/2018/2/layout/IconLabelList"/>
    <dgm:cxn modelId="{15600C2E-5DA9-4ED0-A991-11E103D18350}" type="presParOf" srcId="{A5E4E616-795B-4149-94F5-B88126D313EB}" destId="{BD1D4D8C-2DDF-41F2-B063-7745CD8C7C1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146672-7C7D-4846-A1A3-2AD533395C1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E55CC23-82CA-4095-B490-4A48A1ED6D9F}">
      <dgm:prSet custT="1"/>
      <dgm:spPr/>
      <dgm:t>
        <a:bodyPr/>
        <a:lstStyle/>
        <a:p>
          <a:pPr>
            <a:defRPr b="1"/>
          </a:pPr>
          <a:r>
            <a:rPr lang="en-US" sz="1600" b="1" dirty="0"/>
            <a:t>US Military's Tank Classifier:</a:t>
          </a:r>
          <a:endParaRPr lang="en-US" sz="1600" dirty="0"/>
        </a:p>
      </dgm:t>
    </dgm:pt>
    <dgm:pt modelId="{A856C9FA-978F-449B-A143-566139C226A7}" type="parTrans" cxnId="{98E10BD4-4F4D-4364-9346-415BFBFECC42}">
      <dgm:prSet/>
      <dgm:spPr/>
      <dgm:t>
        <a:bodyPr/>
        <a:lstStyle/>
        <a:p>
          <a:endParaRPr lang="en-US"/>
        </a:p>
      </dgm:t>
    </dgm:pt>
    <dgm:pt modelId="{340EA6E9-2F0E-4B08-8F07-ADD34405D940}" type="sibTrans" cxnId="{98E10BD4-4F4D-4364-9346-415BFBFECC42}">
      <dgm:prSet/>
      <dgm:spPr/>
      <dgm:t>
        <a:bodyPr/>
        <a:lstStyle/>
        <a:p>
          <a:endParaRPr lang="en-US"/>
        </a:p>
      </dgm:t>
    </dgm:pt>
    <dgm:pt modelId="{11013B21-91DA-4185-9BB3-5DFE834DDE76}">
      <dgm:prSet custT="1"/>
      <dgm:spPr/>
      <dgm:t>
        <a:bodyPr/>
        <a:lstStyle/>
        <a:p>
          <a:r>
            <a:rPr lang="en-US" sz="1400" dirty="0"/>
            <a:t>Performed well in training but failed on the battlefield due to biased data; photos of friendly tanks were taken on sunny days, while enemy tanks were photographed on overcast days.</a:t>
          </a:r>
        </a:p>
      </dgm:t>
    </dgm:pt>
    <dgm:pt modelId="{63B82C92-6241-46A0-966E-9A67F95BA9E2}" type="parTrans" cxnId="{73F3FB1B-3CB0-4EAF-87CE-D91DD8ECB697}">
      <dgm:prSet/>
      <dgm:spPr/>
      <dgm:t>
        <a:bodyPr/>
        <a:lstStyle/>
        <a:p>
          <a:endParaRPr lang="en-US"/>
        </a:p>
      </dgm:t>
    </dgm:pt>
    <dgm:pt modelId="{AD802160-01B2-48EA-9523-5095CD60443B}" type="sibTrans" cxnId="{73F3FB1B-3CB0-4EAF-87CE-D91DD8ECB697}">
      <dgm:prSet/>
      <dgm:spPr/>
      <dgm:t>
        <a:bodyPr/>
        <a:lstStyle/>
        <a:p>
          <a:endParaRPr lang="en-US"/>
        </a:p>
      </dgm:t>
    </dgm:pt>
    <dgm:pt modelId="{4C2B1651-76F3-4C46-8DD9-E32B4A18021A}">
      <dgm:prSet custT="1"/>
      <dgm:spPr/>
      <dgm:t>
        <a:bodyPr/>
        <a:lstStyle/>
        <a:p>
          <a:pPr>
            <a:defRPr b="1"/>
          </a:pPr>
          <a:r>
            <a:rPr lang="en-US" sz="1600" b="1" dirty="0"/>
            <a:t>Husky Misclassified as a Wolf:</a:t>
          </a:r>
          <a:endParaRPr lang="en-US" sz="1600" dirty="0"/>
        </a:p>
      </dgm:t>
    </dgm:pt>
    <dgm:pt modelId="{9C3CF4AA-A10B-43BD-B2B3-8E6B7DE2B285}" type="parTrans" cxnId="{630EFC13-3419-4EF9-A286-22E55B1AAD8E}">
      <dgm:prSet/>
      <dgm:spPr/>
      <dgm:t>
        <a:bodyPr/>
        <a:lstStyle/>
        <a:p>
          <a:endParaRPr lang="en-US"/>
        </a:p>
      </dgm:t>
    </dgm:pt>
    <dgm:pt modelId="{6B531D44-5E94-4A4B-A793-F7C3C5F431C2}" type="sibTrans" cxnId="{630EFC13-3419-4EF9-A286-22E55B1AAD8E}">
      <dgm:prSet/>
      <dgm:spPr/>
      <dgm:t>
        <a:bodyPr/>
        <a:lstStyle/>
        <a:p>
          <a:endParaRPr lang="en-US"/>
        </a:p>
      </dgm:t>
    </dgm:pt>
    <dgm:pt modelId="{05A6F2E1-5D45-40CC-A07F-A713DAF081FE}">
      <dgm:prSet custT="1"/>
      <dgm:spPr/>
      <dgm:t>
        <a:bodyPr/>
        <a:lstStyle/>
        <a:p>
          <a:r>
            <a:rPr lang="en-US" sz="1400" dirty="0"/>
            <a:t>The classifier incorrectly associated the presence of snow in the background as a feature of wolves, leading to the misclassification.</a:t>
          </a:r>
        </a:p>
      </dgm:t>
    </dgm:pt>
    <dgm:pt modelId="{726CE5EB-0FEA-4E1C-BBC6-38D07F2D6428}" type="parTrans" cxnId="{3906CC60-E672-4641-83F0-08725D43903A}">
      <dgm:prSet/>
      <dgm:spPr/>
      <dgm:t>
        <a:bodyPr/>
        <a:lstStyle/>
        <a:p>
          <a:endParaRPr lang="en-US"/>
        </a:p>
      </dgm:t>
    </dgm:pt>
    <dgm:pt modelId="{6426E509-DA23-4A5F-A296-53A647F67F8D}" type="sibTrans" cxnId="{3906CC60-E672-4641-83F0-08725D43903A}">
      <dgm:prSet/>
      <dgm:spPr/>
      <dgm:t>
        <a:bodyPr/>
        <a:lstStyle/>
        <a:p>
          <a:endParaRPr lang="en-US"/>
        </a:p>
      </dgm:t>
    </dgm:pt>
    <dgm:pt modelId="{8F066771-FBB1-464A-8C53-A02F9A961B68}">
      <dgm:prSet custT="1"/>
      <dgm:spPr/>
      <dgm:t>
        <a:bodyPr/>
        <a:lstStyle/>
        <a:p>
          <a:pPr>
            <a:defRPr b="1"/>
          </a:pPr>
          <a:r>
            <a:rPr lang="en-US" sz="1600" b="1" dirty="0"/>
            <a:t>Loan Approval System:</a:t>
          </a:r>
          <a:endParaRPr lang="en-US" sz="1600" dirty="0"/>
        </a:p>
      </dgm:t>
    </dgm:pt>
    <dgm:pt modelId="{89567F3F-F8C7-405B-A542-A55A9BBE053F}" type="parTrans" cxnId="{E9241EDB-5AC9-4EF9-82EF-AF114D4D485C}">
      <dgm:prSet/>
      <dgm:spPr/>
      <dgm:t>
        <a:bodyPr/>
        <a:lstStyle/>
        <a:p>
          <a:endParaRPr lang="en-US"/>
        </a:p>
      </dgm:t>
    </dgm:pt>
    <dgm:pt modelId="{4BA86FC2-2E55-497F-B291-82001F0D1684}" type="sibTrans" cxnId="{E9241EDB-5AC9-4EF9-82EF-AF114D4D485C}">
      <dgm:prSet/>
      <dgm:spPr/>
      <dgm:t>
        <a:bodyPr/>
        <a:lstStyle/>
        <a:p>
          <a:endParaRPr lang="en-US"/>
        </a:p>
      </dgm:t>
    </dgm:pt>
    <dgm:pt modelId="{710C7B4F-C741-473E-B745-95FB0DB8A8B4}">
      <dgm:prSet custT="1"/>
      <dgm:spPr/>
      <dgm:t>
        <a:bodyPr/>
        <a:lstStyle/>
        <a:p>
          <a:r>
            <a:rPr lang="en-US" sz="1400" dirty="0"/>
            <a:t>Incorrectly denied loans to applicants from a specific zip code due to historical data, perpetuating economic inequality.</a:t>
          </a:r>
        </a:p>
      </dgm:t>
    </dgm:pt>
    <dgm:pt modelId="{5060AD91-9ACF-4FCF-8D9C-1B2B344284E7}" type="parTrans" cxnId="{0E7401EE-4F20-4785-AAF0-6222CA776F0A}">
      <dgm:prSet/>
      <dgm:spPr/>
      <dgm:t>
        <a:bodyPr/>
        <a:lstStyle/>
        <a:p>
          <a:endParaRPr lang="en-US"/>
        </a:p>
      </dgm:t>
    </dgm:pt>
    <dgm:pt modelId="{97C63792-9554-4C90-8305-F7F8B6432A7F}" type="sibTrans" cxnId="{0E7401EE-4F20-4785-AAF0-6222CA776F0A}">
      <dgm:prSet/>
      <dgm:spPr/>
      <dgm:t>
        <a:bodyPr/>
        <a:lstStyle/>
        <a:p>
          <a:endParaRPr lang="en-US"/>
        </a:p>
      </dgm:t>
    </dgm:pt>
    <dgm:pt modelId="{3D3D8E0B-EB8D-41E4-9FCF-C6D9530BD48C}">
      <dgm:prSet custT="1"/>
      <dgm:spPr/>
      <dgm:t>
        <a:bodyPr/>
        <a:lstStyle/>
        <a:p>
          <a:pPr>
            <a:defRPr b="1"/>
          </a:pPr>
          <a:r>
            <a:rPr lang="en-US" sz="1600" b="1" dirty="0"/>
            <a:t>Healthcare</a:t>
          </a:r>
          <a:r>
            <a:rPr lang="en-US" sz="1400" b="1" dirty="0"/>
            <a:t> Diagnosis Tool:</a:t>
          </a:r>
          <a:endParaRPr lang="en-US" sz="1400" dirty="0"/>
        </a:p>
      </dgm:t>
    </dgm:pt>
    <dgm:pt modelId="{3A58E05B-1DB7-482B-8363-97B6C264A8A0}" type="parTrans" cxnId="{172DBA00-5DAA-4390-B130-2EB918DA6F19}">
      <dgm:prSet/>
      <dgm:spPr/>
      <dgm:t>
        <a:bodyPr/>
        <a:lstStyle/>
        <a:p>
          <a:endParaRPr lang="en-US"/>
        </a:p>
      </dgm:t>
    </dgm:pt>
    <dgm:pt modelId="{C289091D-3ED5-4C82-B4C3-BAF780C0BF1A}" type="sibTrans" cxnId="{172DBA00-5DAA-4390-B130-2EB918DA6F19}">
      <dgm:prSet/>
      <dgm:spPr/>
      <dgm:t>
        <a:bodyPr/>
        <a:lstStyle/>
        <a:p>
          <a:endParaRPr lang="en-US"/>
        </a:p>
      </dgm:t>
    </dgm:pt>
    <dgm:pt modelId="{AA1CF324-6F45-444E-BD5C-F185CEF193B0}">
      <dgm:prSet custT="1"/>
      <dgm:spPr/>
      <dgm:t>
        <a:bodyPr/>
        <a:lstStyle/>
        <a:p>
          <a:r>
            <a:rPr lang="en-US" sz="1400" dirty="0"/>
            <a:t>Misdiagnosed a rare condition as a common illness because the training data lacked sufficient examples of the rare condition, leading to incorrect treatment.</a:t>
          </a:r>
        </a:p>
      </dgm:t>
    </dgm:pt>
    <dgm:pt modelId="{CBE56D30-9B09-41B9-8979-A87257FF5275}" type="parTrans" cxnId="{BE856C5A-C3D0-4397-AEB1-A04CA21988AC}">
      <dgm:prSet/>
      <dgm:spPr/>
      <dgm:t>
        <a:bodyPr/>
        <a:lstStyle/>
        <a:p>
          <a:endParaRPr lang="en-US"/>
        </a:p>
      </dgm:t>
    </dgm:pt>
    <dgm:pt modelId="{493D98DE-E363-45EE-9FF9-0E5A57A68F91}" type="sibTrans" cxnId="{BE856C5A-C3D0-4397-AEB1-A04CA21988AC}">
      <dgm:prSet/>
      <dgm:spPr/>
      <dgm:t>
        <a:bodyPr/>
        <a:lstStyle/>
        <a:p>
          <a:endParaRPr lang="en-US"/>
        </a:p>
      </dgm:t>
    </dgm:pt>
    <dgm:pt modelId="{DD9DA42B-8242-48E8-87CD-AA0BD072F8ED}" type="pres">
      <dgm:prSet presAssocID="{5C146672-7C7D-4846-A1A3-2AD533395C11}" presName="root" presStyleCnt="0">
        <dgm:presLayoutVars>
          <dgm:dir/>
          <dgm:resizeHandles val="exact"/>
        </dgm:presLayoutVars>
      </dgm:prSet>
      <dgm:spPr/>
    </dgm:pt>
    <dgm:pt modelId="{6303CBF6-E287-4369-A6E2-6CB84C5BCF00}" type="pres">
      <dgm:prSet presAssocID="{3E55CC23-82CA-4095-B490-4A48A1ED6D9F}" presName="compNode" presStyleCnt="0"/>
      <dgm:spPr/>
    </dgm:pt>
    <dgm:pt modelId="{47B78BBA-35FC-4C7D-AD30-7E8A170304A9}" type="pres">
      <dgm:prSet presAssocID="{3E55CC23-82CA-4095-B490-4A48A1ED6D9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Ραδιενεργό"/>
        </a:ext>
      </dgm:extLst>
    </dgm:pt>
    <dgm:pt modelId="{AD6281DC-28B2-4B7E-A053-035E86784823}" type="pres">
      <dgm:prSet presAssocID="{3E55CC23-82CA-4095-B490-4A48A1ED6D9F}" presName="iconSpace" presStyleCnt="0"/>
      <dgm:spPr/>
    </dgm:pt>
    <dgm:pt modelId="{A859B5D9-A978-4EE0-AACA-32666FA6A1B0}" type="pres">
      <dgm:prSet presAssocID="{3E55CC23-82CA-4095-B490-4A48A1ED6D9F}" presName="parTx" presStyleLbl="revTx" presStyleIdx="0" presStyleCnt="8" custLinFactNeighborX="-20" custLinFactNeighborY="-26780">
        <dgm:presLayoutVars>
          <dgm:chMax val="0"/>
          <dgm:chPref val="0"/>
        </dgm:presLayoutVars>
      </dgm:prSet>
      <dgm:spPr/>
    </dgm:pt>
    <dgm:pt modelId="{B981E60B-70D3-41EE-B3CA-08648B5F6300}" type="pres">
      <dgm:prSet presAssocID="{3E55CC23-82CA-4095-B490-4A48A1ED6D9F}" presName="txSpace" presStyleCnt="0"/>
      <dgm:spPr/>
    </dgm:pt>
    <dgm:pt modelId="{0BD74B1E-1006-485B-96F2-EBD234F87FB2}" type="pres">
      <dgm:prSet presAssocID="{3E55CC23-82CA-4095-B490-4A48A1ED6D9F}" presName="desTx" presStyleLbl="revTx" presStyleIdx="1" presStyleCnt="8" custScaleY="121920" custLinFactNeighborX="-20" custLinFactNeighborY="19767">
        <dgm:presLayoutVars/>
      </dgm:prSet>
      <dgm:spPr/>
    </dgm:pt>
    <dgm:pt modelId="{088BBEE2-659C-4E66-9D40-D0ADFB20F371}" type="pres">
      <dgm:prSet presAssocID="{340EA6E9-2F0E-4B08-8F07-ADD34405D940}" presName="sibTrans" presStyleCnt="0"/>
      <dgm:spPr/>
    </dgm:pt>
    <dgm:pt modelId="{56F75E35-2E8B-451A-9D8E-1150F6B0C3CA}" type="pres">
      <dgm:prSet presAssocID="{4C2B1651-76F3-4C46-8DD9-E32B4A18021A}" presName="compNode" presStyleCnt="0"/>
      <dgm:spPr/>
    </dgm:pt>
    <dgm:pt modelId="{3E7EB8DA-1EDE-439D-9F82-DAFEEB1EF623}" type="pres">
      <dgm:prSet presAssocID="{4C2B1651-76F3-4C46-8DD9-E32B4A18021A}" presName="iconRect" presStyleLbl="node1" presStyleIdx="1" presStyleCnt="4" custLinFactNeighborX="6119" custLinFactNeighborY="-920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Νιφάδα χιονιού"/>
        </a:ext>
      </dgm:extLst>
    </dgm:pt>
    <dgm:pt modelId="{8C01DBD5-A7F6-45AE-A5B0-1A346B2D8125}" type="pres">
      <dgm:prSet presAssocID="{4C2B1651-76F3-4C46-8DD9-E32B4A18021A}" presName="iconSpace" presStyleCnt="0"/>
      <dgm:spPr/>
    </dgm:pt>
    <dgm:pt modelId="{36418340-7488-4765-B29B-CBCFE5C060A7}" type="pres">
      <dgm:prSet presAssocID="{4C2B1651-76F3-4C46-8DD9-E32B4A18021A}" presName="parTx" presStyleLbl="revTx" presStyleIdx="2" presStyleCnt="8" custLinFactNeighborX="-4711" custLinFactNeighborY="-41085">
        <dgm:presLayoutVars>
          <dgm:chMax val="0"/>
          <dgm:chPref val="0"/>
        </dgm:presLayoutVars>
      </dgm:prSet>
      <dgm:spPr/>
    </dgm:pt>
    <dgm:pt modelId="{33E52013-A2DA-43EE-9916-426C1876436A}" type="pres">
      <dgm:prSet presAssocID="{4C2B1651-76F3-4C46-8DD9-E32B4A18021A}" presName="txSpace" presStyleCnt="0"/>
      <dgm:spPr/>
    </dgm:pt>
    <dgm:pt modelId="{6FFDEE14-39A2-411F-9748-7BE97613950C}" type="pres">
      <dgm:prSet presAssocID="{4C2B1651-76F3-4C46-8DD9-E32B4A18021A}" presName="desTx" presStyleLbl="revTx" presStyleIdx="3" presStyleCnt="8">
        <dgm:presLayoutVars/>
      </dgm:prSet>
      <dgm:spPr/>
    </dgm:pt>
    <dgm:pt modelId="{8147F5AA-E294-47D6-9490-E3D18B33C668}" type="pres">
      <dgm:prSet presAssocID="{6B531D44-5E94-4A4B-A793-F7C3C5F431C2}" presName="sibTrans" presStyleCnt="0"/>
      <dgm:spPr/>
    </dgm:pt>
    <dgm:pt modelId="{495A3733-9BE3-4C07-A297-AEDAE8E124A3}" type="pres">
      <dgm:prSet presAssocID="{8F066771-FBB1-464A-8C53-A02F9A961B68}" presName="compNode" presStyleCnt="0"/>
      <dgm:spPr/>
    </dgm:pt>
    <dgm:pt modelId="{7E3E7111-AF50-47B9-83FD-FB0A23012625}" type="pres">
      <dgm:prSet presAssocID="{8F066771-FBB1-464A-8C53-A02F9A961B6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Δολάριο"/>
        </a:ext>
      </dgm:extLst>
    </dgm:pt>
    <dgm:pt modelId="{C2D42D53-6F4E-43A5-9F45-5CB6C9645E35}" type="pres">
      <dgm:prSet presAssocID="{8F066771-FBB1-464A-8C53-A02F9A961B68}" presName="iconSpace" presStyleCnt="0"/>
      <dgm:spPr/>
    </dgm:pt>
    <dgm:pt modelId="{BA953033-0FB4-4173-BB57-2B8AAAEC281B}" type="pres">
      <dgm:prSet presAssocID="{8F066771-FBB1-464A-8C53-A02F9A961B68}" presName="parTx" presStyleLbl="revTx" presStyleIdx="4" presStyleCnt="8" custLinFactNeighborX="-857" custLinFactNeighborY="-41085">
        <dgm:presLayoutVars>
          <dgm:chMax val="0"/>
          <dgm:chPref val="0"/>
        </dgm:presLayoutVars>
      </dgm:prSet>
      <dgm:spPr/>
    </dgm:pt>
    <dgm:pt modelId="{A327D635-0281-4CB9-A438-75E6BC33403B}" type="pres">
      <dgm:prSet presAssocID="{8F066771-FBB1-464A-8C53-A02F9A961B68}" presName="txSpace" presStyleCnt="0"/>
      <dgm:spPr/>
    </dgm:pt>
    <dgm:pt modelId="{955E4D1A-42AD-458F-BC38-17CA53F7CE90}" type="pres">
      <dgm:prSet presAssocID="{8F066771-FBB1-464A-8C53-A02F9A961B68}" presName="desTx" presStyleLbl="revTx" presStyleIdx="5" presStyleCnt="8">
        <dgm:presLayoutVars/>
      </dgm:prSet>
      <dgm:spPr/>
    </dgm:pt>
    <dgm:pt modelId="{362201DE-3585-4906-84D5-AE932C425391}" type="pres">
      <dgm:prSet presAssocID="{4BA86FC2-2E55-497F-B291-82001F0D1684}" presName="sibTrans" presStyleCnt="0"/>
      <dgm:spPr/>
    </dgm:pt>
    <dgm:pt modelId="{36D48F39-707E-4B42-B04E-F473C37E12F9}" type="pres">
      <dgm:prSet presAssocID="{3D3D8E0B-EB8D-41E4-9FCF-C6D9530BD48C}" presName="compNode" presStyleCnt="0"/>
      <dgm:spPr/>
    </dgm:pt>
    <dgm:pt modelId="{DE437D0C-3172-451A-9C3C-F7523B000D47}" type="pres">
      <dgm:prSet presAssocID="{3D3D8E0B-EB8D-41E4-9FCF-C6D9530BD48C}" presName="iconRect" presStyleLbl="node1" presStyleIdx="3" presStyleCnt="4" custLinFactNeighborY="-9201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Στηθοσκόπιο"/>
        </a:ext>
      </dgm:extLst>
    </dgm:pt>
    <dgm:pt modelId="{721E26C2-9FB5-4FCB-87D9-A53ED6003CE5}" type="pres">
      <dgm:prSet presAssocID="{3D3D8E0B-EB8D-41E4-9FCF-C6D9530BD48C}" presName="iconSpace" presStyleCnt="0"/>
      <dgm:spPr/>
    </dgm:pt>
    <dgm:pt modelId="{35A0437F-F4CE-46B6-89B7-E8A3ED26051D}" type="pres">
      <dgm:prSet presAssocID="{3D3D8E0B-EB8D-41E4-9FCF-C6D9530BD48C}" presName="parTx" presStyleLbl="revTx" presStyleIdx="6" presStyleCnt="8" custLinFactNeighborX="-3427" custLinFactNeighborY="-41085">
        <dgm:presLayoutVars>
          <dgm:chMax val="0"/>
          <dgm:chPref val="0"/>
        </dgm:presLayoutVars>
      </dgm:prSet>
      <dgm:spPr/>
    </dgm:pt>
    <dgm:pt modelId="{BAB16531-707E-413E-A48B-C46084CF0765}" type="pres">
      <dgm:prSet presAssocID="{3D3D8E0B-EB8D-41E4-9FCF-C6D9530BD48C}" presName="txSpace" presStyleCnt="0"/>
      <dgm:spPr/>
    </dgm:pt>
    <dgm:pt modelId="{EFAEE7C2-9F08-4319-B177-1AB70E0FE7C7}" type="pres">
      <dgm:prSet presAssocID="{3D3D8E0B-EB8D-41E4-9FCF-C6D9530BD48C}" presName="desTx" presStyleLbl="revTx" presStyleIdx="7" presStyleCnt="8">
        <dgm:presLayoutVars/>
      </dgm:prSet>
      <dgm:spPr/>
    </dgm:pt>
  </dgm:ptLst>
  <dgm:cxnLst>
    <dgm:cxn modelId="{172DBA00-5DAA-4390-B130-2EB918DA6F19}" srcId="{5C146672-7C7D-4846-A1A3-2AD533395C11}" destId="{3D3D8E0B-EB8D-41E4-9FCF-C6D9530BD48C}" srcOrd="3" destOrd="0" parTransId="{3A58E05B-1DB7-482B-8363-97B6C264A8A0}" sibTransId="{C289091D-3ED5-4C82-B4C3-BAF780C0BF1A}"/>
    <dgm:cxn modelId="{560B7F08-5FF6-4937-A7A9-22BD51F75DD7}" type="presOf" srcId="{5C146672-7C7D-4846-A1A3-2AD533395C11}" destId="{DD9DA42B-8242-48E8-87CD-AA0BD072F8ED}" srcOrd="0" destOrd="0" presId="urn:microsoft.com/office/officeart/2018/2/layout/IconLabelDescriptionList"/>
    <dgm:cxn modelId="{630EFC13-3419-4EF9-A286-22E55B1AAD8E}" srcId="{5C146672-7C7D-4846-A1A3-2AD533395C11}" destId="{4C2B1651-76F3-4C46-8DD9-E32B4A18021A}" srcOrd="1" destOrd="0" parTransId="{9C3CF4AA-A10B-43BD-B2B3-8E6B7DE2B285}" sibTransId="{6B531D44-5E94-4A4B-A793-F7C3C5F431C2}"/>
    <dgm:cxn modelId="{73F3FB1B-3CB0-4EAF-87CE-D91DD8ECB697}" srcId="{3E55CC23-82CA-4095-B490-4A48A1ED6D9F}" destId="{11013B21-91DA-4185-9BB3-5DFE834DDE76}" srcOrd="0" destOrd="0" parTransId="{63B82C92-6241-46A0-966E-9A67F95BA9E2}" sibTransId="{AD802160-01B2-48EA-9523-5095CD60443B}"/>
    <dgm:cxn modelId="{823E7620-1471-48F1-85A7-501153D872A7}" type="presOf" srcId="{05A6F2E1-5D45-40CC-A07F-A713DAF081FE}" destId="{6FFDEE14-39A2-411F-9748-7BE97613950C}" srcOrd="0" destOrd="0" presId="urn:microsoft.com/office/officeart/2018/2/layout/IconLabelDescriptionList"/>
    <dgm:cxn modelId="{3906CC60-E672-4641-83F0-08725D43903A}" srcId="{4C2B1651-76F3-4C46-8DD9-E32B4A18021A}" destId="{05A6F2E1-5D45-40CC-A07F-A713DAF081FE}" srcOrd="0" destOrd="0" parTransId="{726CE5EB-0FEA-4E1C-BBC6-38D07F2D6428}" sibTransId="{6426E509-DA23-4A5F-A296-53A647F67F8D}"/>
    <dgm:cxn modelId="{4C3A046B-B0F0-446E-A061-0454EF90447E}" type="presOf" srcId="{11013B21-91DA-4185-9BB3-5DFE834DDE76}" destId="{0BD74B1E-1006-485B-96F2-EBD234F87FB2}" srcOrd="0" destOrd="0" presId="urn:microsoft.com/office/officeart/2018/2/layout/IconLabelDescriptionList"/>
    <dgm:cxn modelId="{0B942F6C-D860-48A1-952C-970EF778979C}" type="presOf" srcId="{AA1CF324-6F45-444E-BD5C-F185CEF193B0}" destId="{EFAEE7C2-9F08-4319-B177-1AB70E0FE7C7}" srcOrd="0" destOrd="0" presId="urn:microsoft.com/office/officeart/2018/2/layout/IconLabelDescriptionList"/>
    <dgm:cxn modelId="{BE856C5A-C3D0-4397-AEB1-A04CA21988AC}" srcId="{3D3D8E0B-EB8D-41E4-9FCF-C6D9530BD48C}" destId="{AA1CF324-6F45-444E-BD5C-F185CEF193B0}" srcOrd="0" destOrd="0" parTransId="{CBE56D30-9B09-41B9-8979-A87257FF5275}" sibTransId="{493D98DE-E363-45EE-9FF9-0E5A57A68F91}"/>
    <dgm:cxn modelId="{36887692-0701-4F7F-9C89-2C9D822440DE}" type="presOf" srcId="{8F066771-FBB1-464A-8C53-A02F9A961B68}" destId="{BA953033-0FB4-4173-BB57-2B8AAAEC281B}" srcOrd="0" destOrd="0" presId="urn:microsoft.com/office/officeart/2018/2/layout/IconLabelDescriptionList"/>
    <dgm:cxn modelId="{327694B3-B122-4EDA-A44E-A03E3BBEB0E4}" type="presOf" srcId="{3E55CC23-82CA-4095-B490-4A48A1ED6D9F}" destId="{A859B5D9-A978-4EE0-AACA-32666FA6A1B0}" srcOrd="0" destOrd="0" presId="urn:microsoft.com/office/officeart/2018/2/layout/IconLabelDescriptionList"/>
    <dgm:cxn modelId="{5A741DCE-9369-43C9-9012-FF947704CF41}" type="presOf" srcId="{3D3D8E0B-EB8D-41E4-9FCF-C6D9530BD48C}" destId="{35A0437F-F4CE-46B6-89B7-E8A3ED26051D}" srcOrd="0" destOrd="0" presId="urn:microsoft.com/office/officeart/2018/2/layout/IconLabelDescriptionList"/>
    <dgm:cxn modelId="{98E10BD4-4F4D-4364-9346-415BFBFECC42}" srcId="{5C146672-7C7D-4846-A1A3-2AD533395C11}" destId="{3E55CC23-82CA-4095-B490-4A48A1ED6D9F}" srcOrd="0" destOrd="0" parTransId="{A856C9FA-978F-449B-A143-566139C226A7}" sibTransId="{340EA6E9-2F0E-4B08-8F07-ADD34405D940}"/>
    <dgm:cxn modelId="{EB6EA2DA-CAD1-4FC4-A0FA-9CA55EFE1602}" type="presOf" srcId="{710C7B4F-C741-473E-B745-95FB0DB8A8B4}" destId="{955E4D1A-42AD-458F-BC38-17CA53F7CE90}" srcOrd="0" destOrd="0" presId="urn:microsoft.com/office/officeart/2018/2/layout/IconLabelDescriptionList"/>
    <dgm:cxn modelId="{E9241EDB-5AC9-4EF9-82EF-AF114D4D485C}" srcId="{5C146672-7C7D-4846-A1A3-2AD533395C11}" destId="{8F066771-FBB1-464A-8C53-A02F9A961B68}" srcOrd="2" destOrd="0" parTransId="{89567F3F-F8C7-405B-A542-A55A9BBE053F}" sibTransId="{4BA86FC2-2E55-497F-B291-82001F0D1684}"/>
    <dgm:cxn modelId="{0E7401EE-4F20-4785-AAF0-6222CA776F0A}" srcId="{8F066771-FBB1-464A-8C53-A02F9A961B68}" destId="{710C7B4F-C741-473E-B745-95FB0DB8A8B4}" srcOrd="0" destOrd="0" parTransId="{5060AD91-9ACF-4FCF-8D9C-1B2B344284E7}" sibTransId="{97C63792-9554-4C90-8305-F7F8B6432A7F}"/>
    <dgm:cxn modelId="{921822EF-60F1-4A84-8161-6FF4C8681A53}" type="presOf" srcId="{4C2B1651-76F3-4C46-8DD9-E32B4A18021A}" destId="{36418340-7488-4765-B29B-CBCFE5C060A7}" srcOrd="0" destOrd="0" presId="urn:microsoft.com/office/officeart/2018/2/layout/IconLabelDescriptionList"/>
    <dgm:cxn modelId="{2650D4A2-F9AD-4B44-8FD6-44448C48118F}" type="presParOf" srcId="{DD9DA42B-8242-48E8-87CD-AA0BD072F8ED}" destId="{6303CBF6-E287-4369-A6E2-6CB84C5BCF00}" srcOrd="0" destOrd="0" presId="urn:microsoft.com/office/officeart/2018/2/layout/IconLabelDescriptionList"/>
    <dgm:cxn modelId="{345DC15A-8D64-4333-ABA4-9260E2850A54}" type="presParOf" srcId="{6303CBF6-E287-4369-A6E2-6CB84C5BCF00}" destId="{47B78BBA-35FC-4C7D-AD30-7E8A170304A9}" srcOrd="0" destOrd="0" presId="urn:microsoft.com/office/officeart/2018/2/layout/IconLabelDescriptionList"/>
    <dgm:cxn modelId="{EE9D5CE7-7ACA-4BCA-86B0-CACF8085B4A4}" type="presParOf" srcId="{6303CBF6-E287-4369-A6E2-6CB84C5BCF00}" destId="{AD6281DC-28B2-4B7E-A053-035E86784823}" srcOrd="1" destOrd="0" presId="urn:microsoft.com/office/officeart/2018/2/layout/IconLabelDescriptionList"/>
    <dgm:cxn modelId="{9F52C248-151F-424C-AF57-303A9FAE7E77}" type="presParOf" srcId="{6303CBF6-E287-4369-A6E2-6CB84C5BCF00}" destId="{A859B5D9-A978-4EE0-AACA-32666FA6A1B0}" srcOrd="2" destOrd="0" presId="urn:microsoft.com/office/officeart/2018/2/layout/IconLabelDescriptionList"/>
    <dgm:cxn modelId="{C5271B57-4194-4677-8F19-35392ECE2571}" type="presParOf" srcId="{6303CBF6-E287-4369-A6E2-6CB84C5BCF00}" destId="{B981E60B-70D3-41EE-B3CA-08648B5F6300}" srcOrd="3" destOrd="0" presId="urn:microsoft.com/office/officeart/2018/2/layout/IconLabelDescriptionList"/>
    <dgm:cxn modelId="{E2EAF337-7B04-4DC5-97F7-C8CED22ECC16}" type="presParOf" srcId="{6303CBF6-E287-4369-A6E2-6CB84C5BCF00}" destId="{0BD74B1E-1006-485B-96F2-EBD234F87FB2}" srcOrd="4" destOrd="0" presId="urn:microsoft.com/office/officeart/2018/2/layout/IconLabelDescriptionList"/>
    <dgm:cxn modelId="{A2288725-5F20-42B7-B6DF-6B7FF08A5F81}" type="presParOf" srcId="{DD9DA42B-8242-48E8-87CD-AA0BD072F8ED}" destId="{088BBEE2-659C-4E66-9D40-D0ADFB20F371}" srcOrd="1" destOrd="0" presId="urn:microsoft.com/office/officeart/2018/2/layout/IconLabelDescriptionList"/>
    <dgm:cxn modelId="{C3D554EF-5020-4E15-B030-ED1A97B6F90C}" type="presParOf" srcId="{DD9DA42B-8242-48E8-87CD-AA0BD072F8ED}" destId="{56F75E35-2E8B-451A-9D8E-1150F6B0C3CA}" srcOrd="2" destOrd="0" presId="urn:microsoft.com/office/officeart/2018/2/layout/IconLabelDescriptionList"/>
    <dgm:cxn modelId="{779C3A6F-CC47-478C-8312-CC29EC42F505}" type="presParOf" srcId="{56F75E35-2E8B-451A-9D8E-1150F6B0C3CA}" destId="{3E7EB8DA-1EDE-439D-9F82-DAFEEB1EF623}" srcOrd="0" destOrd="0" presId="urn:microsoft.com/office/officeart/2018/2/layout/IconLabelDescriptionList"/>
    <dgm:cxn modelId="{42909641-D8C1-4B0C-8713-2A604E3BDBE0}" type="presParOf" srcId="{56F75E35-2E8B-451A-9D8E-1150F6B0C3CA}" destId="{8C01DBD5-A7F6-45AE-A5B0-1A346B2D8125}" srcOrd="1" destOrd="0" presId="urn:microsoft.com/office/officeart/2018/2/layout/IconLabelDescriptionList"/>
    <dgm:cxn modelId="{9D3ECFEF-F624-4E89-8A9A-11156E76E157}" type="presParOf" srcId="{56F75E35-2E8B-451A-9D8E-1150F6B0C3CA}" destId="{36418340-7488-4765-B29B-CBCFE5C060A7}" srcOrd="2" destOrd="0" presId="urn:microsoft.com/office/officeart/2018/2/layout/IconLabelDescriptionList"/>
    <dgm:cxn modelId="{568A02EE-D0B3-4883-8AE7-CADEC79F0F50}" type="presParOf" srcId="{56F75E35-2E8B-451A-9D8E-1150F6B0C3CA}" destId="{33E52013-A2DA-43EE-9916-426C1876436A}" srcOrd="3" destOrd="0" presId="urn:microsoft.com/office/officeart/2018/2/layout/IconLabelDescriptionList"/>
    <dgm:cxn modelId="{C855B6DC-CA05-4F05-A340-446597159F9D}" type="presParOf" srcId="{56F75E35-2E8B-451A-9D8E-1150F6B0C3CA}" destId="{6FFDEE14-39A2-411F-9748-7BE97613950C}" srcOrd="4" destOrd="0" presId="urn:microsoft.com/office/officeart/2018/2/layout/IconLabelDescriptionList"/>
    <dgm:cxn modelId="{33AC73BD-2A3B-4AF0-9468-1CCD223A6FE5}" type="presParOf" srcId="{DD9DA42B-8242-48E8-87CD-AA0BD072F8ED}" destId="{8147F5AA-E294-47D6-9490-E3D18B33C668}" srcOrd="3" destOrd="0" presId="urn:microsoft.com/office/officeart/2018/2/layout/IconLabelDescriptionList"/>
    <dgm:cxn modelId="{C506D271-217B-4A52-B5B1-B0ED8EC7A4F7}" type="presParOf" srcId="{DD9DA42B-8242-48E8-87CD-AA0BD072F8ED}" destId="{495A3733-9BE3-4C07-A297-AEDAE8E124A3}" srcOrd="4" destOrd="0" presId="urn:microsoft.com/office/officeart/2018/2/layout/IconLabelDescriptionList"/>
    <dgm:cxn modelId="{825449B3-9EB4-4559-B672-F1425DF86E5D}" type="presParOf" srcId="{495A3733-9BE3-4C07-A297-AEDAE8E124A3}" destId="{7E3E7111-AF50-47B9-83FD-FB0A23012625}" srcOrd="0" destOrd="0" presId="urn:microsoft.com/office/officeart/2018/2/layout/IconLabelDescriptionList"/>
    <dgm:cxn modelId="{D65A845A-8610-4DBC-A6E3-0A473097FB81}" type="presParOf" srcId="{495A3733-9BE3-4C07-A297-AEDAE8E124A3}" destId="{C2D42D53-6F4E-43A5-9F45-5CB6C9645E35}" srcOrd="1" destOrd="0" presId="urn:microsoft.com/office/officeart/2018/2/layout/IconLabelDescriptionList"/>
    <dgm:cxn modelId="{7A0CA88C-45FB-4DC8-8F69-82830E60DD5F}" type="presParOf" srcId="{495A3733-9BE3-4C07-A297-AEDAE8E124A3}" destId="{BA953033-0FB4-4173-BB57-2B8AAAEC281B}" srcOrd="2" destOrd="0" presId="urn:microsoft.com/office/officeart/2018/2/layout/IconLabelDescriptionList"/>
    <dgm:cxn modelId="{12E33F99-A3FD-444F-8F61-52FA3C707805}" type="presParOf" srcId="{495A3733-9BE3-4C07-A297-AEDAE8E124A3}" destId="{A327D635-0281-4CB9-A438-75E6BC33403B}" srcOrd="3" destOrd="0" presId="urn:microsoft.com/office/officeart/2018/2/layout/IconLabelDescriptionList"/>
    <dgm:cxn modelId="{1A087B08-5AB1-4F82-8775-5B3C7F579458}" type="presParOf" srcId="{495A3733-9BE3-4C07-A297-AEDAE8E124A3}" destId="{955E4D1A-42AD-458F-BC38-17CA53F7CE90}" srcOrd="4" destOrd="0" presId="urn:microsoft.com/office/officeart/2018/2/layout/IconLabelDescriptionList"/>
    <dgm:cxn modelId="{848BE14F-691D-45CE-A1FD-B01D57339724}" type="presParOf" srcId="{DD9DA42B-8242-48E8-87CD-AA0BD072F8ED}" destId="{362201DE-3585-4906-84D5-AE932C425391}" srcOrd="5" destOrd="0" presId="urn:microsoft.com/office/officeart/2018/2/layout/IconLabelDescriptionList"/>
    <dgm:cxn modelId="{D556C01D-985B-4031-B6B3-5CB5811BF3B9}" type="presParOf" srcId="{DD9DA42B-8242-48E8-87CD-AA0BD072F8ED}" destId="{36D48F39-707E-4B42-B04E-F473C37E12F9}" srcOrd="6" destOrd="0" presId="urn:microsoft.com/office/officeart/2018/2/layout/IconLabelDescriptionList"/>
    <dgm:cxn modelId="{E443E91D-5439-4573-B932-4EB7D26FA9D3}" type="presParOf" srcId="{36D48F39-707E-4B42-B04E-F473C37E12F9}" destId="{DE437D0C-3172-451A-9C3C-F7523B000D47}" srcOrd="0" destOrd="0" presId="urn:microsoft.com/office/officeart/2018/2/layout/IconLabelDescriptionList"/>
    <dgm:cxn modelId="{CE0094DA-93D2-45F9-B2AD-EAB3AB1A9944}" type="presParOf" srcId="{36D48F39-707E-4B42-B04E-F473C37E12F9}" destId="{721E26C2-9FB5-4FCB-87D9-A53ED6003CE5}" srcOrd="1" destOrd="0" presId="urn:microsoft.com/office/officeart/2018/2/layout/IconLabelDescriptionList"/>
    <dgm:cxn modelId="{D9D86884-FA0C-4467-ACB0-85EE78794607}" type="presParOf" srcId="{36D48F39-707E-4B42-B04E-F473C37E12F9}" destId="{35A0437F-F4CE-46B6-89B7-E8A3ED26051D}" srcOrd="2" destOrd="0" presId="urn:microsoft.com/office/officeart/2018/2/layout/IconLabelDescriptionList"/>
    <dgm:cxn modelId="{08313B26-6FA6-4D05-A531-EF92AFB1A842}" type="presParOf" srcId="{36D48F39-707E-4B42-B04E-F473C37E12F9}" destId="{BAB16531-707E-413E-A48B-C46084CF0765}" srcOrd="3" destOrd="0" presId="urn:microsoft.com/office/officeart/2018/2/layout/IconLabelDescriptionList"/>
    <dgm:cxn modelId="{BE5969F8-7109-401F-BD7F-84D09B64DF7D}" type="presParOf" srcId="{36D48F39-707E-4B42-B04E-F473C37E12F9}" destId="{EFAEE7C2-9F08-4319-B177-1AB70E0FE7C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038DE8-1344-4E69-942E-CDCDF1F0B25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0A0D88-DD1D-47DF-9B75-53A4012F6A7F}">
      <dgm:prSet/>
      <dgm:spPr/>
      <dgm:t>
        <a:bodyPr/>
        <a:lstStyle/>
        <a:p>
          <a:pPr>
            <a:defRPr b="1"/>
          </a:pPr>
          <a:r>
            <a:rPr lang="en-US" b="0" i="0" dirty="0"/>
            <a:t>Local Explanations: Focused on individual predictions</a:t>
          </a:r>
          <a:endParaRPr lang="en-US" dirty="0"/>
        </a:p>
      </dgm:t>
    </dgm:pt>
    <dgm:pt modelId="{66716FF6-8474-4BB4-BDDA-0A297B5022FB}" type="parTrans" cxnId="{0D7F1249-45B9-467D-8259-E78F483A28CE}">
      <dgm:prSet/>
      <dgm:spPr/>
      <dgm:t>
        <a:bodyPr/>
        <a:lstStyle/>
        <a:p>
          <a:endParaRPr lang="en-US"/>
        </a:p>
      </dgm:t>
    </dgm:pt>
    <dgm:pt modelId="{65DBD57A-08D9-4D02-9519-98E763376F40}" type="sibTrans" cxnId="{0D7F1249-45B9-467D-8259-E78F483A28CE}">
      <dgm:prSet/>
      <dgm:spPr/>
      <dgm:t>
        <a:bodyPr/>
        <a:lstStyle/>
        <a:p>
          <a:endParaRPr lang="en-US"/>
        </a:p>
      </dgm:t>
    </dgm:pt>
    <dgm:pt modelId="{8297CE8A-21E4-4307-9110-3D3ED66C2943}">
      <dgm:prSet/>
      <dgm:spPr/>
      <dgm:t>
        <a:bodyPr/>
        <a:lstStyle/>
        <a:p>
          <a:r>
            <a:rPr lang="en-US" b="0" i="0" dirty="0"/>
            <a:t>This can be useful for understanding why a model made a particular decision, or for debugging a model to identify errors.</a:t>
          </a:r>
          <a:br>
            <a:rPr lang="en-US" b="0" i="0" dirty="0"/>
          </a:br>
          <a:endParaRPr lang="en-US" dirty="0"/>
        </a:p>
      </dgm:t>
    </dgm:pt>
    <dgm:pt modelId="{3A31D959-2C58-4A78-B948-92577F69895C}" type="parTrans" cxnId="{03391305-19B1-4A4C-AE39-EF2B75A6EA0B}">
      <dgm:prSet/>
      <dgm:spPr/>
      <dgm:t>
        <a:bodyPr/>
        <a:lstStyle/>
        <a:p>
          <a:endParaRPr lang="en-US"/>
        </a:p>
      </dgm:t>
    </dgm:pt>
    <dgm:pt modelId="{9F41E450-EBAF-4879-84A6-75465EF912F4}" type="sibTrans" cxnId="{03391305-19B1-4A4C-AE39-EF2B75A6EA0B}">
      <dgm:prSet/>
      <dgm:spPr/>
      <dgm:t>
        <a:bodyPr/>
        <a:lstStyle/>
        <a:p>
          <a:endParaRPr lang="en-US"/>
        </a:p>
      </dgm:t>
    </dgm:pt>
    <dgm:pt modelId="{B3515CAA-7947-403C-BBAE-E3EEC7C0EA73}">
      <dgm:prSet/>
      <dgm:spPr/>
      <dgm:t>
        <a:bodyPr/>
        <a:lstStyle/>
        <a:p>
          <a:pPr>
            <a:defRPr b="1"/>
          </a:pPr>
          <a:r>
            <a:rPr lang="en-US" b="0" i="0" dirty="0"/>
            <a:t>Global Explanations: Provide insights into how a model works in general</a:t>
          </a:r>
          <a:endParaRPr lang="en-US" dirty="0"/>
        </a:p>
      </dgm:t>
    </dgm:pt>
    <dgm:pt modelId="{3CDA5190-C82B-47D6-BB23-B528E3E9E91E}" type="parTrans" cxnId="{1E31A725-EF0A-4DB9-B1D4-1C0A9026BCA7}">
      <dgm:prSet/>
      <dgm:spPr/>
      <dgm:t>
        <a:bodyPr/>
        <a:lstStyle/>
        <a:p>
          <a:endParaRPr lang="en-US"/>
        </a:p>
      </dgm:t>
    </dgm:pt>
    <dgm:pt modelId="{54D8DE18-A327-4417-B91F-1F3ED9DBECD8}" type="sibTrans" cxnId="{1E31A725-EF0A-4DB9-B1D4-1C0A9026BCA7}">
      <dgm:prSet/>
      <dgm:spPr/>
      <dgm:t>
        <a:bodyPr/>
        <a:lstStyle/>
        <a:p>
          <a:endParaRPr lang="en-US"/>
        </a:p>
      </dgm:t>
    </dgm:pt>
    <dgm:pt modelId="{F1E6FD75-839F-41DE-AC54-E89DD2F15A9C}">
      <dgm:prSet/>
      <dgm:spPr/>
      <dgm:t>
        <a:bodyPr/>
        <a:lstStyle/>
        <a:p>
          <a:r>
            <a:rPr lang="en-US" dirty="0"/>
            <a:t>Useful for understanding model’s strengths and weaknesses</a:t>
          </a:r>
        </a:p>
      </dgm:t>
    </dgm:pt>
    <dgm:pt modelId="{90155BE2-F4B4-4CB4-B486-D03AF5946F93}" type="parTrans" cxnId="{13DADCCD-B51D-4BD1-A4AF-8016F6E4AC26}">
      <dgm:prSet/>
      <dgm:spPr/>
      <dgm:t>
        <a:bodyPr/>
        <a:lstStyle/>
        <a:p>
          <a:endParaRPr lang="en-US"/>
        </a:p>
      </dgm:t>
    </dgm:pt>
    <dgm:pt modelId="{233DF84B-02D3-455C-8869-EADA0AB272DB}" type="sibTrans" cxnId="{13DADCCD-B51D-4BD1-A4AF-8016F6E4AC26}">
      <dgm:prSet/>
      <dgm:spPr/>
      <dgm:t>
        <a:bodyPr/>
        <a:lstStyle/>
        <a:p>
          <a:endParaRPr lang="en-US"/>
        </a:p>
      </dgm:t>
    </dgm:pt>
    <dgm:pt modelId="{CD86F3DB-76A2-4DAC-BE1B-9E2EDFC82C96}" type="pres">
      <dgm:prSet presAssocID="{65038DE8-1344-4E69-942E-CDCDF1F0B25E}" presName="linear" presStyleCnt="0">
        <dgm:presLayoutVars>
          <dgm:dir/>
          <dgm:animLvl val="lvl"/>
          <dgm:resizeHandles val="exact"/>
        </dgm:presLayoutVars>
      </dgm:prSet>
      <dgm:spPr/>
    </dgm:pt>
    <dgm:pt modelId="{56CCE18F-3F51-424D-B507-DE7C392B34D3}" type="pres">
      <dgm:prSet presAssocID="{870A0D88-DD1D-47DF-9B75-53A4012F6A7F}" presName="parentLin" presStyleCnt="0"/>
      <dgm:spPr/>
    </dgm:pt>
    <dgm:pt modelId="{880888D5-F785-49C7-B282-0F772F9CD066}" type="pres">
      <dgm:prSet presAssocID="{870A0D88-DD1D-47DF-9B75-53A4012F6A7F}" presName="parentLeftMargin" presStyleLbl="node1" presStyleIdx="0" presStyleCnt="2"/>
      <dgm:spPr/>
    </dgm:pt>
    <dgm:pt modelId="{AC8C728F-8F3D-4A40-922D-9B95CF693E97}" type="pres">
      <dgm:prSet presAssocID="{870A0D88-DD1D-47DF-9B75-53A4012F6A7F}" presName="parentText" presStyleLbl="node1" presStyleIdx="0" presStyleCnt="2" custLinFactNeighborY="-97776">
        <dgm:presLayoutVars>
          <dgm:chMax val="0"/>
          <dgm:bulletEnabled val="1"/>
        </dgm:presLayoutVars>
      </dgm:prSet>
      <dgm:spPr/>
    </dgm:pt>
    <dgm:pt modelId="{938F2B0B-FBC4-4AB0-B998-9B12DD90793A}" type="pres">
      <dgm:prSet presAssocID="{870A0D88-DD1D-47DF-9B75-53A4012F6A7F}" presName="negativeSpace" presStyleCnt="0"/>
      <dgm:spPr/>
    </dgm:pt>
    <dgm:pt modelId="{8AF5164D-2461-4308-A9F7-E89DE250DAF2}" type="pres">
      <dgm:prSet presAssocID="{870A0D88-DD1D-47DF-9B75-53A4012F6A7F}" presName="childText" presStyleLbl="conFgAcc1" presStyleIdx="0" presStyleCnt="2" custLinFactY="-33104" custLinFactNeighborY="-100000">
        <dgm:presLayoutVars>
          <dgm:bulletEnabled val="1"/>
        </dgm:presLayoutVars>
      </dgm:prSet>
      <dgm:spPr/>
    </dgm:pt>
    <dgm:pt modelId="{AC1B81AB-CE46-4AC1-8904-6C5116A9CF98}" type="pres">
      <dgm:prSet presAssocID="{65DBD57A-08D9-4D02-9519-98E763376F40}" presName="spaceBetweenRectangles" presStyleCnt="0"/>
      <dgm:spPr/>
    </dgm:pt>
    <dgm:pt modelId="{1421058A-03C8-4EAA-A593-81D5B154CD03}" type="pres">
      <dgm:prSet presAssocID="{B3515CAA-7947-403C-BBAE-E3EEC7C0EA73}" presName="parentLin" presStyleCnt="0"/>
      <dgm:spPr/>
    </dgm:pt>
    <dgm:pt modelId="{1A02FE75-322B-40AC-8B84-34C220EDEDF8}" type="pres">
      <dgm:prSet presAssocID="{B3515CAA-7947-403C-BBAE-E3EEC7C0EA73}" presName="parentLeftMargin" presStyleLbl="node1" presStyleIdx="0" presStyleCnt="2"/>
      <dgm:spPr/>
    </dgm:pt>
    <dgm:pt modelId="{E78A763D-504A-4E64-A9C3-CC3CB135B19E}" type="pres">
      <dgm:prSet presAssocID="{B3515CAA-7947-403C-BBAE-E3EEC7C0EA7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C6434D1-7BAA-4D05-9816-641B79F3301C}" type="pres">
      <dgm:prSet presAssocID="{B3515CAA-7947-403C-BBAE-E3EEC7C0EA73}" presName="negativeSpace" presStyleCnt="0"/>
      <dgm:spPr/>
    </dgm:pt>
    <dgm:pt modelId="{83BF99D7-2301-4D8D-B16F-D2608E06DD2E}" type="pres">
      <dgm:prSet presAssocID="{B3515CAA-7947-403C-BBAE-E3EEC7C0EA7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3391305-19B1-4A4C-AE39-EF2B75A6EA0B}" srcId="{870A0D88-DD1D-47DF-9B75-53A4012F6A7F}" destId="{8297CE8A-21E4-4307-9110-3D3ED66C2943}" srcOrd="0" destOrd="0" parTransId="{3A31D959-2C58-4A78-B948-92577F69895C}" sibTransId="{9F41E450-EBAF-4879-84A6-75465EF912F4}"/>
    <dgm:cxn modelId="{38655D15-B491-4E6A-B156-F9915FA509BE}" type="presOf" srcId="{F1E6FD75-839F-41DE-AC54-E89DD2F15A9C}" destId="{83BF99D7-2301-4D8D-B16F-D2608E06DD2E}" srcOrd="0" destOrd="0" presId="urn:microsoft.com/office/officeart/2005/8/layout/list1"/>
    <dgm:cxn modelId="{1E31A725-EF0A-4DB9-B1D4-1C0A9026BCA7}" srcId="{65038DE8-1344-4E69-942E-CDCDF1F0B25E}" destId="{B3515CAA-7947-403C-BBAE-E3EEC7C0EA73}" srcOrd="1" destOrd="0" parTransId="{3CDA5190-C82B-47D6-BB23-B528E3E9E91E}" sibTransId="{54D8DE18-A327-4417-B91F-1F3ED9DBECD8}"/>
    <dgm:cxn modelId="{0D7F1249-45B9-467D-8259-E78F483A28CE}" srcId="{65038DE8-1344-4E69-942E-CDCDF1F0B25E}" destId="{870A0D88-DD1D-47DF-9B75-53A4012F6A7F}" srcOrd="0" destOrd="0" parTransId="{66716FF6-8474-4BB4-BDDA-0A297B5022FB}" sibTransId="{65DBD57A-08D9-4D02-9519-98E763376F40}"/>
    <dgm:cxn modelId="{E3512E4C-FDC4-421C-BB8C-64E2C583F86C}" type="presOf" srcId="{8297CE8A-21E4-4307-9110-3D3ED66C2943}" destId="{8AF5164D-2461-4308-A9F7-E89DE250DAF2}" srcOrd="0" destOrd="0" presId="urn:microsoft.com/office/officeart/2005/8/layout/list1"/>
    <dgm:cxn modelId="{D93C9D4D-D661-4607-A926-C8807F44BB16}" type="presOf" srcId="{870A0D88-DD1D-47DF-9B75-53A4012F6A7F}" destId="{AC8C728F-8F3D-4A40-922D-9B95CF693E97}" srcOrd="1" destOrd="0" presId="urn:microsoft.com/office/officeart/2005/8/layout/list1"/>
    <dgm:cxn modelId="{44921C4F-97EF-44A1-9B2A-A6867EF9946A}" type="presOf" srcId="{65038DE8-1344-4E69-942E-CDCDF1F0B25E}" destId="{CD86F3DB-76A2-4DAC-BE1B-9E2EDFC82C96}" srcOrd="0" destOrd="0" presId="urn:microsoft.com/office/officeart/2005/8/layout/list1"/>
    <dgm:cxn modelId="{286A5FA1-B7A0-4426-965C-A80F3A401AF6}" type="presOf" srcId="{870A0D88-DD1D-47DF-9B75-53A4012F6A7F}" destId="{880888D5-F785-49C7-B282-0F772F9CD066}" srcOrd="0" destOrd="0" presId="urn:microsoft.com/office/officeart/2005/8/layout/list1"/>
    <dgm:cxn modelId="{AF94FBB0-2549-44A7-810A-E2D13A83FF7D}" type="presOf" srcId="{B3515CAA-7947-403C-BBAE-E3EEC7C0EA73}" destId="{E78A763D-504A-4E64-A9C3-CC3CB135B19E}" srcOrd="1" destOrd="0" presId="urn:microsoft.com/office/officeart/2005/8/layout/list1"/>
    <dgm:cxn modelId="{75C335BD-6BB3-4007-B5FA-0B5844C10780}" type="presOf" srcId="{B3515CAA-7947-403C-BBAE-E3EEC7C0EA73}" destId="{1A02FE75-322B-40AC-8B84-34C220EDEDF8}" srcOrd="0" destOrd="0" presId="urn:microsoft.com/office/officeart/2005/8/layout/list1"/>
    <dgm:cxn modelId="{13DADCCD-B51D-4BD1-A4AF-8016F6E4AC26}" srcId="{B3515CAA-7947-403C-BBAE-E3EEC7C0EA73}" destId="{F1E6FD75-839F-41DE-AC54-E89DD2F15A9C}" srcOrd="0" destOrd="0" parTransId="{90155BE2-F4B4-4CB4-B486-D03AF5946F93}" sibTransId="{233DF84B-02D3-455C-8869-EADA0AB272DB}"/>
    <dgm:cxn modelId="{65406CDE-C2C6-4977-8916-A48A54FB611D}" type="presParOf" srcId="{CD86F3DB-76A2-4DAC-BE1B-9E2EDFC82C96}" destId="{56CCE18F-3F51-424D-B507-DE7C392B34D3}" srcOrd="0" destOrd="0" presId="urn:microsoft.com/office/officeart/2005/8/layout/list1"/>
    <dgm:cxn modelId="{4E81A5B3-DCE1-4E8D-9CC3-21354FFE7A4D}" type="presParOf" srcId="{56CCE18F-3F51-424D-B507-DE7C392B34D3}" destId="{880888D5-F785-49C7-B282-0F772F9CD066}" srcOrd="0" destOrd="0" presId="urn:microsoft.com/office/officeart/2005/8/layout/list1"/>
    <dgm:cxn modelId="{3E271AB7-823E-4157-A9CF-2FB326A68786}" type="presParOf" srcId="{56CCE18F-3F51-424D-B507-DE7C392B34D3}" destId="{AC8C728F-8F3D-4A40-922D-9B95CF693E97}" srcOrd="1" destOrd="0" presId="urn:microsoft.com/office/officeart/2005/8/layout/list1"/>
    <dgm:cxn modelId="{9A9A57D3-601A-4149-AD75-5AB83B9BE0F7}" type="presParOf" srcId="{CD86F3DB-76A2-4DAC-BE1B-9E2EDFC82C96}" destId="{938F2B0B-FBC4-4AB0-B998-9B12DD90793A}" srcOrd="1" destOrd="0" presId="urn:microsoft.com/office/officeart/2005/8/layout/list1"/>
    <dgm:cxn modelId="{278A9933-3AED-4D16-BC48-A900414B881B}" type="presParOf" srcId="{CD86F3DB-76A2-4DAC-BE1B-9E2EDFC82C96}" destId="{8AF5164D-2461-4308-A9F7-E89DE250DAF2}" srcOrd="2" destOrd="0" presId="urn:microsoft.com/office/officeart/2005/8/layout/list1"/>
    <dgm:cxn modelId="{FDD60C58-83A1-41EE-A2EE-6AC24CC59994}" type="presParOf" srcId="{CD86F3DB-76A2-4DAC-BE1B-9E2EDFC82C96}" destId="{AC1B81AB-CE46-4AC1-8904-6C5116A9CF98}" srcOrd="3" destOrd="0" presId="urn:microsoft.com/office/officeart/2005/8/layout/list1"/>
    <dgm:cxn modelId="{88D645C3-0958-4C9B-95B5-0AC4D12AF5AB}" type="presParOf" srcId="{CD86F3DB-76A2-4DAC-BE1B-9E2EDFC82C96}" destId="{1421058A-03C8-4EAA-A593-81D5B154CD03}" srcOrd="4" destOrd="0" presId="urn:microsoft.com/office/officeart/2005/8/layout/list1"/>
    <dgm:cxn modelId="{CA8BF2F2-A983-46A1-BB79-D79E88E1B8ED}" type="presParOf" srcId="{1421058A-03C8-4EAA-A593-81D5B154CD03}" destId="{1A02FE75-322B-40AC-8B84-34C220EDEDF8}" srcOrd="0" destOrd="0" presId="urn:microsoft.com/office/officeart/2005/8/layout/list1"/>
    <dgm:cxn modelId="{E174B31E-2A72-4D42-892A-19B9398F66E9}" type="presParOf" srcId="{1421058A-03C8-4EAA-A593-81D5B154CD03}" destId="{E78A763D-504A-4E64-A9C3-CC3CB135B19E}" srcOrd="1" destOrd="0" presId="urn:microsoft.com/office/officeart/2005/8/layout/list1"/>
    <dgm:cxn modelId="{4A432DF6-C6F8-49DB-BAD8-DB5747CB87E1}" type="presParOf" srcId="{CD86F3DB-76A2-4DAC-BE1B-9E2EDFC82C96}" destId="{0C6434D1-7BAA-4D05-9816-641B79F3301C}" srcOrd="5" destOrd="0" presId="urn:microsoft.com/office/officeart/2005/8/layout/list1"/>
    <dgm:cxn modelId="{B1720B51-54E8-4F2C-A782-E385DD7F025C}" type="presParOf" srcId="{CD86F3DB-76A2-4DAC-BE1B-9E2EDFC82C96}" destId="{83BF99D7-2301-4D8D-B16F-D2608E06DD2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BD83AB-13FB-4B4E-BC98-2A2130519890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CAE0AE-0459-4B77-9F85-D7B980C2C16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Focus on Actionability:</a:t>
          </a:r>
        </a:p>
      </dgm:t>
    </dgm:pt>
    <dgm:pt modelId="{E6B0860C-C5B4-4052-A6D2-D57470D52EB5}" type="parTrans" cxnId="{EC0CC83C-95F2-4F58-A4C1-1DC8044A6D29}">
      <dgm:prSet/>
      <dgm:spPr/>
      <dgm:t>
        <a:bodyPr/>
        <a:lstStyle/>
        <a:p>
          <a:endParaRPr lang="en-US"/>
        </a:p>
      </dgm:t>
    </dgm:pt>
    <dgm:pt modelId="{17FA4523-06DD-4CA6-95F5-4EBFE6040673}" type="sibTrans" cxnId="{EC0CC83C-95F2-4F58-A4C1-1DC8044A6D29}">
      <dgm:prSet/>
      <dgm:spPr/>
      <dgm:t>
        <a:bodyPr/>
        <a:lstStyle/>
        <a:p>
          <a:endParaRPr lang="en-US"/>
        </a:p>
      </dgm:t>
    </dgm:pt>
    <dgm:pt modelId="{90337B12-A99B-4DEE-A04D-916C25E88C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 dirty="0"/>
            <a:t>Recourse</a:t>
          </a:r>
          <a:r>
            <a:rPr lang="en-US" dirty="0"/>
            <a:t>: Specifically aims to provide actionable insights. It considers the feasibility of making certain changes to feature values</a:t>
          </a:r>
        </a:p>
      </dgm:t>
    </dgm:pt>
    <dgm:pt modelId="{834E0177-254A-4E16-8D1F-2D3697A04734}" type="parTrans" cxnId="{3C4D2F92-B560-4EA1-A444-3FF8E57726D4}">
      <dgm:prSet/>
      <dgm:spPr/>
      <dgm:t>
        <a:bodyPr/>
        <a:lstStyle/>
        <a:p>
          <a:endParaRPr lang="en-US"/>
        </a:p>
      </dgm:t>
    </dgm:pt>
    <dgm:pt modelId="{C18B617A-43D8-497C-927D-3994D0015856}" type="sibTrans" cxnId="{3C4D2F92-B560-4EA1-A444-3FF8E57726D4}">
      <dgm:prSet/>
      <dgm:spPr/>
      <dgm:t>
        <a:bodyPr/>
        <a:lstStyle/>
        <a:p>
          <a:endParaRPr lang="en-US"/>
        </a:p>
      </dgm:t>
    </dgm:pt>
    <dgm:pt modelId="{3875235C-4D2C-4F0C-ACAD-E673ED526E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 dirty="0"/>
            <a:t>Counterfactual Explanations (CFEs): </a:t>
          </a:r>
          <a:r>
            <a:rPr lang="en-US" dirty="0"/>
            <a:t>Initially, CFEs were more focused on showing what changes could lead to a different outcome, without necessarily considering the feasibility or actionability of those changes</a:t>
          </a:r>
        </a:p>
      </dgm:t>
    </dgm:pt>
    <dgm:pt modelId="{94A83FDF-3919-4B57-A38B-34CF172A2E1B}" type="parTrans" cxnId="{8211DB48-603C-4783-836E-DFED3494A5B6}">
      <dgm:prSet/>
      <dgm:spPr/>
      <dgm:t>
        <a:bodyPr/>
        <a:lstStyle/>
        <a:p>
          <a:endParaRPr lang="en-US"/>
        </a:p>
      </dgm:t>
    </dgm:pt>
    <dgm:pt modelId="{606ADAFE-B3D9-4F46-A7F6-C02ADDE7C1B0}" type="sibTrans" cxnId="{8211DB48-603C-4783-836E-DFED3494A5B6}">
      <dgm:prSet/>
      <dgm:spPr/>
      <dgm:t>
        <a:bodyPr/>
        <a:lstStyle/>
        <a:p>
          <a:endParaRPr lang="en-US"/>
        </a:p>
      </dgm:t>
    </dgm:pt>
    <dgm:pt modelId="{C96CA16D-2770-4D74-BD13-0291B05B31B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Interchangeability:</a:t>
          </a:r>
        </a:p>
      </dgm:t>
    </dgm:pt>
    <dgm:pt modelId="{AE78C4D7-3114-44B8-85D5-69D4D6677C4B}" type="parTrans" cxnId="{2069C203-F1F8-4B84-957E-131F7C22593E}">
      <dgm:prSet/>
      <dgm:spPr/>
      <dgm:t>
        <a:bodyPr/>
        <a:lstStyle/>
        <a:p>
          <a:endParaRPr lang="en-US"/>
        </a:p>
      </dgm:t>
    </dgm:pt>
    <dgm:pt modelId="{64BEFFF3-275B-457A-8F10-26FEF49C6018}" type="sibTrans" cxnId="{2069C203-F1F8-4B84-957E-131F7C22593E}">
      <dgm:prSet/>
      <dgm:spPr/>
      <dgm:t>
        <a:bodyPr/>
        <a:lstStyle/>
        <a:p>
          <a:endParaRPr lang="en-US"/>
        </a:p>
      </dgm:t>
    </dgm:pt>
    <dgm:pt modelId="{999A9C77-6C38-406F-A5D8-DBF22529A6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recent works, the line between Recourse and CFEs has blurred. CFEs are increasingly incorporating considerations of actionability and feasibility, making the terms often used interchangeably</a:t>
          </a:r>
          <a:br>
            <a:rPr lang="en-US"/>
          </a:br>
          <a:endParaRPr lang="en-US"/>
        </a:p>
      </dgm:t>
    </dgm:pt>
    <dgm:pt modelId="{B17A0C02-E03E-4EEB-A1A2-95909E95D558}" type="parTrans" cxnId="{DDF1AD21-E351-4A8C-B769-268945AF19E0}">
      <dgm:prSet/>
      <dgm:spPr/>
      <dgm:t>
        <a:bodyPr/>
        <a:lstStyle/>
        <a:p>
          <a:endParaRPr lang="en-US"/>
        </a:p>
      </dgm:t>
    </dgm:pt>
    <dgm:pt modelId="{D1359531-62A1-400D-BDD2-E68F1402F4A8}" type="sibTrans" cxnId="{DDF1AD21-E351-4A8C-B769-268945AF19E0}">
      <dgm:prSet/>
      <dgm:spPr/>
      <dgm:t>
        <a:bodyPr/>
        <a:lstStyle/>
        <a:p>
          <a:endParaRPr lang="en-US"/>
        </a:p>
      </dgm:t>
    </dgm:pt>
    <dgm:pt modelId="{4D730538-D2D9-4386-9288-AA35F177F7C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Objective:</a:t>
          </a:r>
        </a:p>
      </dgm:t>
    </dgm:pt>
    <dgm:pt modelId="{52EA8017-24BF-447D-BCA4-FD8474582CBE}" type="parTrans" cxnId="{34BCF415-AFBE-43C7-8B64-CA1102E20175}">
      <dgm:prSet/>
      <dgm:spPr/>
      <dgm:t>
        <a:bodyPr/>
        <a:lstStyle/>
        <a:p>
          <a:endParaRPr lang="en-US"/>
        </a:p>
      </dgm:t>
    </dgm:pt>
    <dgm:pt modelId="{89C306BC-7E9A-4D32-8771-3C6F532172FE}" type="sibTrans" cxnId="{34BCF415-AFBE-43C7-8B64-CA1102E20175}">
      <dgm:prSet/>
      <dgm:spPr/>
      <dgm:t>
        <a:bodyPr/>
        <a:lstStyle/>
        <a:p>
          <a:endParaRPr lang="en-US"/>
        </a:p>
      </dgm:t>
    </dgm:pt>
    <dgm:pt modelId="{39DFEF36-F555-4185-B749-D32930A873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 dirty="0"/>
            <a:t>Recourse</a:t>
          </a:r>
          <a:r>
            <a:rPr lang="en-US" dirty="0"/>
            <a:t>: The objective is to find the most feasible path to a desired outcome</a:t>
          </a:r>
        </a:p>
      </dgm:t>
    </dgm:pt>
    <dgm:pt modelId="{198AA237-C51D-4A05-96D5-9FD95FF02F00}" type="parTrans" cxnId="{62877139-E244-470E-86F1-4552123AA3D6}">
      <dgm:prSet/>
      <dgm:spPr/>
      <dgm:t>
        <a:bodyPr/>
        <a:lstStyle/>
        <a:p>
          <a:endParaRPr lang="en-US"/>
        </a:p>
      </dgm:t>
    </dgm:pt>
    <dgm:pt modelId="{57319789-1BBD-4357-9361-255DE215A659}" type="sibTrans" cxnId="{62877139-E244-470E-86F1-4552123AA3D6}">
      <dgm:prSet/>
      <dgm:spPr/>
      <dgm:t>
        <a:bodyPr/>
        <a:lstStyle/>
        <a:p>
          <a:endParaRPr lang="en-US"/>
        </a:p>
      </dgm:t>
    </dgm:pt>
    <dgm:pt modelId="{E4434FFF-DFFA-4BC9-890B-33BFA90433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 dirty="0"/>
            <a:t>CFEs</a:t>
          </a:r>
          <a:r>
            <a:rPr lang="en-US" dirty="0"/>
            <a:t>: The objective is to find any path (feasible or not) that would lead to a different classification</a:t>
          </a:r>
        </a:p>
      </dgm:t>
    </dgm:pt>
    <dgm:pt modelId="{302CBFE6-BD0F-409A-8450-76468F82E126}" type="parTrans" cxnId="{12104BD9-E660-416A-B3D6-5D5EDFAB4BD8}">
      <dgm:prSet/>
      <dgm:spPr/>
      <dgm:t>
        <a:bodyPr/>
        <a:lstStyle/>
        <a:p>
          <a:endParaRPr lang="en-US"/>
        </a:p>
      </dgm:t>
    </dgm:pt>
    <dgm:pt modelId="{41D726B8-73A4-40AA-A669-062856CAAA6B}" type="sibTrans" cxnId="{12104BD9-E660-416A-B3D6-5D5EDFAB4BD8}">
      <dgm:prSet/>
      <dgm:spPr/>
      <dgm:t>
        <a:bodyPr/>
        <a:lstStyle/>
        <a:p>
          <a:endParaRPr lang="en-US"/>
        </a:p>
      </dgm:t>
    </dgm:pt>
    <dgm:pt modelId="{1ADB5C3C-521F-42A9-A837-280228339658}" type="pres">
      <dgm:prSet presAssocID="{74BD83AB-13FB-4B4E-BC98-2A2130519890}" presName="root" presStyleCnt="0">
        <dgm:presLayoutVars>
          <dgm:dir/>
          <dgm:resizeHandles val="exact"/>
        </dgm:presLayoutVars>
      </dgm:prSet>
      <dgm:spPr/>
    </dgm:pt>
    <dgm:pt modelId="{D6B463B2-FF51-4939-A6D2-35E9401BA30B}" type="pres">
      <dgm:prSet presAssocID="{A8CAE0AE-0459-4B77-9F85-D7B980C2C16D}" presName="compNode" presStyleCnt="0"/>
      <dgm:spPr/>
    </dgm:pt>
    <dgm:pt modelId="{45C2BF2B-4DE9-464F-A0B8-069C76495C05}" type="pres">
      <dgm:prSet presAssocID="{A8CAE0AE-0459-4B77-9F85-D7B980C2C1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14719A44-C522-491C-A20C-FAA190C8F47D}" type="pres">
      <dgm:prSet presAssocID="{A8CAE0AE-0459-4B77-9F85-D7B980C2C16D}" presName="iconSpace" presStyleCnt="0"/>
      <dgm:spPr/>
    </dgm:pt>
    <dgm:pt modelId="{AB845849-3F80-4D40-8FB0-9AF366061531}" type="pres">
      <dgm:prSet presAssocID="{A8CAE0AE-0459-4B77-9F85-D7B980C2C16D}" presName="parTx" presStyleLbl="revTx" presStyleIdx="0" presStyleCnt="6">
        <dgm:presLayoutVars>
          <dgm:chMax val="0"/>
          <dgm:chPref val="0"/>
        </dgm:presLayoutVars>
      </dgm:prSet>
      <dgm:spPr/>
    </dgm:pt>
    <dgm:pt modelId="{460655F1-5C98-4437-8166-ED910CBFFEAA}" type="pres">
      <dgm:prSet presAssocID="{A8CAE0AE-0459-4B77-9F85-D7B980C2C16D}" presName="txSpace" presStyleCnt="0"/>
      <dgm:spPr/>
    </dgm:pt>
    <dgm:pt modelId="{CF556FD6-0767-4F07-8CC6-D7CC8FF8C470}" type="pres">
      <dgm:prSet presAssocID="{A8CAE0AE-0459-4B77-9F85-D7B980C2C16D}" presName="desTx" presStyleLbl="revTx" presStyleIdx="1" presStyleCnt="6">
        <dgm:presLayoutVars/>
      </dgm:prSet>
      <dgm:spPr/>
    </dgm:pt>
    <dgm:pt modelId="{712FA46C-ABB6-4920-935F-18F7583D6851}" type="pres">
      <dgm:prSet presAssocID="{17FA4523-06DD-4CA6-95F5-4EBFE6040673}" presName="sibTrans" presStyleCnt="0"/>
      <dgm:spPr/>
    </dgm:pt>
    <dgm:pt modelId="{32BC8D86-06E0-45B5-8FCA-EEB1F09F6472}" type="pres">
      <dgm:prSet presAssocID="{C96CA16D-2770-4D74-BD13-0291B05B31BD}" presName="compNode" presStyleCnt="0"/>
      <dgm:spPr/>
    </dgm:pt>
    <dgm:pt modelId="{BCFC78F3-D400-4536-AC16-D74B788BD75D}" type="pres">
      <dgm:prSet presAssocID="{C96CA16D-2770-4D74-BD13-0291B05B31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Ερεθιστικό"/>
        </a:ext>
      </dgm:extLst>
    </dgm:pt>
    <dgm:pt modelId="{B342ACBF-CE67-4CB7-A9C3-4787671C95E0}" type="pres">
      <dgm:prSet presAssocID="{C96CA16D-2770-4D74-BD13-0291B05B31BD}" presName="iconSpace" presStyleCnt="0"/>
      <dgm:spPr/>
    </dgm:pt>
    <dgm:pt modelId="{BE04CE57-F5BB-4DCD-AD26-C66B8C628D8B}" type="pres">
      <dgm:prSet presAssocID="{C96CA16D-2770-4D74-BD13-0291B05B31BD}" presName="parTx" presStyleLbl="revTx" presStyleIdx="2" presStyleCnt="6">
        <dgm:presLayoutVars>
          <dgm:chMax val="0"/>
          <dgm:chPref val="0"/>
        </dgm:presLayoutVars>
      </dgm:prSet>
      <dgm:spPr/>
    </dgm:pt>
    <dgm:pt modelId="{719D501E-5B27-4394-8BE6-375487A9704F}" type="pres">
      <dgm:prSet presAssocID="{C96CA16D-2770-4D74-BD13-0291B05B31BD}" presName="txSpace" presStyleCnt="0"/>
      <dgm:spPr/>
    </dgm:pt>
    <dgm:pt modelId="{12C94B35-B21A-436A-90AC-CA87E7BD679D}" type="pres">
      <dgm:prSet presAssocID="{C96CA16D-2770-4D74-BD13-0291B05B31BD}" presName="desTx" presStyleLbl="revTx" presStyleIdx="3" presStyleCnt="6">
        <dgm:presLayoutVars/>
      </dgm:prSet>
      <dgm:spPr/>
    </dgm:pt>
    <dgm:pt modelId="{BDD5CCD7-5053-4462-A4C1-EC4956FF7FBD}" type="pres">
      <dgm:prSet presAssocID="{64BEFFF3-275B-457A-8F10-26FEF49C6018}" presName="sibTrans" presStyleCnt="0"/>
      <dgm:spPr/>
    </dgm:pt>
    <dgm:pt modelId="{2883843E-AB1C-4B44-9660-0E39E9D267DB}" type="pres">
      <dgm:prSet presAssocID="{4D730538-D2D9-4386-9288-AA35F177F7C4}" presName="compNode" presStyleCnt="0"/>
      <dgm:spPr/>
    </dgm:pt>
    <dgm:pt modelId="{5CC30604-FD99-4B84-9F1E-87D5185E1CBA}" type="pres">
      <dgm:prSet presAssocID="{4D730538-D2D9-4386-9288-AA35F177F7C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Κέντρο"/>
        </a:ext>
      </dgm:extLst>
    </dgm:pt>
    <dgm:pt modelId="{F9FD9D24-9D44-4DC3-9CF1-20CDEB0330E4}" type="pres">
      <dgm:prSet presAssocID="{4D730538-D2D9-4386-9288-AA35F177F7C4}" presName="iconSpace" presStyleCnt="0"/>
      <dgm:spPr/>
    </dgm:pt>
    <dgm:pt modelId="{8DE0AFED-7CF1-47F7-B2D5-7CDD9DDC120C}" type="pres">
      <dgm:prSet presAssocID="{4D730538-D2D9-4386-9288-AA35F177F7C4}" presName="parTx" presStyleLbl="revTx" presStyleIdx="4" presStyleCnt="6">
        <dgm:presLayoutVars>
          <dgm:chMax val="0"/>
          <dgm:chPref val="0"/>
        </dgm:presLayoutVars>
      </dgm:prSet>
      <dgm:spPr/>
    </dgm:pt>
    <dgm:pt modelId="{53FC04AD-124C-4135-8219-9B6E9B0758FD}" type="pres">
      <dgm:prSet presAssocID="{4D730538-D2D9-4386-9288-AA35F177F7C4}" presName="txSpace" presStyleCnt="0"/>
      <dgm:spPr/>
    </dgm:pt>
    <dgm:pt modelId="{AEB67943-DCFE-479F-8CC2-B4D5214D9A2A}" type="pres">
      <dgm:prSet presAssocID="{4D730538-D2D9-4386-9288-AA35F177F7C4}" presName="desTx" presStyleLbl="revTx" presStyleIdx="5" presStyleCnt="6">
        <dgm:presLayoutVars/>
      </dgm:prSet>
      <dgm:spPr/>
    </dgm:pt>
  </dgm:ptLst>
  <dgm:cxnLst>
    <dgm:cxn modelId="{2069C203-F1F8-4B84-957E-131F7C22593E}" srcId="{74BD83AB-13FB-4B4E-BC98-2A2130519890}" destId="{C96CA16D-2770-4D74-BD13-0291B05B31BD}" srcOrd="1" destOrd="0" parTransId="{AE78C4D7-3114-44B8-85D5-69D4D6677C4B}" sibTransId="{64BEFFF3-275B-457A-8F10-26FEF49C6018}"/>
    <dgm:cxn modelId="{34BCF415-AFBE-43C7-8B64-CA1102E20175}" srcId="{74BD83AB-13FB-4B4E-BC98-2A2130519890}" destId="{4D730538-D2D9-4386-9288-AA35F177F7C4}" srcOrd="2" destOrd="0" parTransId="{52EA8017-24BF-447D-BCA4-FD8474582CBE}" sibTransId="{89C306BC-7E9A-4D32-8771-3C6F532172FE}"/>
    <dgm:cxn modelId="{E1648918-71F4-4997-8BE6-5DF67D0CD5D4}" type="presOf" srcId="{C96CA16D-2770-4D74-BD13-0291B05B31BD}" destId="{BE04CE57-F5BB-4DCD-AD26-C66B8C628D8B}" srcOrd="0" destOrd="0" presId="urn:microsoft.com/office/officeart/2018/5/layout/CenteredIconLabelDescriptionList"/>
    <dgm:cxn modelId="{5048061A-6024-4272-BFC3-4FFACCFEA6C7}" type="presOf" srcId="{74BD83AB-13FB-4B4E-BC98-2A2130519890}" destId="{1ADB5C3C-521F-42A9-A837-280228339658}" srcOrd="0" destOrd="0" presId="urn:microsoft.com/office/officeart/2018/5/layout/CenteredIconLabelDescriptionList"/>
    <dgm:cxn modelId="{DDF1AD21-E351-4A8C-B769-268945AF19E0}" srcId="{C96CA16D-2770-4D74-BD13-0291B05B31BD}" destId="{999A9C77-6C38-406F-A5D8-DBF22529A67C}" srcOrd="0" destOrd="0" parTransId="{B17A0C02-E03E-4EEB-A1A2-95909E95D558}" sibTransId="{D1359531-62A1-400D-BDD2-E68F1402F4A8}"/>
    <dgm:cxn modelId="{62877139-E244-470E-86F1-4552123AA3D6}" srcId="{4D730538-D2D9-4386-9288-AA35F177F7C4}" destId="{39DFEF36-F555-4185-B749-D32930A8738B}" srcOrd="0" destOrd="0" parTransId="{198AA237-C51D-4A05-96D5-9FD95FF02F00}" sibTransId="{57319789-1BBD-4357-9361-255DE215A659}"/>
    <dgm:cxn modelId="{EC0CC83C-95F2-4F58-A4C1-1DC8044A6D29}" srcId="{74BD83AB-13FB-4B4E-BC98-2A2130519890}" destId="{A8CAE0AE-0459-4B77-9F85-D7B980C2C16D}" srcOrd="0" destOrd="0" parTransId="{E6B0860C-C5B4-4052-A6D2-D57470D52EB5}" sibTransId="{17FA4523-06DD-4CA6-95F5-4EBFE6040673}"/>
    <dgm:cxn modelId="{AF89843F-EC63-4297-886B-E2CF6C340DA2}" type="presOf" srcId="{39DFEF36-F555-4185-B749-D32930A8738B}" destId="{AEB67943-DCFE-479F-8CC2-B4D5214D9A2A}" srcOrd="0" destOrd="0" presId="urn:microsoft.com/office/officeart/2018/5/layout/CenteredIconLabelDescriptionList"/>
    <dgm:cxn modelId="{8211DB48-603C-4783-836E-DFED3494A5B6}" srcId="{A8CAE0AE-0459-4B77-9F85-D7B980C2C16D}" destId="{3875235C-4D2C-4F0C-ACAD-E673ED526EB5}" srcOrd="1" destOrd="0" parTransId="{94A83FDF-3919-4B57-A38B-34CF172A2E1B}" sibTransId="{606ADAFE-B3D9-4F46-A7F6-C02ADDE7C1B0}"/>
    <dgm:cxn modelId="{3AD2B34A-D184-4AE8-AB8F-F2173C8FC13D}" type="presOf" srcId="{4D730538-D2D9-4386-9288-AA35F177F7C4}" destId="{8DE0AFED-7CF1-47F7-B2D5-7CDD9DDC120C}" srcOrd="0" destOrd="0" presId="urn:microsoft.com/office/officeart/2018/5/layout/CenteredIconLabelDescriptionList"/>
    <dgm:cxn modelId="{08E5886F-D3CA-4089-ABFA-BA872E681639}" type="presOf" srcId="{3875235C-4D2C-4F0C-ACAD-E673ED526EB5}" destId="{CF556FD6-0767-4F07-8CC6-D7CC8FF8C470}" srcOrd="0" destOrd="1" presId="urn:microsoft.com/office/officeart/2018/5/layout/CenteredIconLabelDescriptionList"/>
    <dgm:cxn modelId="{A24F5B81-3F7A-427F-9D54-FA16C80D2C3E}" type="presOf" srcId="{E4434FFF-DFFA-4BC9-890B-33BFA9043353}" destId="{AEB67943-DCFE-479F-8CC2-B4D5214D9A2A}" srcOrd="0" destOrd="1" presId="urn:microsoft.com/office/officeart/2018/5/layout/CenteredIconLabelDescriptionList"/>
    <dgm:cxn modelId="{86BD3388-C97E-4677-AF4B-CB1B256EAC12}" type="presOf" srcId="{90337B12-A99B-4DEE-A04D-916C25E88CC6}" destId="{CF556FD6-0767-4F07-8CC6-D7CC8FF8C470}" srcOrd="0" destOrd="0" presId="urn:microsoft.com/office/officeart/2018/5/layout/CenteredIconLabelDescriptionList"/>
    <dgm:cxn modelId="{3C4D2F92-B560-4EA1-A444-3FF8E57726D4}" srcId="{A8CAE0AE-0459-4B77-9F85-D7B980C2C16D}" destId="{90337B12-A99B-4DEE-A04D-916C25E88CC6}" srcOrd="0" destOrd="0" parTransId="{834E0177-254A-4E16-8D1F-2D3697A04734}" sibTransId="{C18B617A-43D8-497C-927D-3994D0015856}"/>
    <dgm:cxn modelId="{EA1F1595-65FE-4EEB-BE10-14073E0AFF53}" type="presOf" srcId="{999A9C77-6C38-406F-A5D8-DBF22529A67C}" destId="{12C94B35-B21A-436A-90AC-CA87E7BD679D}" srcOrd="0" destOrd="0" presId="urn:microsoft.com/office/officeart/2018/5/layout/CenteredIconLabelDescriptionList"/>
    <dgm:cxn modelId="{63098A9B-DCFF-4276-8EDE-31E529916237}" type="presOf" srcId="{A8CAE0AE-0459-4B77-9F85-D7B980C2C16D}" destId="{AB845849-3F80-4D40-8FB0-9AF366061531}" srcOrd="0" destOrd="0" presId="urn:microsoft.com/office/officeart/2018/5/layout/CenteredIconLabelDescriptionList"/>
    <dgm:cxn modelId="{12104BD9-E660-416A-B3D6-5D5EDFAB4BD8}" srcId="{4D730538-D2D9-4386-9288-AA35F177F7C4}" destId="{E4434FFF-DFFA-4BC9-890B-33BFA9043353}" srcOrd="1" destOrd="0" parTransId="{302CBFE6-BD0F-409A-8450-76468F82E126}" sibTransId="{41D726B8-73A4-40AA-A669-062856CAAA6B}"/>
    <dgm:cxn modelId="{CD06F74A-5D79-4018-8577-E3F6F69F4528}" type="presParOf" srcId="{1ADB5C3C-521F-42A9-A837-280228339658}" destId="{D6B463B2-FF51-4939-A6D2-35E9401BA30B}" srcOrd="0" destOrd="0" presId="urn:microsoft.com/office/officeart/2018/5/layout/CenteredIconLabelDescriptionList"/>
    <dgm:cxn modelId="{7F7B9E29-42CC-418E-BFA0-7E4509DD0B48}" type="presParOf" srcId="{D6B463B2-FF51-4939-A6D2-35E9401BA30B}" destId="{45C2BF2B-4DE9-464F-A0B8-069C76495C05}" srcOrd="0" destOrd="0" presId="urn:microsoft.com/office/officeart/2018/5/layout/CenteredIconLabelDescriptionList"/>
    <dgm:cxn modelId="{5B42529A-4AA7-4840-BD7C-382812A3298B}" type="presParOf" srcId="{D6B463B2-FF51-4939-A6D2-35E9401BA30B}" destId="{14719A44-C522-491C-A20C-FAA190C8F47D}" srcOrd="1" destOrd="0" presId="urn:microsoft.com/office/officeart/2018/5/layout/CenteredIconLabelDescriptionList"/>
    <dgm:cxn modelId="{A747957C-8B28-463D-9E68-525B6905F272}" type="presParOf" srcId="{D6B463B2-FF51-4939-A6D2-35E9401BA30B}" destId="{AB845849-3F80-4D40-8FB0-9AF366061531}" srcOrd="2" destOrd="0" presId="urn:microsoft.com/office/officeart/2018/5/layout/CenteredIconLabelDescriptionList"/>
    <dgm:cxn modelId="{57FBB21A-FAAD-45E1-8C93-EC90F431D9FF}" type="presParOf" srcId="{D6B463B2-FF51-4939-A6D2-35E9401BA30B}" destId="{460655F1-5C98-4437-8166-ED910CBFFEAA}" srcOrd="3" destOrd="0" presId="urn:microsoft.com/office/officeart/2018/5/layout/CenteredIconLabelDescriptionList"/>
    <dgm:cxn modelId="{A9A4C4CF-BCB7-4F43-A2FD-7774559B7F89}" type="presParOf" srcId="{D6B463B2-FF51-4939-A6D2-35E9401BA30B}" destId="{CF556FD6-0767-4F07-8CC6-D7CC8FF8C470}" srcOrd="4" destOrd="0" presId="urn:microsoft.com/office/officeart/2018/5/layout/CenteredIconLabelDescriptionList"/>
    <dgm:cxn modelId="{798B3839-4EF6-4321-B75A-5540CB748D18}" type="presParOf" srcId="{1ADB5C3C-521F-42A9-A837-280228339658}" destId="{712FA46C-ABB6-4920-935F-18F7583D6851}" srcOrd="1" destOrd="0" presId="urn:microsoft.com/office/officeart/2018/5/layout/CenteredIconLabelDescriptionList"/>
    <dgm:cxn modelId="{F675035E-23A2-43B2-B5F7-8ACA398C8014}" type="presParOf" srcId="{1ADB5C3C-521F-42A9-A837-280228339658}" destId="{32BC8D86-06E0-45B5-8FCA-EEB1F09F6472}" srcOrd="2" destOrd="0" presId="urn:microsoft.com/office/officeart/2018/5/layout/CenteredIconLabelDescriptionList"/>
    <dgm:cxn modelId="{AB92938D-7AC7-4E1F-B697-1565749430DA}" type="presParOf" srcId="{32BC8D86-06E0-45B5-8FCA-EEB1F09F6472}" destId="{BCFC78F3-D400-4536-AC16-D74B788BD75D}" srcOrd="0" destOrd="0" presId="urn:microsoft.com/office/officeart/2018/5/layout/CenteredIconLabelDescriptionList"/>
    <dgm:cxn modelId="{247B9C91-691D-4D1D-ACEB-6F63AC663647}" type="presParOf" srcId="{32BC8D86-06E0-45B5-8FCA-EEB1F09F6472}" destId="{B342ACBF-CE67-4CB7-A9C3-4787671C95E0}" srcOrd="1" destOrd="0" presId="urn:microsoft.com/office/officeart/2018/5/layout/CenteredIconLabelDescriptionList"/>
    <dgm:cxn modelId="{6951E0D2-4732-402D-8AC8-6250891DF537}" type="presParOf" srcId="{32BC8D86-06E0-45B5-8FCA-EEB1F09F6472}" destId="{BE04CE57-F5BB-4DCD-AD26-C66B8C628D8B}" srcOrd="2" destOrd="0" presId="urn:microsoft.com/office/officeart/2018/5/layout/CenteredIconLabelDescriptionList"/>
    <dgm:cxn modelId="{1DCFD353-272D-4A20-96BF-583CB822B2E3}" type="presParOf" srcId="{32BC8D86-06E0-45B5-8FCA-EEB1F09F6472}" destId="{719D501E-5B27-4394-8BE6-375487A9704F}" srcOrd="3" destOrd="0" presId="urn:microsoft.com/office/officeart/2018/5/layout/CenteredIconLabelDescriptionList"/>
    <dgm:cxn modelId="{043D58F1-9097-495C-81DD-2F010CA21BF7}" type="presParOf" srcId="{32BC8D86-06E0-45B5-8FCA-EEB1F09F6472}" destId="{12C94B35-B21A-436A-90AC-CA87E7BD679D}" srcOrd="4" destOrd="0" presId="urn:microsoft.com/office/officeart/2018/5/layout/CenteredIconLabelDescriptionList"/>
    <dgm:cxn modelId="{F4B1F77F-5BF1-4BC0-9BE7-834DAB6721CE}" type="presParOf" srcId="{1ADB5C3C-521F-42A9-A837-280228339658}" destId="{BDD5CCD7-5053-4462-A4C1-EC4956FF7FBD}" srcOrd="3" destOrd="0" presId="urn:microsoft.com/office/officeart/2018/5/layout/CenteredIconLabelDescriptionList"/>
    <dgm:cxn modelId="{AC3C3208-6BE2-4061-AF04-61BB034A8817}" type="presParOf" srcId="{1ADB5C3C-521F-42A9-A837-280228339658}" destId="{2883843E-AB1C-4B44-9660-0E39E9D267DB}" srcOrd="4" destOrd="0" presId="urn:microsoft.com/office/officeart/2018/5/layout/CenteredIconLabelDescriptionList"/>
    <dgm:cxn modelId="{832E751A-F011-4032-8223-7ACDD8875805}" type="presParOf" srcId="{2883843E-AB1C-4B44-9660-0E39E9D267DB}" destId="{5CC30604-FD99-4B84-9F1E-87D5185E1CBA}" srcOrd="0" destOrd="0" presId="urn:microsoft.com/office/officeart/2018/5/layout/CenteredIconLabelDescriptionList"/>
    <dgm:cxn modelId="{45FB59F6-156E-413C-B762-4E5956236D24}" type="presParOf" srcId="{2883843E-AB1C-4B44-9660-0E39E9D267DB}" destId="{F9FD9D24-9D44-4DC3-9CF1-20CDEB0330E4}" srcOrd="1" destOrd="0" presId="urn:microsoft.com/office/officeart/2018/5/layout/CenteredIconLabelDescriptionList"/>
    <dgm:cxn modelId="{A8D0239D-B1B0-4DB9-8D1C-6C15CFEEDA1E}" type="presParOf" srcId="{2883843E-AB1C-4B44-9660-0E39E9D267DB}" destId="{8DE0AFED-7CF1-47F7-B2D5-7CDD9DDC120C}" srcOrd="2" destOrd="0" presId="urn:microsoft.com/office/officeart/2018/5/layout/CenteredIconLabelDescriptionList"/>
    <dgm:cxn modelId="{49C47131-9942-40C1-9904-BCBB299E8E0F}" type="presParOf" srcId="{2883843E-AB1C-4B44-9660-0E39E9D267DB}" destId="{53FC04AD-124C-4135-8219-9B6E9B0758FD}" srcOrd="3" destOrd="0" presId="urn:microsoft.com/office/officeart/2018/5/layout/CenteredIconLabelDescriptionList"/>
    <dgm:cxn modelId="{535FDEA1-9863-4F2B-AD44-8F7FD76475B3}" type="presParOf" srcId="{2883843E-AB1C-4B44-9660-0E39E9D267DB}" destId="{AEB67943-DCFE-479F-8CC2-B4D5214D9A2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370F4-BF9C-4770-A101-10A8E091F50B}">
      <dsp:nvSpPr>
        <dsp:cNvPr id="0" name=""/>
        <dsp:cNvSpPr/>
      </dsp:nvSpPr>
      <dsp:spPr>
        <a:xfrm>
          <a:off x="360094" y="1180259"/>
          <a:ext cx="587724" cy="587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4E508-D506-4C7C-89C8-4A68B6DE3A77}">
      <dsp:nvSpPr>
        <dsp:cNvPr id="0" name=""/>
        <dsp:cNvSpPr/>
      </dsp:nvSpPr>
      <dsp:spPr>
        <a:xfrm>
          <a:off x="929" y="2066798"/>
          <a:ext cx="1306054" cy="1104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Machine learning's role in decision systems can be complex and hard to understand.</a:t>
          </a:r>
        </a:p>
      </dsp:txBody>
      <dsp:txXfrm>
        <a:off x="929" y="2066798"/>
        <a:ext cx="1306054" cy="1104279"/>
      </dsp:txXfrm>
    </dsp:sp>
    <dsp:sp modelId="{2BBCA3CA-347A-43B2-9444-F6C6F522A4C5}">
      <dsp:nvSpPr>
        <dsp:cNvPr id="0" name=""/>
        <dsp:cNvSpPr/>
      </dsp:nvSpPr>
      <dsp:spPr>
        <a:xfrm>
          <a:off x="1894709" y="1180259"/>
          <a:ext cx="587724" cy="587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67A87-5606-4EAE-B5E4-CAE4F2448A54}">
      <dsp:nvSpPr>
        <dsp:cNvPr id="0" name=""/>
        <dsp:cNvSpPr/>
      </dsp:nvSpPr>
      <dsp:spPr>
        <a:xfrm>
          <a:off x="1535544" y="2066798"/>
          <a:ext cx="1306054" cy="1104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Explaining the relationship between input and output in machine learning is crucial for trustworthy systems.</a:t>
          </a:r>
        </a:p>
      </dsp:txBody>
      <dsp:txXfrm>
        <a:off x="1535544" y="2066798"/>
        <a:ext cx="1306054" cy="1104279"/>
      </dsp:txXfrm>
    </dsp:sp>
    <dsp:sp modelId="{0F33DBEB-D2F8-48C8-92A3-0D003976407F}">
      <dsp:nvSpPr>
        <dsp:cNvPr id="0" name=""/>
        <dsp:cNvSpPr/>
      </dsp:nvSpPr>
      <dsp:spPr>
        <a:xfrm>
          <a:off x="3429323" y="1180259"/>
          <a:ext cx="587724" cy="5877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71D7B-739D-4720-B8D6-31BBCD5A43C1}">
      <dsp:nvSpPr>
        <dsp:cNvPr id="0" name=""/>
        <dsp:cNvSpPr/>
      </dsp:nvSpPr>
      <dsp:spPr>
        <a:xfrm>
          <a:off x="3070158" y="2066798"/>
          <a:ext cx="1306054" cy="1104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paper reviews research on counterfactual explanations, which connect model input changes to potential outcomes.</a:t>
          </a:r>
        </a:p>
      </dsp:txBody>
      <dsp:txXfrm>
        <a:off x="3070158" y="2066798"/>
        <a:ext cx="1306054" cy="1104279"/>
      </dsp:txXfrm>
    </dsp:sp>
    <dsp:sp modelId="{3DB68B9C-643E-4D94-A885-D0076E3DACAD}">
      <dsp:nvSpPr>
        <dsp:cNvPr id="0" name=""/>
        <dsp:cNvSpPr/>
      </dsp:nvSpPr>
      <dsp:spPr>
        <a:xfrm>
          <a:off x="4963937" y="1180259"/>
          <a:ext cx="587724" cy="5877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415FE-6EE4-484A-9263-A495FE8726B7}">
      <dsp:nvSpPr>
        <dsp:cNvPr id="0" name=""/>
        <dsp:cNvSpPr/>
      </dsp:nvSpPr>
      <dsp:spPr>
        <a:xfrm>
          <a:off x="4604772" y="2066798"/>
          <a:ext cx="1306054" cy="1104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Counterfactual explainability aligns with legal doctrines, making it relevant in fields like finance and healthcare.</a:t>
          </a:r>
        </a:p>
      </dsp:txBody>
      <dsp:txXfrm>
        <a:off x="4604772" y="2066798"/>
        <a:ext cx="1306054" cy="1104279"/>
      </dsp:txXfrm>
    </dsp:sp>
    <dsp:sp modelId="{3AEA2DA9-20ED-4BDF-BCE2-1D49CF07639F}">
      <dsp:nvSpPr>
        <dsp:cNvPr id="0" name=""/>
        <dsp:cNvSpPr/>
      </dsp:nvSpPr>
      <dsp:spPr>
        <a:xfrm>
          <a:off x="6498551" y="1180259"/>
          <a:ext cx="587724" cy="5877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9E002-BA0D-4E07-99CD-41431E70D2E2}">
      <dsp:nvSpPr>
        <dsp:cNvPr id="0" name=""/>
        <dsp:cNvSpPr/>
      </dsp:nvSpPr>
      <dsp:spPr>
        <a:xfrm>
          <a:off x="6139386" y="2066798"/>
          <a:ext cx="1306054" cy="1104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paper introduces a rubric for evaluating counterfactual explanation algorithms.</a:t>
          </a:r>
        </a:p>
      </dsp:txBody>
      <dsp:txXfrm>
        <a:off x="6139386" y="2066798"/>
        <a:ext cx="1306054" cy="1104279"/>
      </dsp:txXfrm>
    </dsp:sp>
    <dsp:sp modelId="{42902F42-C212-4176-9C9D-FBEC9FB19CC5}">
      <dsp:nvSpPr>
        <dsp:cNvPr id="0" name=""/>
        <dsp:cNvSpPr/>
      </dsp:nvSpPr>
      <dsp:spPr>
        <a:xfrm>
          <a:off x="8033166" y="1180259"/>
          <a:ext cx="587724" cy="58772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3BA14-C0AB-4074-A09F-D242623DCB54}">
      <dsp:nvSpPr>
        <dsp:cNvPr id="0" name=""/>
        <dsp:cNvSpPr/>
      </dsp:nvSpPr>
      <dsp:spPr>
        <a:xfrm>
          <a:off x="7674001" y="2066798"/>
          <a:ext cx="1306054" cy="1104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rubric helps compare different approaches and highlights their strengths and weaknesses.</a:t>
          </a:r>
        </a:p>
      </dsp:txBody>
      <dsp:txXfrm>
        <a:off x="7674001" y="2066798"/>
        <a:ext cx="1306054" cy="1104279"/>
      </dsp:txXfrm>
    </dsp:sp>
    <dsp:sp modelId="{AA05DDDB-2088-4CE0-8839-26CA23EF8E57}">
      <dsp:nvSpPr>
        <dsp:cNvPr id="0" name=""/>
        <dsp:cNvSpPr/>
      </dsp:nvSpPr>
      <dsp:spPr>
        <a:xfrm>
          <a:off x="9579211" y="1183780"/>
          <a:ext cx="587724" cy="58772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D4D8C-2DDF-41F2-B063-7745CD8C7C19}">
      <dsp:nvSpPr>
        <dsp:cNvPr id="0" name=""/>
        <dsp:cNvSpPr/>
      </dsp:nvSpPr>
      <dsp:spPr>
        <a:xfrm>
          <a:off x="9209542" y="2077720"/>
          <a:ext cx="1306054" cy="1104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Identify research gaps and potential future directions in counterfactual explainability.</a:t>
          </a:r>
        </a:p>
      </dsp:txBody>
      <dsp:txXfrm>
        <a:off x="9209542" y="2077720"/>
        <a:ext cx="1306054" cy="1104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78BBA-35FC-4C7D-AD30-7E8A170304A9}">
      <dsp:nvSpPr>
        <dsp:cNvPr id="0" name=""/>
        <dsp:cNvSpPr/>
      </dsp:nvSpPr>
      <dsp:spPr>
        <a:xfrm>
          <a:off x="3520" y="900035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9B5D9-A978-4EE0-AACA-32666FA6A1B0}">
      <dsp:nvSpPr>
        <dsp:cNvPr id="0" name=""/>
        <dsp:cNvSpPr/>
      </dsp:nvSpPr>
      <dsp:spPr>
        <a:xfrm>
          <a:off x="3056" y="1701900"/>
          <a:ext cx="2320312" cy="456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/>
            <a:t>US Military's Tank Classifier:</a:t>
          </a:r>
          <a:endParaRPr lang="en-US" sz="1600" kern="1200" dirty="0"/>
        </a:p>
      </dsp:txBody>
      <dsp:txXfrm>
        <a:off x="3056" y="1701900"/>
        <a:ext cx="2320312" cy="456811"/>
      </dsp:txXfrm>
    </dsp:sp>
    <dsp:sp modelId="{0BD74B1E-1006-485B-96F2-EBD234F87FB2}">
      <dsp:nvSpPr>
        <dsp:cNvPr id="0" name=""/>
        <dsp:cNvSpPr/>
      </dsp:nvSpPr>
      <dsp:spPr>
        <a:xfrm>
          <a:off x="3056" y="2436538"/>
          <a:ext cx="2320312" cy="1430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Performed well in training but failed on the battlefield due to biased data; photos of friendly tanks were taken on sunny days, while enemy tanks were photographed on overcast days.</a:t>
          </a:r>
        </a:p>
      </dsp:txBody>
      <dsp:txXfrm>
        <a:off x="3056" y="2436538"/>
        <a:ext cx="2320312" cy="1430831"/>
      </dsp:txXfrm>
    </dsp:sp>
    <dsp:sp modelId="{3E7EB8DA-1EDE-439D-9F82-DAFEEB1EF623}">
      <dsp:nvSpPr>
        <dsp:cNvPr id="0" name=""/>
        <dsp:cNvSpPr/>
      </dsp:nvSpPr>
      <dsp:spPr>
        <a:xfrm>
          <a:off x="2779581" y="889626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18340-7488-4765-B29B-CBCFE5C060A7}">
      <dsp:nvSpPr>
        <dsp:cNvPr id="0" name=""/>
        <dsp:cNvSpPr/>
      </dsp:nvSpPr>
      <dsp:spPr>
        <a:xfrm>
          <a:off x="2620578" y="1700865"/>
          <a:ext cx="2320312" cy="456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/>
            <a:t>Husky Misclassified as a Wolf:</a:t>
          </a:r>
          <a:endParaRPr lang="en-US" sz="1600" kern="1200" dirty="0"/>
        </a:p>
      </dsp:txBody>
      <dsp:txXfrm>
        <a:off x="2620578" y="1700865"/>
        <a:ext cx="2320312" cy="456811"/>
      </dsp:txXfrm>
    </dsp:sp>
    <dsp:sp modelId="{6FFDEE14-39A2-411F-9748-7BE97613950C}">
      <dsp:nvSpPr>
        <dsp:cNvPr id="0" name=""/>
        <dsp:cNvSpPr/>
      </dsp:nvSpPr>
      <dsp:spPr>
        <a:xfrm>
          <a:off x="2729888" y="2397493"/>
          <a:ext cx="2320312" cy="1173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classifier incorrectly associated the presence of snow in the background as a feature of wolves, leading to the misclassification.</a:t>
          </a:r>
        </a:p>
      </dsp:txBody>
      <dsp:txXfrm>
        <a:off x="2729888" y="2397493"/>
        <a:ext cx="2320312" cy="1173582"/>
      </dsp:txXfrm>
    </dsp:sp>
    <dsp:sp modelId="{7E3E7111-AF50-47B9-83FD-FB0A23012625}">
      <dsp:nvSpPr>
        <dsp:cNvPr id="0" name=""/>
        <dsp:cNvSpPr/>
      </dsp:nvSpPr>
      <dsp:spPr>
        <a:xfrm>
          <a:off x="5456255" y="964348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53033-0FB4-4173-BB57-2B8AAAEC281B}">
      <dsp:nvSpPr>
        <dsp:cNvPr id="0" name=""/>
        <dsp:cNvSpPr/>
      </dsp:nvSpPr>
      <dsp:spPr>
        <a:xfrm>
          <a:off x="5436370" y="1700865"/>
          <a:ext cx="2320312" cy="456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/>
            <a:t>Loan Approval System:</a:t>
          </a:r>
          <a:endParaRPr lang="en-US" sz="1600" kern="1200" dirty="0"/>
        </a:p>
      </dsp:txBody>
      <dsp:txXfrm>
        <a:off x="5436370" y="1700865"/>
        <a:ext cx="2320312" cy="456811"/>
      </dsp:txXfrm>
    </dsp:sp>
    <dsp:sp modelId="{955E4D1A-42AD-458F-BC38-17CA53F7CE90}">
      <dsp:nvSpPr>
        <dsp:cNvPr id="0" name=""/>
        <dsp:cNvSpPr/>
      </dsp:nvSpPr>
      <dsp:spPr>
        <a:xfrm>
          <a:off x="5456255" y="2397493"/>
          <a:ext cx="2320312" cy="1173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Incorrectly denied loans to applicants from a specific zip code due to historical data, perpetuating economic inequality.</a:t>
          </a:r>
        </a:p>
      </dsp:txBody>
      <dsp:txXfrm>
        <a:off x="5456255" y="2397493"/>
        <a:ext cx="2320312" cy="1173582"/>
      </dsp:txXfrm>
    </dsp:sp>
    <dsp:sp modelId="{DE437D0C-3172-451A-9C3C-F7523B000D47}">
      <dsp:nvSpPr>
        <dsp:cNvPr id="0" name=""/>
        <dsp:cNvSpPr/>
      </dsp:nvSpPr>
      <dsp:spPr>
        <a:xfrm>
          <a:off x="8182622" y="889626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0437F-F4CE-46B6-89B7-E8A3ED26051D}">
      <dsp:nvSpPr>
        <dsp:cNvPr id="0" name=""/>
        <dsp:cNvSpPr/>
      </dsp:nvSpPr>
      <dsp:spPr>
        <a:xfrm>
          <a:off x="8103105" y="1700865"/>
          <a:ext cx="2320312" cy="456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/>
            <a:t>Healthcare</a:t>
          </a:r>
          <a:r>
            <a:rPr lang="en-US" sz="1400" b="1" kern="1200" dirty="0"/>
            <a:t> Diagnosis Tool:</a:t>
          </a:r>
          <a:endParaRPr lang="en-US" sz="1400" kern="1200" dirty="0"/>
        </a:p>
      </dsp:txBody>
      <dsp:txXfrm>
        <a:off x="8103105" y="1700865"/>
        <a:ext cx="2320312" cy="456811"/>
      </dsp:txXfrm>
    </dsp:sp>
    <dsp:sp modelId="{EFAEE7C2-9F08-4319-B177-1AB70E0FE7C7}">
      <dsp:nvSpPr>
        <dsp:cNvPr id="0" name=""/>
        <dsp:cNvSpPr/>
      </dsp:nvSpPr>
      <dsp:spPr>
        <a:xfrm>
          <a:off x="8182622" y="2397493"/>
          <a:ext cx="2320312" cy="1173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Misdiagnosed a rare condition as a common illness because the training data lacked sufficient examples of the rare condition, leading to incorrect treatment.</a:t>
          </a:r>
        </a:p>
      </dsp:txBody>
      <dsp:txXfrm>
        <a:off x="8182622" y="2397493"/>
        <a:ext cx="2320312" cy="11735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5164D-2461-4308-A9F7-E89DE250DAF2}">
      <dsp:nvSpPr>
        <dsp:cNvPr id="0" name=""/>
        <dsp:cNvSpPr/>
      </dsp:nvSpPr>
      <dsp:spPr>
        <a:xfrm>
          <a:off x="0" y="718623"/>
          <a:ext cx="10927829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374904" rIns="84812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/>
            <a:t>This can be useful for understanding why a model made a particular decision, or for debugging a model to identify errors.</a:t>
          </a:r>
          <a:br>
            <a:rPr lang="en-US" sz="1800" b="0" i="0" kern="1200" dirty="0"/>
          </a:br>
          <a:endParaRPr lang="en-US" sz="1800" kern="1200" dirty="0"/>
        </a:p>
      </dsp:txBody>
      <dsp:txXfrm>
        <a:off x="0" y="718623"/>
        <a:ext cx="10927829" cy="1275750"/>
      </dsp:txXfrm>
    </dsp:sp>
    <dsp:sp modelId="{AC8C728F-8F3D-4A40-922D-9B95CF693E97}">
      <dsp:nvSpPr>
        <dsp:cNvPr id="0" name=""/>
        <dsp:cNvSpPr/>
      </dsp:nvSpPr>
      <dsp:spPr>
        <a:xfrm>
          <a:off x="546391" y="452925"/>
          <a:ext cx="764948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i="0" kern="1200" dirty="0"/>
            <a:t>Local Explanations: Focused on individual predictions</a:t>
          </a:r>
          <a:endParaRPr lang="en-US" sz="1800" kern="1200" dirty="0"/>
        </a:p>
      </dsp:txBody>
      <dsp:txXfrm>
        <a:off x="572330" y="478864"/>
        <a:ext cx="7597602" cy="479482"/>
      </dsp:txXfrm>
    </dsp:sp>
    <dsp:sp modelId="{83BF99D7-2301-4D8D-B16F-D2608E06DD2E}">
      <dsp:nvSpPr>
        <dsp:cNvPr id="0" name=""/>
        <dsp:cNvSpPr/>
      </dsp:nvSpPr>
      <dsp:spPr>
        <a:xfrm>
          <a:off x="0" y="2876778"/>
          <a:ext cx="10927829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374904" rIns="84812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Useful for understanding model’s strengths and weaknesses</a:t>
          </a:r>
        </a:p>
      </dsp:txBody>
      <dsp:txXfrm>
        <a:off x="0" y="2876778"/>
        <a:ext cx="10927829" cy="765450"/>
      </dsp:txXfrm>
    </dsp:sp>
    <dsp:sp modelId="{E78A763D-504A-4E64-A9C3-CC3CB135B19E}">
      <dsp:nvSpPr>
        <dsp:cNvPr id="0" name=""/>
        <dsp:cNvSpPr/>
      </dsp:nvSpPr>
      <dsp:spPr>
        <a:xfrm>
          <a:off x="546391" y="2611098"/>
          <a:ext cx="764948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i="0" kern="1200" dirty="0"/>
            <a:t>Global Explanations: Provide insights into how a model works in general</a:t>
          </a:r>
          <a:endParaRPr lang="en-US" sz="1800" kern="1200" dirty="0"/>
        </a:p>
      </dsp:txBody>
      <dsp:txXfrm>
        <a:off x="572330" y="2637037"/>
        <a:ext cx="7597602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2BF2B-4DE9-464F-A0B8-069C76495C05}">
      <dsp:nvSpPr>
        <dsp:cNvPr id="0" name=""/>
        <dsp:cNvSpPr/>
      </dsp:nvSpPr>
      <dsp:spPr>
        <a:xfrm>
          <a:off x="1024625" y="0"/>
          <a:ext cx="1097489" cy="9745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45849-3F80-4D40-8FB0-9AF366061531}">
      <dsp:nvSpPr>
        <dsp:cNvPr id="0" name=""/>
        <dsp:cNvSpPr/>
      </dsp:nvSpPr>
      <dsp:spPr>
        <a:xfrm>
          <a:off x="5527" y="1140697"/>
          <a:ext cx="3135684" cy="417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Focus on Actionability:</a:t>
          </a:r>
        </a:p>
      </dsp:txBody>
      <dsp:txXfrm>
        <a:off x="5527" y="1140697"/>
        <a:ext cx="3135684" cy="417664"/>
      </dsp:txXfrm>
    </dsp:sp>
    <dsp:sp modelId="{CF556FD6-0767-4F07-8CC6-D7CC8FF8C470}">
      <dsp:nvSpPr>
        <dsp:cNvPr id="0" name=""/>
        <dsp:cNvSpPr/>
      </dsp:nvSpPr>
      <dsp:spPr>
        <a:xfrm>
          <a:off x="5527" y="1635640"/>
          <a:ext cx="3135684" cy="2715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 dirty="0"/>
            <a:t>Recourse</a:t>
          </a:r>
          <a:r>
            <a:rPr lang="en-US" sz="1700" kern="1200" dirty="0"/>
            <a:t>: Specifically aims to provide actionable insights. It considers the feasibility of making certain changes to feature values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 dirty="0"/>
            <a:t>Counterfactual Explanations (CFEs): </a:t>
          </a:r>
          <a:r>
            <a:rPr lang="en-US" sz="1700" kern="1200" dirty="0"/>
            <a:t>Initially, CFEs were more focused on showing what changes could lead to a different outcome, without necessarily considering the feasibility or actionability of those changes</a:t>
          </a:r>
        </a:p>
      </dsp:txBody>
      <dsp:txXfrm>
        <a:off x="5527" y="1635640"/>
        <a:ext cx="3135684" cy="2715697"/>
      </dsp:txXfrm>
    </dsp:sp>
    <dsp:sp modelId="{BCFC78F3-D400-4536-AC16-D74B788BD75D}">
      <dsp:nvSpPr>
        <dsp:cNvPr id="0" name=""/>
        <dsp:cNvSpPr/>
      </dsp:nvSpPr>
      <dsp:spPr>
        <a:xfrm>
          <a:off x="4709055" y="0"/>
          <a:ext cx="1097489" cy="9745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4CE57-F5BB-4DCD-AD26-C66B8C628D8B}">
      <dsp:nvSpPr>
        <dsp:cNvPr id="0" name=""/>
        <dsp:cNvSpPr/>
      </dsp:nvSpPr>
      <dsp:spPr>
        <a:xfrm>
          <a:off x="3689957" y="1140697"/>
          <a:ext cx="3135684" cy="417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Interchangeability:</a:t>
          </a:r>
        </a:p>
      </dsp:txBody>
      <dsp:txXfrm>
        <a:off x="3689957" y="1140697"/>
        <a:ext cx="3135684" cy="417664"/>
      </dsp:txXfrm>
    </dsp:sp>
    <dsp:sp modelId="{12C94B35-B21A-436A-90AC-CA87E7BD679D}">
      <dsp:nvSpPr>
        <dsp:cNvPr id="0" name=""/>
        <dsp:cNvSpPr/>
      </dsp:nvSpPr>
      <dsp:spPr>
        <a:xfrm>
          <a:off x="3689957" y="1635640"/>
          <a:ext cx="3135684" cy="2715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 recent works, the line between Recourse and CFEs has blurred. CFEs are increasingly incorporating considerations of actionability and feasibility, making the terms often used interchangeably</a:t>
          </a:r>
          <a:br>
            <a:rPr lang="en-US" sz="1700" kern="1200"/>
          </a:br>
          <a:endParaRPr lang="en-US" sz="1700" kern="1200"/>
        </a:p>
      </dsp:txBody>
      <dsp:txXfrm>
        <a:off x="3689957" y="1635640"/>
        <a:ext cx="3135684" cy="2715697"/>
      </dsp:txXfrm>
    </dsp:sp>
    <dsp:sp modelId="{5CC30604-FD99-4B84-9F1E-87D5185E1CBA}">
      <dsp:nvSpPr>
        <dsp:cNvPr id="0" name=""/>
        <dsp:cNvSpPr/>
      </dsp:nvSpPr>
      <dsp:spPr>
        <a:xfrm>
          <a:off x="8393484" y="0"/>
          <a:ext cx="1097489" cy="9745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0AFED-7CF1-47F7-B2D5-7CDD9DDC120C}">
      <dsp:nvSpPr>
        <dsp:cNvPr id="0" name=""/>
        <dsp:cNvSpPr/>
      </dsp:nvSpPr>
      <dsp:spPr>
        <a:xfrm>
          <a:off x="7374387" y="1140697"/>
          <a:ext cx="3135684" cy="417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Objective:</a:t>
          </a:r>
        </a:p>
      </dsp:txBody>
      <dsp:txXfrm>
        <a:off x="7374387" y="1140697"/>
        <a:ext cx="3135684" cy="417664"/>
      </dsp:txXfrm>
    </dsp:sp>
    <dsp:sp modelId="{AEB67943-DCFE-479F-8CC2-B4D5214D9A2A}">
      <dsp:nvSpPr>
        <dsp:cNvPr id="0" name=""/>
        <dsp:cNvSpPr/>
      </dsp:nvSpPr>
      <dsp:spPr>
        <a:xfrm>
          <a:off x="7374387" y="1635640"/>
          <a:ext cx="3135684" cy="2715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 dirty="0"/>
            <a:t>Recourse</a:t>
          </a:r>
          <a:r>
            <a:rPr lang="en-US" sz="1700" kern="1200" dirty="0"/>
            <a:t>: The objective is to find the most feasible path to a desired outcome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 dirty="0"/>
            <a:t>CFEs</a:t>
          </a:r>
          <a:r>
            <a:rPr lang="en-US" sz="1700" kern="1200" dirty="0"/>
            <a:t>: The objective is to find any path (feasible or not) that would lead to a different classification</a:t>
          </a:r>
        </a:p>
      </dsp:txBody>
      <dsp:txXfrm>
        <a:off x="7374387" y="1635640"/>
        <a:ext cx="3135684" cy="2715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A3B60-047D-4856-A4C6-42ADC4F4168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095E6-A26C-445D-88F2-3A47BF8F8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3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095E6-A26C-445D-88F2-3A47BF8F85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60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095E6-A26C-445D-88F2-3A47BF8F853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56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095E6-A26C-445D-88F2-3A47BF8F853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80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095E6-A26C-445D-88F2-3A47BF8F853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26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095E6-A26C-445D-88F2-3A47BF8F853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52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B095E6-A26C-445D-88F2-3A47BF8F85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0755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095E6-A26C-445D-88F2-3A47BF8F853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6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sz="1800" b="0" i="0" u="none" strike="noStrike" baseline="0" dirty="0">
              <a:latin typeface="LinLibertineT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B095E6-A26C-445D-88F2-3A47BF8F85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772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095E6-A26C-445D-88F2-3A47BF8F853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87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095E6-A26C-445D-88F2-3A47BF8F853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55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400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B095E6-A26C-445D-88F2-3A47BF8F85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393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095E6-A26C-445D-88F2-3A47BF8F85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17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B095E6-A26C-445D-88F2-3A47BF8F85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13113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2800" b="0" i="0" dirty="0">
              <a:solidFill>
                <a:srgbClr val="E3E3E3"/>
              </a:solidFill>
              <a:effectLst/>
              <a:latin typeface="Google Sans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B095E6-A26C-445D-88F2-3A47BF8F85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21234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400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B095E6-A26C-445D-88F2-3A47BF8F85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6725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400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B095E6-A26C-445D-88F2-3A47BF8F85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77253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B095E6-A26C-445D-88F2-3A47BF8F85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7052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095E6-A26C-445D-88F2-3A47BF8F853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863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095E6-A26C-445D-88F2-3A47BF8F853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106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095E6-A26C-445D-88F2-3A47BF8F853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429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095E6-A26C-445D-88F2-3A47BF8F853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115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B095E6-A26C-445D-88F2-3A47BF8F85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25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095E6-A26C-445D-88F2-3A47BF8F85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844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095E6-A26C-445D-88F2-3A47BF8F853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393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095E6-A26C-445D-88F2-3A47BF8F853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937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B095E6-A26C-445D-88F2-3A47BF8F85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6711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095E6-A26C-445D-88F2-3A47BF8F853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21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095E6-A26C-445D-88F2-3A47BF8F85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5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095E6-A26C-445D-88F2-3A47BF8F85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05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095E6-A26C-445D-88F2-3A47BF8F85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70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B095E6-A26C-445D-88F2-3A47BF8F85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1988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095E6-A26C-445D-88F2-3A47BF8F853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69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095E6-A26C-445D-88F2-3A47BF8F853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57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0087C12-EFC9-9466-3EF4-394A598C7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1913E70E-1515-DF3E-7580-FAE05E8BE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D1D8225-2B5E-20B7-FDBE-40823DBF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DAF6-DFBA-43A9-A991-B3B070760CC2}" type="datetimeFigureOut">
              <a:rPr lang="el-GR" smtClean="0"/>
              <a:t>5/11/2023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3055597-83AA-4FA8-F423-A2C64A8C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704A6C8-A00C-B176-CE46-A6F031469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9E7-9E1A-4E5C-8989-6948F0E4EA6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5651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E625600-81CF-04A6-71DC-CD21E915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E404F921-87DD-F666-BC3B-A1E1B2A47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9B1D218-B7B9-FD3A-6C6E-C45281C8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DAF6-DFBA-43A9-A991-B3B070760CC2}" type="datetimeFigureOut">
              <a:rPr lang="el-GR" smtClean="0"/>
              <a:t>5/11/2023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21CA313-C47B-6650-4773-B0251715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DDFD2D1-B785-142E-44AE-DAC1FBAD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9E7-9E1A-4E5C-8989-6948F0E4EA6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093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98AF05D7-5F99-1EFB-B7AD-3FA8C22AA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B206161B-1689-CAF8-2DC9-0A8D20282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871DD81-2D16-8F10-70F9-A9C3B7F2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DAF6-DFBA-43A9-A991-B3B070760CC2}" type="datetimeFigureOut">
              <a:rPr lang="el-GR" smtClean="0"/>
              <a:t>5/11/2023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65BA0FB-002B-FFBF-A647-946571847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D52ACE7-030B-BC88-8A7C-5689FD71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9E7-9E1A-4E5C-8989-6948F0E4EA6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1524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CB0B086-05FC-03B1-116D-1EE5A10F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7F91D3B-F55E-E8EC-408D-FCC987518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15697F2-53FA-0201-4DB7-FD1ED496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DAF6-DFBA-43A9-A991-B3B070760CC2}" type="datetimeFigureOut">
              <a:rPr lang="el-GR" smtClean="0"/>
              <a:t>5/11/2023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E41B477-9417-F7D1-F42E-330BB6B9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D4575A6-0DE4-124B-B68B-130DACC9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9E7-9E1A-4E5C-8989-6948F0E4EA6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3822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B9EE693-A237-0EB2-BF4F-93C4FE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D25906C6-FCF0-BDEC-14F8-C508FB43D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099ED95-A9B8-D6A5-9401-39325208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DAF6-DFBA-43A9-A991-B3B070760CC2}" type="datetimeFigureOut">
              <a:rPr lang="el-GR" smtClean="0"/>
              <a:t>5/11/2023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C675A4C-CACA-5BA6-9F8C-730BB458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4EFB5B3-19C0-01AE-94BE-E063FBA4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9E7-9E1A-4E5C-8989-6948F0E4EA6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605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A27D314-BA56-17E7-F027-14FC6F35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B50ADC9-3898-E4E4-6D54-221C938B4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8F827F1-5C62-BFDD-FF14-262074DC8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CE693402-09E3-35CD-B84A-7F1070D8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DAF6-DFBA-43A9-A991-B3B070760CC2}" type="datetimeFigureOut">
              <a:rPr lang="el-GR" smtClean="0"/>
              <a:t>5/11/2023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DCA290A2-FB30-2DB4-BB11-BC6EF1A6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D3A4FF8F-0115-2AB4-0D70-44676DBD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9E7-9E1A-4E5C-8989-6948F0E4EA6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137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D449858-C77E-98AD-43FD-F9341BFD7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F6EADE3-CB30-7815-6F96-79082FD0C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11899375-5DFA-10F7-5957-2DDF54A61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383F5070-DBED-92CA-4119-5F3FE34CC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0F54C638-03C6-A0D4-632A-185C6F9A9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E61C6341-35D5-7CCC-1E8B-80918354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DAF6-DFBA-43A9-A991-B3B070760CC2}" type="datetimeFigureOut">
              <a:rPr lang="el-GR" smtClean="0"/>
              <a:t>5/11/2023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566F2E7C-0FA8-577D-6521-9EA0FA0C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971E834D-8994-6C9E-93C7-79AB646A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9E7-9E1A-4E5C-8989-6948F0E4EA6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9619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1EAD36-3C5E-13A1-5557-DFCFC89D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59C85597-9F6B-85F4-B529-53092A47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DAF6-DFBA-43A9-A991-B3B070760CC2}" type="datetimeFigureOut">
              <a:rPr lang="el-GR" smtClean="0"/>
              <a:t>5/11/2023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31F3E05E-5792-C64C-E706-FF112B7B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0142E034-0D4E-67DB-C30C-2B33C35A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9E7-9E1A-4E5C-8989-6948F0E4EA6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6844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B93620CE-9B1B-C12A-4342-2BB66A1B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DAF6-DFBA-43A9-A991-B3B070760CC2}" type="datetimeFigureOut">
              <a:rPr lang="el-GR" smtClean="0"/>
              <a:t>5/11/2023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A038B7C0-EA55-28F3-10C7-B428F968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2C08D01D-E6BB-F15D-24DE-83E4C6F8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9E7-9E1A-4E5C-8989-6948F0E4EA6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3405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654DDEA-797B-E37B-F499-7696D94C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FB76028-13DD-E347-B204-F9181BE41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2906C13-10F6-5583-64BB-F28B96512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4416DB61-C99B-1A3A-2C04-676CE885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DAF6-DFBA-43A9-A991-B3B070760CC2}" type="datetimeFigureOut">
              <a:rPr lang="el-GR" smtClean="0"/>
              <a:t>5/11/2023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406F0E09-8A65-1DBF-F60C-071E98F3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E86D668B-E94A-3B83-875A-17B1F915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9E7-9E1A-4E5C-8989-6948F0E4EA6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012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D5B2D1E-69A6-BCEC-52FC-80E9EB77C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1A1F1637-83C1-A5F0-8D89-A139CCEFE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B353FC58-44B9-CFB5-8C8A-FE1E2FB65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31F0C9B2-8D05-0EBB-0274-FAEAD0CC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DAF6-DFBA-43A9-A991-B3B070760CC2}" type="datetimeFigureOut">
              <a:rPr lang="el-GR" smtClean="0"/>
              <a:t>5/11/2023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9CDCC27D-57FB-CA49-48E2-DBFA8D82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2D32661-ACF5-DB34-5695-0D91DFDC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9E7-9E1A-4E5C-8989-6948F0E4EA6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101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FE1E6F93-3D41-E7D1-31A3-9E8F7BC0A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5713481-FA44-3859-54B2-3ACEA0354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1AF9BC2-5600-246A-6C34-452BFCECA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CDAF6-DFBA-43A9-A991-B3B070760CC2}" type="datetimeFigureOut">
              <a:rPr lang="el-GR" smtClean="0"/>
              <a:t>5/11/2023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75AADD1-63A1-24C4-49D4-52547B015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51DE5B6-317F-5197-29A1-6FA79DF2B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029E7-9E1A-4E5C-8989-6948F0E4EA6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6346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0.png"/><Relationship Id="rId4" Type="http://schemas.openxmlformats.org/officeDocument/2006/relationships/image" Target="../media/image44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44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sv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quity &amp; Fairness | TD Cowen">
            <a:extLst>
              <a:ext uri="{FF2B5EF4-FFF2-40B4-BE49-F238E27FC236}">
                <a16:creationId xmlns:a16="http://schemas.microsoft.com/office/drawing/2014/main" id="{9A440AAC-D46D-7FDA-98BD-CD1182270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CA62D681-155D-A29B-12A9-D595FFCBD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Responsible-AI</a:t>
            </a:r>
            <a:r>
              <a:rPr lang="en-US">
                <a:solidFill>
                  <a:srgbClr val="FFFFFF"/>
                </a:solidFill>
              </a:rPr>
              <a:t>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 b="1">
                <a:solidFill>
                  <a:srgbClr val="FFFFFF"/>
                </a:solidFill>
              </a:rPr>
              <a:t>Reading Group</a:t>
            </a:r>
            <a:endParaRPr lang="el-GR" b="1">
              <a:solidFill>
                <a:srgbClr val="FFFFFF"/>
              </a:solidFill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3CCB97E-E4EA-9E7D-A21C-C09CED3D1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Second Meeting 2/ 11/ 2023</a:t>
            </a:r>
          </a:p>
          <a:p>
            <a:r>
              <a:rPr lang="en-US" sz="1700" b="0" i="1" dirty="0">
                <a:solidFill>
                  <a:srgbClr val="FFFFFF"/>
                </a:solidFill>
                <a:effectLst/>
                <a:latin typeface="Palatino"/>
              </a:rPr>
              <a:t>Counterfactual Explanations and Algorithmic Recourse for Machine Learning: A Review</a:t>
            </a:r>
          </a:p>
          <a:p>
            <a:r>
              <a:rPr lang="en-US" sz="1700" dirty="0">
                <a:solidFill>
                  <a:srgbClr val="FFFFFF"/>
                </a:solidFill>
              </a:rPr>
              <a:t>Sahil Verma, </a:t>
            </a:r>
            <a:r>
              <a:rPr lang="en-US" sz="1700" dirty="0" err="1">
                <a:solidFill>
                  <a:srgbClr val="FFFFFF"/>
                </a:solidFill>
              </a:rPr>
              <a:t>Varich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Boonsanong</a:t>
            </a:r>
            <a:r>
              <a:rPr lang="en-US" sz="1700" dirty="0">
                <a:solidFill>
                  <a:srgbClr val="FFFFFF"/>
                </a:solidFill>
              </a:rPr>
              <a:t>, Minch Hoang, Keegan </a:t>
            </a:r>
            <a:r>
              <a:rPr lang="en-US" sz="1700" dirty="0" err="1">
                <a:solidFill>
                  <a:srgbClr val="FFFFFF"/>
                </a:solidFill>
              </a:rPr>
              <a:t>E.Hines</a:t>
            </a:r>
            <a:r>
              <a:rPr lang="en-US" sz="1700" dirty="0">
                <a:solidFill>
                  <a:srgbClr val="FFFFFF"/>
                </a:solidFill>
              </a:rPr>
              <a:t>, John </a:t>
            </a:r>
            <a:r>
              <a:rPr lang="en-US" sz="1700" dirty="0" err="1">
                <a:solidFill>
                  <a:srgbClr val="FFFFFF"/>
                </a:solidFill>
              </a:rPr>
              <a:t>P.Dickerson</a:t>
            </a:r>
            <a:r>
              <a:rPr lang="en-US" sz="1700" dirty="0">
                <a:solidFill>
                  <a:srgbClr val="FFFFFF"/>
                </a:solidFill>
              </a:rPr>
              <a:t>, Chirag Shah</a:t>
            </a:r>
            <a:endParaRPr lang="el-GR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103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Τίτλος 1">
            <a:extLst>
              <a:ext uri="{FF2B5EF4-FFF2-40B4-BE49-F238E27FC236}">
                <a16:creationId xmlns:a16="http://schemas.microsoft.com/office/drawing/2014/main" id="{837623D6-E757-0585-4BCE-96A2FA38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Semiology</a:t>
            </a:r>
          </a:p>
        </p:txBody>
      </p:sp>
    </p:spTree>
    <p:extLst>
      <p:ext uri="{BB962C8B-B14F-4D97-AF65-F5344CB8AC3E}">
        <p14:creationId xmlns:p14="http://schemas.microsoft.com/office/powerpoint/2010/main" val="1669004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B64FDFD-E214-2267-2B7F-5370F77C4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3" y="562056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Approaches to Explainability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544A5BC-625E-EBBD-0B7E-03E886197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6805" y="2800067"/>
            <a:ext cx="5989679" cy="1863223"/>
          </a:xfrm>
        </p:spPr>
        <p:txBody>
          <a:bodyPr anchor="t">
            <a:noAutofit/>
          </a:bodyPr>
          <a:lstStyle/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Interpretable Models: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	Models that are inherently interpretable and 	transparent, such as linear regression and 	decision trees.</a:t>
            </a:r>
            <a:br>
              <a:rPr lang="en-US" sz="2000" dirty="0">
                <a:solidFill>
                  <a:schemeClr val="tx2"/>
                </a:solidFill>
              </a:rPr>
            </a:b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pic>
        <p:nvPicPr>
          <p:cNvPr id="1026" name="Picture 2" descr="Linear regression - Wikipedia">
            <a:extLst>
              <a:ext uri="{FF2B5EF4-FFF2-40B4-BE49-F238E27FC236}">
                <a16:creationId xmlns:a16="http://schemas.microsoft.com/office/drawing/2014/main" id="{7AECE38B-09CA-0779-9870-5FDC52A66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230" y="2611689"/>
            <a:ext cx="2812412" cy="186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E611DD-4608-4206-0E2B-09C6DACDE923}"/>
              </a:ext>
            </a:extLst>
          </p:cNvPr>
          <p:cNvSpPr txBox="1"/>
          <p:nvPr/>
        </p:nvSpPr>
        <p:spPr>
          <a:xfrm>
            <a:off x="207973" y="2397024"/>
            <a:ext cx="8188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Explainability in machine learning can be achieved through two main approaches:</a:t>
            </a:r>
          </a:p>
          <a:p>
            <a:endParaRPr lang="en-US" dirty="0"/>
          </a:p>
        </p:txBody>
      </p:sp>
      <p:pic>
        <p:nvPicPr>
          <p:cNvPr id="1028" name="Picture 4" descr="Implementation of a Decision Tree Algorithm in C | ee-diary">
            <a:extLst>
              <a:ext uri="{FF2B5EF4-FFF2-40B4-BE49-F238E27FC236}">
                <a16:creationId xmlns:a16="http://schemas.microsoft.com/office/drawing/2014/main" id="{CD13AE13-C211-0B03-5507-F8137DECD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709" y="4802017"/>
            <a:ext cx="23717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52F506-7BB6-CB2B-F24F-58013DA96B1F}"/>
              </a:ext>
            </a:extLst>
          </p:cNvPr>
          <p:cNvSpPr txBox="1"/>
          <p:nvPr/>
        </p:nvSpPr>
        <p:spPr>
          <a:xfrm>
            <a:off x="2530454" y="4840213"/>
            <a:ext cx="59896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Post-Hoc Explanations: 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	Explanations generated after the model’s 	predictions</a:t>
            </a:r>
          </a:p>
        </p:txBody>
      </p:sp>
    </p:spTree>
    <p:extLst>
      <p:ext uri="{BB962C8B-B14F-4D97-AF65-F5344CB8AC3E}">
        <p14:creationId xmlns:p14="http://schemas.microsoft.com/office/powerpoint/2010/main" val="35839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0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12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1F3BA8B-944A-7789-75DB-36A684AB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Inherently Interpretable Models vs.</a:t>
            </a:r>
            <a:b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Post hoc Explanations</a:t>
            </a:r>
          </a:p>
        </p:txBody>
      </p:sp>
      <p:sp>
        <p:nvSpPr>
          <p:cNvPr id="34" name="Rectangle: Rounded Corners 14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C4665D-1482-59B7-3162-5B7863260A8E}"/>
              </a:ext>
            </a:extLst>
          </p:cNvPr>
          <p:cNvSpPr txBox="1"/>
          <p:nvPr/>
        </p:nvSpPr>
        <p:spPr>
          <a:xfrm>
            <a:off x="2615738" y="1263807"/>
            <a:ext cx="6960524" cy="598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Accuracy-interpretability trade offs</a:t>
            </a:r>
          </a:p>
        </p:txBody>
      </p:sp>
      <p:pic>
        <p:nvPicPr>
          <p:cNvPr id="1028" name="Picture 4" descr="Application of artificial intelligence in gastroenterology">
            <a:extLst>
              <a:ext uri="{FF2B5EF4-FFF2-40B4-BE49-F238E27FC236}">
                <a16:creationId xmlns:a16="http://schemas.microsoft.com/office/drawing/2014/main" id="{867872A5-A70B-2BE8-5A76-5FC1E4E02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967" y="2714803"/>
            <a:ext cx="5516066" cy="301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795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0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12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1F3BA8B-944A-7789-75DB-36A684AB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Inherently Interpretable Models vs.</a:t>
            </a:r>
            <a:b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Post hoc Explanations</a:t>
            </a:r>
          </a:p>
        </p:txBody>
      </p:sp>
      <p:sp>
        <p:nvSpPr>
          <p:cNvPr id="34" name="Rectangle: Rounded Corners 14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C4665D-1482-59B7-3162-5B7863260A8E}"/>
              </a:ext>
            </a:extLst>
          </p:cNvPr>
          <p:cNvSpPr txBox="1"/>
          <p:nvPr/>
        </p:nvSpPr>
        <p:spPr>
          <a:xfrm>
            <a:off x="2615738" y="1263807"/>
            <a:ext cx="6960524" cy="598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Accuracy-interpretability trade offs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0A58311B-D2ED-F796-425F-EB807DBBB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125" y="2640387"/>
            <a:ext cx="2657475" cy="2133600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A54AF9C1-C73D-E6A3-320A-015B42CCC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635" y="2688011"/>
            <a:ext cx="3011992" cy="2085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F1EE4B-97DD-6AEB-29DC-E499C5BB277B}"/>
              </a:ext>
            </a:extLst>
          </p:cNvPr>
          <p:cNvSpPr txBox="1"/>
          <p:nvPr/>
        </p:nvSpPr>
        <p:spPr>
          <a:xfrm>
            <a:off x="3307331" y="5169660"/>
            <a:ext cx="2657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Interpretable &amp; Accurate models</a:t>
            </a:r>
            <a:endParaRPr lang="el-G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56C970-C8FE-81EC-4839-9EB0708703CA}"/>
              </a:ext>
            </a:extLst>
          </p:cNvPr>
          <p:cNvSpPr txBox="1"/>
          <p:nvPr/>
        </p:nvSpPr>
        <p:spPr>
          <a:xfrm>
            <a:off x="6403608" y="5169661"/>
            <a:ext cx="2692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 models might achieve higher accuracy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33316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54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Rectangle 2056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7F9AF80-F407-10B2-9D81-2370BE9E8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947" y="698031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Post-Hoc Explanations</a:t>
            </a:r>
          </a:p>
        </p:txBody>
      </p:sp>
      <p:grpSp>
        <p:nvGrpSpPr>
          <p:cNvPr id="2071" name="Group 2058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2060" name="Freeform: Shape 2059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Freeform: Shape 2060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2" name="Freeform: Shape 2061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3" name="Freeform: Shape 2062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53EFB58-6458-C791-1EA4-FAC83B40B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5462" y="2629108"/>
            <a:ext cx="6233301" cy="37273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i="0" dirty="0">
                <a:solidFill>
                  <a:schemeClr val="tx2"/>
                </a:solidFill>
                <a:effectLst/>
                <a:latin typeface="Söhne"/>
              </a:rPr>
              <a:t>Model-Specific and Model-Agnostic Approaches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:</a:t>
            </a:r>
          </a:p>
          <a:p>
            <a:r>
              <a:rPr lang="en-US" sz="2000" b="0" i="0" dirty="0">
                <a:solidFill>
                  <a:schemeClr val="tx2"/>
                </a:solidFill>
                <a:effectLst/>
                <a:latin typeface="Söhne"/>
              </a:rPr>
              <a:t>Model-specific approaches require knowledge of the internal structure of the model</a:t>
            </a:r>
            <a:br>
              <a:rPr lang="en-US" sz="2000" b="0" i="0" dirty="0">
                <a:solidFill>
                  <a:schemeClr val="tx2"/>
                </a:solidFill>
                <a:effectLst/>
                <a:latin typeface="Söhne"/>
              </a:rPr>
            </a:br>
            <a:endParaRPr lang="en-US" sz="2000" b="0" i="0" dirty="0">
              <a:solidFill>
                <a:schemeClr val="tx2"/>
              </a:solidFill>
              <a:effectLst/>
              <a:latin typeface="Söhne"/>
            </a:endParaRPr>
          </a:p>
          <a:p>
            <a:r>
              <a:rPr lang="en-US" sz="2000" dirty="0">
                <a:solidFill>
                  <a:schemeClr val="tx2"/>
                </a:solidFill>
                <a:latin typeface="Söhne"/>
              </a:rPr>
              <a:t>M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Söhne"/>
              </a:rPr>
              <a:t>odel-agnostic approaches does not require internal access. Can explain any type of model</a:t>
            </a: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066" name="Freeform: Shape 2065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7" name="Freeform: Shape 2066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8" name="Freeform: Shape 2067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69" name="Freeform: Shape 2068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2" name="Picture 4" descr="Post-hoc interpretability approach. The explanation method feeds... |  Download Scientific Diagram">
            <a:extLst>
              <a:ext uri="{FF2B5EF4-FFF2-40B4-BE49-F238E27FC236}">
                <a16:creationId xmlns:a16="http://schemas.microsoft.com/office/drawing/2014/main" id="{62100298-7F76-B93E-9B60-56B7431B2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65" y="3220877"/>
            <a:ext cx="4642422" cy="193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978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108F77B-418D-B693-6309-9D66C27F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Model Explanations</a:t>
            </a:r>
          </a:p>
        </p:txBody>
      </p:sp>
      <p:graphicFrame>
        <p:nvGraphicFramePr>
          <p:cNvPr id="4" name="Θέση περιεχομένου 2">
            <a:extLst>
              <a:ext uri="{FF2B5EF4-FFF2-40B4-BE49-F238E27FC236}">
                <a16:creationId xmlns:a16="http://schemas.microsoft.com/office/drawing/2014/main" id="{D85AF527-9423-DE63-6404-F26416CC2C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171831"/>
              </p:ext>
            </p:extLst>
          </p:nvPr>
        </p:nvGraphicFramePr>
        <p:xfrm>
          <a:off x="644056" y="1690689"/>
          <a:ext cx="10927829" cy="461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6064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89AB73B-BD30-6FF3-F2E7-9A00EFFA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&amp; Global Explanations Examples</a:t>
            </a:r>
          </a:p>
        </p:txBody>
      </p:sp>
      <p:graphicFrame>
        <p:nvGraphicFramePr>
          <p:cNvPr id="4" name="Πίνακας 3">
            <a:extLst>
              <a:ext uri="{FF2B5EF4-FFF2-40B4-BE49-F238E27FC236}">
                <a16:creationId xmlns:a16="http://schemas.microsoft.com/office/drawing/2014/main" id="{DE54A293-8DA0-7FCE-2F1A-6F5D5CAF6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169124"/>
              </p:ext>
            </p:extLst>
          </p:nvPr>
        </p:nvGraphicFramePr>
        <p:xfrm>
          <a:off x="1656772" y="1839191"/>
          <a:ext cx="8878455" cy="4488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37318912"/>
                    </a:ext>
                  </a:extLst>
                </a:gridCol>
                <a:gridCol w="4814455">
                  <a:extLst>
                    <a:ext uri="{9D8B030D-6E8A-4147-A177-3AD203B41FA5}">
                      <a16:colId xmlns:a16="http://schemas.microsoft.com/office/drawing/2014/main" val="1931197119"/>
                    </a:ext>
                  </a:extLst>
                </a:gridCol>
              </a:tblGrid>
              <a:tr h="373533">
                <a:tc>
                  <a:txBody>
                    <a:bodyPr/>
                    <a:lstStyle/>
                    <a:p>
                      <a:r>
                        <a:rPr lang="en-US" dirty="0"/>
                        <a:t>Local Explanations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Global Explanations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0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A spam filter might explain why it predicted a particular email as spam.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partial dependence plot for a spam filter might show that the probability of an email being predicted as spam increases as the number of spam words in the email increases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08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A medical diagnosis system might explain why it predicted a particular disease for a patient.</a:t>
                      </a:r>
                    </a:p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 feature importance measure for a medical diagnosis system might show that the age and sex of the patient are the most important features for predicting the presence of a particular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05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A loan approval system might explain why it rejected a particular loan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decision tree for a loan approval system might show that the applicant's credit score and debt-to-income ratio are the most important factors for determining whether or not to approve the loan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075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431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D8ACF77-3E7B-C8A8-1330-F34F503A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Local Explanations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FC77D9C-4C12-55A6-05A5-3E0B4972E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Local explanations focus on explaining a single prediction and can be categorized into </a:t>
            </a:r>
            <a:r>
              <a:rPr lang="en-US" dirty="0">
                <a:solidFill>
                  <a:srgbClr val="C00000"/>
                </a:solidFill>
              </a:rPr>
              <a:t>approximation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example-based</a:t>
            </a:r>
            <a:r>
              <a:rPr lang="en-US" dirty="0"/>
              <a:t> approaches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Approximation methods sample new data points and fit linear models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2. Example-based approaches seek datapoints with the same or different predictions, with the latter being termed "counterfactual explanations" (CFEs)</a:t>
            </a:r>
          </a:p>
        </p:txBody>
      </p:sp>
    </p:spTree>
    <p:extLst>
      <p:ext uri="{BB962C8B-B14F-4D97-AF65-F5344CB8AC3E}">
        <p14:creationId xmlns:p14="http://schemas.microsoft.com/office/powerpoint/2010/main" val="3037684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D8ACF77-3E7B-C8A8-1330-F34F503A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4800"/>
              <a:t>Approximation Methods in Local Explanations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FC77D9C-4C12-55A6-05A5-3E0B4972E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Approximation methods sample new data points and fit linear models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8FF81E-1964-3BB9-12A5-C5152FADD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7866" y="1525283"/>
            <a:ext cx="4237686" cy="366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087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8ACF77-3E7B-C8A8-1330-F34F503A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36" y="313026"/>
            <a:ext cx="11284528" cy="1325563"/>
          </a:xfrm>
        </p:spPr>
        <p:txBody>
          <a:bodyPr>
            <a:normAutofit/>
          </a:bodyPr>
          <a:lstStyle/>
          <a:p>
            <a:r>
              <a:rPr lang="en-US" dirty="0"/>
              <a:t>Example-Based Approaches in Local Explanations</a:t>
            </a:r>
          </a:p>
        </p:txBody>
      </p:sp>
      <p:graphicFrame>
        <p:nvGraphicFramePr>
          <p:cNvPr id="9" name="Πίνακας 8">
            <a:extLst>
              <a:ext uri="{FF2B5EF4-FFF2-40B4-BE49-F238E27FC236}">
                <a16:creationId xmlns:a16="http://schemas.microsoft.com/office/drawing/2014/main" id="{FDB68B81-89A9-1398-C6B1-F2BB65FB2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959442"/>
              </p:ext>
            </p:extLst>
          </p:nvPr>
        </p:nvGraphicFramePr>
        <p:xfrm>
          <a:off x="2032000" y="1405466"/>
          <a:ext cx="8128000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518">
                  <a:extLst>
                    <a:ext uri="{9D8B030D-6E8A-4147-A177-3AD203B41FA5}">
                      <a16:colId xmlns:a16="http://schemas.microsoft.com/office/drawing/2014/main" val="3716010809"/>
                    </a:ext>
                  </a:extLst>
                </a:gridCol>
                <a:gridCol w="5494482">
                  <a:extLst>
                    <a:ext uri="{9D8B030D-6E8A-4147-A177-3AD203B41FA5}">
                      <a16:colId xmlns:a16="http://schemas.microsoft.com/office/drawing/2014/main" val="2057443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95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Prototypes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points that represent a class/group. These approaches might involve comparing a specific prediction to its closest prototype to explain why the model made that 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669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the data point(s) in the training set that are closest to the prediction. By analyzing these neighbors, it’s possible to understand why the model made a specific 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32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Rule-Based Explanations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Seeks to generate rules or conditions that apply to individual predictions. These rules explain why a particular prediction was made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14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Counterfactual Explanations (CFEs)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Involve generating alternative examples in the vicinity of the input data to observe the changes in the decisions of the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644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86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DD77349-6ADE-99FE-8E04-12919EE56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D5B2B92C-44DF-B41D-C67A-EBF175DF5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341EB2F1-D26A-D7C9-E9AC-B63BE629A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96D16430-53D3-47E5-F4B8-B441E710D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ED0AA604-759C-5D3C-20ED-288B3AF5D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Agenda</a:t>
            </a:r>
            <a:endParaRPr lang="el-GR" sz="3200" b="1" dirty="0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161A33B-E528-BDD4-42D3-40AE6C81C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817" y="1821195"/>
            <a:ext cx="9279044" cy="4160505"/>
          </a:xfrm>
        </p:spPr>
        <p:txBody>
          <a:bodyPr>
            <a:normAutofit lnSpcReduction="10000"/>
          </a:bodyPr>
          <a:lstStyle/>
          <a:p>
            <a:r>
              <a:rPr lang="en-US" sz="2500" dirty="0"/>
              <a:t>Abstract</a:t>
            </a:r>
          </a:p>
          <a:p>
            <a:r>
              <a:rPr lang="en-US" sz="2500" dirty="0"/>
              <a:t>Introduction</a:t>
            </a:r>
          </a:p>
          <a:p>
            <a:r>
              <a:rPr lang="en-US" sz="2500" dirty="0"/>
              <a:t>Semiology</a:t>
            </a:r>
          </a:p>
          <a:p>
            <a:r>
              <a:rPr lang="en-US" sz="2500" dirty="0"/>
              <a:t>Counterfactual Explanations</a:t>
            </a:r>
          </a:p>
          <a:p>
            <a:r>
              <a:rPr lang="en-US" sz="2500" dirty="0"/>
              <a:t>Properties of Counterfactual Explanations</a:t>
            </a:r>
          </a:p>
          <a:p>
            <a:r>
              <a:rPr lang="en-US" sz="2500" dirty="0"/>
              <a:t>Relationship with other terms</a:t>
            </a:r>
          </a:p>
          <a:p>
            <a:r>
              <a:rPr lang="en-US" sz="2500" dirty="0"/>
              <a:t>Evaluation metrics for Counterfactual Explanations</a:t>
            </a:r>
            <a:endParaRPr lang="el-GR" sz="2500" dirty="0"/>
          </a:p>
          <a:p>
            <a:r>
              <a:rPr lang="en-US" sz="2500" dirty="0"/>
              <a:t>Future work</a:t>
            </a:r>
          </a:p>
          <a:p>
            <a:r>
              <a:rPr lang="en-US" sz="2500" dirty="0"/>
              <a:t>Discussion</a:t>
            </a:r>
            <a:endParaRPr lang="el-GR" sz="2500" dirty="0"/>
          </a:p>
          <a:p>
            <a:pPr marL="0" indent="0">
              <a:buNone/>
            </a:pPr>
            <a:endParaRPr lang="el-GR" sz="2500" dirty="0"/>
          </a:p>
        </p:txBody>
      </p:sp>
    </p:spTree>
    <p:extLst>
      <p:ext uri="{BB962C8B-B14F-4D97-AF65-F5344CB8AC3E}">
        <p14:creationId xmlns:p14="http://schemas.microsoft.com/office/powerpoint/2010/main" val="2368694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Τίτλος 1">
            <a:extLst>
              <a:ext uri="{FF2B5EF4-FFF2-40B4-BE49-F238E27FC236}">
                <a16:creationId xmlns:a16="http://schemas.microsoft.com/office/drawing/2014/main" id="{837623D6-E757-0585-4BCE-96A2FA38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Counterfactuals</a:t>
            </a:r>
            <a:b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Explanations - CFEs</a:t>
            </a:r>
          </a:p>
        </p:txBody>
      </p:sp>
    </p:spTree>
    <p:extLst>
      <p:ext uri="{BB962C8B-B14F-4D97-AF65-F5344CB8AC3E}">
        <p14:creationId xmlns:p14="http://schemas.microsoft.com/office/powerpoint/2010/main" val="2191434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D8ACF77-3E7B-C8A8-1330-F34F503A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Semiology in Classification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DFC77D9C-4C12-55A6-05A5-3E0B4972EE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7300" y="1591878"/>
                <a:ext cx="105156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Input:</a:t>
                </a:r>
              </a:p>
              <a:p>
                <a:pPr marL="0" indent="0">
                  <a:buNone/>
                </a:pPr>
                <a:r>
                  <a:rPr lang="en-US" dirty="0"/>
                  <a:t>	Original Datapoints x </a:t>
                </a:r>
                <a:r>
                  <a:rPr lang="el-GR" dirty="0"/>
                  <a:t>ε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X𝑚</a:t>
                </a:r>
                <a:r>
                  <a:rPr lang="en-US" dirty="0"/>
                  <a:t>, m: features</a:t>
                </a:r>
              </a:p>
              <a:p>
                <a:pPr marL="0" indent="0">
                  <a:buNone/>
                </a:pPr>
                <a:r>
                  <a:rPr lang="en-US" dirty="0"/>
                  <a:t>	Actual label of datapoint y </a:t>
                </a:r>
                <a:r>
                  <a:rPr lang="el-GR" dirty="0"/>
                  <a:t>ε Υ </a:t>
                </a:r>
                <a:endParaRPr lang="en-US" dirty="0"/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Output: </a:t>
                </a:r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is used to denote the output space of the labels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Goal:</a:t>
                </a:r>
              </a:p>
              <a:p>
                <a:pPr marL="0" indent="0">
                  <a:buNone/>
                </a:pPr>
                <a:r>
                  <a:rPr lang="en-US" dirty="0"/>
                  <a:t>	To learn a function mapping from the input datapoints to labels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learned function is the mapping : X𝑚 →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, which is used to predict labels for unseen datapoints</a:t>
                </a:r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DFC77D9C-4C12-55A6-05A5-3E0B4972EE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7300" y="1591878"/>
                <a:ext cx="10515600" cy="4351338"/>
              </a:xfrm>
              <a:blipFill>
                <a:blip r:embed="rId3"/>
                <a:stretch>
                  <a:fillRect l="-870" t="-3221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432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D8ACF77-3E7B-C8A8-1330-F34F503A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Semiology in CFE (classification)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DFC77D9C-4C12-55A6-05A5-3E0B4972EE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6859" y="1815793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Input:</a:t>
                </a:r>
              </a:p>
              <a:p>
                <a:pPr marL="0" indent="0">
                  <a:buNone/>
                </a:pPr>
                <a:r>
                  <a:rPr lang="en-US" dirty="0"/>
                  <a:t>	Original Datapoints x </a:t>
                </a:r>
                <a:r>
                  <a:rPr lang="el-GR" dirty="0"/>
                  <a:t>ε </a:t>
                </a:r>
                <a:r>
                  <a:rPr lang="en-US" dirty="0"/>
                  <a:t>X, </a:t>
                </a:r>
              </a:p>
              <a:p>
                <a:pPr marL="0" indent="0">
                  <a:buNone/>
                </a:pPr>
                <a:r>
                  <a:rPr lang="en-US" dirty="0"/>
                  <a:t>	Actual label of datapoint y </a:t>
                </a:r>
                <a:r>
                  <a:rPr lang="el-GR" dirty="0"/>
                  <a:t>ε Υ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Output: </a:t>
                </a:r>
              </a:p>
              <a:p>
                <a:pPr marL="0" indent="0">
                  <a:buNone/>
                </a:pPr>
                <a:r>
                  <a:rPr lang="en-US" dirty="0"/>
                  <a:t>	 Model’s prediction: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l-GR" dirty="0"/>
              </a:p>
              <a:p>
                <a:pPr marL="0" indent="0">
                  <a:buNone/>
                </a:pPr>
                <a:r>
                  <a:rPr lang="en-US" dirty="0"/>
                  <a:t>Counterfactual:</a:t>
                </a:r>
              </a:p>
              <a:p>
                <a:pPr marL="0" indent="0">
                  <a:buNone/>
                </a:pPr>
                <a:r>
                  <a:rPr lang="en-US" dirty="0"/>
                  <a:t>	x’: A datapoint closely resembling x, but with a prediction opposite to 	the model’s (Y’)</a:t>
                </a:r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DFC77D9C-4C12-55A6-05A5-3E0B4972EE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6859" y="1815793"/>
                <a:ext cx="10515600" cy="4351338"/>
              </a:xfrm>
              <a:blipFill>
                <a:blip r:embed="rId2"/>
                <a:stretch>
                  <a:fillRect l="-1043" t="-280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837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D8ACF77-3E7B-C8A8-1330-F34F503A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Counterfactual Explanations: An Example with Alice's Loan Application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FC77D9C-4C12-55A6-05A5-3E0B4972E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859" y="1815793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Scenario:</a:t>
            </a:r>
          </a:p>
          <a:p>
            <a:pPr marL="0" indent="0">
              <a:buNone/>
            </a:pPr>
            <a:r>
              <a:rPr lang="en-US" dirty="0"/>
              <a:t>	Alice applies for a home mortgage loan, and her application is assessed by a machine learning 	classifier based on features like Income, Credit Score, Education, and 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Problem</a:t>
            </a:r>
            <a:r>
              <a:rPr lang="en-US" sz="3200" dirty="0"/>
              <a:t> Faced: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Alice is denied the loan </a:t>
            </a:r>
            <a:r>
              <a:rPr lang="en-US" dirty="0"/>
              <a:t>and wonders: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Why was the loan denied?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What can she do to get approved in the future?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sz="3200" dirty="0"/>
              <a:t>Traditional Explanations vs Counterfactual Explanations:</a:t>
            </a:r>
          </a:p>
          <a:p>
            <a:pPr lvl="1"/>
            <a:r>
              <a:rPr lang="en-US" dirty="0"/>
              <a:t>Traditional explanations might say, "Credit Score was too low."</a:t>
            </a:r>
          </a:p>
          <a:p>
            <a:pPr lvl="1"/>
            <a:r>
              <a:rPr lang="en-US" dirty="0"/>
              <a:t>Counterfactual explanations provide actionable advice, like increasing income by $10K or obtaining a new master's degree.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3200" dirty="0"/>
              <a:t>Assumption:</a:t>
            </a:r>
          </a:p>
          <a:p>
            <a:pPr marL="0" indent="0">
              <a:buNone/>
            </a:pPr>
            <a:r>
              <a:rPr lang="en-US" dirty="0"/>
              <a:t>	The classifier remains unchanged in the future, making the counterfactual advice reliable for future 	applications.</a:t>
            </a:r>
          </a:p>
        </p:txBody>
      </p:sp>
    </p:spTree>
    <p:extLst>
      <p:ext uri="{BB962C8B-B14F-4D97-AF65-F5344CB8AC3E}">
        <p14:creationId xmlns:p14="http://schemas.microsoft.com/office/powerpoint/2010/main" val="1758141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D8ACF77-3E7B-C8A8-1330-F34F503A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makes a </a:t>
            </a:r>
            <a:r>
              <a:rPr lang="en-US" b="1" dirty="0"/>
              <a:t>Good</a:t>
            </a:r>
            <a:r>
              <a:rPr lang="en-US" dirty="0"/>
              <a:t> Counterfactual Explanation?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FC77D9C-4C12-55A6-05A5-3E0B4972E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859" y="1915318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Small Changes:</a:t>
            </a:r>
          </a:p>
          <a:p>
            <a:pPr marL="457200" lvl="1" indent="0">
              <a:buNone/>
            </a:pPr>
            <a:r>
              <a:rPr lang="en-US" dirty="0"/>
              <a:t>	CFE should suggest the smallest possible change for a different outcome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Simplicity:</a:t>
            </a:r>
          </a:p>
          <a:p>
            <a:pPr marL="457200" lvl="1" indent="0">
              <a:buNone/>
            </a:pPr>
            <a:r>
              <a:rPr lang="en-US" dirty="0"/>
              <a:t>	Easier to focus on changing a few features rather than many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Actionable &amp; Realistic:</a:t>
            </a:r>
          </a:p>
          <a:p>
            <a:pPr marL="0" indent="0">
              <a:buNone/>
            </a:pPr>
            <a:r>
              <a:rPr lang="en-US" dirty="0"/>
              <a:t>	The advice should be feasible and not suggest changing 	immutable features (e.g., age)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72742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D8ACF77-3E7B-C8A8-1330-F34F503A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Research Themes in Counterfactual Explanations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DFC77D9C-4C12-55A6-05A5-3E0B4972EE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6859" y="1815793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1. CFE Validity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CFE is an optimization problem that states:</a:t>
                </a:r>
                <a:br>
                  <a:rPr lang="en-US" dirty="0"/>
                </a:br>
                <a:r>
                  <a:rPr lang="en-US" dirty="0"/>
                  <a:t>	</a:t>
                </a:r>
              </a:p>
              <a:p>
                <a:pPr marL="1428750" lvl="2" indent="-514350">
                  <a:buFont typeface="+mj-lt"/>
                  <a:buAutoNum type="arabicPeriod"/>
                </a:pPr>
                <a:r>
                  <a:rPr lang="en-US" dirty="0"/>
                  <a:t>Objective: </a:t>
                </a:r>
                <a:r>
                  <a:rPr lang="en-US" b="1" dirty="0"/>
                  <a:t>Minimize</a:t>
                </a:r>
                <a:r>
                  <a:rPr lang="en-US" dirty="0"/>
                  <a:t> the distance between CF (x’) and the original (x) (1)</a:t>
                </a:r>
              </a:p>
              <a:p>
                <a:pPr marL="1428750" lvl="2" indent="-514350">
                  <a:buFont typeface="+mj-lt"/>
                  <a:buAutoNum type="arabicPeriod"/>
                </a:pPr>
                <a:r>
                  <a:rPr lang="en-US" dirty="0"/>
                  <a:t>Constraint: Classifier output on CF (f(x’)) </a:t>
                </a:r>
                <a:r>
                  <a:rPr lang="en-US" b="1" dirty="0"/>
                  <a:t>matches</a:t>
                </a:r>
                <a:r>
                  <a:rPr lang="en-US" dirty="0"/>
                  <a:t> desired label (y’ e Y)</a:t>
                </a:r>
              </a:p>
              <a:p>
                <a:pPr marL="1428750" lvl="2" indent="-514350">
                  <a:buFont typeface="+mj-lt"/>
                  <a:buAutoNum type="arabicPeriod"/>
                </a:pPr>
                <a:endParaRPr lang="en-US" dirty="0"/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eqArr>
                              <m:eqArr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eqAr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𝑠𝑢𝑏𝑗𝑒𝑐𝑡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𝑡𝑜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func>
                      </m:e>
                    </m:func>
                    <m:r>
                      <a:rPr lang="el-G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(1)</a:t>
                </a:r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DFC77D9C-4C12-55A6-05A5-3E0B4972EE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6859" y="1815793"/>
                <a:ext cx="10515600" cy="4351338"/>
              </a:xfrm>
              <a:blipFill>
                <a:blip r:embed="rId3"/>
                <a:stretch>
                  <a:fillRect l="-1159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6C1A0B62-CEA4-D5B6-5E44-F9107A434A46}"/>
              </a:ext>
            </a:extLst>
          </p:cNvPr>
          <p:cNvCxnSpPr>
            <a:cxnSpLocks/>
          </p:cNvCxnSpPr>
          <p:nvPr/>
        </p:nvCxnSpPr>
        <p:spPr>
          <a:xfrm flipV="1">
            <a:off x="2271252" y="5489498"/>
            <a:ext cx="1116841" cy="677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4626B43A-F0BC-EEC0-7E09-715799652E55}"/>
              </a:ext>
            </a:extLst>
          </p:cNvPr>
          <p:cNvCxnSpPr>
            <a:cxnSpLocks/>
            <a:stCxn id="3" idx="2"/>
          </p:cNvCxnSpPr>
          <p:nvPr/>
        </p:nvCxnSpPr>
        <p:spPr>
          <a:xfrm flipH="1" flipV="1">
            <a:off x="5278237" y="5489498"/>
            <a:ext cx="896422" cy="677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C17EC5F-371F-C9BA-681C-497C426EF142}"/>
              </a:ext>
            </a:extLst>
          </p:cNvPr>
          <p:cNvSpPr txBox="1"/>
          <p:nvPr/>
        </p:nvSpPr>
        <p:spPr>
          <a:xfrm>
            <a:off x="982199" y="6266656"/>
            <a:ext cx="3224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Classifier output to match the desired class</a:t>
            </a:r>
            <a:endParaRPr lang="el-GR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79FEBB-16CF-1FB2-C7E4-957A97BAA74F}"/>
              </a:ext>
            </a:extLst>
          </p:cNvPr>
          <p:cNvSpPr txBox="1"/>
          <p:nvPr/>
        </p:nvSpPr>
        <p:spPr>
          <a:xfrm>
            <a:off x="4416029" y="6269807"/>
            <a:ext cx="3224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CF to be close to the original datapoint</a:t>
            </a:r>
            <a:endParaRPr lang="el-GR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BA0455-4CF5-CD1A-E962-DFF94159A60D}"/>
              </a:ext>
            </a:extLst>
          </p:cNvPr>
          <p:cNvSpPr txBox="1"/>
          <p:nvPr/>
        </p:nvSpPr>
        <p:spPr>
          <a:xfrm>
            <a:off x="7452848" y="4963568"/>
            <a:ext cx="3003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λ: </a:t>
            </a:r>
            <a:r>
              <a:rPr lang="en-US" dirty="0"/>
              <a:t>Hyperparameter (trade-off between the two terms)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d: distance function (L1/L2)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4E7E08-98D6-7354-6EB9-640065CB1620}"/>
                  </a:ext>
                </a:extLst>
              </p:cNvPr>
              <p:cNvSpPr txBox="1"/>
              <p:nvPr/>
            </p:nvSpPr>
            <p:spPr>
              <a:xfrm>
                <a:off x="1850050" y="4938963"/>
                <a:ext cx="4963704" cy="550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eqArr>
                              <m:eqArr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eqArr>
                          </m:fName>
                          <m:e>
                            <m:eqArr>
                              <m:eqArr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e>
                              <m:e>
                                <m:r>
                                  <a:rPr lang="el-G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eqArr>
                            <m:r>
                              <a:rPr lang="el-G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l-G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l-G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l-G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l-G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l-G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</m:oMath>
                </a14:m>
                <a:r>
                  <a:rPr lang="en-US" b="0" dirty="0"/>
                  <a:t>(2)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4E7E08-98D6-7354-6EB9-640065CB1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050" y="4938963"/>
                <a:ext cx="4963704" cy="550535"/>
              </a:xfrm>
              <a:prstGeom prst="rect">
                <a:avLst/>
              </a:prstGeom>
              <a:blipFill>
                <a:blip r:embed="rId4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689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D8ACF77-3E7B-C8A8-1330-F34F503A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Counterfactuals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Θέση περιεχομένου 4">
            <a:extLst>
              <a:ext uri="{FF2B5EF4-FFF2-40B4-BE49-F238E27FC236}">
                <a16:creationId xmlns:a16="http://schemas.microsoft.com/office/drawing/2014/main" id="{7A2A03C9-82E4-1A8A-3B4A-CA2EE0326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41889" y="1851357"/>
            <a:ext cx="4908221" cy="315528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334894-72E0-F21E-8EBF-B316004100CE}"/>
              </a:ext>
            </a:extLst>
          </p:cNvPr>
          <p:cNvSpPr txBox="1"/>
          <p:nvPr/>
        </p:nvSpPr>
        <p:spPr>
          <a:xfrm>
            <a:off x="2622577" y="5129844"/>
            <a:ext cx="6946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CF that indeed is classified in the desired class is a valid counterfactual</a:t>
            </a:r>
          </a:p>
          <a:p>
            <a:r>
              <a:rPr lang="en-US" dirty="0"/>
              <a:t>The distance to the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CF is smaller than the distance to the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 CF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98594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D8ACF77-3E7B-C8A8-1330-F34F503A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Research Themes in Counterfactual Explanations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DFC77D9C-4C12-55A6-05A5-3E0B4972EE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6859" y="1815793"/>
                <a:ext cx="10515600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2. Actionability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Concept:</a:t>
                </a:r>
              </a:p>
              <a:p>
                <a:pPr marL="0" indent="0">
                  <a:buNone/>
                </a:pPr>
                <a:r>
                  <a:rPr lang="en-US" dirty="0"/>
                  <a:t>		Ignore immutable features (e.g., race, country of origin)</a:t>
                </a:r>
              </a:p>
              <a:p>
                <a:pPr marL="0" indent="0">
                  <a:buNone/>
                </a:pPr>
                <a:r>
                  <a:rPr lang="en-US" dirty="0"/>
                  <a:t>		Focus on mutable/actionable features: A (e.g., bank balance)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Objective:</a:t>
                </a:r>
              </a:p>
              <a:p>
                <a:pPr marL="0" indent="0">
                  <a:buNone/>
                </a:pPr>
                <a:r>
                  <a:rPr lang="en-US" dirty="0"/>
                  <a:t>		Avoid suggesting changes to immutable or legally sensitive 					features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eqArr>
                              <m:eqArr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eqArr>
                          </m:fName>
                          <m:e>
                            <m:eqArr>
                              <m:eqArr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e>
                              <m:e>
                                <m:r>
                                  <a:rPr lang="el-G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eqArr>
                            <m:r>
                              <a:rPr lang="el-G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l-G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l-G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l-G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l-G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l-G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b="0" dirty="0"/>
                  <a:t>(</a:t>
                </a:r>
                <a:r>
                  <a:rPr lang="en-US" dirty="0"/>
                  <a:t>3</a:t>
                </a:r>
                <a:r>
                  <a:rPr lang="en-US" b="0" dirty="0"/>
                  <a:t>)</a:t>
                </a: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	</a:t>
                </a:r>
                <a:r>
                  <a:rPr lang="en-US" dirty="0">
                    <a:solidFill>
                      <a:srgbClr val="FF0000"/>
                    </a:solidFill>
                  </a:rPr>
                  <a:t>Importance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	Ensures that the advice is given is </a:t>
                </a:r>
                <a:r>
                  <a:rPr lang="en-US" b="1" dirty="0"/>
                  <a:t>realistic</a:t>
                </a:r>
                <a:r>
                  <a:rPr lang="en-US" dirty="0"/>
                  <a:t> and </a:t>
                </a:r>
                <a:r>
                  <a:rPr lang="en-US" b="1" dirty="0"/>
                  <a:t>feasible</a:t>
                </a:r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DFC77D9C-4C12-55A6-05A5-3E0B4972EE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6859" y="1815793"/>
                <a:ext cx="10515600" cy="4351338"/>
              </a:xfrm>
              <a:blipFill>
                <a:blip r:embed="rId3"/>
                <a:stretch>
                  <a:fillRect l="-580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888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D8ACF77-3E7B-C8A8-1330-F34F503A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Research Themes in Counterfactual Explanations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DFC77D9C-4C12-55A6-05A5-3E0B4972EE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6859" y="1815793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3. Sparsity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Concept:</a:t>
                </a:r>
              </a:p>
              <a:p>
                <a:pPr marL="0" indent="0">
                  <a:buNone/>
                </a:pPr>
                <a:r>
                  <a:rPr lang="en-US" dirty="0"/>
                  <a:t>		Ideal CFs should change fewer features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Objective:</a:t>
                </a:r>
              </a:p>
              <a:p>
                <a:pPr marL="0" indent="0">
                  <a:buNone/>
                </a:pPr>
                <a:r>
                  <a:rPr lang="en-US" dirty="0"/>
                  <a:t>		Make the explanation easier to understand and act upon	</a:t>
                </a:r>
              </a:p>
              <a:p>
                <a:pPr marL="0" indent="0">
                  <a:buNone/>
                </a:pPr>
                <a:r>
                  <a:rPr lang="en-US" dirty="0"/>
                  <a:t>		Include a penalty function: g(x’ – x), e.g., L0/L1 norm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eqArr>
                              <m:eqArr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eqArr>
                          </m:fName>
                          <m:e>
                            <m:eqArr>
                              <m:eqArr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e>
                              <m:e>
                                <m:r>
                                  <a:rPr lang="el-G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eqArr>
                            <m:r>
                              <a:rPr lang="el-G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l-G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l-G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l-G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l-G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l-G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b="0" dirty="0"/>
                  <a:t>(</a:t>
                </a:r>
                <a:r>
                  <a:rPr lang="en-US" dirty="0"/>
                  <a:t>4</a:t>
                </a:r>
                <a:r>
                  <a:rPr lang="en-US" b="0" dirty="0"/>
                  <a:t>)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	Importance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	Enhance </a:t>
                </a:r>
                <a:r>
                  <a:rPr lang="en-US" b="1" dirty="0"/>
                  <a:t>user comprehension </a:t>
                </a:r>
                <a:r>
                  <a:rPr lang="en-US" dirty="0"/>
                  <a:t>and </a:t>
                </a:r>
                <a:r>
                  <a:rPr lang="en-US" b="1" dirty="0"/>
                  <a:t>actionability</a:t>
                </a:r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DFC77D9C-4C12-55A6-05A5-3E0B4972EE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6859" y="1815793"/>
                <a:ext cx="10515600" cy="4351338"/>
              </a:xfrm>
              <a:blipFill>
                <a:blip r:embed="rId3"/>
                <a:stretch>
                  <a:fillRect l="-754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290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D8ACF77-3E7B-C8A8-1330-F34F503A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Research Themes in Counterfactual Explanations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DFC77D9C-4C12-55A6-05A5-3E0B4972EE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6859" y="1815793"/>
                <a:ext cx="10515600" cy="4351338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4. Data Manifold closeness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Concept:</a:t>
                </a:r>
              </a:p>
              <a:p>
                <a:pPr marL="0" indent="0">
                  <a:buNone/>
                </a:pPr>
                <a:r>
                  <a:rPr lang="en-US" dirty="0"/>
                  <a:t>		CFs should be closer to the training data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Objective:</a:t>
                </a:r>
              </a:p>
              <a:p>
                <a:pPr marL="0" indent="0">
                  <a:buNone/>
                </a:pPr>
                <a:r>
                  <a:rPr lang="en-US" dirty="0"/>
                  <a:t>		Ensure that the CF is realistic and not anomalous</a:t>
                </a:r>
              </a:p>
              <a:p>
                <a:pPr marL="0" indent="0">
                  <a:buNone/>
                </a:pPr>
                <a:r>
                  <a:rPr lang="en-US" dirty="0"/>
                  <a:t>		Data Manifold (</a:t>
                </a:r>
                <a:r>
                  <a:rPr lang="el-GR" sz="2800" b="0" i="0" u="none" strike="noStrike" baseline="0" dirty="0">
                    <a:latin typeface="LibertineMathMI"/>
                  </a:rPr>
                  <a:t>𝑙 </a:t>
                </a:r>
                <a:r>
                  <a:rPr lang="en-US" dirty="0"/>
                  <a:t>): A region that represents the space of observed data correlations</a:t>
                </a:r>
              </a:p>
              <a:p>
                <a:pPr marL="0" indent="0">
                  <a:buNone/>
                </a:pPr>
                <a:r>
                  <a:rPr lang="en-US" dirty="0"/>
                  <a:t>		Include a penalty function: </a:t>
                </a:r>
                <a:r>
                  <a:rPr lang="el-GR" sz="2900" b="0" i="0" u="none" strike="noStrike" baseline="0" dirty="0">
                    <a:latin typeface="LibertineMathMI"/>
                  </a:rPr>
                  <a:t>𝑙 </a:t>
                </a:r>
                <a:r>
                  <a:rPr lang="en-US" dirty="0"/>
                  <a:t>(x’; X)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eqArr>
                              <m:eqArr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eqArr>
                          </m:fName>
                          <m:e>
                            <m:eqArr>
                              <m:eqArr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e>
                              <m:e>
                                <m:r>
                                  <a:rPr lang="el-G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eqArr>
                            <m:r>
                              <a:rPr lang="el-G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l-G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l-G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l-G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l-G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l-G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b="0" dirty="0"/>
                  <a:t>(5)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	Importance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	Increases </a:t>
                </a:r>
                <a:r>
                  <a:rPr lang="en-US" b="1" dirty="0"/>
                  <a:t>trust</a:t>
                </a:r>
                <a:r>
                  <a:rPr lang="en-US" dirty="0"/>
                  <a:t> and </a:t>
                </a:r>
                <a:r>
                  <a:rPr lang="en-US" b="1" dirty="0"/>
                  <a:t>reliability</a:t>
                </a:r>
                <a:r>
                  <a:rPr lang="en-US" dirty="0"/>
                  <a:t> in the CF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DFC77D9C-4C12-55A6-05A5-3E0B4972EE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6859" y="1815793"/>
                <a:ext cx="10515600" cy="4351338"/>
              </a:xfrm>
              <a:blipFill>
                <a:blip r:embed="rId3"/>
                <a:stretch>
                  <a:fillRect l="-464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709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59B0E23-BE07-1981-98E1-D67F5CF1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093ABEE0-5FEA-B58A-FB47-006E944D61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0475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7880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3024DBF-714F-DC6E-DB98-D0D6BBCC2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516" y="60960"/>
            <a:ext cx="10792968" cy="1325563"/>
          </a:xfrm>
        </p:spPr>
        <p:txBody>
          <a:bodyPr/>
          <a:lstStyle/>
          <a:p>
            <a:r>
              <a:rPr lang="en-US" dirty="0"/>
              <a:t>Approaches to Ensure Data Manifold Closeness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51183B3-39A0-A7B4-13CE-52997FE57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516" y="1253223"/>
            <a:ext cx="5257800" cy="5679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VAEs (Variational Autoencoders):</a:t>
            </a:r>
            <a:br>
              <a:rPr lang="en-US" sz="1600" dirty="0"/>
            </a:br>
            <a:r>
              <a:rPr lang="en-US" sz="1600" dirty="0"/>
              <a:t>  - Training VAEs can learn to encode/decode data points</a:t>
            </a:r>
            <a:br>
              <a:rPr lang="en-US" sz="1600" dirty="0"/>
            </a:br>
            <a:r>
              <a:rPr lang="en-US" sz="1600" dirty="0"/>
              <a:t>    close to the manifold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Cycle Consistency in GANs :</a:t>
            </a:r>
          </a:p>
          <a:p>
            <a:pPr marL="0" indent="0">
              <a:buNone/>
            </a:pPr>
            <a:r>
              <a:rPr lang="en-US" sz="1600" dirty="0"/>
              <a:t>  - Use GANs to generate new data points</a:t>
            </a:r>
          </a:p>
          <a:p>
            <a:pPr marL="0" indent="0">
              <a:buNone/>
            </a:pPr>
            <a:r>
              <a:rPr lang="en-US" sz="1600" dirty="0"/>
              <a:t>  - GANs are often note able to generate data that adhere to</a:t>
            </a:r>
            <a:br>
              <a:rPr lang="en-US" sz="1600" dirty="0"/>
            </a:br>
            <a:r>
              <a:rPr lang="en-US" sz="1600" dirty="0"/>
              <a:t>    the data manifold </a:t>
            </a:r>
          </a:p>
          <a:p>
            <a:pPr marL="0" indent="0">
              <a:buNone/>
            </a:pPr>
            <a:r>
              <a:rPr lang="en-US" sz="1600" dirty="0"/>
              <a:t>  - Use cycle consistency loss to ensure closeness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Latent Space Sampling : </a:t>
            </a:r>
            <a:br>
              <a:rPr lang="en-US" sz="1600" dirty="0"/>
            </a:br>
            <a:r>
              <a:rPr lang="en-US" sz="1600" dirty="0"/>
              <a:t>  - Sample points from the latent space of a trained  VAE/GAN</a:t>
            </a:r>
            <a:br>
              <a:rPr lang="en-US" sz="1600" dirty="0"/>
            </a:br>
            <a:r>
              <a:rPr lang="en-US" sz="1600" dirty="0"/>
              <a:t>    and decode them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Predictive Entropy : </a:t>
            </a:r>
            <a:br>
              <a:rPr lang="en-US" sz="1600" dirty="0"/>
            </a:br>
            <a:r>
              <a:rPr lang="en-US" sz="1600" dirty="0"/>
              <a:t>  - Find new data point that maximizes the uncertainty of the</a:t>
            </a:r>
            <a:br>
              <a:rPr lang="en-US" sz="1600" dirty="0"/>
            </a:br>
            <a:r>
              <a:rPr lang="en-US" sz="1600" dirty="0"/>
              <a:t>    model</a:t>
            </a:r>
          </a:p>
          <a:p>
            <a:pPr marL="0" indent="0">
              <a:buNone/>
            </a:pPr>
            <a:r>
              <a:rPr lang="en-US" sz="1600" dirty="0"/>
              <a:t> - This is likely to be a point that is close to the manifold, but</a:t>
            </a:r>
            <a:br>
              <a:rPr lang="en-US" sz="1600" dirty="0"/>
            </a:br>
            <a:r>
              <a:rPr lang="en-US" sz="1600" dirty="0"/>
              <a:t>    the model is not confident in predicting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5024D3-544A-61DD-2F01-D60FB8EA6C4D}"/>
              </a:ext>
            </a:extLst>
          </p:cNvPr>
          <p:cNvSpPr txBox="1"/>
          <p:nvPr/>
        </p:nvSpPr>
        <p:spPr>
          <a:xfrm>
            <a:off x="6595872" y="1215200"/>
            <a:ext cx="409073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b="1" dirty="0"/>
              <a:t>Kernel Density Estimation (KDE) : </a:t>
            </a:r>
          </a:p>
          <a:p>
            <a:pPr marL="0" indent="0">
              <a:buNone/>
            </a:pPr>
            <a:r>
              <a:rPr lang="en-US" sz="1600" dirty="0"/>
              <a:t>  - Using KDE, estimate the PDF</a:t>
            </a:r>
            <a:r>
              <a:rPr lang="el-GR" sz="1600" dirty="0"/>
              <a:t> (</a:t>
            </a:r>
            <a:r>
              <a:rPr lang="en-US" sz="1600" dirty="0"/>
              <a:t>probability</a:t>
            </a:r>
            <a:br>
              <a:rPr lang="en-US" sz="1600" dirty="0"/>
            </a:br>
            <a:r>
              <a:rPr lang="en-US" sz="1600" dirty="0"/>
              <a:t>     density function) of the underlying data</a:t>
            </a:r>
            <a:br>
              <a:rPr lang="en-US" sz="1600" dirty="0"/>
            </a:br>
            <a:r>
              <a:rPr lang="en-US" sz="1600" dirty="0"/>
              <a:t>     manifold by averaging the PDFs of a set of</a:t>
            </a:r>
            <a:br>
              <a:rPr lang="en-US" sz="1600" dirty="0"/>
            </a:br>
            <a:r>
              <a:rPr lang="en-US" sz="1600" dirty="0"/>
              <a:t>     kernel that are centered on the data points</a:t>
            </a:r>
          </a:p>
          <a:p>
            <a:pPr marL="0" indent="0">
              <a:buNone/>
            </a:pPr>
            <a:r>
              <a:rPr lang="en-US" sz="1600" dirty="0"/>
              <a:t>  -  Then sample from the PDF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/>
              <a:t>k-Nearest Training Points : </a:t>
            </a:r>
            <a:br>
              <a:rPr lang="en-US" sz="1600" dirty="0"/>
            </a:br>
            <a:r>
              <a:rPr lang="en-US" sz="1600" dirty="0"/>
              <a:t>  - Constrain the distance of a CFE from the k</a:t>
            </a:r>
            <a:br>
              <a:rPr lang="en-US" sz="1600" dirty="0"/>
            </a:br>
            <a:r>
              <a:rPr lang="en-US" sz="1600" dirty="0"/>
              <a:t>    nearest training data points</a:t>
            </a:r>
          </a:p>
          <a:p>
            <a:r>
              <a:rPr lang="en-US" sz="1600" dirty="0"/>
              <a:t>  - Or generate CFE by taking the weighted</a:t>
            </a:r>
            <a:br>
              <a:rPr lang="en-US" sz="1600" dirty="0"/>
            </a:br>
            <a:r>
              <a:rPr lang="en-US" sz="1600" dirty="0"/>
              <a:t>   average of the k-Nearest training points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Feature Correlations : </a:t>
            </a:r>
          </a:p>
          <a:p>
            <a:pPr marL="0" indent="0">
              <a:buNone/>
            </a:pPr>
            <a:r>
              <a:rPr lang="en-US" sz="1600" dirty="0"/>
              <a:t>  - Utilize feature correlations to maintain</a:t>
            </a:r>
            <a:br>
              <a:rPr lang="en-US" sz="1600" dirty="0"/>
            </a:br>
            <a:r>
              <a:rPr lang="en-US" sz="1600" dirty="0"/>
              <a:t>     manifold closeness</a:t>
            </a:r>
          </a:p>
          <a:p>
            <a:pPr marL="0" indent="0">
              <a:buNone/>
            </a:pPr>
            <a:r>
              <a:rPr lang="en-US" sz="1600" dirty="0"/>
              <a:t>  - Sampling from a multivariate normal</a:t>
            </a:r>
            <a:br>
              <a:rPr lang="en-US" sz="1600" dirty="0"/>
            </a:br>
            <a:r>
              <a:rPr lang="en-US" sz="1600" dirty="0"/>
              <a:t>    distribution with the same mean and</a:t>
            </a:r>
            <a:br>
              <a:rPr lang="en-US" sz="1600" dirty="0"/>
            </a:br>
            <a:r>
              <a:rPr lang="en-US" sz="1600" dirty="0"/>
              <a:t>    covariance as the training data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No New Datapoint Generation : </a:t>
            </a:r>
          </a:p>
          <a:p>
            <a:pPr marL="0" indent="0">
              <a:buNone/>
            </a:pPr>
            <a:r>
              <a:rPr lang="en-US" sz="1600" dirty="0"/>
              <a:t>  - Some methods avoid generating new</a:t>
            </a:r>
            <a:br>
              <a:rPr lang="en-US" sz="1600" dirty="0"/>
            </a:br>
            <a:r>
              <a:rPr lang="en-US" sz="1600" dirty="0"/>
              <a:t>    datapoints to ensure closeness</a:t>
            </a:r>
          </a:p>
        </p:txBody>
      </p:sp>
    </p:spTree>
    <p:extLst>
      <p:ext uri="{BB962C8B-B14F-4D97-AF65-F5344CB8AC3E}">
        <p14:creationId xmlns:p14="http://schemas.microsoft.com/office/powerpoint/2010/main" val="2888127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8ACF77-3E7B-C8A8-1330-F34F503A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Counterfactuals</a:t>
            </a:r>
          </a:p>
        </p:txBody>
      </p:sp>
      <p:pic>
        <p:nvPicPr>
          <p:cNvPr id="4" name="Θέση περιεχομένου 4">
            <a:extLst>
              <a:ext uri="{FF2B5EF4-FFF2-40B4-BE49-F238E27FC236}">
                <a16:creationId xmlns:a16="http://schemas.microsoft.com/office/drawing/2014/main" id="{7A2A03C9-82E4-1A8A-3B4A-CA2EE0326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79665" y="1851357"/>
            <a:ext cx="4908221" cy="3155285"/>
          </a:xfrm>
        </p:spPr>
      </p:pic>
    </p:spTree>
    <p:extLst>
      <p:ext uri="{BB962C8B-B14F-4D97-AF65-F5344CB8AC3E}">
        <p14:creationId xmlns:p14="http://schemas.microsoft.com/office/powerpoint/2010/main" val="2949225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D8ACF77-3E7B-C8A8-1330-F34F503A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Research Themes in Counterfactual Explanations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FC77D9C-4C12-55A6-05A5-3E0B4972E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859" y="1815793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5. Causality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Concept:</a:t>
            </a:r>
          </a:p>
          <a:p>
            <a:pPr marL="0" indent="0">
              <a:buNone/>
            </a:pPr>
            <a:r>
              <a:rPr lang="en-US" dirty="0"/>
              <a:t>		Maintain known causal relations between features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	Objective:</a:t>
            </a:r>
          </a:p>
          <a:p>
            <a:pPr marL="0" indent="0">
              <a:buNone/>
            </a:pPr>
            <a:r>
              <a:rPr lang="en-US" dirty="0"/>
              <a:t>		Make the CF more realistic and actionable</a:t>
            </a:r>
          </a:p>
          <a:p>
            <a:pPr marL="0" indent="0">
              <a:buNone/>
            </a:pPr>
            <a:r>
              <a:rPr lang="en-US" dirty="0"/>
              <a:t>		Features in Real-world data: Rarely independent</a:t>
            </a:r>
          </a:p>
          <a:p>
            <a:pPr marL="0" indent="0">
              <a:buNone/>
            </a:pPr>
            <a:r>
              <a:rPr lang="en-US" dirty="0"/>
              <a:t>			Changes in one feature can affect others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0" i="0" dirty="0">
                <a:effectLst/>
              </a:rPr>
              <a:t>Causal relations must be a crucial component in the loss function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Importance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Ensures that the advice </a:t>
            </a:r>
            <a:r>
              <a:rPr lang="en-US" b="1" dirty="0"/>
              <a:t>considers</a:t>
            </a:r>
            <a:r>
              <a:rPr lang="en-US" dirty="0"/>
              <a:t> real-world constraints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9631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Τίτλος 1">
            <a:extLst>
              <a:ext uri="{FF2B5EF4-FFF2-40B4-BE49-F238E27FC236}">
                <a16:creationId xmlns:a16="http://schemas.microsoft.com/office/drawing/2014/main" id="{837623D6-E757-0585-4BCE-96A2FA38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Properties of Counterfactuals</a:t>
            </a:r>
            <a:b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Explanations</a:t>
            </a:r>
          </a:p>
        </p:txBody>
      </p:sp>
    </p:spTree>
    <p:extLst>
      <p:ext uri="{BB962C8B-B14F-4D97-AF65-F5344CB8AC3E}">
        <p14:creationId xmlns:p14="http://schemas.microsoft.com/office/powerpoint/2010/main" val="1644867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D8ACF77-3E7B-C8A8-1330-F34F503A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Levels of Model Access in CFE Algorithms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FC77D9C-4C12-55A6-05A5-3E0B4972E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635" y="1597821"/>
            <a:ext cx="10515600" cy="3699920"/>
          </a:xfrm>
        </p:spPr>
        <p:txBody>
          <a:bodyPr>
            <a:noAutofit/>
          </a:bodyPr>
          <a:lstStyle/>
          <a:p>
            <a:r>
              <a:rPr lang="en-US" sz="1500" b="1" dirty="0"/>
              <a:t>Black-box (Prediction Function Only):</a:t>
            </a:r>
          </a:p>
          <a:p>
            <a:pPr marL="0" indent="0">
              <a:buNone/>
            </a:pPr>
            <a:r>
              <a:rPr lang="en-US" sz="1500" dirty="0"/>
              <a:t>	Utilizes gradient-free optimization algorithms</a:t>
            </a:r>
            <a:br>
              <a:rPr lang="en-US" sz="1500" dirty="0"/>
            </a:br>
            <a:endParaRPr lang="en-US" sz="1500" dirty="0"/>
          </a:p>
          <a:p>
            <a:r>
              <a:rPr lang="en-US" sz="1500" b="1" dirty="0"/>
              <a:t>Access to Gradients:</a:t>
            </a:r>
          </a:p>
          <a:p>
            <a:pPr marL="0" indent="0">
              <a:buNone/>
            </a:pPr>
            <a:r>
              <a:rPr lang="en-US" sz="1500" dirty="0"/>
              <a:t>	The gradients of a model measure how much the model’s output changes in response to a change in the input	</a:t>
            </a:r>
          </a:p>
          <a:p>
            <a:pPr marL="0" indent="0">
              <a:buNone/>
            </a:pPr>
            <a:r>
              <a:rPr lang="en-US" sz="1500" dirty="0"/>
              <a:t>	Used in gradient-based algorithms, limited to differentiable models</a:t>
            </a:r>
            <a:br>
              <a:rPr lang="en-US" sz="1500" dirty="0"/>
            </a:br>
            <a:endParaRPr lang="en-US" sz="1500" dirty="0"/>
          </a:p>
          <a:p>
            <a:r>
              <a:rPr lang="en-US" sz="1500" b="1" dirty="0"/>
              <a:t>Complete Model Internals:</a:t>
            </a:r>
          </a:p>
          <a:p>
            <a:pPr marL="0" indent="0">
              <a:buNone/>
            </a:pPr>
            <a:r>
              <a:rPr lang="en-US" sz="1500" dirty="0"/>
              <a:t>	Access to weights, biases and activation functions	</a:t>
            </a:r>
          </a:p>
          <a:p>
            <a:pPr marL="0" indent="0">
              <a:buNone/>
            </a:pPr>
            <a:r>
              <a:rPr lang="en-US" sz="1500" dirty="0"/>
              <a:t>	Required for solver-based methods like mixed integer programming and decision tree-based methods</a:t>
            </a:r>
            <a:br>
              <a:rPr lang="en-US" sz="1500" dirty="0"/>
            </a:br>
            <a:endParaRPr lang="en-US" sz="1500" dirty="0"/>
          </a:p>
          <a:p>
            <a:r>
              <a:rPr lang="en-US" sz="1500" b="1" dirty="0"/>
              <a:t>New Training Routines:</a:t>
            </a:r>
          </a:p>
          <a:p>
            <a:pPr marL="0" indent="0">
              <a:buNone/>
            </a:pPr>
            <a:r>
              <a:rPr lang="en-US" sz="1500" dirty="0"/>
              <a:t>	Add Adversarial loss during training of ML model to have higher probability of having recourse for the training datapoints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027AF-BC35-5894-DF65-722E9B8B971C}"/>
              </a:ext>
            </a:extLst>
          </p:cNvPr>
          <p:cNvSpPr txBox="1"/>
          <p:nvPr/>
        </p:nvSpPr>
        <p:spPr>
          <a:xfrm>
            <a:off x="3242053" y="5790275"/>
            <a:ext cx="5707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Significance of model Access: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Highlighting the impact on CF generation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Emphasizing the versatility and constraints of each level</a:t>
            </a:r>
            <a:endParaRPr lang="el-GR" dirty="0"/>
          </a:p>
        </p:txBody>
      </p:sp>
      <p:sp>
        <p:nvSpPr>
          <p:cNvPr id="6" name="Βέλος: Κάτω 5">
            <a:extLst>
              <a:ext uri="{FF2B5EF4-FFF2-40B4-BE49-F238E27FC236}">
                <a16:creationId xmlns:a16="http://schemas.microsoft.com/office/drawing/2014/main" id="{778C1F1F-3E56-A2DD-0120-8E3A6AABFDFD}"/>
              </a:ext>
            </a:extLst>
          </p:cNvPr>
          <p:cNvSpPr/>
          <p:nvPr/>
        </p:nvSpPr>
        <p:spPr>
          <a:xfrm rot="10800000">
            <a:off x="976514" y="1591877"/>
            <a:ext cx="274356" cy="298012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C01EAC-0318-31F5-2D54-2BB0DA803A74}"/>
              </a:ext>
            </a:extLst>
          </p:cNvPr>
          <p:cNvSpPr txBox="1"/>
          <p:nvPr/>
        </p:nvSpPr>
        <p:spPr>
          <a:xfrm rot="16200000">
            <a:off x="273641" y="2826102"/>
            <a:ext cx="118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Restriction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54634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D8ACF77-3E7B-C8A8-1330-F34F503A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Model Compatibility and Optimization Amortization in CFE Algorithms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FC77D9C-4C12-55A6-05A5-3E0B4972E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859" y="1815793"/>
            <a:ext cx="10515600" cy="35701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/>
              <a:t>Model Agnosticism:</a:t>
            </a:r>
          </a:p>
          <a:p>
            <a:pPr marL="0" indent="0">
              <a:buNone/>
            </a:pPr>
            <a:r>
              <a:rPr lang="en-US" sz="2200" dirty="0"/>
              <a:t>	Black-box methods are model-agnostic</a:t>
            </a:r>
          </a:p>
          <a:p>
            <a:pPr marL="0" indent="0">
              <a:buNone/>
            </a:pPr>
            <a:r>
              <a:rPr lang="en-US" sz="2200" dirty="0"/>
              <a:t>	Model-Specific:</a:t>
            </a:r>
          </a:p>
          <a:p>
            <a:pPr marL="0" indent="0">
              <a:buNone/>
            </a:pPr>
            <a:r>
              <a:rPr lang="en-US" sz="2200" dirty="0"/>
              <a:t>		Algorithms that work only for specific models</a:t>
            </a:r>
            <a:br>
              <a:rPr lang="en-US" sz="2200" dirty="0"/>
            </a:br>
            <a:endParaRPr lang="en-US" sz="2200" dirty="0"/>
          </a:p>
          <a:p>
            <a:pPr marL="0" indent="0">
              <a:buNone/>
            </a:pPr>
            <a:r>
              <a:rPr lang="en-US" sz="2200" dirty="0"/>
              <a:t>Amortized Inference:</a:t>
            </a:r>
          </a:p>
          <a:p>
            <a:pPr marL="0" indent="0">
              <a:buNone/>
            </a:pPr>
            <a:r>
              <a:rPr lang="en-US" sz="2200" dirty="0"/>
              <a:t>	Algorithms that can generate CFEs for multiple inputs without requiring to solve an 	optimization problem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Multiple Counterfactuals:</a:t>
            </a:r>
          </a:p>
          <a:p>
            <a:pPr marL="0" indent="0">
              <a:buNone/>
            </a:pPr>
            <a:r>
              <a:rPr lang="en-US" sz="2200" dirty="0"/>
              <a:t>	Algorithms capable of generating diverse CFEs for a single input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93458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D8ACF77-3E7B-C8A8-1330-F34F503A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Numeric &amp; categorical features in CFE Algorithms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FC77D9C-4C12-55A6-05A5-3E0B4972E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4005"/>
            <a:ext cx="6059289" cy="35197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/>
              <a:t>Continuous Features:</a:t>
            </a:r>
          </a:p>
          <a:p>
            <a:pPr marL="0" indent="0">
              <a:buNone/>
            </a:pPr>
            <a:r>
              <a:rPr lang="en-US" sz="1600" dirty="0"/>
              <a:t>	Arithmetic Operations: Natural way to perform arithmetic over continuous features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Categorical Features: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C00000"/>
                </a:solidFill>
              </a:rPr>
              <a:t>Filtering Out: </a:t>
            </a:r>
            <a:r>
              <a:rPr lang="en-US" sz="1600" dirty="0"/>
              <a:t>Some algorithms cannot handle and thus remove categorical variable. This can lead to loss of information and performance degradation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C00000"/>
                </a:solidFill>
              </a:rPr>
              <a:t>One-Hot Encoding: </a:t>
            </a:r>
            <a:r>
              <a:rPr lang="en-US" sz="1600" dirty="0"/>
              <a:t>Convert to numerical but maintaining on-hotness is challenging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C00000"/>
                </a:solidFill>
              </a:rPr>
              <a:t>Different Distance Function:</a:t>
            </a:r>
            <a:r>
              <a:rPr lang="en-US" sz="1600" dirty="0"/>
              <a:t> Use indicator functions for distance calculation e.g., Jaccard, </a:t>
            </a:r>
            <a:r>
              <a:rPr lang="en-US" sz="1600" dirty="0" err="1"/>
              <a:t>Levensthein</a:t>
            </a:r>
            <a:r>
              <a:rPr lang="en-US" sz="1600" dirty="0"/>
              <a:t> (min number of insertions, deletions, and substitutions)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6E68C-F7F3-5214-7741-351A7E4E87EF}"/>
              </a:ext>
            </a:extLst>
          </p:cNvPr>
          <p:cNvSpPr txBox="1"/>
          <p:nvPr/>
        </p:nvSpPr>
        <p:spPr>
          <a:xfrm>
            <a:off x="6894441" y="2548324"/>
            <a:ext cx="5294511" cy="311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500" dirty="0">
                <a:solidFill>
                  <a:srgbClr val="C00000"/>
                </a:solidFill>
              </a:rPr>
              <a:t>Markov Chain Transitions: </a:t>
            </a:r>
            <a:r>
              <a:rPr lang="en-US" sz="1500" dirty="0"/>
              <a:t>sequence of events in which the probability of each event depends on the state attained in the previous event. Encode categorical distances by modeling transitions.</a:t>
            </a:r>
          </a:p>
          <a:p>
            <a:pPr marL="0" indent="0">
              <a:lnSpc>
                <a:spcPct val="110000"/>
              </a:lnSpc>
              <a:buNone/>
            </a:pPr>
            <a:br>
              <a:rPr lang="en-US" sz="1500" dirty="0">
                <a:solidFill>
                  <a:srgbClr val="C00000"/>
                </a:solidFill>
              </a:rPr>
            </a:br>
            <a:r>
              <a:rPr lang="en-US" sz="1500" dirty="0">
                <a:solidFill>
                  <a:srgbClr val="C00000"/>
                </a:solidFill>
              </a:rPr>
              <a:t>Gaussian Mixture &amp; Gumbel-</a:t>
            </a:r>
            <a:r>
              <a:rPr lang="en-US" sz="1500" dirty="0" err="1">
                <a:solidFill>
                  <a:srgbClr val="C00000"/>
                </a:solidFill>
              </a:rPr>
              <a:t>Softmax</a:t>
            </a:r>
            <a:r>
              <a:rPr lang="en-US" sz="1500" dirty="0">
                <a:solidFill>
                  <a:srgbClr val="C00000"/>
                </a:solidFill>
              </a:rPr>
              <a:t>:</a:t>
            </a:r>
            <a:r>
              <a:rPr lang="en-US" sz="1500" dirty="0"/>
              <a:t> GMM is a statistical model that assumes that the data is generated by a mixture of Gaussian distributions. GS type of probability distribution that can be used to represent categorical variables.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dirty="0"/>
              <a:t>Normalize and relax categorical features into continuous ones</a:t>
            </a:r>
            <a:br>
              <a:rPr lang="en-US" sz="1500" dirty="0"/>
            </a:br>
            <a:endParaRPr lang="en-US" sz="1500" dirty="0"/>
          </a:p>
          <a:p>
            <a:endParaRPr lang="en-US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AAEFBB-155E-1A8F-E4D1-B0F2F686D690}"/>
              </a:ext>
            </a:extLst>
          </p:cNvPr>
          <p:cNvSpPr txBox="1"/>
          <p:nvPr/>
        </p:nvSpPr>
        <p:spPr>
          <a:xfrm>
            <a:off x="3822569" y="5319133"/>
            <a:ext cx="6627043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b="1" dirty="0"/>
              <a:t>CFE algorithms that can handle both: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Genetic Algorithms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Evolutionary Algorithms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SMT (Satisfiability Modulo Theories) Solvers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174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Τίτλος 1">
            <a:extLst>
              <a:ext uri="{FF2B5EF4-FFF2-40B4-BE49-F238E27FC236}">
                <a16:creationId xmlns:a16="http://schemas.microsoft.com/office/drawing/2014/main" id="{837623D6-E757-0585-4BCE-96A2FA38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Relationship with other related terms -Counterfactuals</a:t>
            </a:r>
            <a:b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Explanations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F5F63-A934-679D-3F04-6804972848F1}"/>
              </a:ext>
            </a:extLst>
          </p:cNvPr>
          <p:cNvSpPr txBox="1"/>
          <p:nvPr/>
        </p:nvSpPr>
        <p:spPr>
          <a:xfrm>
            <a:off x="2909587" y="5097027"/>
            <a:ext cx="637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Understanding the Relationship Between CFEs and Related Terms</a:t>
            </a:r>
          </a:p>
        </p:txBody>
      </p:sp>
    </p:spTree>
    <p:extLst>
      <p:ext uri="{BB962C8B-B14F-4D97-AF65-F5344CB8AC3E}">
        <p14:creationId xmlns:p14="http://schemas.microsoft.com/office/powerpoint/2010/main" val="191285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8EB04971-66DD-C7ED-B0ED-88D5B2CE0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Algorithmic Recourse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6D41B1B-6766-7748-2D0F-24FB549BF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2705" y="804672"/>
            <a:ext cx="6010719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Refers to the set of </a:t>
            </a:r>
            <a:r>
              <a:rPr lang="en-US" sz="1800" b="1" dirty="0">
                <a:solidFill>
                  <a:schemeClr val="tx2"/>
                </a:solidFill>
              </a:rPr>
              <a:t>actionable</a:t>
            </a:r>
            <a:r>
              <a:rPr lang="en-US" sz="1800" dirty="0">
                <a:solidFill>
                  <a:schemeClr val="tx2"/>
                </a:solidFill>
              </a:rPr>
              <a:t> changes that an individual can make to their feature values to achieve a </a:t>
            </a:r>
            <a:r>
              <a:rPr lang="en-US" sz="1800" b="1" dirty="0">
                <a:solidFill>
                  <a:schemeClr val="tx2"/>
                </a:solidFill>
              </a:rPr>
              <a:t>desired</a:t>
            </a:r>
            <a:r>
              <a:rPr lang="en-US" sz="1800" dirty="0">
                <a:solidFill>
                  <a:schemeClr val="tx2"/>
                </a:solidFill>
              </a:rPr>
              <a:t> outcome from a predictive model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The focus is on providing </a:t>
            </a:r>
            <a:r>
              <a:rPr lang="en-US" sz="1800" b="1" dirty="0">
                <a:solidFill>
                  <a:schemeClr val="tx2"/>
                </a:solidFill>
              </a:rPr>
              <a:t>realistic</a:t>
            </a:r>
            <a:r>
              <a:rPr lang="en-US" sz="1800" dirty="0">
                <a:solidFill>
                  <a:schemeClr val="tx2"/>
                </a:solidFill>
              </a:rPr>
              <a:t> and </a:t>
            </a:r>
            <a:r>
              <a:rPr lang="en-US" sz="1800" b="1" dirty="0">
                <a:solidFill>
                  <a:schemeClr val="tx2"/>
                </a:solidFill>
              </a:rPr>
              <a:t>feasible</a:t>
            </a:r>
            <a:r>
              <a:rPr lang="en-US" sz="1800" dirty="0">
                <a:solidFill>
                  <a:schemeClr val="tx2"/>
                </a:solidFill>
              </a:rPr>
              <a:t> recommendations for changes that can be made to alter the model's decision</a:t>
            </a:r>
          </a:p>
        </p:txBody>
      </p:sp>
    </p:spTree>
    <p:extLst>
      <p:ext uri="{BB962C8B-B14F-4D97-AF65-F5344CB8AC3E}">
        <p14:creationId xmlns:p14="http://schemas.microsoft.com/office/powerpoint/2010/main" val="16658153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007A319-C948-2FD3-975C-CD263ED4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Recourse vs. Counterfactual Explanations</a:t>
            </a:r>
            <a:br>
              <a:rPr lang="en-US"/>
            </a:br>
            <a:endParaRPr lang="en-US" dirty="0"/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D8A5FCBB-4523-C888-48FF-B4AF93A53A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1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716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Τίτλος 1">
            <a:extLst>
              <a:ext uri="{FF2B5EF4-FFF2-40B4-BE49-F238E27FC236}">
                <a16:creationId xmlns:a16="http://schemas.microsoft.com/office/drawing/2014/main" id="{837623D6-E757-0585-4BCE-96A2FA38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91274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8EB04971-66DD-C7ED-B0ED-88D5B2CE0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Inverse Classification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6D41B1B-6766-7748-2D0F-24FB549BF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2705" y="804672"/>
            <a:ext cx="6010719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Aims to perturb input (no minimal changes) for the desired classification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IC: is more like a “how-to” guide for reaching a desired outcome</a:t>
            </a:r>
            <a:br>
              <a:rPr lang="el-GR" sz="1800" dirty="0">
                <a:solidFill>
                  <a:schemeClr val="tx2"/>
                </a:solidFill>
              </a:rPr>
            </a:b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CFEs: minimal changes to alter model’s decision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Similar Goals with CFEs: Both prescribe actions for desired outcomes</a:t>
            </a:r>
          </a:p>
        </p:txBody>
      </p:sp>
    </p:spTree>
    <p:extLst>
      <p:ext uri="{BB962C8B-B14F-4D97-AF65-F5344CB8AC3E}">
        <p14:creationId xmlns:p14="http://schemas.microsoft.com/office/powerpoint/2010/main" val="25160032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8EB04971-66DD-C7ED-B0ED-88D5B2CE0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Contrastive Explanation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6D41B1B-6766-7748-2D0F-24FB549BF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2705" y="804672"/>
            <a:ext cx="6010719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Explains why an input is classifies a certain way based on feature presence (pertinent positives)/absence (pertinent negatives)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CE: Find minimum perturbations needed to maintain the same class label or change it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Relation to CFEs: Similar optimization problems</a:t>
            </a:r>
            <a:br>
              <a:rPr lang="en-US" sz="1800" dirty="0">
                <a:solidFill>
                  <a:schemeClr val="tx2"/>
                </a:solidFill>
              </a:rPr>
            </a:b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60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8EB04971-66DD-C7ED-B0ED-88D5B2CE0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Adversarial Learning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6D41B1B-6766-7748-2D0F-24FB549BF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6128" y="-987551"/>
            <a:ext cx="6010719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Aims for least change to classify an input differently, often with the goal of far-exceeding the decision boundary and resulting in a highly-confident misclassification</a:t>
            </a:r>
            <a:br>
              <a:rPr lang="en-US" sz="1800" dirty="0">
                <a:solidFill>
                  <a:schemeClr val="tx2"/>
                </a:solidFill>
              </a:rPr>
            </a:b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Method to train ML models to be more robust to Adversarial example</a:t>
            </a:r>
            <a:br>
              <a:rPr lang="en-US" sz="1800" dirty="0">
                <a:solidFill>
                  <a:schemeClr val="tx2"/>
                </a:solidFill>
              </a:rPr>
            </a:b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While CFEs find feasible changes that would lead to a different but correct classification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0FDE1A4D-5EBF-8167-26FC-783914A33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523" y="3748877"/>
            <a:ext cx="5525930" cy="29996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E65978-02A4-DB98-7520-1E01600FF862}"/>
              </a:ext>
            </a:extLst>
          </p:cNvPr>
          <p:cNvSpPr txBox="1"/>
          <p:nvPr/>
        </p:nvSpPr>
        <p:spPr>
          <a:xfrm>
            <a:off x="5332291" y="2825546"/>
            <a:ext cx="5525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Adversarial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example carefully computed to be </a:t>
            </a:r>
            <a:r>
              <a:rPr lang="en-US" sz="1800" dirty="0">
                <a:solidFill>
                  <a:schemeClr val="tx2"/>
                </a:solidFill>
              </a:rPr>
              <a:t>highly-confident </a:t>
            </a:r>
            <a:r>
              <a:rPr lang="en-US" dirty="0"/>
              <a:t>misclassified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958551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Τίτλος 1">
            <a:extLst>
              <a:ext uri="{FF2B5EF4-FFF2-40B4-BE49-F238E27FC236}">
                <a16:creationId xmlns:a16="http://schemas.microsoft.com/office/drawing/2014/main" id="{837623D6-E757-0585-4BCE-96A2FA38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Evaluation metrics for Counterfactuals</a:t>
            </a:r>
            <a:b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Explanations</a:t>
            </a:r>
          </a:p>
        </p:txBody>
      </p:sp>
    </p:spTree>
    <p:extLst>
      <p:ext uri="{BB962C8B-B14F-4D97-AF65-F5344CB8AC3E}">
        <p14:creationId xmlns:p14="http://schemas.microsoft.com/office/powerpoint/2010/main" val="32904973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F72627F-184D-2EB4-34BA-D8716021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Evaluation Metrics for CFEs</a:t>
            </a:r>
          </a:p>
        </p:txBody>
      </p:sp>
      <p:pic>
        <p:nvPicPr>
          <p:cNvPr id="7" name="Graphic 6" descr="Σημάδι ελέγχου">
            <a:extLst>
              <a:ext uri="{FF2B5EF4-FFF2-40B4-BE49-F238E27FC236}">
                <a16:creationId xmlns:a16="http://schemas.microsoft.com/office/drawing/2014/main" id="{AA18E86E-A1A3-76D1-76F2-D5C2C28ED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462A7173-5CF1-0A76-503B-017C4BB61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0574" y="2421682"/>
                <a:ext cx="4977578" cy="3639289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1800" dirty="0">
                    <a:solidFill>
                      <a:srgbClr val="C00000"/>
                    </a:solidFill>
                  </a:rPr>
                  <a:t>Validity: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>
                            <a:solidFill>
                              <a:schemeClr val="tx2"/>
                            </a:solidFill>
                          </a:rPr>
                          <m:t>Ratio</m:t>
                        </m:r>
                        <m:r>
                          <m:rPr>
                            <m:nor/>
                          </m:rPr>
                          <a:rPr lang="en-US" sz="1800">
                            <a:solidFill>
                              <a:schemeClr val="tx2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>
                            <a:solidFill>
                              <a:schemeClr val="tx2"/>
                            </a:solidFill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1800">
                            <a:solidFill>
                              <a:schemeClr val="tx2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>
                            <a:solidFill>
                              <a:schemeClr val="tx2"/>
                            </a:solidFill>
                          </a:rPr>
                          <m:t>CFEs</m:t>
                        </m:r>
                        <m:r>
                          <m:rPr>
                            <m:nor/>
                          </m:rPr>
                          <a:rPr lang="en-US" sz="1800">
                            <a:solidFill>
                              <a:schemeClr val="tx2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>
                            <a:solidFill>
                              <a:schemeClr val="tx2"/>
                            </a:solidFill>
                          </a:rPr>
                          <m:t>to</m:t>
                        </m:r>
                        <m:r>
                          <m:rPr>
                            <m:nor/>
                          </m:rPr>
                          <a:rPr lang="en-US" sz="1800">
                            <a:solidFill>
                              <a:schemeClr val="tx2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>
                            <a:solidFill>
                              <a:schemeClr val="tx2"/>
                            </a:solidFill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sz="1800">
                            <a:solidFill>
                              <a:schemeClr val="tx2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>
                            <a:solidFill>
                              <a:schemeClr val="tx2"/>
                            </a:solidFill>
                          </a:rPr>
                          <m:t>desired</m:t>
                        </m:r>
                        <m:r>
                          <m:rPr>
                            <m:nor/>
                          </m:rPr>
                          <a:rPr lang="en-US" sz="1800">
                            <a:solidFill>
                              <a:schemeClr val="tx2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>
                            <a:solidFill>
                              <a:schemeClr val="tx2"/>
                            </a:solidFill>
                          </a:rPr>
                          <m:t>class</m:t>
                        </m:r>
                      </m:num>
                      <m:den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𝐶𝐹𝐸𝑠</m:t>
                        </m:r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𝑔𝑒𝑛𝑒𝑟𝑎𝑡𝑒𝑑</m:t>
                        </m:r>
                      </m:den>
                    </m:f>
                  </m:oMath>
                </a14:m>
                <a:endParaRPr lang="en-US" sz="1800" dirty="0">
                  <a:solidFill>
                    <a:schemeClr val="tx2"/>
                  </a:solidFill>
                </a:endParaRPr>
              </a:p>
              <a:p>
                <a:r>
                  <a:rPr lang="en-US" sz="1800" dirty="0">
                    <a:solidFill>
                      <a:srgbClr val="C00000"/>
                    </a:solidFill>
                  </a:rPr>
                  <a:t>Proximity: </a:t>
                </a:r>
                <a:r>
                  <a:rPr lang="en-US" sz="1800" dirty="0" err="1">
                    <a:solidFill>
                      <a:schemeClr val="tx2"/>
                    </a:solidFill>
                  </a:rPr>
                  <a:t>dist</a:t>
                </a:r>
                <a:r>
                  <a:rPr lang="en-US" sz="1800" dirty="0">
                    <a:solidFill>
                      <a:schemeClr val="tx2"/>
                    </a:solidFill>
                  </a:rPr>
                  <a:t>(x’, x), e.g., L1/L2 norm, </a:t>
                </a:r>
                <a:r>
                  <a:rPr lang="en-US" sz="1800" dirty="0" err="1">
                    <a:solidFill>
                      <a:schemeClr val="tx2"/>
                    </a:solidFill>
                  </a:rPr>
                  <a:t>Mahalanobis</a:t>
                </a:r>
                <a:endParaRPr lang="en-US" sz="1800" dirty="0">
                  <a:solidFill>
                    <a:schemeClr val="tx2"/>
                  </a:solidFill>
                </a:endParaRPr>
              </a:p>
              <a:p>
                <a:r>
                  <a:rPr lang="en-US" sz="1800" dirty="0">
                    <a:solidFill>
                      <a:srgbClr val="C00000"/>
                    </a:solidFill>
                  </a:rPr>
                  <a:t>Sparsity: </a:t>
                </a:r>
                <a:r>
                  <a:rPr lang="en-US" sz="1800" dirty="0">
                    <a:solidFill>
                      <a:schemeClr val="tx2"/>
                    </a:solidFill>
                  </a:rPr>
                  <a:t>Short Explanations</a:t>
                </a:r>
              </a:p>
              <a:p>
                <a:r>
                  <a:rPr lang="en-US" sz="1800" dirty="0">
                    <a:solidFill>
                      <a:srgbClr val="C00000"/>
                    </a:solidFill>
                  </a:rPr>
                  <a:t>CFE generation time</a:t>
                </a:r>
              </a:p>
              <a:p>
                <a:r>
                  <a:rPr lang="en-US" sz="1800" dirty="0">
                    <a:solidFill>
                      <a:srgbClr val="C00000"/>
                    </a:solidFill>
                  </a:rPr>
                  <a:t>Diversity: </a:t>
                </a:r>
                <a:r>
                  <a:rPr lang="en-US" sz="1800" dirty="0">
                    <a:solidFill>
                      <a:schemeClr val="tx2"/>
                    </a:solidFill>
                  </a:rPr>
                  <a:t>Multiple CFEs for a single input datapoint</a:t>
                </a:r>
              </a:p>
              <a:p>
                <a:r>
                  <a:rPr lang="en-US" sz="1800" dirty="0">
                    <a:solidFill>
                      <a:srgbClr val="C00000"/>
                    </a:solidFill>
                  </a:rPr>
                  <a:t>Closeness</a:t>
                </a:r>
                <a:r>
                  <a:rPr lang="en-US" sz="1800" dirty="0">
                    <a:solidFill>
                      <a:schemeClr val="tx2"/>
                    </a:solidFill>
                  </a:rPr>
                  <a:t> to the training data</a:t>
                </a:r>
              </a:p>
              <a:p>
                <a:r>
                  <a:rPr lang="en-US" sz="1800" dirty="0">
                    <a:solidFill>
                      <a:srgbClr val="C00000"/>
                    </a:solidFill>
                  </a:rPr>
                  <a:t>Causal constraint </a:t>
                </a:r>
                <a:r>
                  <a:rPr lang="en-US" sz="1800" dirty="0">
                    <a:solidFill>
                      <a:schemeClr val="tx2"/>
                    </a:solidFill>
                  </a:rPr>
                  <a:t>satisfaction (feasibility)</a:t>
                </a:r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462A7173-5CF1-0A76-503B-017C4BB61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0574" y="2421682"/>
                <a:ext cx="4977578" cy="3639289"/>
              </a:xfrm>
              <a:blipFill>
                <a:blip r:embed="rId4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99387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F72627F-184D-2EB4-34BA-D8716021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239" y="-111882"/>
            <a:ext cx="554516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Evaluation Metrics for CFEs</a:t>
            </a:r>
          </a:p>
        </p:txBody>
      </p:sp>
      <p:pic>
        <p:nvPicPr>
          <p:cNvPr id="7" name="Graphic 6" descr="Σημάδι ελέγχου">
            <a:extLst>
              <a:ext uri="{FF2B5EF4-FFF2-40B4-BE49-F238E27FC236}">
                <a16:creationId xmlns:a16="http://schemas.microsoft.com/office/drawing/2014/main" id="{AA18E86E-A1A3-76D1-76F2-D5C2C28ED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462A7173-5CF1-0A76-503B-017C4BB61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31240" y="754380"/>
                <a:ext cx="5928605" cy="6103620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1800" dirty="0">
                    <a:solidFill>
                      <a:srgbClr val="C00000"/>
                    </a:solidFill>
                  </a:rPr>
                  <a:t>IM1 &amp; IM2: </a:t>
                </a:r>
                <a:r>
                  <a:rPr lang="en-US" sz="1800" dirty="0"/>
                  <a:t>For Algorithms that use autoencoders (AE)</a:t>
                </a:r>
                <a:br>
                  <a:rPr lang="en-US" sz="1800" dirty="0"/>
                </a:br>
                <a:r>
                  <a:rPr lang="en-US" sz="1800" dirty="0"/>
                  <a:t>	Let </a:t>
                </a:r>
                <a:r>
                  <a:rPr lang="en-US" sz="1800" dirty="0">
                    <a:solidFill>
                      <a:srgbClr val="FF0000"/>
                    </a:solidFill>
                  </a:rPr>
                  <a:t>CF class</a:t>
                </a:r>
                <a:r>
                  <a:rPr lang="en-US" sz="1800" dirty="0"/>
                  <a:t> be t, the </a:t>
                </a:r>
                <a:r>
                  <a:rPr lang="en-US" sz="1800" dirty="0">
                    <a:solidFill>
                      <a:srgbClr val="FF0000"/>
                    </a:solidFill>
                  </a:rPr>
                  <a:t>original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FF0000"/>
                    </a:solidFill>
                  </a:rPr>
                  <a:t>class</a:t>
                </a:r>
                <a:r>
                  <a:rPr lang="en-US" sz="1800" dirty="0"/>
                  <a:t> be o</a:t>
                </a:r>
                <a:br>
                  <a:rPr lang="en-US" sz="1800" dirty="0"/>
                </a:br>
                <a:r>
                  <a:rPr lang="en-US" sz="1800" dirty="0"/>
                  <a:t>	</a:t>
                </a:r>
                <a:r>
                  <a:rPr lang="en-US" sz="1800" dirty="0" err="1"/>
                  <a:t>AEt</a:t>
                </a:r>
                <a:r>
                  <a:rPr lang="en-US" sz="1800" dirty="0"/>
                  <a:t> is autoencoder train on class t</a:t>
                </a:r>
                <a:br>
                  <a:rPr lang="en-US" sz="1800" dirty="0"/>
                </a:br>
                <a:r>
                  <a:rPr lang="en-US" sz="1800" dirty="0"/>
                  <a:t>	</a:t>
                </a:r>
                <a:r>
                  <a:rPr lang="en-US" sz="1800" dirty="0" err="1"/>
                  <a:t>AEo</a:t>
                </a:r>
                <a:r>
                  <a:rPr lang="en-US" sz="1800" dirty="0"/>
                  <a:t> is autoencoder trained on class o</a:t>
                </a:r>
                <a:br>
                  <a:rPr lang="en-US" sz="1800" dirty="0"/>
                </a:br>
                <a:r>
                  <a:rPr lang="en-US" sz="1800" dirty="0"/>
                  <a:t>	AE trained on the full class</a:t>
                </a:r>
                <a:br>
                  <a:rPr lang="en-US" sz="1800" dirty="0"/>
                </a:br>
                <a:endParaRPr lang="en-US" sz="1800" dirty="0"/>
              </a:p>
              <a:p>
                <a:r>
                  <a:rPr lang="en-US" sz="1800" dirty="0"/>
                  <a:t>IM1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|| </m:t>
                            </m:r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𝑐𝑓</m:t>
                                </m:r>
                              </m:sub>
                            </m:s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  −</m:t>
                            </m:r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𝐴𝐸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𝑐𝑓</m:t>
                                </m:r>
                              </m:sub>
                            </m:s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)||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||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𝑐𝑓</m:t>
                                </m:r>
                              </m:sub>
                            </m:s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𝐴𝐸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𝑐𝑓</m:t>
                                </m:r>
                              </m:sub>
                            </m:s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)||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/>
                  <a:t>IM2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||</m:t>
                            </m:r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𝐴𝐸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𝑐𝑓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𝐴𝐸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𝑐𝑓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||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𝑐𝑓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br>
                  <a:rPr lang="en-US" sz="1800" dirty="0"/>
                </a:br>
                <a:endParaRPr lang="en-US" sz="1800" dirty="0"/>
              </a:p>
              <a:p>
                <a:r>
                  <a:rPr lang="en-US" sz="1800" dirty="0"/>
                  <a:t>Lower IM1 value means the CF can be </a:t>
                </a:r>
                <a:r>
                  <a:rPr lang="en-US" sz="1800" dirty="0">
                    <a:solidFill>
                      <a:srgbClr val="FF0000"/>
                    </a:solidFill>
                  </a:rPr>
                  <a:t>better</a:t>
                </a:r>
                <a:r>
                  <a:rPr lang="en-US" sz="1800" dirty="0"/>
                  <a:t> reconstructed by the AE trained on </a:t>
                </a:r>
                <a:r>
                  <a:rPr lang="en-US" sz="1800" dirty="0" err="1"/>
                  <a:t>AEt</a:t>
                </a:r>
                <a:r>
                  <a:rPr lang="en-US" sz="1800" dirty="0"/>
                  <a:t> compared to the </a:t>
                </a:r>
                <a:r>
                  <a:rPr lang="en-US" sz="1800" dirty="0" err="1"/>
                  <a:t>AEo</a:t>
                </a:r>
                <a:br>
                  <a:rPr lang="en-US" sz="1800" dirty="0"/>
                </a:br>
                <a:r>
                  <a:rPr lang="en-US" sz="1800" dirty="0"/>
                  <a:t>	 =&gt; The CF is closer to the manifold</a:t>
                </a:r>
              </a:p>
              <a:p>
                <a:r>
                  <a:rPr lang="en-US" sz="1800" dirty="0"/>
                  <a:t>Lower IM2 value means the </a:t>
                </a:r>
                <a:r>
                  <a:rPr lang="en-US" sz="1800" dirty="0" err="1"/>
                  <a:t>AEt</a:t>
                </a:r>
                <a:r>
                  <a:rPr lang="en-US" sz="1800" dirty="0"/>
                  <a:t> and the AE is </a:t>
                </a:r>
                <a:r>
                  <a:rPr lang="en-US" sz="1800" dirty="0">
                    <a:solidFill>
                      <a:srgbClr val="FF0000"/>
                    </a:solidFill>
                  </a:rPr>
                  <a:t>similar</a:t>
                </a:r>
                <a:br>
                  <a:rPr lang="en-US" sz="1800" dirty="0"/>
                </a:br>
                <a:r>
                  <a:rPr lang="en-US" sz="1800" dirty="0"/>
                  <a:t>	=&gt;The CF is not just close to the data manifold of its 	own class, but also to the overall data distribution</a:t>
                </a: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Lower IM1, IM2 </a:t>
                </a:r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/>
                  <a:t>	=&gt; The CF is </a:t>
                </a:r>
                <a:r>
                  <a:rPr lang="en-US" sz="1800" dirty="0">
                    <a:solidFill>
                      <a:srgbClr val="FF0000"/>
                    </a:solidFill>
                  </a:rPr>
                  <a:t>more interpretable</a:t>
                </a:r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462A7173-5CF1-0A76-503B-017C4BB61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1240" y="754380"/>
                <a:ext cx="5928605" cy="6103620"/>
              </a:xfrm>
              <a:blipFill>
                <a:blip r:embed="rId5"/>
                <a:stretch>
                  <a:fillRect l="-719" r="-123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92515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F72627F-184D-2EB4-34BA-D8716021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574" y="339795"/>
            <a:ext cx="5290175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Evaluation Metrics for CFEs</a:t>
            </a:r>
          </a:p>
        </p:txBody>
      </p:sp>
      <p:pic>
        <p:nvPicPr>
          <p:cNvPr id="7" name="Graphic 6" descr="Σημάδι ελέγχου">
            <a:extLst>
              <a:ext uri="{FF2B5EF4-FFF2-40B4-BE49-F238E27FC236}">
                <a16:creationId xmlns:a16="http://schemas.microsoft.com/office/drawing/2014/main" id="{AA18E86E-A1A3-76D1-76F2-D5C2C28ED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462A7173-5CF1-0A76-503B-017C4BB61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7787" y="1399066"/>
                <a:ext cx="5928606" cy="4555964"/>
              </a:xfrm>
            </p:spPr>
            <p:txBody>
              <a:bodyPr anchor="ctr">
                <a:normAutofit lnSpcReduction="10000"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Label Variation Score (LVS): 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/>
                  <a:t>Applies when each datapoint has multiple labels</a:t>
                </a:r>
                <a:br>
                  <a:rPr lang="en-US" sz="2000" dirty="0"/>
                </a:br>
                <a:br>
                  <a:rPr lang="en-US" sz="2000" dirty="0"/>
                </a:br>
                <a:r>
                  <a:rPr lang="en-US" sz="2000" dirty="0"/>
                  <a:t>CFE for a label should not affect the predictions of other labels</a:t>
                </a:r>
                <a:br>
                  <a:rPr lang="en-US" sz="2000" dirty="0"/>
                </a:b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𝐿𝑉𝑆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𝑑𝑖𝑢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[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𝐶𝐹𝐸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2000" dirty="0"/>
              </a:p>
              <a:p>
                <a:pPr lvl="1"/>
                <a:endParaRPr lang="en-US" sz="1600" dirty="0"/>
              </a:p>
              <a:p>
                <a:pPr lvl="1"/>
                <a:r>
                  <a:rPr lang="en-US" sz="1600" dirty="0"/>
                  <a:t>L: number of labels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/>
                  <a:t>: predicted probability for a label 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𝑑𝑖𝑢</m:t>
                        </m:r>
                      </m:sub>
                    </m:sSub>
                  </m:oMath>
                </a14:m>
                <a:r>
                  <a:rPr lang="en-US" sz="1600" dirty="0"/>
                  <a:t>: measures the divergences between the predicted probability of label l for the original datapoint x and its CFE</a:t>
                </a:r>
              </a:p>
              <a:p>
                <a:pPr marL="457200" lvl="1" indent="0">
                  <a:buNone/>
                </a:pPr>
                <a:endParaRPr lang="en-US" sz="1600" dirty="0"/>
              </a:p>
              <a:p>
                <a:r>
                  <a:rPr lang="en-US" sz="2000" dirty="0"/>
                  <a:t>A lower LVS would indicate that the CFE is good in the sense that it doesn't unduly affect the predictions for other labels</a:t>
                </a:r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462A7173-5CF1-0A76-503B-017C4BB61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7787" y="1399066"/>
                <a:ext cx="5928606" cy="4555964"/>
              </a:xfrm>
              <a:blipFill>
                <a:blip r:embed="rId5"/>
                <a:stretch>
                  <a:fillRect l="-925" t="-268" b="-66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4738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F72627F-184D-2EB4-34BA-D8716021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240" y="-245421"/>
            <a:ext cx="5290175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Evaluation Metrics for CFEs</a:t>
            </a:r>
          </a:p>
        </p:txBody>
      </p:sp>
      <p:pic>
        <p:nvPicPr>
          <p:cNvPr id="7" name="Graphic 6" descr="Σημάδι ελέγχου">
            <a:extLst>
              <a:ext uri="{FF2B5EF4-FFF2-40B4-BE49-F238E27FC236}">
                <a16:creationId xmlns:a16="http://schemas.microsoft.com/office/drawing/2014/main" id="{AA18E86E-A1A3-76D1-76F2-D5C2C28ED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62A7173-5CF1-0A76-503B-017C4BB61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786" y="963168"/>
            <a:ext cx="6160101" cy="603503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Oracle Score: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/>
              <a:t>Similar to validity but uses an </a:t>
            </a:r>
            <a:r>
              <a:rPr lang="en-US" sz="2000" dirty="0">
                <a:solidFill>
                  <a:srgbClr val="FF0000"/>
                </a:solidFill>
              </a:rPr>
              <a:t>additional classifier </a:t>
            </a:r>
            <a:r>
              <a:rPr lang="en-US" sz="2000" dirty="0"/>
              <a:t>as a ground truth for validation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How it works: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Generate CFE for a given point using the original classifier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 the </a:t>
            </a:r>
            <a:r>
              <a:rPr lang="en-US" sz="2000" dirty="0">
                <a:solidFill>
                  <a:srgbClr val="FF0000"/>
                </a:solidFill>
              </a:rPr>
              <a:t>additional classifier </a:t>
            </a:r>
            <a:r>
              <a:rPr lang="en-US" sz="2000" dirty="0"/>
              <a:t>to predict the class of this CFE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Compare this prediction to the desired outcome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If the prediction of the additional classifier aligns with the desired outcome, it indicates the CFE is valid and not just an adversarial example that tricks the original model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26146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Τίτλος 1">
            <a:extLst>
              <a:ext uri="{FF2B5EF4-FFF2-40B4-BE49-F238E27FC236}">
                <a16:creationId xmlns:a16="http://schemas.microsoft.com/office/drawing/2014/main" id="{837623D6-E757-0585-4BCE-96A2FA38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chemeClr val="tx2"/>
                </a:solidFill>
              </a:rPr>
              <a:t>Future Work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310496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CC3DA4B-2F3A-67C3-FC5C-D7C32590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Research challenges – Future work in CFEs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9DDE6B8-CB1E-7C65-DC0D-BF68E53D4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200"/>
              <a:t>Handling categorical features in CFEs</a:t>
            </a:r>
          </a:p>
          <a:p>
            <a:r>
              <a:rPr lang="en-US" sz="2200"/>
              <a:t>CFEs should also inform the applicants about what must not change</a:t>
            </a:r>
          </a:p>
          <a:p>
            <a:r>
              <a:rPr lang="en-US" sz="2200"/>
              <a:t>The ability of CFEs to work with missing feature values</a:t>
            </a:r>
          </a:p>
          <a:p>
            <a:r>
              <a:rPr lang="en-US" sz="2200"/>
              <a:t>The ability of CFEs to work with incomplete/missing causal graphs</a:t>
            </a:r>
          </a:p>
          <a:p>
            <a:r>
              <a:rPr lang="en-US" sz="2200"/>
              <a:t>CFEs should account for bias in the classifier</a:t>
            </a:r>
          </a:p>
          <a:p>
            <a:r>
              <a:rPr lang="en-US" sz="2200"/>
              <a:t>CFEs should be integrated with data visualization interfaces</a:t>
            </a:r>
          </a:p>
        </p:txBody>
      </p:sp>
    </p:spTree>
    <p:extLst>
      <p:ext uri="{BB962C8B-B14F-4D97-AF65-F5344CB8AC3E}">
        <p14:creationId xmlns:p14="http://schemas.microsoft.com/office/powerpoint/2010/main" val="141256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Ορθογώνιο: Στρογγύλεμα γωνιών 3">
            <a:extLst>
              <a:ext uri="{FF2B5EF4-FFF2-40B4-BE49-F238E27FC236}">
                <a16:creationId xmlns:a16="http://schemas.microsoft.com/office/drawing/2014/main" id="{B6C0502D-FD20-A104-50FA-53B74DD87F67}"/>
              </a:ext>
            </a:extLst>
          </p:cNvPr>
          <p:cNvSpPr/>
          <p:nvPr/>
        </p:nvSpPr>
        <p:spPr>
          <a:xfrm>
            <a:off x="5537200" y="759883"/>
            <a:ext cx="5602072" cy="8860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Machine Learning's Impact: </a:t>
            </a:r>
          </a:p>
        </p:txBody>
      </p:sp>
      <p:pic>
        <p:nvPicPr>
          <p:cNvPr id="7" name="Graphic 6" descr="Προγραμματιστής">
            <a:extLst>
              <a:ext uri="{FF2B5EF4-FFF2-40B4-BE49-F238E27FC236}">
                <a16:creationId xmlns:a16="http://schemas.microsoft.com/office/drawing/2014/main" id="{94AFFEC1-D39C-0A21-271B-17A5AE246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09D72B-09A5-7FAE-89F3-7FB21D721247}"/>
              </a:ext>
            </a:extLst>
          </p:cNvPr>
          <p:cNvSpPr txBox="1"/>
          <p:nvPr/>
        </p:nvSpPr>
        <p:spPr>
          <a:xfrm>
            <a:off x="5769779" y="1816524"/>
            <a:ext cx="5602072" cy="225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Credit lending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Talent sourcing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Parole decisions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Medical treatment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where its decisions can significantly impact human lives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56913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Equity &amp; Fairness | TD Cowen">
            <a:extLst>
              <a:ext uri="{FF2B5EF4-FFF2-40B4-BE49-F238E27FC236}">
                <a16:creationId xmlns:a16="http://schemas.microsoft.com/office/drawing/2014/main" id="{9A440AAC-D46D-7FDA-98BD-CD1182270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Τίτλος 6">
            <a:extLst>
              <a:ext uri="{FF2B5EF4-FFF2-40B4-BE49-F238E27FC236}">
                <a16:creationId xmlns:a16="http://schemas.microsoft.com/office/drawing/2014/main" id="{5F7F4387-4906-BB0F-6859-F77E71EB9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5449" y="2311971"/>
            <a:ext cx="6394882" cy="1611959"/>
          </a:xfrm>
        </p:spPr>
        <p:txBody>
          <a:bodyPr/>
          <a:lstStyle/>
          <a:p>
            <a:r>
              <a:rPr lang="en-US" dirty="0"/>
              <a:t>Discussion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22053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CDAACE3-C014-DB30-768B-0A66E0E0D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/>
              <a:t>Bias</a:t>
            </a:r>
            <a:r>
              <a:rPr lang="en-US" dirty="0">
                <a:solidFill>
                  <a:srgbClr val="FFFFFF"/>
                </a:solidFill>
              </a:rPr>
              <a:t> in Machine Learning</a:t>
            </a: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3F2747C-89F2-DF55-EC5C-1BB325506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Sources of bias:</a:t>
            </a:r>
          </a:p>
          <a:p>
            <a:r>
              <a:rPr lang="en-US" dirty="0"/>
              <a:t>Biased training data</a:t>
            </a:r>
          </a:p>
          <a:p>
            <a:r>
              <a:rPr lang="en-US" dirty="0"/>
              <a:t>Algorithmic bias</a:t>
            </a:r>
          </a:p>
          <a:p>
            <a:r>
              <a:rPr lang="en-US" dirty="0"/>
              <a:t>Human bias in labelling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Impact:</a:t>
            </a:r>
          </a:p>
          <a:p>
            <a:r>
              <a:rPr lang="en-US" dirty="0"/>
              <a:t>Discriminatory predictions</a:t>
            </a:r>
          </a:p>
          <a:p>
            <a:r>
              <a:rPr lang="en-US" dirty="0"/>
              <a:t>Unfair resource allocation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Biased algorithms can disproportionately affect sensitive groups based on race, sex, religion, etc.</a:t>
            </a:r>
            <a:endParaRPr lang="el-G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>
              <a:buNone/>
            </a:pPr>
            <a:r>
              <a:rPr lang="en-US" dirty="0"/>
              <a:t>	Ensuring equitable social implications of 	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57116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ABBC51A-7CEC-EAB2-8901-84D7B2B2D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How to ensure equitable social implications of machine learning?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broad ways:</a:t>
            </a:r>
          </a:p>
          <a:p>
            <a:r>
              <a:rPr lang="en-US" dirty="0"/>
              <a:t>Establishing fairness</a:t>
            </a:r>
          </a:p>
          <a:p>
            <a:r>
              <a:rPr lang="en-US" dirty="0"/>
              <a:t>Making an automated tool’s decisions explainable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0E9750F3-EFA9-AC64-72BB-BA9A81D52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9962" y="1929820"/>
            <a:ext cx="4221597" cy="4221597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058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Προγραμματιστής">
            <a:extLst>
              <a:ext uri="{FF2B5EF4-FFF2-40B4-BE49-F238E27FC236}">
                <a16:creationId xmlns:a16="http://schemas.microsoft.com/office/drawing/2014/main" id="{94AFFEC1-D39C-0A21-271B-17A5AE246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620" y="1793846"/>
            <a:ext cx="3620021" cy="362002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sp>
        <p:nvSpPr>
          <p:cNvPr id="4" name="Ορθογώνιο: Στρογγύλεμα γωνιών 3">
            <a:extLst>
              <a:ext uri="{FF2B5EF4-FFF2-40B4-BE49-F238E27FC236}">
                <a16:creationId xmlns:a16="http://schemas.microsoft.com/office/drawing/2014/main" id="{B6C0502D-FD20-A104-50FA-53B74DD87F67}"/>
              </a:ext>
            </a:extLst>
          </p:cNvPr>
          <p:cNvSpPr/>
          <p:nvPr/>
        </p:nvSpPr>
        <p:spPr>
          <a:xfrm>
            <a:off x="5931240" y="161826"/>
            <a:ext cx="1670775" cy="6218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/>
              <a:t>Objective:</a:t>
            </a:r>
          </a:p>
        </p:txBody>
      </p:sp>
      <p:sp>
        <p:nvSpPr>
          <p:cNvPr id="11" name="Ορθογώνιο: Στρογγύλεμα γωνιών 10">
            <a:extLst>
              <a:ext uri="{FF2B5EF4-FFF2-40B4-BE49-F238E27FC236}">
                <a16:creationId xmlns:a16="http://schemas.microsoft.com/office/drawing/2014/main" id="{000990DE-AA42-3A67-8BE7-FB4857BAD73C}"/>
              </a:ext>
            </a:extLst>
          </p:cNvPr>
          <p:cNvSpPr/>
          <p:nvPr/>
        </p:nvSpPr>
        <p:spPr>
          <a:xfrm>
            <a:off x="5931240" y="2803699"/>
            <a:ext cx="5724292" cy="6811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/>
              <a:t>Importance of Human-Understandable Explanations: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0DCC4-3F84-B5BC-9A18-C4E0DB1FABFD}"/>
              </a:ext>
            </a:extLst>
          </p:cNvPr>
          <p:cNvSpPr txBox="1"/>
          <p:nvPr/>
        </p:nvSpPr>
        <p:spPr>
          <a:xfrm>
            <a:off x="5931241" y="3558858"/>
            <a:ext cx="54183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Providing clarity to individuals affected by these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Enhancing transparency and trust in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Enabling individuals to challenge unfair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Offering feedback for individuals to improve future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Identifying and addressing bugs or performance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Complying with relevant laws, such as GDPR.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8D21F-8B09-2E6A-1569-E5F0B5290031}"/>
              </a:ext>
            </a:extLst>
          </p:cNvPr>
          <p:cNvSpPr txBox="1"/>
          <p:nvPr/>
        </p:nvSpPr>
        <p:spPr>
          <a:xfrm>
            <a:off x="6032831" y="792176"/>
            <a:ext cx="52151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Guarantee fairness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unbiased algorithms, bias metrics</a:t>
            </a:r>
          </a:p>
          <a:p>
            <a:r>
              <a:rPr lang="en-US" dirty="0"/>
              <a:t>Follow legal and Regulatory 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GDPR, Algorithmic Accountability Act, etc.</a:t>
            </a:r>
          </a:p>
          <a:p>
            <a:r>
              <a:rPr lang="en-US" dirty="0"/>
              <a:t>Guarantee Transparency and Accountability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5300F"/>
                </a:solidFill>
              </a:rPr>
              <a:t>Explanations</a:t>
            </a:r>
            <a:endParaRPr lang="el-GR" dirty="0">
              <a:solidFill>
                <a:srgbClr val="A5300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55D0BB-84E5-2A76-738A-A42F11CD1CC5}"/>
              </a:ext>
            </a:extLst>
          </p:cNvPr>
          <p:cNvSpPr txBox="1"/>
          <p:nvPr/>
        </p:nvSpPr>
        <p:spPr>
          <a:xfrm>
            <a:off x="27620" y="6390708"/>
            <a:ext cx="506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Verma and Rubin on fairness definitions:</a:t>
            </a:r>
          </a:p>
          <a:p>
            <a:r>
              <a:rPr lang="en-US" sz="1200" b="0" i="0" u="none" strike="noStrike" baseline="0" dirty="0">
                <a:latin typeface="LinLibertineT"/>
              </a:rPr>
              <a:t>	https://doi</a:t>
            </a:r>
            <a:r>
              <a:rPr lang="en-US" sz="1200" b="0" i="0" u="none" strike="noStrike" baseline="0" dirty="0">
                <a:latin typeface="LibertineMathMI7"/>
              </a:rPr>
              <a:t>.</a:t>
            </a:r>
            <a:r>
              <a:rPr lang="en-US" sz="1200" b="0" i="0" u="none" strike="noStrike" baseline="0" dirty="0">
                <a:latin typeface="LinLibertineT"/>
              </a:rPr>
              <a:t>org/10</a:t>
            </a:r>
            <a:r>
              <a:rPr lang="en-US" sz="1200" b="0" i="0" u="none" strike="noStrike" baseline="0" dirty="0">
                <a:latin typeface="LibertineMathMI7"/>
              </a:rPr>
              <a:t>.</a:t>
            </a:r>
            <a:r>
              <a:rPr lang="en-US" sz="1200" b="0" i="0" u="none" strike="noStrike" baseline="0" dirty="0">
                <a:latin typeface="LinLibertineT"/>
              </a:rPr>
              <a:t>1145/</a:t>
            </a:r>
            <a:r>
              <a:rPr lang="el-GR" sz="1200" b="0" i="0" u="none" strike="noStrike" baseline="0" dirty="0">
                <a:latin typeface="LinLibertineT"/>
              </a:rPr>
              <a:t>3194770</a:t>
            </a:r>
            <a:r>
              <a:rPr lang="el-GR" sz="1200" b="0" i="0" u="none" strike="noStrike" baseline="0" dirty="0">
                <a:latin typeface="LibertineMathMI7"/>
              </a:rPr>
              <a:t>.</a:t>
            </a:r>
            <a:r>
              <a:rPr lang="el-GR" sz="1200" b="0" i="0" u="none" strike="noStrike" baseline="0" dirty="0">
                <a:latin typeface="LinLibertineT"/>
              </a:rPr>
              <a:t>3194776</a:t>
            </a:r>
            <a:endParaRPr lang="en-US" sz="1200" dirty="0"/>
          </a:p>
          <a:p>
            <a:endParaRPr lang="el-GR" sz="1200" dirty="0"/>
          </a:p>
        </p:txBody>
      </p:sp>
      <p:cxnSp>
        <p:nvCxnSpPr>
          <p:cNvPr id="9" name="Ευθεία γραμμή σύνδεσης 8">
            <a:extLst>
              <a:ext uri="{FF2B5EF4-FFF2-40B4-BE49-F238E27FC236}">
                <a16:creationId xmlns:a16="http://schemas.microsoft.com/office/drawing/2014/main" id="{BF1A9F96-A00E-FDE6-C07D-11863DF13838}"/>
              </a:ext>
            </a:extLst>
          </p:cNvPr>
          <p:cNvCxnSpPr/>
          <p:nvPr/>
        </p:nvCxnSpPr>
        <p:spPr>
          <a:xfrm>
            <a:off x="0" y="6271584"/>
            <a:ext cx="4939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87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D3A13693-83D5-5002-8C3E-56B564C40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3400" dirty="0"/>
              <a:t>Explainability in Machine Learning – </a:t>
            </a:r>
            <a:br>
              <a:rPr lang="en-US" sz="3400" dirty="0"/>
            </a:br>
            <a:r>
              <a:rPr lang="en-US" sz="3400" dirty="0"/>
              <a:t>Real World Examples</a:t>
            </a:r>
            <a:endParaRPr lang="el-GR" sz="3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77C1EED3-E391-1ADF-7424-F5E92B01DC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577738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385732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Κόκκινο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Σκούρο γυαλί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10865</TotalTime>
  <Words>3304</Words>
  <Application>Microsoft Office PowerPoint</Application>
  <PresentationFormat>Ευρεία οθόνη</PresentationFormat>
  <Paragraphs>397</Paragraphs>
  <Slides>50</Slides>
  <Notes>33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10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50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Google Sans</vt:lpstr>
      <vt:lpstr>LibertineMathMI</vt:lpstr>
      <vt:lpstr>LibertineMathMI7</vt:lpstr>
      <vt:lpstr>LinLibertineT</vt:lpstr>
      <vt:lpstr>Palatino</vt:lpstr>
      <vt:lpstr>Söhne</vt:lpstr>
      <vt:lpstr>Θέμα του Office</vt:lpstr>
      <vt:lpstr>Responsible-AI  Reading Group</vt:lpstr>
      <vt:lpstr>Agenda</vt:lpstr>
      <vt:lpstr>Abstract</vt:lpstr>
      <vt:lpstr>Introduction</vt:lpstr>
      <vt:lpstr>Παρουσίαση του PowerPoint</vt:lpstr>
      <vt:lpstr>Bias in Machine Learning</vt:lpstr>
      <vt:lpstr>Παρουσίαση του PowerPoint</vt:lpstr>
      <vt:lpstr>Παρουσίαση του PowerPoint</vt:lpstr>
      <vt:lpstr>Explainability in Machine Learning –  Real World Examples</vt:lpstr>
      <vt:lpstr>Semiology</vt:lpstr>
      <vt:lpstr>Approaches to Explainability</vt:lpstr>
      <vt:lpstr>Inherently Interpretable Models vs. Post hoc Explanations</vt:lpstr>
      <vt:lpstr>Inherently Interpretable Models vs. Post hoc Explanations</vt:lpstr>
      <vt:lpstr>Post-Hoc Explanations</vt:lpstr>
      <vt:lpstr>Types of Model Explanations</vt:lpstr>
      <vt:lpstr>Local &amp; Global Explanations Examples</vt:lpstr>
      <vt:lpstr>Local Explanations</vt:lpstr>
      <vt:lpstr>Approximation Methods in Local Explanations</vt:lpstr>
      <vt:lpstr>Example-Based Approaches in Local Explanations</vt:lpstr>
      <vt:lpstr>Counterfactuals Explanations - CFEs</vt:lpstr>
      <vt:lpstr>Semiology in Classification</vt:lpstr>
      <vt:lpstr>Semiology in CFE (classification)</vt:lpstr>
      <vt:lpstr>Counterfactual Explanations: An Example with Alice's Loan Application</vt:lpstr>
      <vt:lpstr>What makes a Good Counterfactual Explanation?</vt:lpstr>
      <vt:lpstr>Research Themes in Counterfactual Explanations</vt:lpstr>
      <vt:lpstr>Counterfactuals</vt:lpstr>
      <vt:lpstr>Research Themes in Counterfactual Explanations</vt:lpstr>
      <vt:lpstr>Research Themes in Counterfactual Explanations</vt:lpstr>
      <vt:lpstr>Research Themes in Counterfactual Explanations</vt:lpstr>
      <vt:lpstr>Approaches to Ensure Data Manifold Closeness</vt:lpstr>
      <vt:lpstr>Counterfactuals</vt:lpstr>
      <vt:lpstr>Research Themes in Counterfactual Explanations</vt:lpstr>
      <vt:lpstr>Properties of Counterfactuals Explanations</vt:lpstr>
      <vt:lpstr>Levels of Model Access in CFE Algorithms</vt:lpstr>
      <vt:lpstr>Model Compatibility and Optimization Amortization in CFE Algorithms</vt:lpstr>
      <vt:lpstr>Numeric &amp; categorical features in CFE Algorithms</vt:lpstr>
      <vt:lpstr>Relationship with other related terms -Counterfactuals Explanations</vt:lpstr>
      <vt:lpstr>Algorithmic Recourse</vt:lpstr>
      <vt:lpstr>Recourse vs. Counterfactual Explanations </vt:lpstr>
      <vt:lpstr>Inverse Classification</vt:lpstr>
      <vt:lpstr>Contrastive Explanation</vt:lpstr>
      <vt:lpstr>Adversarial Learning</vt:lpstr>
      <vt:lpstr>Evaluation metrics for Counterfactuals Explanations</vt:lpstr>
      <vt:lpstr>Evaluation Metrics for CFEs</vt:lpstr>
      <vt:lpstr>Evaluation Metrics for CFEs</vt:lpstr>
      <vt:lpstr>Evaluation Metrics for CFEs</vt:lpstr>
      <vt:lpstr>Evaluation Metrics for CFEs</vt:lpstr>
      <vt:lpstr>Future Work</vt:lpstr>
      <vt:lpstr>Research challenges – Future work in CFEs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Responsible-AI  Reading Group</dc:title>
  <dc:creator>Vasia Papanikou</dc:creator>
  <cp:lastModifiedBy>xristos frag</cp:lastModifiedBy>
  <cp:revision>314</cp:revision>
  <dcterms:created xsi:type="dcterms:W3CDTF">2023-10-15T08:48:33Z</dcterms:created>
  <dcterms:modified xsi:type="dcterms:W3CDTF">2023-11-05T17:12:00Z</dcterms:modified>
</cp:coreProperties>
</file>