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8"/>
    <p:restoredTop sz="94648"/>
  </p:normalViewPr>
  <p:slideViewPr>
    <p:cSldViewPr snapToGrid="0">
      <p:cViewPr>
        <p:scale>
          <a:sx n="93" d="100"/>
          <a:sy n="93" d="100"/>
        </p:scale>
        <p:origin x="2856" y="-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05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89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77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9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20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1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5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58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62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88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8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1D296-708B-3141-89A2-47E2B1F1FCA1}" type="datetimeFigureOut">
              <a:rPr lang="fr-FR" smtClean="0"/>
              <a:t>23/01/2024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336E-5C95-AE42-8FB7-04DC36A403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8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F2BA79-559B-C03E-EB0C-3618F4F2EA3A}"/>
              </a:ext>
            </a:extLst>
          </p:cNvPr>
          <p:cNvSpPr>
            <a:spLocks/>
          </p:cNvSpPr>
          <p:nvPr/>
        </p:nvSpPr>
        <p:spPr>
          <a:xfrm>
            <a:off x="7455" y="602979"/>
            <a:ext cx="3758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Raleway" panose="020B0503030101060003" pitchFamily="34" charset="77"/>
              </a:rPr>
              <a:t>Instantiation</a:t>
            </a:r>
            <a:r>
              <a:rPr lang="fr-FR" dirty="0">
                <a:latin typeface="Raleway" panose="020B0503030101060003" pitchFamily="34" charset="77"/>
              </a:rPr>
              <a:t> of the original AMPL </a:t>
            </a:r>
            <a:r>
              <a:rPr lang="fr-FR" dirty="0" err="1">
                <a:latin typeface="Raleway" panose="020B0503030101060003" pitchFamily="34" charset="77"/>
              </a:rPr>
              <a:t>problem</a:t>
            </a:r>
            <a:r>
              <a:rPr lang="fr-FR" dirty="0">
                <a:latin typeface="Raleway" panose="020B0503030101060003" pitchFamily="34" charset="77"/>
              </a:rPr>
              <a:t>, </a:t>
            </a:r>
            <a:r>
              <a:rPr lang="fr-FR" i="1" dirty="0">
                <a:latin typeface="Raleway" panose="020B0503030101060003" pitchFamily="34" charset="77"/>
              </a:rPr>
              <a:t>ampl_0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9F15B-1397-DBFF-9045-603BF3A5425B}"/>
              </a:ext>
            </a:extLst>
          </p:cNvPr>
          <p:cNvSpPr>
            <a:spLocks/>
          </p:cNvSpPr>
          <p:nvPr/>
        </p:nvSpPr>
        <p:spPr>
          <a:xfrm>
            <a:off x="7455" y="2047628"/>
            <a:ext cx="3758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atin typeface="Raleway" panose="020B0503030101060003" pitchFamily="34" charset="77"/>
              </a:rPr>
              <a:t>Instantiation</a:t>
            </a:r>
            <a:r>
              <a:rPr lang="fr-FR" dirty="0">
                <a:latin typeface="Raleway" panose="020B0503030101060003" pitchFamily="34" charset="77"/>
              </a:rPr>
              <a:t> of the </a:t>
            </a:r>
            <a:r>
              <a:rPr lang="fr-FR" dirty="0" err="1">
                <a:latin typeface="Raleway" panose="020B0503030101060003" pitchFamily="34" charset="77"/>
              </a:rPr>
              <a:t>preprocessor</a:t>
            </a:r>
            <a:r>
              <a:rPr lang="fr-FR" dirty="0">
                <a:latin typeface="Raleway" panose="020B0503030101060003" pitchFamily="34" charset="77"/>
              </a:rPr>
              <a:t>, </a:t>
            </a:r>
            <a:r>
              <a:rPr lang="fr-FR" i="1" dirty="0" err="1">
                <a:latin typeface="Raleway" panose="020B0503030101060003" pitchFamily="34" charset="77"/>
              </a:rPr>
              <a:t>ampl_pre</a:t>
            </a:r>
            <a:r>
              <a:rPr lang="fr-FR" dirty="0">
                <a:latin typeface="Raleway" panose="020B0503030101060003" pitchFamily="34" charset="77"/>
              </a:rPr>
              <a:t>, and the </a:t>
            </a:r>
            <a:r>
              <a:rPr lang="fr-FR" dirty="0" err="1">
                <a:latin typeface="Raleway" panose="020B0503030101060003" pitchFamily="34" charset="77"/>
              </a:rPr>
              <a:t>results</a:t>
            </a:r>
            <a:r>
              <a:rPr lang="fr-FR" dirty="0">
                <a:latin typeface="Raleway" panose="020B0503030101060003" pitchFamily="34" charset="77"/>
              </a:rPr>
              <a:t> collector, </a:t>
            </a:r>
            <a:r>
              <a:rPr lang="fr-FR" i="1" dirty="0" err="1">
                <a:latin typeface="Raleway" panose="020B0503030101060003" pitchFamily="34" charset="77"/>
              </a:rPr>
              <a:t>ampl_collector</a:t>
            </a:r>
            <a:endParaRPr lang="fr-FR" i="1" dirty="0">
              <a:latin typeface="Raleway" panose="020B0503030101060003" pitchFamily="34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A0FBEC-4EB6-9E8C-05B1-0F5B7F7C81FE}"/>
                  </a:ext>
                </a:extLst>
              </p:cNvPr>
              <p:cNvSpPr/>
              <p:nvPr/>
            </p:nvSpPr>
            <p:spPr>
              <a:xfrm>
                <a:off x="7455" y="4936926"/>
                <a:ext cx="3758400" cy="9144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latin typeface="Raleway" panose="020B0503030101060003" pitchFamily="34" charset="77"/>
                  </a:rPr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𝑜𝑝𝑡𝑖</m:t>
                        </m:r>
                      </m:sub>
                    </m:sSub>
                  </m:oMath>
                </a14:m>
                <a:r>
                  <a:rPr lang="fr-FR" dirty="0">
                    <a:latin typeface="Raleway" panose="020B0503030101060003" pitchFamily="34" charset="7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𝑦𝑒𝑎𝑟</m:t>
                        </m:r>
                        <m:r>
                          <a:rPr lang="nl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𝑜𝑣𝑒𝑟𝑙𝑎𝑝</m:t>
                        </m:r>
                      </m:sub>
                    </m:sSub>
                  </m:oMath>
                </a14:m>
                <a:r>
                  <a:rPr lang="fr-FR" dirty="0">
                    <a:latin typeface="Raleway" panose="020B0503030101060003" pitchFamily="34" charset="77"/>
                  </a:rPr>
                  <a:t> </a:t>
                </a:r>
                <a:endParaRPr lang="fr-FR" i="1" dirty="0">
                  <a:latin typeface="Raleway" panose="020B0503030101060003" pitchFamily="34" charset="77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A0FBEC-4EB6-9E8C-05B1-0F5B7F7C8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" y="4936926"/>
                <a:ext cx="3758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E42ECD-E2D9-431B-64FC-6F2145274A29}"/>
                  </a:ext>
                </a:extLst>
              </p:cNvPr>
              <p:cNvSpPr/>
              <p:nvPr/>
            </p:nvSpPr>
            <p:spPr>
              <a:xfrm>
                <a:off x="5132641" y="602979"/>
                <a:ext cx="3758400" cy="9144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>
                    <a:latin typeface="Raleway" panose="020B0503030101060003" pitchFamily="34" charset="77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𝑌𝐸𝐴𝑅𝑆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𝑊𝑁𝐷</m:t>
                        </m:r>
                      </m:sub>
                    </m:sSub>
                  </m:oMath>
                </a14:m>
                <a:r>
                  <a:rPr lang="fr-FR" i="1" dirty="0">
                    <a:latin typeface="Raleway" panose="020B0503030101060003" pitchFamily="34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>
                            <a:latin typeface="Cambria Math" panose="02040503050406030204" pitchFamily="18" charset="0"/>
                          </a:rPr>
                          <m:t>𝑌𝐸𝐴𝑅𝑆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𝑈𝑃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</m:sSub>
                  </m:oMath>
                </a14:m>
                <a:r>
                  <a:rPr lang="fr-FR" i="1" dirty="0">
                    <a:latin typeface="Raleway" panose="020B0503030101060003" pitchFamily="34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𝑃𝐻𝐴𝑆𝐸</m:t>
                        </m:r>
                      </m:e>
                      <m:sub>
                        <m:r>
                          <a:rPr lang="nl-BE" i="1">
                            <a:latin typeface="Cambria Math" panose="02040503050406030204" pitchFamily="18" charset="0"/>
                          </a:rPr>
                          <m:t>𝑊𝑁𝐷</m:t>
                        </m:r>
                      </m:sub>
                    </m:sSub>
                  </m:oMath>
                </a14:m>
                <a:r>
                  <a:rPr lang="fr-FR" i="1" dirty="0">
                    <a:latin typeface="Raleway" panose="020B0503030101060003" pitchFamily="34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𝑃𝐻𝐴𝑆𝐸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𝑈𝑃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𝑇𝑂</m:t>
                        </m:r>
                      </m:sub>
                    </m:sSub>
                  </m:oMath>
                </a14:m>
                <a:r>
                  <a:rPr lang="fr-FR" i="1" dirty="0">
                    <a:latin typeface="Raleway" panose="020B0503030101060003" pitchFamily="34" charset="7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𝑌𝐸𝐴𝑅</m:t>
                        </m:r>
                      </m:e>
                      <m: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𝑂𝑁𝐸</m:t>
                        </m:r>
                      </m:sub>
                    </m:sSub>
                  </m:oMath>
                </a14:m>
                <a:r>
                  <a:rPr lang="fr-FR" i="1" dirty="0">
                    <a:latin typeface="Raleway" panose="020B0503030101060003" pitchFamily="34" charset="77"/>
                  </a:rPr>
                  <a:t> </a:t>
                </a:r>
                <a:r>
                  <a:rPr lang="fr-FR" dirty="0">
                    <a:latin typeface="Raleway" panose="020B0503030101060003" pitchFamily="34" charset="77"/>
                  </a:rPr>
                  <a:t>and </a:t>
                </a:r>
                <a14:m>
                  <m:oMath xmlns:m="http://schemas.openxmlformats.org/officeDocument/2006/math">
                    <m:r>
                      <a:rPr lang="nl-BE" i="1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nl-BE" b="0" i="1" smtClean="0">
                        <a:latin typeface="Cambria Math" panose="02040503050406030204" pitchFamily="18" charset="0"/>
                      </a:rPr>
                      <m:t>𝑦𝑒𝑎𝑟𝑠</m:t>
                    </m:r>
                  </m:oMath>
                </a14:m>
                <a:endParaRPr lang="fr-FR" i="1" dirty="0">
                  <a:latin typeface="Raleway" panose="020B0503030101060003" pitchFamily="34" charset="77"/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E42ECD-E2D9-431B-64FC-6F2145274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41" y="602979"/>
                <a:ext cx="3758400" cy="914400"/>
              </a:xfrm>
              <a:prstGeom prst="rect">
                <a:avLst/>
              </a:prstGeom>
              <a:blipFill>
                <a:blip r:embed="rId3"/>
                <a:stretch>
                  <a:fillRect t="-1333" b="-8000"/>
                </a:stretch>
              </a:blip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A82C989-376E-E93C-DCE2-0DF508AA4A75}"/>
              </a:ext>
            </a:extLst>
          </p:cNvPr>
          <p:cNvSpPr/>
          <p:nvPr/>
        </p:nvSpPr>
        <p:spPr>
          <a:xfrm>
            <a:off x="5132641" y="2047628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Instantiation of the AMPL problem to optimize, </a:t>
            </a:r>
            <a:r>
              <a:rPr lang="fr-FR" i="1" dirty="0" err="1">
                <a:latin typeface="Raleway" panose="020B0503030101060003" pitchFamily="34" charset="77"/>
              </a:rPr>
              <a:t>ampl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6E09F-7ABC-47EF-2969-79410D0A3637}"/>
              </a:ext>
            </a:extLst>
          </p:cNvPr>
          <p:cNvSpPr/>
          <p:nvPr/>
        </p:nvSpPr>
        <p:spPr>
          <a:xfrm>
            <a:off x="5132641" y="3492277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Potential update of </a:t>
            </a:r>
            <a:r>
              <a:rPr lang="nl-BE" i="1" dirty="0">
                <a:latin typeface="Raleway" panose="020B0503030101060003" pitchFamily="34" charset="77"/>
              </a:rPr>
              <a:t>ampl</a:t>
            </a:r>
            <a:r>
              <a:rPr lang="nl-BE" dirty="0">
                <a:latin typeface="Raleway" panose="020B0503030101060003" pitchFamily="34" charset="77"/>
              </a:rPr>
              <a:t> parameters (i.e. uncertainties, </a:t>
            </a:r>
          </a:p>
          <a:p>
            <a:pPr algn="ctr"/>
            <a:r>
              <a:rPr lang="nl-BE" dirty="0">
                <a:latin typeface="Raleway" panose="020B0503030101060003" pitchFamily="34" charset="77"/>
              </a:rPr>
              <a:t>RL-agent actions)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46458B-1926-FD25-AAFA-79E88739D4D7}"/>
              </a:ext>
            </a:extLst>
          </p:cNvPr>
          <p:cNvSpPr/>
          <p:nvPr/>
        </p:nvSpPr>
        <p:spPr>
          <a:xfrm>
            <a:off x="5132641" y="4936926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Optimization of </a:t>
            </a:r>
            <a:r>
              <a:rPr lang="nl-BE" i="1" dirty="0">
                <a:latin typeface="Raleway" panose="020B0503030101060003" pitchFamily="34" charset="77"/>
              </a:rPr>
              <a:t>ampl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BB639-1CBE-81DA-6D5E-53C7C2189EC7}"/>
              </a:ext>
            </a:extLst>
          </p:cNvPr>
          <p:cNvSpPr/>
          <p:nvPr/>
        </p:nvSpPr>
        <p:spPr>
          <a:xfrm>
            <a:off x="7455" y="3492277"/>
            <a:ext cx="3758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Raleway" panose="020B0503030101060003" pitchFamily="34" charset="77"/>
              </a:rPr>
              <a:t>Clean the files </a:t>
            </a:r>
            <a:r>
              <a:rPr lang="fr-FR" dirty="0" err="1">
                <a:latin typeface="Raleway" panose="020B0503030101060003" pitchFamily="34" charset="77"/>
              </a:rPr>
              <a:t>from</a:t>
            </a:r>
            <a:r>
              <a:rPr lang="fr-FR" dirty="0">
                <a:latin typeface="Raleway" panose="020B0503030101060003" pitchFamily="34" charset="77"/>
              </a:rPr>
              <a:t> the </a:t>
            </a:r>
            <a:r>
              <a:rPr lang="fr-FR" dirty="0" err="1">
                <a:latin typeface="Raleway" panose="020B0503030101060003" pitchFamily="34" charset="77"/>
              </a:rPr>
              <a:t>previously</a:t>
            </a:r>
            <a:r>
              <a:rPr lang="fr-FR" dirty="0">
                <a:latin typeface="Raleway" panose="020B0503030101060003" pitchFamily="34" charset="77"/>
              </a:rPr>
              <a:t> </a:t>
            </a:r>
            <a:r>
              <a:rPr lang="fr-FR" dirty="0" err="1">
                <a:latin typeface="Raleway" panose="020B0503030101060003" pitchFamily="34" charset="77"/>
              </a:rPr>
              <a:t>optimized</a:t>
            </a:r>
            <a:r>
              <a:rPr lang="fr-FR" dirty="0">
                <a:latin typeface="Raleway" panose="020B0503030101060003" pitchFamily="34" charset="77"/>
              </a:rPr>
              <a:t> transition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C1CB09-0698-49E9-07D8-1808AB84D904}"/>
              </a:ext>
            </a:extLst>
          </p:cNvPr>
          <p:cNvSpPr/>
          <p:nvPr/>
        </p:nvSpPr>
        <p:spPr>
          <a:xfrm>
            <a:off x="5132641" y="6381575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Collection of the results in the collector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A1B2BE-E03A-FD91-ABD5-5160387D0336}"/>
              </a:ext>
            </a:extLst>
          </p:cNvPr>
          <p:cNvSpPr/>
          <p:nvPr/>
        </p:nvSpPr>
        <p:spPr>
          <a:xfrm>
            <a:off x="5132641" y="7826226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Set the initial conditions for the following optimization window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BBE011-0637-6431-48E9-3D0B3773BC98}"/>
              </a:ext>
            </a:extLst>
          </p:cNvPr>
          <p:cNvSpPr/>
          <p:nvPr/>
        </p:nvSpPr>
        <p:spPr>
          <a:xfrm>
            <a:off x="7455" y="7826226"/>
            <a:ext cx="3758400" cy="9144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At the end of the transition, save the results in a pickled file</a:t>
            </a:r>
            <a:endParaRPr lang="fr-FR" i="1" dirty="0">
              <a:latin typeface="Raleway" panose="020B0503030101060003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9E8B7-0F0F-08F6-CD97-F3A75DFA11B8}"/>
              </a:ext>
            </a:extLst>
          </p:cNvPr>
          <p:cNvSpPr/>
          <p:nvPr/>
        </p:nvSpPr>
        <p:spPr>
          <a:xfrm>
            <a:off x="7455" y="6381575"/>
            <a:ext cx="37584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>
                <a:latin typeface="Raleway" panose="020B0503030101060003" pitchFamily="34" charset="77"/>
              </a:rPr>
              <a:t>Loop to sequentially optimize the transition pathway</a:t>
            </a:r>
            <a:endParaRPr lang="fr-FR" dirty="0">
              <a:latin typeface="Raleway" panose="020B0503030101060003" pitchFamily="34" charset="77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E596E71-C12D-F3F4-E96F-7765FC6EACA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86655" y="1517379"/>
            <a:ext cx="0" cy="530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5ED5950-E55C-3C6E-F973-48C0508ABBBB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1886655" y="2962028"/>
            <a:ext cx="0" cy="530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7ED800B-D33E-E2DF-904F-7E82E00131A3}"/>
              </a:ext>
            </a:extLst>
          </p:cNvPr>
          <p:cNvCxnSpPr>
            <a:stCxn id="12" idx="2"/>
            <a:endCxn id="7" idx="0"/>
          </p:cNvCxnSpPr>
          <p:nvPr/>
        </p:nvCxnSpPr>
        <p:spPr>
          <a:xfrm>
            <a:off x="1886655" y="4406677"/>
            <a:ext cx="0" cy="530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453CB31-2E76-2C16-59FE-3FEB9F1089C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>
            <a:off x="1886655" y="5851326"/>
            <a:ext cx="0" cy="530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31560BF-E59F-6AF1-8AF8-E5593CE0F029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1886655" y="7295975"/>
            <a:ext cx="0" cy="5302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E69E679-26FF-BC33-5DC8-62158B5AF36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011841" y="2962028"/>
            <a:ext cx="0" cy="5302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3562DBD-DBE9-F6DE-F8BF-EF224998CD3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7011841" y="4406677"/>
            <a:ext cx="0" cy="5302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84CA5AA-5CBF-2752-6FD6-C25F18D96692}"/>
              </a:ext>
            </a:extLst>
          </p:cNvPr>
          <p:cNvCxnSpPr/>
          <p:nvPr/>
        </p:nvCxnSpPr>
        <p:spPr>
          <a:xfrm>
            <a:off x="2648655" y="5168677"/>
            <a:ext cx="0" cy="53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962D4B0-9176-E045-0073-99DDD3B1455E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011841" y="5851326"/>
            <a:ext cx="0" cy="5302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F630F7C-6BD6-EE86-D441-4CE8510BDB19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011841" y="7295975"/>
            <a:ext cx="0" cy="53025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994A19D-CA25-3006-AB38-1EF920CF86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011841" y="1517379"/>
            <a:ext cx="0" cy="53024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ccolade ouvrante 49">
            <a:extLst>
              <a:ext uri="{FF2B5EF4-FFF2-40B4-BE49-F238E27FC236}">
                <a16:creationId xmlns:a16="http://schemas.microsoft.com/office/drawing/2014/main" id="{B81D2FDC-82AA-81CD-B05A-EE5026E1948A}"/>
              </a:ext>
            </a:extLst>
          </p:cNvPr>
          <p:cNvSpPr/>
          <p:nvPr/>
        </p:nvSpPr>
        <p:spPr>
          <a:xfrm>
            <a:off x="3765855" y="602978"/>
            <a:ext cx="761974" cy="8137647"/>
          </a:xfrm>
          <a:prstGeom prst="leftBrace">
            <a:avLst>
              <a:gd name="adj1" fmla="val 8333"/>
              <a:gd name="adj2" fmla="val 7639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en arc 51">
            <a:extLst>
              <a:ext uri="{FF2B5EF4-FFF2-40B4-BE49-F238E27FC236}">
                <a16:creationId xmlns:a16="http://schemas.microsoft.com/office/drawing/2014/main" id="{40B9FF7A-90E3-AB66-A0F0-419C8E80830C}"/>
              </a:ext>
            </a:extLst>
          </p:cNvPr>
          <p:cNvCxnSpPr>
            <a:cxnSpLocks/>
          </p:cNvCxnSpPr>
          <p:nvPr/>
        </p:nvCxnSpPr>
        <p:spPr>
          <a:xfrm flipV="1">
            <a:off x="8891041" y="1060179"/>
            <a:ext cx="12700" cy="7223247"/>
          </a:xfrm>
          <a:prstGeom prst="curvedConnector3">
            <a:avLst>
              <a:gd name="adj1" fmla="val 555652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A8571818-18BE-690B-2813-BB571F74FB33}"/>
              </a:ext>
            </a:extLst>
          </p:cNvPr>
          <p:cNvSpPr>
            <a:spLocks noChangeAspect="1"/>
          </p:cNvSpPr>
          <p:nvPr/>
        </p:nvSpPr>
        <p:spPr>
          <a:xfrm>
            <a:off x="-830882" y="681094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>
                <a:latin typeface="Rawline" pitchFamily="2" charset="77"/>
              </a:rPr>
              <a:t>1</a:t>
            </a:r>
            <a:endParaRPr lang="fr-FR" sz="2800" dirty="0">
              <a:latin typeface="Rawline" pitchFamily="2" charset="77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F90F6BA-3456-89C6-F044-91B562FCD5FD}"/>
              </a:ext>
            </a:extLst>
          </p:cNvPr>
          <p:cNvSpPr>
            <a:spLocks noChangeAspect="1"/>
          </p:cNvSpPr>
          <p:nvPr/>
        </p:nvSpPr>
        <p:spPr>
          <a:xfrm>
            <a:off x="-830882" y="2125960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Rawline" pitchFamily="2" charset="77"/>
              </a:rPr>
              <a:t>2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244ECE4-7FF0-DF06-83AF-8868881814C7}"/>
              </a:ext>
            </a:extLst>
          </p:cNvPr>
          <p:cNvSpPr>
            <a:spLocks noChangeAspect="1"/>
          </p:cNvSpPr>
          <p:nvPr/>
        </p:nvSpPr>
        <p:spPr>
          <a:xfrm>
            <a:off x="-830882" y="3570826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Rawline" pitchFamily="2" charset="77"/>
              </a:rPr>
              <a:t>3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42D2BF5-1E3A-79B9-9075-C72706FFA7B2}"/>
              </a:ext>
            </a:extLst>
          </p:cNvPr>
          <p:cNvSpPr>
            <a:spLocks noChangeAspect="1"/>
          </p:cNvSpPr>
          <p:nvPr/>
        </p:nvSpPr>
        <p:spPr>
          <a:xfrm>
            <a:off x="-830882" y="5015692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Rawline" pitchFamily="2" charset="77"/>
              </a:rPr>
              <a:t>4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B43947E-3EC0-BEE6-669E-0F4A25668BD5}"/>
              </a:ext>
            </a:extLst>
          </p:cNvPr>
          <p:cNvSpPr>
            <a:spLocks noChangeAspect="1"/>
          </p:cNvSpPr>
          <p:nvPr/>
        </p:nvSpPr>
        <p:spPr>
          <a:xfrm>
            <a:off x="-830882" y="6460558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>
                <a:latin typeface="Rawline" pitchFamily="2" charset="77"/>
              </a:rPr>
              <a:t>5</a:t>
            </a:r>
            <a:endParaRPr lang="fr-FR" sz="2800" dirty="0">
              <a:latin typeface="Rawline" pitchFamily="2" charset="77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8D8729C-DC75-A94D-D6CB-371969DE4CA1}"/>
              </a:ext>
            </a:extLst>
          </p:cNvPr>
          <p:cNvSpPr>
            <a:spLocks noChangeAspect="1"/>
          </p:cNvSpPr>
          <p:nvPr/>
        </p:nvSpPr>
        <p:spPr>
          <a:xfrm>
            <a:off x="-830882" y="7905426"/>
            <a:ext cx="756000" cy="7560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latin typeface="Rawline" pitchFamily="2" charset="77"/>
              </a:rPr>
              <a:t>6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7ED17193-1D2A-72E9-D0DE-937A1D3C5D09}"/>
              </a:ext>
            </a:extLst>
          </p:cNvPr>
          <p:cNvSpPr>
            <a:spLocks noChangeAspect="1"/>
          </p:cNvSpPr>
          <p:nvPr/>
        </p:nvSpPr>
        <p:spPr>
          <a:xfrm>
            <a:off x="4284908" y="681094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5.1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9967789-4843-434C-9AA7-B86332AB7164}"/>
              </a:ext>
            </a:extLst>
          </p:cNvPr>
          <p:cNvSpPr>
            <a:spLocks noChangeAspect="1"/>
          </p:cNvSpPr>
          <p:nvPr/>
        </p:nvSpPr>
        <p:spPr>
          <a:xfrm>
            <a:off x="4284908" y="2125960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5.2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1EEFA07-1498-EF8E-39F6-A22010CA0D3A}"/>
              </a:ext>
            </a:extLst>
          </p:cNvPr>
          <p:cNvSpPr>
            <a:spLocks noChangeAspect="1"/>
          </p:cNvSpPr>
          <p:nvPr/>
        </p:nvSpPr>
        <p:spPr>
          <a:xfrm>
            <a:off x="4284908" y="3570826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5.3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DAB92F0-63F8-FE19-745E-C8CE78A1A746}"/>
              </a:ext>
            </a:extLst>
          </p:cNvPr>
          <p:cNvSpPr>
            <a:spLocks noChangeAspect="1"/>
          </p:cNvSpPr>
          <p:nvPr/>
        </p:nvSpPr>
        <p:spPr>
          <a:xfrm>
            <a:off x="4284908" y="5015692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5.4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624429C-9DBA-5FA3-5774-39C875B299DE}"/>
              </a:ext>
            </a:extLst>
          </p:cNvPr>
          <p:cNvSpPr>
            <a:spLocks noChangeAspect="1"/>
          </p:cNvSpPr>
          <p:nvPr/>
        </p:nvSpPr>
        <p:spPr>
          <a:xfrm>
            <a:off x="4284908" y="6460558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5.5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D7694553-E4BE-60FC-D69E-970A03F12DBF}"/>
              </a:ext>
            </a:extLst>
          </p:cNvPr>
          <p:cNvSpPr>
            <a:spLocks noChangeAspect="1"/>
          </p:cNvSpPr>
          <p:nvPr/>
        </p:nvSpPr>
        <p:spPr>
          <a:xfrm>
            <a:off x="4284908" y="7905424"/>
            <a:ext cx="756000" cy="7560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latin typeface="Rawline" pitchFamily="2" charset="77"/>
              </a:rPr>
              <a:t>5.6</a:t>
            </a:r>
          </a:p>
        </p:txBody>
      </p:sp>
    </p:spTree>
    <p:extLst>
      <p:ext uri="{BB962C8B-B14F-4D97-AF65-F5344CB8AC3E}">
        <p14:creationId xmlns:p14="http://schemas.microsoft.com/office/powerpoint/2010/main" val="2287500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2831</TotalTime>
  <Words>130</Words>
  <Application>Microsoft Macintosh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Raleway</vt:lpstr>
      <vt:lpstr>Rawline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Rixhon</dc:creator>
  <cp:lastModifiedBy>Xavier Rixhon</cp:lastModifiedBy>
  <cp:revision>4</cp:revision>
  <dcterms:created xsi:type="dcterms:W3CDTF">2024-01-23T15:55:12Z</dcterms:created>
  <dcterms:modified xsi:type="dcterms:W3CDTF">2024-01-25T15:06:13Z</dcterms:modified>
</cp:coreProperties>
</file>