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343" r:id="rId2"/>
    <p:sldId id="741" r:id="rId3"/>
    <p:sldId id="742" r:id="rId4"/>
    <p:sldId id="743" r:id="rId5"/>
    <p:sldId id="744" r:id="rId6"/>
    <p:sldId id="745" r:id="rId7"/>
    <p:sldId id="693" r:id="rId8"/>
    <p:sldId id="746" r:id="rId9"/>
    <p:sldId id="747" r:id="rId10"/>
    <p:sldId id="748" r:id="rId11"/>
    <p:sldId id="749" r:id="rId12"/>
    <p:sldId id="750" r:id="rId13"/>
    <p:sldId id="751" r:id="rId14"/>
    <p:sldId id="752" r:id="rId15"/>
    <p:sldId id="689" r:id="rId16"/>
    <p:sldId id="753" r:id="rId17"/>
    <p:sldId id="754" r:id="rId18"/>
    <p:sldId id="755" r:id="rId19"/>
    <p:sldId id="756" r:id="rId20"/>
    <p:sldId id="757" r:id="rId21"/>
    <p:sldId id="758" r:id="rId22"/>
    <p:sldId id="759" r:id="rId23"/>
    <p:sldId id="760" r:id="rId24"/>
    <p:sldId id="761" r:id="rId25"/>
    <p:sldId id="762" r:id="rId26"/>
    <p:sldId id="763" r:id="rId27"/>
    <p:sldId id="637" r:id="rId28"/>
    <p:sldId id="695" r:id="rId29"/>
    <p:sldId id="372" r:id="rId30"/>
    <p:sldId id="696" r:id="rId31"/>
    <p:sldId id="374" r:id="rId32"/>
    <p:sldId id="697" r:id="rId33"/>
    <p:sldId id="698" r:id="rId34"/>
    <p:sldId id="699" r:id="rId35"/>
    <p:sldId id="700" r:id="rId36"/>
    <p:sldId id="377" r:id="rId37"/>
    <p:sldId id="378" r:id="rId38"/>
    <p:sldId id="701" r:id="rId39"/>
    <p:sldId id="379" r:id="rId40"/>
    <p:sldId id="380" r:id="rId41"/>
    <p:sldId id="702" r:id="rId42"/>
    <p:sldId id="381" r:id="rId43"/>
    <p:sldId id="638" r:id="rId44"/>
    <p:sldId id="382" r:id="rId45"/>
    <p:sldId id="383" r:id="rId46"/>
    <p:sldId id="764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3" r:id="rId57"/>
    <p:sldId id="394" r:id="rId58"/>
    <p:sldId id="396" r:id="rId59"/>
    <p:sldId id="397" r:id="rId60"/>
    <p:sldId id="398" r:id="rId61"/>
    <p:sldId id="399" r:id="rId62"/>
    <p:sldId id="740" r:id="rId63"/>
    <p:sldId id="401" r:id="rId64"/>
    <p:sldId id="402" r:id="rId65"/>
    <p:sldId id="403" r:id="rId66"/>
    <p:sldId id="739" r:id="rId67"/>
  </p:sldIdLst>
  <p:sldSz cx="9144000" cy="6858000" type="screen4x3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Batang" panose="02030600000101010101" pitchFamily="18" charset="-127"/>
        <a:cs typeface="Batang" panose="02030600000101010101" pitchFamily="18" charset="-127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Batang" panose="02030600000101010101" pitchFamily="18" charset="-127"/>
        <a:cs typeface="Batang" panose="02030600000101010101" pitchFamily="18" charset="-127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Batang" panose="02030600000101010101" pitchFamily="18" charset="-127"/>
        <a:cs typeface="Batang" panose="02030600000101010101" pitchFamily="18" charset="-127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Batang" panose="02030600000101010101" pitchFamily="18" charset="-127"/>
        <a:cs typeface="Batang" panose="02030600000101010101" pitchFamily="18" charset="-127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Batang" panose="02030600000101010101" pitchFamily="18" charset="-127"/>
        <a:cs typeface="Batang" panose="02030600000101010101" pitchFamily="18" charset="-127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Batang" panose="02030600000101010101" pitchFamily="18" charset="-127"/>
        <a:cs typeface="Batang" panose="02030600000101010101" pitchFamily="18" charset="-127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Batang" panose="02030600000101010101" pitchFamily="18" charset="-127"/>
        <a:cs typeface="Batang" panose="02030600000101010101" pitchFamily="18" charset="-127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Batang" panose="02030600000101010101" pitchFamily="18" charset="-127"/>
        <a:cs typeface="Batang" panose="02030600000101010101" pitchFamily="18" charset="-127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Batang" panose="02030600000101010101" pitchFamily="18" charset="-127"/>
        <a:cs typeface="Batang" panose="02030600000101010101" pitchFamily="18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8" autoAdjust="0"/>
    <p:restoredTop sz="65914" autoAdjust="0"/>
  </p:normalViewPr>
  <p:slideViewPr>
    <p:cSldViewPr>
      <p:cViewPr varScale="1">
        <p:scale>
          <a:sx n="106" d="100"/>
          <a:sy n="106" d="100"/>
        </p:scale>
        <p:origin x="26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>
            <a:extLst>
              <a:ext uri="{FF2B5EF4-FFF2-40B4-BE49-F238E27FC236}">
                <a16:creationId xmlns:a16="http://schemas.microsoft.com/office/drawing/2014/main" id="{47DBE16C-3BA0-7242-938E-B84559D4FE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>
            <a:lvl1pPr eaLnBrk="1" hangingPunct="1">
              <a:buFontTx/>
              <a:buNone/>
              <a:defRPr kumimoji="1" sz="13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03" name="Rectangle 3">
            <a:extLst>
              <a:ext uri="{FF2B5EF4-FFF2-40B4-BE49-F238E27FC236}">
                <a16:creationId xmlns:a16="http://schemas.microsoft.com/office/drawing/2014/main" id="{5B232D65-3441-584A-A0FE-3B38D292858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>
            <a:lvl1pPr algn="r" eaLnBrk="1" hangingPunct="1">
              <a:buFontTx/>
              <a:buNone/>
              <a:defRPr kumimoji="1" sz="13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04" name="Rectangle 4">
            <a:extLst>
              <a:ext uri="{FF2B5EF4-FFF2-40B4-BE49-F238E27FC236}">
                <a16:creationId xmlns:a16="http://schemas.microsoft.com/office/drawing/2014/main" id="{4B2E40A8-DB30-9F4F-B677-8A2A764724F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b" anchorCtr="0" compatLnSpc="1"/>
          <a:lstStyle>
            <a:lvl1pPr eaLnBrk="1" hangingPunct="1">
              <a:buFontTx/>
              <a:buNone/>
              <a:defRPr kumimoji="1" sz="13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05" name="Rectangle 5">
            <a:extLst>
              <a:ext uri="{FF2B5EF4-FFF2-40B4-BE49-F238E27FC236}">
                <a16:creationId xmlns:a16="http://schemas.microsoft.com/office/drawing/2014/main" id="{92E3F838-CCC8-AC41-864D-FDFA94C396B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宋体" panose="02010600030101010101" pitchFamily="2" charset="-122"/>
              </a:defRPr>
            </a:lvl1pPr>
          </a:lstStyle>
          <a:p>
            <a:fld id="{A61F88DB-C94A-6C46-BB06-7E2F35DBBF8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88BBF-1024-E341-B52E-12F834D387D4}" type="datetimeFigureOut">
              <a:rPr lang="en-CN" smtClean="0"/>
              <a:t>2022/9/29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A2B5E-4628-BA4F-87D9-CDD675E5EE9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5750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A44-01E9-3F4F-A43C-8C6DDDB0C4C2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49685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A44-01E9-3F4F-A43C-8C6DDDB0C4C2}" type="slidenum">
              <a:rPr lang="en-CN" smtClean="0"/>
              <a:t>23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8488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定义并不是完全对立</a:t>
            </a:r>
            <a:r>
              <a:rPr lang="zh-CN" altLang="en-US" dirty="0"/>
              <a:t>，也不是</a:t>
            </a:r>
            <a:r>
              <a:rPr lang="en-CN" dirty="0"/>
              <a:t>互补的</a:t>
            </a:r>
            <a:r>
              <a:rPr lang="zh-CN" altLang="en-US" dirty="0"/>
              <a:t>。</a:t>
            </a:r>
            <a:endParaRPr lang="en-CN" dirty="0"/>
          </a:p>
          <a:p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A44-01E9-3F4F-A43C-8C6DDDB0C4C2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9513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A44-01E9-3F4F-A43C-8C6DDDB0C4C2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1752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A44-01E9-3F4F-A43C-8C6DDDB0C4C2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34713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判断一个关系是否具有上述某种的性质 ，除直接用定义，是否其他的充要条件来判断？ 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A44-01E9-3F4F-A43C-8C6DDDB0C4C2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6934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A44-01E9-3F4F-A43C-8C6DDDB0C4C2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0018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向量三角形可以板书一下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A44-01E9-3F4F-A43C-8C6DDDB0C4C2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16241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A44-01E9-3F4F-A43C-8C6DDDB0C4C2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52033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证明过程可以板书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A44-01E9-3F4F-A43C-8C6DDDB0C4C2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4041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25285297"/>
      </p:ext>
    </p:extLst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96739600"/>
      </p:ext>
    </p:extLst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77000" y="609600"/>
            <a:ext cx="19812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791200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62530935"/>
      </p:ext>
    </p:extLst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49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49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4444342"/>
      </p:ext>
    </p:extLst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47870845"/>
      </p:ext>
    </p:extLst>
  </p:cSld>
  <p:clrMapOvr>
    <a:masterClrMapping/>
  </p:clrMapOvr>
  <p:transition spd="med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33400" y="609600"/>
            <a:ext cx="7924800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7374411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23850390"/>
      </p:ext>
    </p:extLst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1611582"/>
      </p:ext>
    </p:extLst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89077836"/>
      </p:ext>
    </p:extLst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5077679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73420154"/>
      </p:ext>
    </p:extLst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793051"/>
      </p:ext>
    </p:extLst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7889112"/>
      </p:ext>
    </p:extLst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4485800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388CFFF-0ADC-8D4D-B66B-983AD0B706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641273F-423C-DD42-B321-C84848B687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334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CN"/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ransition spd="med"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10" Type="http://schemas.openxmlformats.org/officeDocument/2006/relationships/hyperlink" Target="../../../../My%20Projects/&#35838;&#20214;/&#31163;&#25955;&#25968;&#23398;&#39564;&#25910;&#29256;030723/longtime/part2/chapter07/07_04_01_01.htm" TargetMode="External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hyperlink" Target="../../../../My%20Projects/&#35838;&#20214;/&#31163;&#25955;&#25968;&#23398;&#39564;&#25910;&#29256;030723/longtime/part2/chapter07/07_04_01_01.htm" TargetMode="Externa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hyperlink" Target="../../../../My%20Projects/&#35838;&#20214;/&#31163;&#25955;&#25968;&#23398;&#39564;&#25910;&#29256;030723/longtime/part2/chapter07/07_04_01_01.htm" TargetMode="Externa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png"/><Relationship Id="rId5" Type="http://schemas.openxmlformats.org/officeDocument/2006/relationships/hyperlink" Target="../../../../My%20Projects/&#35838;&#20214;/&#31163;&#25955;&#25968;&#23398;&#39564;&#25910;&#29256;030723/longtime/part2/chapter07/07_04_01_01.htm" TargetMode="Externa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png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9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hyperlink" Target="file:///C:/Documents%20and%20Settings/Qu%20Wan%20Ling/My%20Documents/My%20Projects/&#35838;&#20214;/&#31163;&#25955;&#25968;&#23398;&#39564;&#25910;&#29256;030723/longtime/part2/chapter07/07_04_01_01.htm" TargetMode="External"/><Relationship Id="rId4" Type="http://schemas.openxmlformats.org/officeDocument/2006/relationships/image" Target="../media/image3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3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4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5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7.png"/><Relationship Id="rId4" Type="http://schemas.openxmlformats.org/officeDocument/2006/relationships/image" Target="../media/image36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8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9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0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1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31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2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8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45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C:/Documents%20and%20Settings/Qu%20Wan%20Ling/My%20Documents/My%20Projects/&#35838;&#20214;/&#31163;&#25955;&#25968;&#23398;&#39564;&#25910;&#29256;030723/longtime/part2/chapter07/07_04_01_01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My%20Projects/&#35838;&#20214;/&#31163;&#25955;&#25968;&#23398;&#39564;&#25910;&#29256;030723/longtime/part2/chapter07/07_04_01_01.htm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>
            <a:extLst>
              <a:ext uri="{FF2B5EF4-FFF2-40B4-BE49-F238E27FC236}">
                <a16:creationId xmlns:a16="http://schemas.microsoft.com/office/drawing/2014/main" id="{AA794524-AF77-F04B-909A-0B08490166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7.4    </a:t>
            </a:r>
            <a:r>
              <a:rPr lang="zh-CN" altLang="en-US"/>
              <a:t>关 系 的 性 质 </a:t>
            </a:r>
          </a:p>
        </p:txBody>
      </p:sp>
      <p:sp>
        <p:nvSpPr>
          <p:cNvPr id="3074" name="Rectangle 3">
            <a:extLst>
              <a:ext uri="{FF2B5EF4-FFF2-40B4-BE49-F238E27FC236}">
                <a16:creationId xmlns:a16="http://schemas.microsoft.com/office/drawing/2014/main" id="{4D384A4E-4926-EF4B-B33D-B39831CE65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628775"/>
            <a:ext cx="7772400" cy="4114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/>
              <a:t>            </a:t>
            </a:r>
            <a:r>
              <a:rPr lang="zh-CN" altLang="en-US" sz="2800" dirty="0"/>
              <a:t>本节总假定关系是某一非空集合上的二元关系，这一假定不失一般性。因为任一</a:t>
            </a:r>
            <a:r>
              <a:rPr lang="en-US" altLang="zh-CN" sz="2800" i="1" dirty="0"/>
              <a:t>A</a:t>
            </a:r>
            <a:r>
              <a:rPr lang="zh-CN" altLang="en-US" sz="2800" dirty="0"/>
              <a:t>到</a:t>
            </a:r>
            <a:r>
              <a:rPr lang="en-US" altLang="zh-CN" sz="2800" i="1" dirty="0"/>
              <a:t>B</a:t>
            </a:r>
            <a:r>
              <a:rPr lang="zh-CN" altLang="en-US" sz="2800" dirty="0"/>
              <a:t>的关系</a:t>
            </a:r>
            <a:r>
              <a:rPr lang="en-US" altLang="zh-CN" sz="2800" i="1" dirty="0"/>
              <a:t>R</a:t>
            </a:r>
            <a:r>
              <a:rPr lang="zh-CN" altLang="en-US" sz="2800" dirty="0"/>
              <a:t>，即</a:t>
            </a:r>
            <a:r>
              <a:rPr lang="en-US" altLang="zh-CN" sz="2800" i="1" dirty="0"/>
              <a:t>R   A</a:t>
            </a:r>
            <a:r>
              <a:rPr lang="en-US" altLang="zh-CN" sz="2800" dirty="0"/>
              <a:t>×</a:t>
            </a:r>
            <a:r>
              <a:rPr lang="en-US" altLang="zh-CN" sz="2800" i="1" dirty="0"/>
              <a:t>B</a:t>
            </a:r>
            <a:r>
              <a:rPr lang="en-US" altLang="zh-CN" sz="2800" dirty="0"/>
              <a:t>, </a:t>
            </a:r>
            <a:r>
              <a:rPr lang="en-US" altLang="zh-CN" sz="2800" i="1" dirty="0"/>
              <a:t>A</a:t>
            </a:r>
            <a:r>
              <a:rPr lang="en-US" altLang="zh-CN" sz="2800" dirty="0"/>
              <a:t>×</a:t>
            </a:r>
            <a:r>
              <a:rPr lang="en-US" altLang="zh-CN" sz="2800" i="1" dirty="0"/>
              <a:t>B    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dirty="0"/>
              <a:t>∪</a:t>
            </a:r>
            <a:r>
              <a:rPr lang="en-US" altLang="zh-CN" sz="2800" i="1" dirty="0"/>
              <a:t>B</a:t>
            </a:r>
            <a:r>
              <a:rPr lang="en-US" altLang="zh-CN" sz="2800" dirty="0"/>
              <a:t>)×(</a:t>
            </a:r>
            <a:r>
              <a:rPr lang="en-US" altLang="zh-CN" sz="2800" i="1" dirty="0"/>
              <a:t>A</a:t>
            </a:r>
            <a:r>
              <a:rPr lang="en-US" altLang="zh-CN" sz="2800" dirty="0"/>
              <a:t>∪</a:t>
            </a:r>
            <a:r>
              <a:rPr lang="en-US" altLang="zh-CN" sz="2800" i="1" dirty="0"/>
              <a:t>B</a:t>
            </a:r>
            <a:r>
              <a:rPr lang="en-US" altLang="zh-CN" sz="2800" dirty="0"/>
              <a:t>)</a:t>
            </a:r>
            <a:r>
              <a:rPr lang="zh-CN" altLang="en-US" sz="2800" dirty="0"/>
              <a:t>，所以关系</a:t>
            </a:r>
            <a:r>
              <a:rPr lang="en-US" altLang="zh-CN" sz="2800" i="1" dirty="0"/>
              <a:t>R</a:t>
            </a:r>
            <a:r>
              <a:rPr lang="zh-CN" altLang="en-US" sz="2800" dirty="0"/>
              <a:t>总可看成是</a:t>
            </a:r>
            <a:r>
              <a:rPr lang="en-US" altLang="zh-CN" sz="2800" i="1" dirty="0"/>
              <a:t>A</a:t>
            </a:r>
            <a:r>
              <a:rPr lang="en-US" altLang="zh-CN" sz="2800" dirty="0"/>
              <a:t>∪</a:t>
            </a:r>
            <a:r>
              <a:rPr lang="en-US" altLang="zh-CN" sz="2800" i="1" dirty="0"/>
              <a:t>B</a:t>
            </a:r>
            <a:r>
              <a:rPr lang="zh-CN" altLang="en-US" sz="2800" dirty="0"/>
              <a:t>上的关系，它与原关系</a:t>
            </a:r>
            <a:r>
              <a:rPr lang="en-US" altLang="zh-CN" sz="2800" i="1" dirty="0"/>
              <a:t>R</a:t>
            </a:r>
            <a:r>
              <a:rPr lang="zh-CN" altLang="en-US" sz="2800" dirty="0"/>
              <a:t>具有完全相同的序偶，对它的讨论代替对</a:t>
            </a:r>
            <a:r>
              <a:rPr lang="en-US" altLang="zh-CN" sz="2800" i="1" dirty="0"/>
              <a:t>R</a:t>
            </a:r>
            <a:r>
              <a:rPr lang="zh-CN" altLang="en-US" sz="2800" dirty="0"/>
              <a:t>的讨论不改变于问题的本质。</a:t>
            </a:r>
          </a:p>
        </p:txBody>
      </p:sp>
      <p:graphicFrame>
        <p:nvGraphicFramePr>
          <p:cNvPr id="3075" name="Object 4">
            <a:extLst>
              <a:ext uri="{FF2B5EF4-FFF2-40B4-BE49-F238E27FC236}">
                <a16:creationId xmlns:a16="http://schemas.microsoft.com/office/drawing/2014/main" id="{E92E92DD-D131-BE40-854D-E3418AF072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671014"/>
              </p:ext>
            </p:extLst>
          </p:nvPr>
        </p:nvGraphicFramePr>
        <p:xfrm>
          <a:off x="2771800" y="2924175"/>
          <a:ext cx="3603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" r:id="rId3" imgW="3505200" imgH="3505200" progId="Equation.DSMT4">
                  <p:embed/>
                </p:oleObj>
              </mc:Choice>
              <mc:Fallback>
                <p:oleObj r:id="rId3" imgW="3505200" imgH="35052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924175"/>
                        <a:ext cx="36036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5">
            <a:extLst>
              <a:ext uri="{FF2B5EF4-FFF2-40B4-BE49-F238E27FC236}">
                <a16:creationId xmlns:a16="http://schemas.microsoft.com/office/drawing/2014/main" id="{401FCCA2-4FD7-3D45-ACC5-7FE856F51C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589469"/>
              </p:ext>
            </p:extLst>
          </p:nvPr>
        </p:nvGraphicFramePr>
        <p:xfrm>
          <a:off x="4932040" y="2924944"/>
          <a:ext cx="369887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4" r:id="rId5" imgW="3505200" imgH="3505200" progId="Equation.DSMT4">
                  <p:embed/>
                </p:oleObj>
              </mc:Choice>
              <mc:Fallback>
                <p:oleObj r:id="rId5" imgW="3505200" imgH="350520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924944"/>
                        <a:ext cx="369887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>
            <a:extLst>
              <a:ext uri="{FF2B5EF4-FFF2-40B4-BE49-F238E27FC236}">
                <a16:creationId xmlns:a16="http://schemas.microsoft.com/office/drawing/2014/main" id="{F62B0EA7-2704-534E-89F2-F9F2CB2402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1606624"/>
            <a:ext cx="8064896" cy="4270648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dirty="0">
                <a:solidFill>
                  <a:srgbClr val="002060"/>
                </a:solidFill>
              </a:rPr>
              <a:t>（</a:t>
            </a:r>
            <a:r>
              <a:rPr lang="en-US" altLang="zh-CN" dirty="0">
                <a:solidFill>
                  <a:srgbClr val="002060"/>
                </a:solidFill>
              </a:rPr>
              <a:t>2</a:t>
            </a:r>
            <a:r>
              <a:rPr lang="zh-CN" altLang="en-US" dirty="0">
                <a:solidFill>
                  <a:srgbClr val="002060"/>
                </a:solidFill>
              </a:rPr>
              <a:t>） 必要性： 用反证法。 </a:t>
            </a:r>
          </a:p>
          <a:p>
            <a:pPr algn="just" eaLnBrk="1" hangingPunct="1">
              <a:buFontTx/>
              <a:buNone/>
            </a:pPr>
            <a:r>
              <a:rPr lang="zh-CN" altLang="en-US" dirty="0">
                <a:solidFill>
                  <a:srgbClr val="002060"/>
                </a:solidFill>
              </a:rPr>
              <a:t>            假设</a:t>
            </a:r>
            <a:r>
              <a:rPr lang="en-US" altLang="zh-CN" i="1" dirty="0">
                <a:solidFill>
                  <a:srgbClr val="002060"/>
                </a:solidFill>
              </a:rPr>
              <a:t>R</a:t>
            </a:r>
            <a:r>
              <a:rPr lang="en-US" altLang="zh-CN" dirty="0">
                <a:solidFill>
                  <a:srgbClr val="002060"/>
                </a:solidFill>
              </a:rPr>
              <a:t>∩</a:t>
            </a:r>
            <a:r>
              <a:rPr lang="en-US" altLang="zh-CN" i="1" dirty="0">
                <a:solidFill>
                  <a:srgbClr val="002060"/>
                </a:solidFill>
              </a:rPr>
              <a:t>I</a:t>
            </a:r>
            <a:r>
              <a:rPr lang="en-US" altLang="zh-CN" i="1" baseline="-25000" dirty="0">
                <a:solidFill>
                  <a:srgbClr val="002060"/>
                </a:solidFill>
              </a:rPr>
              <a:t>A</a:t>
            </a:r>
            <a:r>
              <a:rPr lang="en-US" altLang="zh-CN" dirty="0">
                <a:solidFill>
                  <a:srgbClr val="002060"/>
                </a:solidFill>
              </a:rPr>
              <a:t>≠</a:t>
            </a:r>
            <a:r>
              <a:rPr lang="en-US" altLang="zh-CN" i="1" dirty="0">
                <a:solidFill>
                  <a:srgbClr val="002060"/>
                </a:solidFill>
              </a:rPr>
              <a:t>Φ</a:t>
            </a:r>
            <a:r>
              <a:rPr lang="zh-CN" altLang="en-US" dirty="0">
                <a:solidFill>
                  <a:srgbClr val="002060"/>
                </a:solidFill>
              </a:rPr>
              <a:t>，必存在</a:t>
            </a:r>
            <a:r>
              <a:rPr lang="en-US" altLang="zh-CN" dirty="0">
                <a:solidFill>
                  <a:srgbClr val="002060"/>
                </a:solidFill>
              </a:rPr>
              <a:t>〈</a:t>
            </a:r>
            <a:r>
              <a:rPr lang="en-US" altLang="zh-CN" i="1" dirty="0">
                <a:solidFill>
                  <a:srgbClr val="00206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, </a:t>
            </a:r>
            <a:r>
              <a:rPr lang="en-US" altLang="zh-CN" i="1" dirty="0">
                <a:solidFill>
                  <a:srgbClr val="002060"/>
                </a:solidFill>
              </a:rPr>
              <a:t>y</a:t>
            </a:r>
            <a:r>
              <a:rPr lang="en-US" altLang="zh-CN" dirty="0">
                <a:solidFill>
                  <a:srgbClr val="002060"/>
                </a:solidFill>
              </a:rPr>
              <a:t>〉∈</a:t>
            </a:r>
            <a:r>
              <a:rPr lang="en-US" altLang="zh-CN" i="1" dirty="0">
                <a:solidFill>
                  <a:srgbClr val="002060"/>
                </a:solidFill>
              </a:rPr>
              <a:t>R</a:t>
            </a:r>
            <a:r>
              <a:rPr lang="en-US" altLang="zh-CN" dirty="0">
                <a:solidFill>
                  <a:srgbClr val="002060"/>
                </a:solidFill>
              </a:rPr>
              <a:t>∩</a:t>
            </a:r>
            <a:r>
              <a:rPr lang="en-US" altLang="zh-CN" i="1" dirty="0">
                <a:solidFill>
                  <a:srgbClr val="002060"/>
                </a:solidFill>
              </a:rPr>
              <a:t>I</a:t>
            </a:r>
            <a:r>
              <a:rPr lang="en-US" altLang="zh-CN" i="1" baseline="-25000" dirty="0">
                <a:solidFill>
                  <a:srgbClr val="002060"/>
                </a:solidFill>
              </a:rPr>
              <a:t>A</a:t>
            </a:r>
            <a:r>
              <a:rPr lang="en-US" altLang="zh-CN" dirty="0">
                <a:solidFill>
                  <a:srgbClr val="002060"/>
                </a:solidFill>
              </a:rPr>
              <a:t>〈</a:t>
            </a:r>
            <a:r>
              <a:rPr lang="en-US" altLang="zh-CN" i="1" dirty="0">
                <a:solidFill>
                  <a:srgbClr val="00206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, </a:t>
            </a:r>
            <a:r>
              <a:rPr lang="en-US" altLang="zh-CN" i="1" dirty="0">
                <a:solidFill>
                  <a:srgbClr val="002060"/>
                </a:solidFill>
              </a:rPr>
              <a:t>y</a:t>
            </a:r>
            <a:r>
              <a:rPr lang="en-US" altLang="zh-CN" dirty="0">
                <a:solidFill>
                  <a:srgbClr val="002060"/>
                </a:solidFill>
              </a:rPr>
              <a:t>〉∈</a:t>
            </a:r>
            <a:r>
              <a:rPr lang="en-US" altLang="zh-CN" i="1" dirty="0">
                <a:solidFill>
                  <a:srgbClr val="002060"/>
                </a:solidFill>
              </a:rPr>
              <a:t>I</a:t>
            </a:r>
            <a:r>
              <a:rPr lang="en-US" altLang="zh-CN" i="1" baseline="-25000" dirty="0">
                <a:solidFill>
                  <a:srgbClr val="002060"/>
                </a:solidFill>
              </a:rPr>
              <a:t>A</a:t>
            </a:r>
            <a:r>
              <a:rPr lang="zh-CN" altLang="en-US" dirty="0">
                <a:solidFill>
                  <a:srgbClr val="002060"/>
                </a:solidFill>
              </a:rPr>
              <a:t>，由于</a:t>
            </a:r>
            <a:r>
              <a:rPr lang="en-US" altLang="zh-CN" i="1" dirty="0">
                <a:solidFill>
                  <a:srgbClr val="002060"/>
                </a:solidFill>
              </a:rPr>
              <a:t>I</a:t>
            </a:r>
            <a:r>
              <a:rPr lang="en-US" altLang="zh-CN" i="1" baseline="-25000" dirty="0">
                <a:solidFill>
                  <a:srgbClr val="002060"/>
                </a:solidFill>
              </a:rPr>
              <a:t>A</a:t>
            </a:r>
            <a:r>
              <a:rPr lang="zh-CN" altLang="en-US" dirty="0">
                <a:solidFill>
                  <a:srgbClr val="002060"/>
                </a:solidFill>
              </a:rPr>
              <a:t>是</a:t>
            </a:r>
            <a:r>
              <a:rPr lang="en-US" altLang="zh-CN" i="1" dirty="0">
                <a:solidFill>
                  <a:srgbClr val="002060"/>
                </a:solidFill>
              </a:rPr>
              <a:t>A</a:t>
            </a:r>
            <a:r>
              <a:rPr lang="zh-CN" altLang="en-US" dirty="0">
                <a:solidFill>
                  <a:srgbClr val="002060"/>
                </a:solidFill>
              </a:rPr>
              <a:t>上的恒等关系，从而有</a:t>
            </a:r>
            <a:r>
              <a:rPr lang="en-US" altLang="zh-CN" i="1" dirty="0">
                <a:solidFill>
                  <a:srgbClr val="00206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=</a:t>
            </a:r>
            <a:r>
              <a:rPr lang="en-US" altLang="zh-CN" i="1" dirty="0">
                <a:solidFill>
                  <a:srgbClr val="002060"/>
                </a:solidFill>
              </a:rPr>
              <a:t>y</a:t>
            </a:r>
            <a:r>
              <a:rPr lang="zh-CN" altLang="en-US" dirty="0">
                <a:solidFill>
                  <a:srgbClr val="002060"/>
                </a:solidFill>
              </a:rPr>
              <a:t>，所以</a:t>
            </a:r>
          </a:p>
          <a:p>
            <a:pPr algn="just" eaLnBrk="1" hangingPunct="1">
              <a:buFontTx/>
              <a:buNone/>
            </a:pPr>
            <a:r>
              <a:rPr lang="zh-CN" altLang="en-US" dirty="0">
                <a:solidFill>
                  <a:srgbClr val="002060"/>
                </a:solidFill>
              </a:rPr>
              <a:t>  </a:t>
            </a:r>
            <a:r>
              <a:rPr lang="en-US" altLang="zh-CN" dirty="0">
                <a:solidFill>
                  <a:srgbClr val="002060"/>
                </a:solidFill>
              </a:rPr>
              <a:t>〈</a:t>
            </a:r>
            <a:r>
              <a:rPr lang="en-US" altLang="zh-CN" i="1" dirty="0">
                <a:solidFill>
                  <a:srgbClr val="00206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, </a:t>
            </a:r>
            <a:r>
              <a:rPr lang="en-US" altLang="zh-CN" i="1" dirty="0">
                <a:solidFill>
                  <a:srgbClr val="00206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〉∈</a:t>
            </a:r>
            <a:r>
              <a:rPr lang="en-US" altLang="zh-CN" i="1" dirty="0">
                <a:solidFill>
                  <a:srgbClr val="002060"/>
                </a:solidFill>
              </a:rPr>
              <a:t>R</a:t>
            </a:r>
            <a:r>
              <a:rPr lang="zh-CN" altLang="en-US" dirty="0">
                <a:solidFill>
                  <a:srgbClr val="002060"/>
                </a:solidFill>
              </a:rPr>
              <a:t>，这与</a:t>
            </a:r>
            <a:r>
              <a:rPr lang="en-US" altLang="zh-CN" i="1" dirty="0">
                <a:solidFill>
                  <a:srgbClr val="002060"/>
                </a:solidFill>
              </a:rPr>
              <a:t>R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zh-CN" altLang="en-US" dirty="0">
                <a:solidFill>
                  <a:srgbClr val="002060"/>
                </a:solidFill>
              </a:rPr>
              <a:t>在</a:t>
            </a:r>
            <a:r>
              <a:rPr lang="en-US" altLang="zh-CN" i="1" dirty="0">
                <a:solidFill>
                  <a:srgbClr val="002060"/>
                </a:solidFill>
              </a:rPr>
              <a:t>A</a:t>
            </a:r>
            <a:r>
              <a:rPr lang="zh-CN" altLang="en-US" dirty="0">
                <a:solidFill>
                  <a:srgbClr val="002060"/>
                </a:solidFill>
              </a:rPr>
              <a:t>上是反自反的相矛盾。 </a:t>
            </a:r>
          </a:p>
          <a:p>
            <a:pPr algn="just" eaLnBrk="1" hangingPunct="1">
              <a:buFontTx/>
              <a:buNone/>
            </a:pPr>
            <a:r>
              <a:rPr lang="zh-CN" altLang="en-US" dirty="0">
                <a:solidFill>
                  <a:srgbClr val="002060"/>
                </a:solidFill>
              </a:rPr>
              <a:t>           充分性：任取</a:t>
            </a:r>
            <a:r>
              <a:rPr lang="en-US" altLang="zh-CN" i="1" dirty="0" err="1">
                <a:solidFill>
                  <a:srgbClr val="002060"/>
                </a:solidFill>
              </a:rPr>
              <a:t>x</a:t>
            </a:r>
            <a:r>
              <a:rPr lang="en-US" altLang="zh-CN" dirty="0" err="1">
                <a:solidFill>
                  <a:srgbClr val="002060"/>
                </a:solidFill>
              </a:rPr>
              <a:t>∈</a:t>
            </a:r>
            <a:r>
              <a:rPr lang="en-US" altLang="zh-CN" i="1" dirty="0" err="1">
                <a:solidFill>
                  <a:srgbClr val="002060"/>
                </a:solidFill>
              </a:rPr>
              <a:t>A</a:t>
            </a:r>
            <a:r>
              <a:rPr lang="zh-CN" altLang="en-US" dirty="0">
                <a:solidFill>
                  <a:srgbClr val="002060"/>
                </a:solidFill>
              </a:rPr>
              <a:t>，则有</a:t>
            </a:r>
            <a:r>
              <a:rPr lang="en-US" altLang="zh-CN" i="1" dirty="0" err="1">
                <a:solidFill>
                  <a:srgbClr val="002060"/>
                </a:solidFill>
              </a:rPr>
              <a:t>x</a:t>
            </a:r>
            <a:r>
              <a:rPr lang="en-US" altLang="zh-CN" dirty="0" err="1">
                <a:solidFill>
                  <a:srgbClr val="002060"/>
                </a:solidFill>
              </a:rPr>
              <a:t>∈</a:t>
            </a:r>
            <a:r>
              <a:rPr lang="en-US" altLang="zh-CN" i="1" dirty="0" err="1">
                <a:solidFill>
                  <a:srgbClr val="002060"/>
                </a:solidFill>
              </a:rPr>
              <a:t>A</a:t>
            </a:r>
            <a:r>
              <a:rPr lang="zh-CN" altLang="en-US" i="1" dirty="0">
                <a:solidFill>
                  <a:srgbClr val="002060"/>
                </a:solidFill>
              </a:rPr>
              <a:t>     </a:t>
            </a:r>
            <a:r>
              <a:rPr lang="en-US" altLang="zh-CN" dirty="0">
                <a:solidFill>
                  <a:srgbClr val="002060"/>
                </a:solidFill>
              </a:rPr>
              <a:t>〈</a:t>
            </a:r>
            <a:r>
              <a:rPr lang="en-US" altLang="zh-CN" i="1" dirty="0">
                <a:solidFill>
                  <a:srgbClr val="00206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, </a:t>
            </a:r>
            <a:r>
              <a:rPr lang="en-US" altLang="zh-CN" i="1" dirty="0">
                <a:solidFill>
                  <a:srgbClr val="00206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〉∈</a:t>
            </a:r>
            <a:r>
              <a:rPr lang="en-US" altLang="zh-CN" i="1" dirty="0">
                <a:solidFill>
                  <a:srgbClr val="002060"/>
                </a:solidFill>
              </a:rPr>
              <a:t>I</a:t>
            </a:r>
            <a:r>
              <a:rPr lang="en-US" altLang="zh-CN" i="1" baseline="-25000" dirty="0">
                <a:solidFill>
                  <a:srgbClr val="002060"/>
                </a:solidFill>
              </a:rPr>
              <a:t>A</a:t>
            </a:r>
          </a:p>
          <a:p>
            <a:pPr algn="just" eaLnBrk="1" hangingPunct="1">
              <a:buFontTx/>
              <a:buNone/>
            </a:pPr>
            <a:r>
              <a:rPr lang="en-US" altLang="zh-CN" dirty="0">
                <a:solidFill>
                  <a:srgbClr val="002060"/>
                </a:solidFill>
              </a:rPr>
              <a:t></a:t>
            </a:r>
            <a:r>
              <a:rPr lang="zh-CN" altLang="en-US" dirty="0">
                <a:solidFill>
                  <a:srgbClr val="002060"/>
                </a:solidFill>
              </a:rPr>
              <a:t>     </a:t>
            </a:r>
            <a:r>
              <a:rPr lang="en-US" altLang="zh-CN" dirty="0">
                <a:solidFill>
                  <a:srgbClr val="002060"/>
                </a:solidFill>
              </a:rPr>
              <a:t>〈</a:t>
            </a:r>
            <a:r>
              <a:rPr lang="en-US" altLang="zh-CN" i="1" dirty="0">
                <a:solidFill>
                  <a:srgbClr val="00206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, </a:t>
            </a:r>
            <a:r>
              <a:rPr lang="en-US" altLang="zh-CN" i="1" dirty="0">
                <a:solidFill>
                  <a:srgbClr val="00206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〉  </a:t>
            </a:r>
            <a:r>
              <a:rPr lang="en-US" altLang="zh-CN" i="1" dirty="0">
                <a:solidFill>
                  <a:srgbClr val="002060"/>
                </a:solidFill>
              </a:rPr>
              <a:t>R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zh-CN" altLang="en-US" dirty="0">
                <a:solidFill>
                  <a:srgbClr val="002060"/>
                </a:solidFill>
              </a:rPr>
              <a:t>由于</a:t>
            </a:r>
            <a:r>
              <a:rPr lang="en-US" altLang="zh-CN" i="1" dirty="0">
                <a:solidFill>
                  <a:srgbClr val="002060"/>
                </a:solidFill>
              </a:rPr>
              <a:t>I</a:t>
            </a:r>
            <a:r>
              <a:rPr lang="en-US" altLang="zh-CN" i="1" baseline="-25000" dirty="0">
                <a:solidFill>
                  <a:srgbClr val="002060"/>
                </a:solidFill>
              </a:rPr>
              <a:t>A</a:t>
            </a:r>
            <a:r>
              <a:rPr lang="en-US" altLang="zh-CN" dirty="0">
                <a:solidFill>
                  <a:srgbClr val="002060"/>
                </a:solidFill>
              </a:rPr>
              <a:t>∩</a:t>
            </a:r>
            <a:r>
              <a:rPr lang="en-US" altLang="zh-CN" i="1" dirty="0">
                <a:solidFill>
                  <a:srgbClr val="002060"/>
                </a:solidFill>
              </a:rPr>
              <a:t>R</a:t>
            </a:r>
            <a:r>
              <a:rPr lang="en-US" altLang="zh-CN" dirty="0">
                <a:solidFill>
                  <a:srgbClr val="002060"/>
                </a:solidFill>
              </a:rPr>
              <a:t>=</a:t>
            </a:r>
            <a:r>
              <a:rPr lang="en-US" altLang="zh-CN" i="1" dirty="0" err="1">
                <a:solidFill>
                  <a:srgbClr val="002060"/>
                </a:solidFill>
              </a:rPr>
              <a:t>Φ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r>
              <a:rPr lang="zh-CN" altLang="en-US" dirty="0">
                <a:solidFill>
                  <a:srgbClr val="002060"/>
                </a:solidFill>
              </a:rPr>
              <a:t>，从而证明了</a:t>
            </a:r>
            <a:r>
              <a:rPr lang="en-US" altLang="zh-CN" i="1" dirty="0">
                <a:solidFill>
                  <a:srgbClr val="002060"/>
                </a:solidFill>
              </a:rPr>
              <a:t>R</a:t>
            </a:r>
            <a:r>
              <a:rPr lang="zh-CN" altLang="en-US" dirty="0">
                <a:solidFill>
                  <a:srgbClr val="002060"/>
                </a:solidFill>
              </a:rPr>
              <a:t>在</a:t>
            </a:r>
            <a:r>
              <a:rPr lang="en-US" altLang="zh-CN" i="1" dirty="0">
                <a:solidFill>
                  <a:srgbClr val="002060"/>
                </a:solidFill>
              </a:rPr>
              <a:t>A</a:t>
            </a:r>
            <a:r>
              <a:rPr lang="zh-CN" altLang="en-US" dirty="0">
                <a:solidFill>
                  <a:srgbClr val="002060"/>
                </a:solidFill>
              </a:rPr>
              <a:t>上是反自反的。 </a:t>
            </a:r>
          </a:p>
          <a:p>
            <a:pPr eaLnBrk="1" hangingPunct="1">
              <a:buFontTx/>
              <a:buNone/>
            </a:pPr>
            <a:endParaRPr lang="en-US" altLang="zh-CN" dirty="0">
              <a:solidFill>
                <a:srgbClr val="002060"/>
              </a:solidFill>
            </a:endParaRPr>
          </a:p>
        </p:txBody>
      </p:sp>
      <p:graphicFrame>
        <p:nvGraphicFramePr>
          <p:cNvPr id="13314" name="Object 4">
            <a:extLst>
              <a:ext uri="{FF2B5EF4-FFF2-40B4-BE49-F238E27FC236}">
                <a16:creationId xmlns:a16="http://schemas.microsoft.com/office/drawing/2014/main" id="{38793415-438D-7A42-B026-638E1886BC31}"/>
              </a:ext>
            </a:extLst>
          </p:cNvPr>
          <p:cNvGraphicFramePr>
            <a:graphicFrameLocks/>
          </p:cNvGraphicFramePr>
          <p:nvPr/>
        </p:nvGraphicFramePr>
        <p:xfrm>
          <a:off x="6089775" y="2346399"/>
          <a:ext cx="323850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25" r:id="rId4" imgW="4394200" imgH="3505200" progId="Equation.DSMT4">
                  <p:embed/>
                </p:oleObj>
              </mc:Choice>
              <mc:Fallback>
                <p:oleObj r:id="rId4" imgW="4394200" imgH="3505200" progId="Equation.DSMT4">
                  <p:embed/>
                  <p:pic>
                    <p:nvPicPr>
                      <p:cNvPr id="13314" name="Object 4">
                        <a:extLst>
                          <a:ext uri="{FF2B5EF4-FFF2-40B4-BE49-F238E27FC236}">
                            <a16:creationId xmlns:a16="http://schemas.microsoft.com/office/drawing/2014/main" id="{38793415-438D-7A42-B026-638E1886BC3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775" y="2346399"/>
                        <a:ext cx="323850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">
            <a:extLst>
              <a:ext uri="{FF2B5EF4-FFF2-40B4-BE49-F238E27FC236}">
                <a16:creationId xmlns:a16="http://schemas.microsoft.com/office/drawing/2014/main" id="{9A80A7D2-E5C2-A24E-95C6-CEB0ACCE9FE7}"/>
              </a:ext>
            </a:extLst>
          </p:cNvPr>
          <p:cNvGraphicFramePr>
            <a:graphicFrameLocks/>
          </p:cNvGraphicFramePr>
          <p:nvPr/>
        </p:nvGraphicFramePr>
        <p:xfrm>
          <a:off x="2051720" y="4375993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26" r:id="rId6" imgW="2921000" imgH="3505200" progId="Equation.DSMT4">
                  <p:embed/>
                </p:oleObj>
              </mc:Choice>
              <mc:Fallback>
                <p:oleObj r:id="rId6" imgW="2921000" imgH="3505200" progId="Equation.DSMT4">
                  <p:embed/>
                  <p:pic>
                    <p:nvPicPr>
                      <p:cNvPr id="13315" name="Object 5">
                        <a:extLst>
                          <a:ext uri="{FF2B5EF4-FFF2-40B4-BE49-F238E27FC236}">
                            <a16:creationId xmlns:a16="http://schemas.microsoft.com/office/drawing/2014/main" id="{9A80A7D2-E5C2-A24E-95C6-CEB0ACCE9FE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375993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6">
            <a:extLst>
              <a:ext uri="{FF2B5EF4-FFF2-40B4-BE49-F238E27FC236}">
                <a16:creationId xmlns:a16="http://schemas.microsoft.com/office/drawing/2014/main" id="{FE1278F6-EC83-1241-9673-F1C4799F38F0}"/>
              </a:ext>
            </a:extLst>
          </p:cNvPr>
          <p:cNvGraphicFramePr>
            <a:graphicFrameLocks/>
          </p:cNvGraphicFramePr>
          <p:nvPr/>
        </p:nvGraphicFramePr>
        <p:xfrm>
          <a:off x="4968230" y="3930724"/>
          <a:ext cx="323850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27" r:id="rId8" imgW="4394200" imgH="3505200" progId="Equation.DSMT4">
                  <p:embed/>
                </p:oleObj>
              </mc:Choice>
              <mc:Fallback>
                <p:oleObj r:id="rId8" imgW="4394200" imgH="3505200" progId="Equation.DSMT4">
                  <p:embed/>
                  <p:pic>
                    <p:nvPicPr>
                      <p:cNvPr id="13316" name="Object 6">
                        <a:extLst>
                          <a:ext uri="{FF2B5EF4-FFF2-40B4-BE49-F238E27FC236}">
                            <a16:creationId xmlns:a16="http://schemas.microsoft.com/office/drawing/2014/main" id="{FE1278F6-EC83-1241-9673-F1C4799F38F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230" y="3930724"/>
                        <a:ext cx="323850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7">
            <a:extLst>
              <a:ext uri="{FF2B5EF4-FFF2-40B4-BE49-F238E27FC236}">
                <a16:creationId xmlns:a16="http://schemas.microsoft.com/office/drawing/2014/main" id="{9701FC08-6AF0-C741-B85A-A6559A29074A}"/>
              </a:ext>
            </a:extLst>
          </p:cNvPr>
          <p:cNvGraphicFramePr>
            <a:graphicFrameLocks/>
          </p:cNvGraphicFramePr>
          <p:nvPr/>
        </p:nvGraphicFramePr>
        <p:xfrm>
          <a:off x="867644" y="4437112"/>
          <a:ext cx="323850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28" r:id="rId9" imgW="4394200" imgH="3505200" progId="Equation.DSMT4">
                  <p:embed/>
                </p:oleObj>
              </mc:Choice>
              <mc:Fallback>
                <p:oleObj r:id="rId9" imgW="4394200" imgH="3505200" progId="Equation.DSMT4">
                  <p:embed/>
                  <p:pic>
                    <p:nvPicPr>
                      <p:cNvPr id="13317" name="Object 7">
                        <a:extLst>
                          <a:ext uri="{FF2B5EF4-FFF2-40B4-BE49-F238E27FC236}">
                            <a16:creationId xmlns:a16="http://schemas.microsoft.com/office/drawing/2014/main" id="{9701FC08-6AF0-C741-B85A-A6559A29074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644" y="4437112"/>
                        <a:ext cx="323850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8">
            <a:extLst>
              <a:ext uri="{FF2B5EF4-FFF2-40B4-BE49-F238E27FC236}">
                <a16:creationId xmlns:a16="http://schemas.microsoft.com/office/drawing/2014/main" id="{C4E72114-6B98-B141-A2D6-1E03BC812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02367"/>
            <a:ext cx="52426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3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i="1" dirty="0">
                <a:solidFill>
                  <a:srgbClr val="FF0000"/>
                </a:solidFill>
                <a:ea typeface="Batang" panose="02030600000101010101" pitchFamily="18" charset="-127"/>
                <a:sym typeface="Symbol" pitchFamily="2" charset="2"/>
              </a:rPr>
              <a:t>R</a:t>
            </a:r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在</a:t>
            </a:r>
            <a:r>
              <a:rPr lang="en-US" altLang="zh-CN" sz="2800" i="1" dirty="0">
                <a:solidFill>
                  <a:srgbClr val="FF0000"/>
                </a:solidFill>
                <a:ea typeface="Batang" panose="02030600000101010101" pitchFamily="18" charset="-127"/>
                <a:sym typeface="Symbol" pitchFamily="2" charset="2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上</a:t>
            </a:r>
            <a:r>
              <a:rPr lang="zh-CN" altLang="en-US" sz="2800" dirty="0">
                <a:solidFill>
                  <a:srgbClr val="FF0000"/>
                </a:solidFill>
                <a:ea typeface="Batang" panose="02030600000101010101" pitchFamily="18" charset="-127"/>
                <a:sym typeface="Symbol" pitchFamily="2" charset="2"/>
                <a:hlinkClick r:id="rId10"/>
              </a:rPr>
              <a:t>反自反</a:t>
            </a:r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当且仅当</a:t>
            </a:r>
            <a:r>
              <a:rPr lang="zh-CN" altLang="en-US" sz="2800" dirty="0">
                <a:solidFill>
                  <a:srgbClr val="FF0000"/>
                </a:solidFill>
                <a:ea typeface="Batang" panose="02030600000101010101" pitchFamily="18" charset="-127"/>
                <a:sym typeface="Symbol" pitchFamily="2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a typeface="Batang" panose="02030600000101010101" pitchFamily="18" charset="-127"/>
                <a:sym typeface="Symbol" pitchFamily="2" charset="2"/>
              </a:rPr>
              <a:t>R</a:t>
            </a:r>
            <a:r>
              <a:rPr lang="en-US" altLang="zh-CN" sz="2800" dirty="0">
                <a:solidFill>
                  <a:srgbClr val="FF0000"/>
                </a:solidFill>
                <a:ea typeface="Batang" panose="02030600000101010101" pitchFamily="18" charset="-127"/>
                <a:sym typeface="Symbol" pitchFamily="2" charset="2"/>
              </a:rPr>
              <a:t>∩</a:t>
            </a:r>
            <a:r>
              <a:rPr lang="en-US" altLang="zh-CN" sz="2800" i="1" dirty="0">
                <a:solidFill>
                  <a:srgbClr val="FF0000"/>
                </a:solidFill>
                <a:ea typeface="Batang" panose="02030600000101010101" pitchFamily="18" charset="-127"/>
                <a:sym typeface="Symbol" pitchFamily="2" charset="2"/>
              </a:rPr>
              <a:t>I</a:t>
            </a:r>
            <a:r>
              <a:rPr lang="en-US" altLang="zh-CN" sz="2800" i="1" baseline="-30000" dirty="0">
                <a:solidFill>
                  <a:srgbClr val="FF0000"/>
                </a:solidFill>
                <a:ea typeface="Batang" panose="02030600000101010101" pitchFamily="18" charset="-127"/>
                <a:sym typeface="Symbol" pitchFamily="2" charset="2"/>
              </a:rPr>
              <a:t>A </a:t>
            </a:r>
            <a:r>
              <a:rPr lang="en-US" altLang="zh-CN" sz="2800" dirty="0">
                <a:solidFill>
                  <a:srgbClr val="FF0000"/>
                </a:solidFill>
                <a:ea typeface="Batang" panose="02030600000101010101" pitchFamily="18" charset="-127"/>
                <a:sym typeface="Symbol" pitchFamily="2" charset="2"/>
              </a:rPr>
              <a:t>=</a:t>
            </a:r>
            <a:endParaRPr lang="en-US" altLang="zh-CN" sz="2800" dirty="0">
              <a:solidFill>
                <a:srgbClr val="FF0000"/>
              </a:solidFill>
              <a:ea typeface="Batang" panose="02030600000101010101" pitchFamily="18" charset="-127"/>
            </a:endParaRPr>
          </a:p>
        </p:txBody>
      </p:sp>
      <p:sp>
        <p:nvSpPr>
          <p:cNvPr id="13319" name="矩形 8">
            <a:extLst>
              <a:ext uri="{FF2B5EF4-FFF2-40B4-BE49-F238E27FC236}">
                <a16:creationId xmlns:a16="http://schemas.microsoft.com/office/drawing/2014/main" id="{015C2753-1397-804C-901E-69665AE46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801" y="959812"/>
            <a:ext cx="5454897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若</a:t>
            </a:r>
            <a:r>
              <a:rPr lang="zh-CN" altLang="en-US" sz="2000" dirty="0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</a:t>
            </a:r>
            <a:r>
              <a:rPr lang="en-US" altLang="zh-CN" sz="2000" i="1" dirty="0">
                <a:solidFill>
                  <a:srgbClr val="002060"/>
                </a:solidFill>
                <a:ea typeface="Batang" panose="02030600000101010101" pitchFamily="18" charset="-127"/>
              </a:rPr>
              <a:t>x</a:t>
            </a:r>
            <a:r>
              <a:rPr lang="en-US" altLang="zh-CN" sz="2000" dirty="0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(</a:t>
            </a:r>
            <a:r>
              <a:rPr lang="en-US" altLang="zh-CN" sz="2000" i="1" dirty="0" err="1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x</a:t>
            </a:r>
            <a:r>
              <a:rPr lang="en-US" altLang="zh-CN" sz="2000" dirty="0" err="1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∈</a:t>
            </a:r>
            <a:r>
              <a:rPr lang="en-US" altLang="zh-CN" sz="2000" i="1" dirty="0" err="1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A</a:t>
            </a:r>
            <a:r>
              <a:rPr lang="en-US" altLang="zh-CN" sz="2000" dirty="0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→&lt;</a:t>
            </a:r>
            <a:r>
              <a:rPr lang="en-US" altLang="zh-CN" sz="2000" i="1" dirty="0" err="1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x</a:t>
            </a:r>
            <a:r>
              <a:rPr lang="en-US" altLang="zh-CN" sz="2000" dirty="0" err="1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,</a:t>
            </a:r>
            <a:r>
              <a:rPr lang="en-US" altLang="zh-CN" sz="2000" i="1" dirty="0" err="1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x</a:t>
            </a:r>
            <a:r>
              <a:rPr lang="en-US" altLang="zh-CN" sz="2000" dirty="0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&gt;</a:t>
            </a:r>
            <a:r>
              <a:rPr lang="en-US" altLang="zh-CN" sz="2000" i="1" dirty="0">
                <a:solidFill>
                  <a:srgbClr val="002060"/>
                </a:solidFill>
                <a:ea typeface="Batang" panose="02030600000101010101" pitchFamily="18" charset="-127"/>
              </a:rPr>
              <a:t>R</a:t>
            </a:r>
            <a:r>
              <a:rPr lang="en-US" altLang="zh-CN" sz="2000" dirty="0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), </a:t>
            </a:r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则称</a:t>
            </a:r>
            <a:r>
              <a:rPr lang="en-US" altLang="zh-CN" sz="2000" i="1" dirty="0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R</a:t>
            </a:r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在</a:t>
            </a:r>
            <a:r>
              <a:rPr lang="en-US" altLang="zh-CN" sz="2000" i="1" dirty="0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上是反自反的</a:t>
            </a:r>
            <a:r>
              <a:rPr lang="en-US" altLang="zh-CN" sz="2000" dirty="0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. 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1188" name="Object 4">
            <a:extLst>
              <a:ext uri="{FF2B5EF4-FFF2-40B4-BE49-F238E27FC236}">
                <a16:creationId xmlns:a16="http://schemas.microsoft.com/office/drawing/2014/main" id="{DC886854-B611-6C4C-BBCF-6BD9568BFBFB}"/>
              </a:ext>
            </a:extLst>
          </p:cNvPr>
          <p:cNvGraphicFramePr>
            <a:graphicFrameLocks/>
          </p:cNvGraphicFramePr>
          <p:nvPr/>
        </p:nvGraphicFramePr>
        <p:xfrm>
          <a:off x="695325" y="1790700"/>
          <a:ext cx="14154150" cy="945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9" r:id="rId3" imgW="6121400" imgH="4089400" progId="Word.Document.8">
                  <p:embed/>
                </p:oleObj>
              </mc:Choice>
              <mc:Fallback>
                <p:oleObj r:id="rId3" imgW="6121400" imgH="4089400" progId="Word.Document.8">
                  <p:embed/>
                  <p:pic>
                    <p:nvPicPr>
                      <p:cNvPr id="861188" name="Object 4">
                        <a:extLst>
                          <a:ext uri="{FF2B5EF4-FFF2-40B4-BE49-F238E27FC236}">
                            <a16:creationId xmlns:a16="http://schemas.microsoft.com/office/drawing/2014/main" id="{DC886854-B611-6C4C-BBCF-6BD9568BFBF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1790700"/>
                        <a:ext cx="14154150" cy="945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7">
            <a:extLst>
              <a:ext uri="{FF2B5EF4-FFF2-40B4-BE49-F238E27FC236}">
                <a16:creationId xmlns:a16="http://schemas.microsoft.com/office/drawing/2014/main" id="{AD0BC9D0-7794-9147-AD41-4C6F22B7A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37" y="544736"/>
            <a:ext cx="4479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3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i="1" dirty="0">
                <a:solidFill>
                  <a:srgbClr val="FF0000"/>
                </a:solidFill>
                <a:ea typeface="Batang" panose="02030600000101010101" pitchFamily="18" charset="-127"/>
                <a:sym typeface="Symbol" pitchFamily="2" charset="2"/>
              </a:rPr>
              <a:t>R</a:t>
            </a:r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在</a:t>
            </a:r>
            <a:r>
              <a:rPr lang="en-US" altLang="zh-CN" sz="2800" i="1" dirty="0">
                <a:solidFill>
                  <a:srgbClr val="FF0000"/>
                </a:solidFill>
                <a:ea typeface="Batang" panose="02030600000101010101" pitchFamily="18" charset="-127"/>
                <a:sym typeface="Symbol" pitchFamily="2" charset="2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上</a:t>
            </a:r>
            <a:r>
              <a:rPr lang="zh-CN" altLang="en-US" sz="2800" dirty="0">
                <a:solidFill>
                  <a:srgbClr val="FF0000"/>
                </a:solidFill>
                <a:ea typeface="Batang" panose="02030600000101010101" pitchFamily="18" charset="-127"/>
                <a:sym typeface="Symbol" pitchFamily="2" charset="2"/>
                <a:hlinkClick r:id="rId5"/>
              </a:rPr>
              <a:t>对称</a:t>
            </a:r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当且仅当</a:t>
            </a:r>
            <a:r>
              <a:rPr lang="zh-CN" altLang="en-US" sz="2800" dirty="0">
                <a:solidFill>
                  <a:srgbClr val="FF0000"/>
                </a:solidFill>
                <a:ea typeface="Batang" panose="02030600000101010101" pitchFamily="18" charset="-127"/>
                <a:sym typeface="Symbol" pitchFamily="2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a typeface="Batang" panose="02030600000101010101" pitchFamily="18" charset="-127"/>
                <a:sym typeface="Symbol" pitchFamily="2" charset="2"/>
              </a:rPr>
              <a:t>R</a:t>
            </a:r>
            <a:r>
              <a:rPr lang="en-US" altLang="zh-CN" sz="2800" dirty="0">
                <a:solidFill>
                  <a:srgbClr val="FF0000"/>
                </a:solidFill>
                <a:ea typeface="Batang" panose="02030600000101010101" pitchFamily="18" charset="-127"/>
                <a:sym typeface="Symbol" pitchFamily="2" charset="2"/>
              </a:rPr>
              <a:t>=</a:t>
            </a:r>
            <a:r>
              <a:rPr lang="en-US" altLang="zh-CN" sz="2800" i="1" dirty="0">
                <a:solidFill>
                  <a:srgbClr val="FF0000"/>
                </a:solidFill>
                <a:ea typeface="Batang" panose="02030600000101010101" pitchFamily="18" charset="-127"/>
                <a:sym typeface="Symbol" pitchFamily="2" charset="2"/>
              </a:rPr>
              <a:t>R</a:t>
            </a:r>
            <a:r>
              <a:rPr lang="en-US" altLang="zh-CN" sz="2800" baseline="30000" dirty="0">
                <a:solidFill>
                  <a:srgbClr val="FF0000"/>
                </a:solidFill>
                <a:ea typeface="Batang" panose="02030600000101010101" pitchFamily="18" charset="-127"/>
                <a:sym typeface="Symbol" pitchFamily="2" charset="2"/>
              </a:rPr>
              <a:t></a:t>
            </a:r>
            <a:r>
              <a:rPr lang="en-US" altLang="zh-CN" sz="2800" baseline="30000" dirty="0">
                <a:solidFill>
                  <a:srgbClr val="FF0000"/>
                </a:solidFill>
                <a:ea typeface="Batang" panose="02030600000101010101" pitchFamily="18" charset="-127"/>
              </a:rPr>
              <a:t>1</a:t>
            </a:r>
            <a:endParaRPr lang="en-US" altLang="zh-CN" sz="2800" dirty="0">
              <a:solidFill>
                <a:srgbClr val="FF0000"/>
              </a:solidFill>
              <a:ea typeface="Batang" panose="02030600000101010101" pitchFamily="18" charset="-127"/>
              <a:sym typeface="Symbol" pitchFamily="2" charset="2"/>
            </a:endParaRPr>
          </a:p>
        </p:txBody>
      </p:sp>
      <p:sp>
        <p:nvSpPr>
          <p:cNvPr id="14343" name="Rectangle 8">
            <a:extLst>
              <a:ext uri="{FF2B5EF4-FFF2-40B4-BE49-F238E27FC236}">
                <a16:creationId xmlns:a16="http://schemas.microsoft.com/office/drawing/2014/main" id="{98D4A8FA-747D-8A4F-BBE8-063F4BA53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549275"/>
            <a:ext cx="4106862" cy="6461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3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</a:rPr>
              <a:t>若</a:t>
            </a:r>
            <a:r>
              <a:rPr lang="zh-CN" altLang="en-US" sz="1800" dirty="0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</a:t>
            </a:r>
            <a:r>
              <a:rPr lang="en-US" altLang="zh-CN" sz="1800" i="1" dirty="0" err="1">
                <a:solidFill>
                  <a:srgbClr val="002060"/>
                </a:solidFill>
                <a:ea typeface="Batang" panose="02030600000101010101" pitchFamily="18" charset="-127"/>
              </a:rPr>
              <a:t>x</a:t>
            </a:r>
            <a:r>
              <a:rPr lang="en-US" altLang="zh-CN" sz="1800" dirty="0" err="1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</a:t>
            </a:r>
            <a:r>
              <a:rPr lang="en-US" altLang="zh-CN" sz="1800" i="1" dirty="0" err="1">
                <a:solidFill>
                  <a:srgbClr val="002060"/>
                </a:solidFill>
                <a:ea typeface="Batang" panose="02030600000101010101" pitchFamily="18" charset="-127"/>
              </a:rPr>
              <a:t>y</a:t>
            </a:r>
            <a:r>
              <a:rPr lang="en-US" altLang="zh-CN" sz="1800" dirty="0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(</a:t>
            </a:r>
            <a:r>
              <a:rPr lang="en-US" altLang="zh-CN" sz="1800" i="1" dirty="0" err="1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x</a:t>
            </a:r>
            <a:r>
              <a:rPr lang="en-US" altLang="zh-CN" sz="1800" dirty="0" err="1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,</a:t>
            </a:r>
            <a:r>
              <a:rPr lang="en-US" altLang="zh-CN" sz="1800" i="1" dirty="0" err="1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y</a:t>
            </a:r>
            <a:r>
              <a:rPr lang="en-US" altLang="zh-CN" sz="1800" dirty="0" err="1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∈</a:t>
            </a:r>
            <a:r>
              <a:rPr lang="en-US" altLang="zh-CN" sz="1800" i="1" dirty="0" err="1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A</a:t>
            </a:r>
            <a:r>
              <a:rPr lang="en-US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∧</a:t>
            </a:r>
            <a:r>
              <a:rPr lang="en-US" altLang="zh-CN" sz="1800" dirty="0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&lt;</a:t>
            </a:r>
            <a:r>
              <a:rPr lang="en-US" altLang="zh-CN" sz="1800" i="1" dirty="0" err="1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x</a:t>
            </a:r>
            <a:r>
              <a:rPr lang="en-US" altLang="zh-CN" sz="1800" dirty="0" err="1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,</a:t>
            </a:r>
            <a:r>
              <a:rPr lang="en-US" altLang="zh-CN" sz="1800" i="1" dirty="0" err="1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y</a:t>
            </a:r>
            <a:r>
              <a:rPr lang="en-US" altLang="zh-CN" sz="1800" dirty="0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&gt;</a:t>
            </a:r>
            <a:r>
              <a:rPr lang="en-US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∈</a:t>
            </a:r>
            <a:r>
              <a:rPr lang="en-US" altLang="zh-CN" sz="1800" i="1" dirty="0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R</a:t>
            </a:r>
            <a:r>
              <a:rPr lang="en-US" altLang="zh-CN" sz="1800" dirty="0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→&lt;</a:t>
            </a:r>
            <a:r>
              <a:rPr lang="en-US" altLang="zh-CN" sz="1800" i="1" dirty="0" err="1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y</a:t>
            </a:r>
            <a:r>
              <a:rPr lang="en-US" altLang="zh-CN" sz="1800" dirty="0" err="1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,</a:t>
            </a:r>
            <a:r>
              <a:rPr lang="en-US" altLang="zh-CN" sz="1800" i="1" dirty="0" err="1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x</a:t>
            </a:r>
            <a:r>
              <a:rPr lang="en-US" altLang="zh-CN" sz="1800" dirty="0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&gt;</a:t>
            </a:r>
            <a:r>
              <a:rPr lang="en-US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∈</a:t>
            </a:r>
            <a:r>
              <a:rPr lang="en-US" altLang="zh-CN" sz="1800" i="1" dirty="0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R</a:t>
            </a:r>
            <a:r>
              <a:rPr lang="en-US" altLang="zh-CN" sz="1800" dirty="0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),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则称</a:t>
            </a:r>
            <a:r>
              <a:rPr lang="en-US" altLang="zh-CN" sz="1800" i="1" dirty="0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R</a:t>
            </a:r>
            <a:r>
              <a:rPr lang="zh-CN" altLang="en-US" sz="1800" dirty="0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为</a:t>
            </a:r>
            <a:r>
              <a:rPr lang="en-US" altLang="zh-CN" sz="1800" i="1" dirty="0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A</a:t>
            </a:r>
            <a:r>
              <a:rPr lang="zh-CN" altLang="en-US" sz="1800" dirty="0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上对称的关系</a:t>
            </a:r>
            <a:endParaRPr lang="zh-CN" altLang="en-US" sz="1800" baseline="30000" dirty="0">
              <a:solidFill>
                <a:srgbClr val="002060"/>
              </a:solidFill>
              <a:latin typeface="华文中宋" panose="02010600040101010101" pitchFamily="2" charset="-122"/>
              <a:ea typeface="Batang" panose="02030600000101010101" pitchFamily="18" charset="-127"/>
              <a:sym typeface="Symbol" pitchFamily="2" charset="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2212" name="Object 4">
            <a:extLst>
              <a:ext uri="{FF2B5EF4-FFF2-40B4-BE49-F238E27FC236}">
                <a16:creationId xmlns:a16="http://schemas.microsoft.com/office/drawing/2014/main" id="{C051FB65-925E-CF48-9E86-F22AAF6C2A66}"/>
              </a:ext>
            </a:extLst>
          </p:cNvPr>
          <p:cNvGraphicFramePr>
            <a:graphicFrameLocks/>
          </p:cNvGraphicFramePr>
          <p:nvPr/>
        </p:nvGraphicFramePr>
        <p:xfrm>
          <a:off x="1266825" y="800794"/>
          <a:ext cx="11239500" cy="752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33" r:id="rId3" imgW="6134100" imgH="4102100" progId="Word.Document.8">
                  <p:embed/>
                </p:oleObj>
              </mc:Choice>
              <mc:Fallback>
                <p:oleObj r:id="rId3" imgW="6134100" imgH="4102100" progId="Word.Document.8">
                  <p:embed/>
                  <p:pic>
                    <p:nvPicPr>
                      <p:cNvPr id="862212" name="Object 4">
                        <a:extLst>
                          <a:ext uri="{FF2B5EF4-FFF2-40B4-BE49-F238E27FC236}">
                            <a16:creationId xmlns:a16="http://schemas.microsoft.com/office/drawing/2014/main" id="{C051FB65-925E-CF48-9E86-F22AAF6C2A6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800794"/>
                        <a:ext cx="11239500" cy="752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9">
            <a:extLst>
              <a:ext uri="{FF2B5EF4-FFF2-40B4-BE49-F238E27FC236}">
                <a16:creationId xmlns:a16="http://schemas.microsoft.com/office/drawing/2014/main" id="{39E43B7C-3F37-BF40-82A4-20FF017E2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257830"/>
            <a:ext cx="55082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3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i="1" dirty="0">
                <a:solidFill>
                  <a:srgbClr val="FF0000"/>
                </a:solidFill>
                <a:ea typeface="Batang" panose="02030600000101010101" pitchFamily="18" charset="-127"/>
              </a:rPr>
              <a:t>R</a:t>
            </a:r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Batang" panose="02030600000101010101" pitchFamily="18" charset="-127"/>
              </a:rPr>
              <a:t>在</a:t>
            </a:r>
            <a:r>
              <a:rPr lang="en-US" altLang="zh-CN" sz="2800" i="1" dirty="0">
                <a:solidFill>
                  <a:srgbClr val="FF0000"/>
                </a:solidFill>
                <a:ea typeface="Batang" panose="02030600000101010101" pitchFamily="18" charset="-127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Batang" panose="02030600000101010101" pitchFamily="18" charset="-127"/>
              </a:rPr>
              <a:t>上</a:t>
            </a:r>
            <a:r>
              <a:rPr lang="zh-CN" altLang="en-US" sz="2800" dirty="0">
                <a:solidFill>
                  <a:srgbClr val="FF0000"/>
                </a:solidFill>
                <a:ea typeface="Batang" panose="02030600000101010101" pitchFamily="18" charset="-127"/>
                <a:hlinkClick r:id="rId5"/>
              </a:rPr>
              <a:t>反对称</a:t>
            </a:r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Batang" panose="02030600000101010101" pitchFamily="18" charset="-127"/>
              </a:rPr>
              <a:t>当且仅当</a:t>
            </a:r>
            <a:r>
              <a:rPr lang="zh-CN" altLang="en-US" sz="2800" dirty="0">
                <a:solidFill>
                  <a:srgbClr val="FF0000"/>
                </a:solidFill>
                <a:ea typeface="Batang" panose="02030600000101010101" pitchFamily="18" charset="-127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a typeface="Batang" panose="02030600000101010101" pitchFamily="18" charset="-127"/>
              </a:rPr>
              <a:t>R</a:t>
            </a:r>
            <a:r>
              <a:rPr lang="en-US" altLang="zh-CN" sz="2800" dirty="0">
                <a:solidFill>
                  <a:srgbClr val="FF0000"/>
                </a:solidFill>
                <a:ea typeface="Batang" panose="02030600000101010101" pitchFamily="18" charset="-127"/>
              </a:rPr>
              <a:t>∩</a:t>
            </a:r>
            <a:r>
              <a:rPr lang="en-US" altLang="zh-CN" sz="2800" i="1" dirty="0">
                <a:solidFill>
                  <a:srgbClr val="FF0000"/>
                </a:solidFill>
                <a:ea typeface="Batang" panose="02030600000101010101" pitchFamily="18" charset="-127"/>
              </a:rPr>
              <a:t>R</a:t>
            </a:r>
            <a:r>
              <a:rPr lang="en-US" altLang="zh-CN" sz="2800" baseline="30000" dirty="0">
                <a:solidFill>
                  <a:srgbClr val="FF0000"/>
                </a:solidFill>
                <a:ea typeface="Batang" panose="02030600000101010101" pitchFamily="18" charset="-127"/>
                <a:sym typeface="Symbol" pitchFamily="2" charset="2"/>
              </a:rPr>
              <a:t></a:t>
            </a:r>
            <a:r>
              <a:rPr lang="en-US" altLang="zh-CN" sz="2800" baseline="30000" dirty="0">
                <a:solidFill>
                  <a:srgbClr val="FF0000"/>
                </a:solidFill>
                <a:ea typeface="Batang" panose="02030600000101010101" pitchFamily="18" charset="-127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ea typeface="Batang" panose="02030600000101010101" pitchFamily="18" charset="-127"/>
                <a:sym typeface="Symbol" pitchFamily="2" charset="2"/>
              </a:rPr>
              <a:t></a:t>
            </a:r>
            <a:r>
              <a:rPr lang="en-US" altLang="zh-CN" sz="2800" i="1" dirty="0">
                <a:solidFill>
                  <a:srgbClr val="FF0000"/>
                </a:solidFill>
                <a:ea typeface="Batang" panose="02030600000101010101" pitchFamily="18" charset="-127"/>
              </a:rPr>
              <a:t>I</a:t>
            </a:r>
            <a:r>
              <a:rPr lang="en-US" altLang="zh-CN" sz="2800" i="1" baseline="-30000" dirty="0">
                <a:solidFill>
                  <a:srgbClr val="FF0000"/>
                </a:solidFill>
                <a:ea typeface="Batang" panose="02030600000101010101" pitchFamily="18" charset="-127"/>
                <a:sym typeface="Symbol" pitchFamily="2" charset="2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ea typeface="Batang" panose="02030600000101010101" pitchFamily="18" charset="-127"/>
                <a:sym typeface="Symbol" pitchFamily="2" charset="2"/>
              </a:rPr>
              <a:t> </a:t>
            </a:r>
          </a:p>
        </p:txBody>
      </p:sp>
      <p:sp>
        <p:nvSpPr>
          <p:cNvPr id="15367" name="Rectangle 10">
            <a:extLst>
              <a:ext uri="{FF2B5EF4-FFF2-40B4-BE49-F238E27FC236}">
                <a16:creationId xmlns:a16="http://schemas.microsoft.com/office/drawing/2014/main" id="{5B1FF978-969A-DB48-B031-8871697A6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291" y="800794"/>
            <a:ext cx="4391397" cy="646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3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若</a:t>
            </a:r>
            <a:r>
              <a:rPr lang="zh-CN" altLang="en-US" sz="1800" dirty="0">
                <a:solidFill>
                  <a:srgbClr val="002060"/>
                </a:solidFill>
                <a:latin typeface="+mj-lt"/>
                <a:ea typeface="Batang" panose="02030600000101010101" pitchFamily="18" charset="-127"/>
                <a:sym typeface="Symbol" pitchFamily="2" charset="2"/>
              </a:rPr>
              <a:t></a:t>
            </a:r>
            <a:r>
              <a:rPr lang="en-US" altLang="zh-CN" sz="1800" dirty="0" err="1">
                <a:solidFill>
                  <a:srgbClr val="002060"/>
                </a:solidFill>
                <a:latin typeface="+mj-lt"/>
                <a:ea typeface="Batang" panose="02030600000101010101" pitchFamily="18" charset="-127"/>
              </a:rPr>
              <a:t>x</a:t>
            </a:r>
            <a:r>
              <a:rPr lang="en-US" altLang="zh-CN" sz="1800" dirty="0" err="1">
                <a:solidFill>
                  <a:srgbClr val="002060"/>
                </a:solidFill>
                <a:latin typeface="+mj-lt"/>
                <a:ea typeface="Batang" panose="02030600000101010101" pitchFamily="18" charset="-127"/>
                <a:sym typeface="Symbol" pitchFamily="2" charset="2"/>
              </a:rPr>
              <a:t></a:t>
            </a:r>
            <a:r>
              <a:rPr lang="en-US" altLang="zh-CN" sz="1800" dirty="0" err="1">
                <a:solidFill>
                  <a:srgbClr val="002060"/>
                </a:solidFill>
                <a:latin typeface="+mj-lt"/>
                <a:ea typeface="Batang" panose="02030600000101010101" pitchFamily="18" charset="-127"/>
              </a:rPr>
              <a:t>y</a:t>
            </a:r>
            <a:r>
              <a:rPr lang="en-US" altLang="zh-CN" sz="1800" dirty="0">
                <a:solidFill>
                  <a:srgbClr val="002060"/>
                </a:solidFill>
                <a:latin typeface="+mj-lt"/>
                <a:ea typeface="Batang" panose="02030600000101010101" pitchFamily="18" charset="-127"/>
                <a:sym typeface="Symbol" pitchFamily="2" charset="2"/>
              </a:rPr>
              <a:t>(</a:t>
            </a:r>
            <a:r>
              <a:rPr lang="en-US" altLang="zh-CN" sz="1800" dirty="0" err="1">
                <a:solidFill>
                  <a:srgbClr val="002060"/>
                </a:solidFill>
                <a:latin typeface="+mj-lt"/>
                <a:ea typeface="Batang" panose="02030600000101010101" pitchFamily="18" charset="-127"/>
                <a:sym typeface="Symbol" pitchFamily="2" charset="2"/>
              </a:rPr>
              <a:t>x,y∈A</a:t>
            </a:r>
            <a:r>
              <a:rPr lang="en-US" altLang="zh-CN" sz="1800" dirty="0">
                <a:solidFill>
                  <a:srgbClr val="002060"/>
                </a:solidFill>
                <a:latin typeface="+mj-lt"/>
                <a:ea typeface="Batang" panose="02030600000101010101" pitchFamily="18" charset="-127"/>
                <a:sym typeface="Symbol" pitchFamily="2" charset="2"/>
              </a:rPr>
              <a:t>∧&lt;</a:t>
            </a:r>
            <a:r>
              <a:rPr lang="en-US" altLang="zh-CN" sz="1800" dirty="0" err="1">
                <a:solidFill>
                  <a:srgbClr val="002060"/>
                </a:solidFill>
                <a:latin typeface="+mj-lt"/>
                <a:ea typeface="Batang" panose="02030600000101010101" pitchFamily="18" charset="-127"/>
                <a:sym typeface="Symbol" pitchFamily="2" charset="2"/>
              </a:rPr>
              <a:t>x,y</a:t>
            </a:r>
            <a:r>
              <a:rPr lang="en-US" altLang="zh-CN" sz="1800" dirty="0">
                <a:solidFill>
                  <a:srgbClr val="002060"/>
                </a:solidFill>
                <a:latin typeface="+mj-lt"/>
                <a:ea typeface="Batang" panose="02030600000101010101" pitchFamily="18" charset="-127"/>
                <a:sym typeface="Symbol" pitchFamily="2" charset="2"/>
              </a:rPr>
              <a:t>&gt;∈R∧&lt;</a:t>
            </a:r>
            <a:r>
              <a:rPr lang="en-US" altLang="zh-CN" sz="1800" dirty="0" err="1">
                <a:solidFill>
                  <a:srgbClr val="002060"/>
                </a:solidFill>
                <a:latin typeface="+mj-lt"/>
                <a:ea typeface="Batang" panose="02030600000101010101" pitchFamily="18" charset="-127"/>
                <a:sym typeface="Symbol" pitchFamily="2" charset="2"/>
              </a:rPr>
              <a:t>y,x</a:t>
            </a:r>
            <a:r>
              <a:rPr lang="en-US" altLang="zh-CN" sz="1800" dirty="0">
                <a:solidFill>
                  <a:srgbClr val="002060"/>
                </a:solidFill>
                <a:latin typeface="+mj-lt"/>
                <a:ea typeface="Batang" panose="02030600000101010101" pitchFamily="18" charset="-127"/>
                <a:sym typeface="Symbol" pitchFamily="2" charset="2"/>
              </a:rPr>
              <a:t>&gt;∈</a:t>
            </a:r>
            <a:r>
              <a:rPr lang="en-US" altLang="zh-CN" sz="1800" dirty="0" err="1">
                <a:solidFill>
                  <a:srgbClr val="002060"/>
                </a:solidFill>
                <a:latin typeface="+mj-lt"/>
                <a:ea typeface="Batang" panose="02030600000101010101" pitchFamily="18" charset="-127"/>
                <a:sym typeface="Symbol" pitchFamily="2" charset="2"/>
              </a:rPr>
              <a:t>R→x</a:t>
            </a:r>
            <a:r>
              <a:rPr lang="en-US" altLang="zh-CN" sz="1800" dirty="0">
                <a:solidFill>
                  <a:srgbClr val="002060"/>
                </a:solidFill>
                <a:latin typeface="+mj-lt"/>
                <a:ea typeface="Batang" panose="02030600000101010101" pitchFamily="18" charset="-127"/>
                <a:sym typeface="Symbol" pitchFamily="2" charset="2"/>
              </a:rPr>
              <a:t>=y)</a:t>
            </a:r>
            <a:r>
              <a:rPr lang="en-US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, 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则称</a:t>
            </a:r>
            <a:r>
              <a:rPr lang="en-US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R</a:t>
            </a:r>
            <a:r>
              <a:rPr lang="zh-CN" altLang="en-US" sz="1800" dirty="0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为</a:t>
            </a:r>
            <a:r>
              <a:rPr lang="en-US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A</a:t>
            </a:r>
            <a:r>
              <a:rPr lang="zh-CN" altLang="en-US" sz="1800" dirty="0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上的反对称关系</a:t>
            </a:r>
            <a:r>
              <a:rPr lang="en-US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. 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3236" name="Object 4">
            <a:extLst>
              <a:ext uri="{FF2B5EF4-FFF2-40B4-BE49-F238E27FC236}">
                <a16:creationId xmlns:a16="http://schemas.microsoft.com/office/drawing/2014/main" id="{7C95D4B2-DB9E-A940-864A-BA551230CBA7}"/>
              </a:ext>
            </a:extLst>
          </p:cNvPr>
          <p:cNvGraphicFramePr>
            <a:graphicFrameLocks/>
          </p:cNvGraphicFramePr>
          <p:nvPr/>
        </p:nvGraphicFramePr>
        <p:xfrm>
          <a:off x="104775" y="1409700"/>
          <a:ext cx="12649200" cy="846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57" r:id="rId3" imgW="6134100" imgH="4102100" progId="Word.Document.8">
                  <p:embed/>
                </p:oleObj>
              </mc:Choice>
              <mc:Fallback>
                <p:oleObj r:id="rId3" imgW="6134100" imgH="4102100" progId="Word.Document.8">
                  <p:embed/>
                  <p:pic>
                    <p:nvPicPr>
                      <p:cNvPr id="863236" name="Object 4">
                        <a:extLst>
                          <a:ext uri="{FF2B5EF4-FFF2-40B4-BE49-F238E27FC236}">
                            <a16:creationId xmlns:a16="http://schemas.microsoft.com/office/drawing/2014/main" id="{7C95D4B2-DB9E-A940-864A-BA551230CBA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" y="1409700"/>
                        <a:ext cx="12649200" cy="846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390" name="Rectangle 7">
                <a:extLst>
                  <a:ext uri="{FF2B5EF4-FFF2-40B4-BE49-F238E27FC236}">
                    <a16:creationId xmlns:a16="http://schemas.microsoft.com/office/drawing/2014/main" id="{E86B646D-7ECB-BC41-BDD5-F6E743D5C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544" y="540609"/>
                <a:ext cx="496161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30000"/>
                  </a:lnSpc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30000"/>
                  </a:lnSpc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30000"/>
                  </a:lnSpc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30000"/>
                  </a:lnSpc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30000"/>
                  </a:lnSpc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800" dirty="0">
                    <a:solidFill>
                      <a:srgbClr val="FF0000"/>
                    </a:solidFill>
                    <a:ea typeface="Batang" panose="02030600000101010101" pitchFamily="18" charset="-127"/>
                    <a:sym typeface="Symbol" pitchFamily="2" charset="2"/>
                  </a:rPr>
                  <a:t> </a:t>
                </a:r>
                <a:r>
                  <a:rPr lang="en-US" altLang="zh-CN" sz="2800" i="1" dirty="0">
                    <a:solidFill>
                      <a:srgbClr val="FF0000"/>
                    </a:solidFill>
                    <a:ea typeface="Batang" panose="02030600000101010101" pitchFamily="18" charset="-127"/>
                    <a:sym typeface="Symbol" pitchFamily="2" charset="2"/>
                  </a:rPr>
                  <a:t>R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华文中宋" panose="02010600040101010101" pitchFamily="2" charset="-122"/>
                    <a:ea typeface="Batang" panose="02030600000101010101" pitchFamily="18" charset="-127"/>
                    <a:sym typeface="Symbol" pitchFamily="2" charset="2"/>
                  </a:rPr>
                  <a:t>在</a:t>
                </a:r>
                <a:r>
                  <a:rPr lang="en-US" altLang="zh-CN" sz="2800" i="1" dirty="0">
                    <a:solidFill>
                      <a:srgbClr val="FF0000"/>
                    </a:solidFill>
                    <a:ea typeface="Batang" panose="02030600000101010101" pitchFamily="18" charset="-127"/>
                    <a:sym typeface="Symbol" pitchFamily="2" charset="2"/>
                  </a:rPr>
                  <a:t>A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华文中宋" panose="02010600040101010101" pitchFamily="2" charset="-122"/>
                    <a:ea typeface="Batang" panose="02030600000101010101" pitchFamily="18" charset="-127"/>
                    <a:sym typeface="Symbol" pitchFamily="2" charset="2"/>
                  </a:rPr>
                  <a:t>上</a:t>
                </a:r>
                <a:r>
                  <a:rPr lang="zh-CN" altLang="en-US" sz="2800" dirty="0">
                    <a:solidFill>
                      <a:srgbClr val="FF0000"/>
                    </a:solidFill>
                    <a:ea typeface="Batang" panose="02030600000101010101" pitchFamily="18" charset="-127"/>
                    <a:sym typeface="Symbol" pitchFamily="2" charset="2"/>
                    <a:hlinkClick r:id="rId5"/>
                  </a:rPr>
                  <a:t>传递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华文中宋" panose="02010600040101010101" pitchFamily="2" charset="-122"/>
                    <a:ea typeface="Batang" panose="02030600000101010101" pitchFamily="18" charset="-127"/>
                    <a:sym typeface="Symbol" pitchFamily="2" charset="2"/>
                  </a:rPr>
                  <a:t>当且仅当</a:t>
                </a:r>
                <a:r>
                  <a:rPr lang="zh-CN" altLang="en-US" sz="2800" dirty="0">
                    <a:solidFill>
                      <a:srgbClr val="FF0000"/>
                    </a:solidFill>
                    <a:ea typeface="Batang" panose="02030600000101010101" pitchFamily="18" charset="-127"/>
                    <a:sym typeface="Symbol" pitchFamily="2" charset="2"/>
                  </a:rPr>
                  <a:t> </a:t>
                </a:r>
                <a:r>
                  <a:rPr lang="en-US" altLang="zh-CN" sz="2800" i="1" dirty="0">
                    <a:solidFill>
                      <a:srgbClr val="FF0000"/>
                    </a:solidFill>
                    <a:ea typeface="Batang" panose="02030600000101010101" pitchFamily="18" charset="-127"/>
                    <a:sym typeface="Symbol" pitchFamily="2" charset="2"/>
                  </a:rPr>
                  <a:t>R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>
                    <a:solidFill>
                      <a:srgbClr val="FF0000"/>
                    </a:solidFill>
                    <a:ea typeface="Batang" panose="02030600000101010101" pitchFamily="18" charset="-127"/>
                  </a:rPr>
                  <a:t>R</a:t>
                </a:r>
                <a:r>
                  <a:rPr lang="en-US" altLang="zh-CN" sz="2800" dirty="0">
                    <a:solidFill>
                      <a:srgbClr val="FF0000"/>
                    </a:solidFill>
                    <a:ea typeface="Batang" panose="02030600000101010101" pitchFamily="18" charset="-127"/>
                    <a:sym typeface="Symbol" pitchFamily="2" charset="2"/>
                  </a:rPr>
                  <a:t></a:t>
                </a:r>
                <a:r>
                  <a:rPr lang="en-US" altLang="zh-CN" sz="2800" i="1" dirty="0">
                    <a:solidFill>
                      <a:srgbClr val="FF0000"/>
                    </a:solidFill>
                    <a:ea typeface="Batang" panose="02030600000101010101" pitchFamily="18" charset="-127"/>
                  </a:rPr>
                  <a:t>R</a:t>
                </a:r>
                <a:r>
                  <a:rPr lang="en-US" altLang="zh-CN" sz="2800" dirty="0">
                    <a:solidFill>
                      <a:srgbClr val="FF0000"/>
                    </a:solidFill>
                    <a:ea typeface="Batang" panose="02030600000101010101" pitchFamily="18" charset="-127"/>
                    <a:sym typeface="Symbol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16390" name="Rectangle 7">
                <a:extLst>
                  <a:ext uri="{FF2B5EF4-FFF2-40B4-BE49-F238E27FC236}">
                    <a16:creationId xmlns:a16="http://schemas.microsoft.com/office/drawing/2014/main" id="{E86B646D-7ECB-BC41-BDD5-F6E743D5C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540609"/>
                <a:ext cx="4961615" cy="523220"/>
              </a:xfrm>
              <a:prstGeom prst="rect">
                <a:avLst/>
              </a:prstGeom>
              <a:blipFill>
                <a:blip r:embed="rId6"/>
                <a:stretch>
                  <a:fillRect l="-765" t="-16667" b="-3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91" name="矩形 7">
            <a:extLst>
              <a:ext uri="{FF2B5EF4-FFF2-40B4-BE49-F238E27FC236}">
                <a16:creationId xmlns:a16="http://schemas.microsoft.com/office/drawing/2014/main" id="{1BFEB7FD-A213-7E4E-B997-A3AA5686C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425" y="1245557"/>
            <a:ext cx="4259263" cy="10156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000" dirty="0">
                <a:ea typeface="Batang" panose="02030600000101010101" pitchFamily="18" charset="-127"/>
              </a:rPr>
              <a:t>设</a:t>
            </a:r>
            <a:r>
              <a:rPr lang="en-US" altLang="zh-CN" sz="2000" i="1" dirty="0">
                <a:ea typeface="Batang" panose="02030600000101010101" pitchFamily="18" charset="-127"/>
              </a:rPr>
              <a:t>R</a:t>
            </a:r>
            <a:r>
              <a:rPr lang="zh-CN" altLang="zh-CN" sz="2000" dirty="0">
                <a:ea typeface="Batang" panose="02030600000101010101" pitchFamily="18" charset="-127"/>
              </a:rPr>
              <a:t>为</a:t>
            </a:r>
            <a:r>
              <a:rPr lang="en-US" altLang="zh-CN" sz="2000" i="1" dirty="0">
                <a:ea typeface="Batang" panose="02030600000101010101" pitchFamily="18" charset="-127"/>
              </a:rPr>
              <a:t>A</a:t>
            </a:r>
            <a:r>
              <a:rPr lang="zh-CN" altLang="zh-CN" sz="2000" dirty="0">
                <a:ea typeface="Batang" panose="02030600000101010101" pitchFamily="18" charset="-127"/>
              </a:rPr>
              <a:t>上的关系</a:t>
            </a:r>
            <a:r>
              <a:rPr lang="en-US" altLang="zh-CN" sz="2000" dirty="0">
                <a:ea typeface="Batang" panose="02030600000101010101" pitchFamily="18" charset="-127"/>
              </a:rPr>
              <a:t>, </a:t>
            </a:r>
            <a:r>
              <a:rPr lang="zh-CN" altLang="en-US" sz="2000" dirty="0">
                <a:ea typeface="Batang" panose="02030600000101010101" pitchFamily="18" charset="-127"/>
              </a:rPr>
              <a:t>若</a:t>
            </a:r>
            <a:r>
              <a:rPr lang="en-US" altLang="zh-CN" sz="2000" dirty="0">
                <a:ea typeface="Batang" panose="02030600000101010101" pitchFamily="18" charset="-127"/>
                <a:sym typeface="Symbol" pitchFamily="2" charset="2"/>
              </a:rPr>
              <a:t></a:t>
            </a:r>
            <a:r>
              <a:rPr lang="en-US" altLang="zh-CN" sz="2000" i="1" dirty="0" err="1">
                <a:ea typeface="Batang" panose="02030600000101010101" pitchFamily="18" charset="-127"/>
              </a:rPr>
              <a:t>x</a:t>
            </a:r>
            <a:r>
              <a:rPr lang="en-US" altLang="zh-CN" sz="2000" dirty="0" err="1">
                <a:ea typeface="Batang" panose="02030600000101010101" pitchFamily="18" charset="-127"/>
                <a:sym typeface="Symbol" pitchFamily="2" charset="2"/>
              </a:rPr>
              <a:t></a:t>
            </a:r>
            <a:r>
              <a:rPr lang="en-US" altLang="zh-CN" sz="2000" i="1" dirty="0" err="1">
                <a:ea typeface="Batang" panose="02030600000101010101" pitchFamily="18" charset="-127"/>
              </a:rPr>
              <a:t>y</a:t>
            </a:r>
            <a:r>
              <a:rPr lang="en-US" altLang="zh-CN" sz="2000" dirty="0" err="1">
                <a:ea typeface="Batang" panose="02030600000101010101" pitchFamily="18" charset="-127"/>
                <a:sym typeface="Symbol" pitchFamily="2" charset="2"/>
              </a:rPr>
              <a:t></a:t>
            </a:r>
            <a:r>
              <a:rPr lang="en-US" altLang="zh-CN" sz="2000" i="1" dirty="0" err="1">
                <a:ea typeface="Batang" panose="02030600000101010101" pitchFamily="18" charset="-127"/>
              </a:rPr>
              <a:t>z</a:t>
            </a:r>
            <a:r>
              <a:rPr lang="en-US" altLang="zh-CN" sz="2000" dirty="0">
                <a:ea typeface="Batang" panose="02030600000101010101" pitchFamily="18" charset="-127"/>
              </a:rPr>
              <a:t>(</a:t>
            </a:r>
            <a:r>
              <a:rPr lang="en-US" altLang="zh-CN" sz="2000" i="1" dirty="0" err="1">
                <a:ea typeface="Batang" panose="02030600000101010101" pitchFamily="18" charset="-127"/>
              </a:rPr>
              <a:t>x</a:t>
            </a:r>
            <a:r>
              <a:rPr lang="en-US" altLang="zh-CN" sz="2000" dirty="0" err="1">
                <a:ea typeface="Batang" panose="02030600000101010101" pitchFamily="18" charset="-127"/>
              </a:rPr>
              <a:t>,</a:t>
            </a:r>
            <a:r>
              <a:rPr lang="en-US" altLang="zh-CN" sz="2000" i="1" dirty="0" err="1">
                <a:ea typeface="Batang" panose="02030600000101010101" pitchFamily="18" charset="-127"/>
              </a:rPr>
              <a:t>y</a:t>
            </a:r>
            <a:r>
              <a:rPr lang="en-US" altLang="zh-CN" sz="2000" dirty="0" err="1">
                <a:ea typeface="Batang" panose="02030600000101010101" pitchFamily="18" charset="-127"/>
              </a:rPr>
              <a:t>,</a:t>
            </a:r>
            <a:r>
              <a:rPr lang="en-US" altLang="zh-CN" sz="2000" i="1" dirty="0" err="1">
                <a:ea typeface="Batang" panose="02030600000101010101" pitchFamily="18" charset="-127"/>
              </a:rPr>
              <a:t>z</a:t>
            </a:r>
            <a:r>
              <a:rPr lang="zh-CN" altLang="zh-CN" sz="2000" dirty="0">
                <a:ea typeface="Batang" panose="02030600000101010101" pitchFamily="18" charset="-127"/>
              </a:rPr>
              <a:t>∈</a:t>
            </a:r>
            <a:r>
              <a:rPr lang="en-US" altLang="zh-CN" sz="2000" i="1" dirty="0">
                <a:ea typeface="Batang" panose="02030600000101010101" pitchFamily="18" charset="-127"/>
              </a:rPr>
              <a:t>A</a:t>
            </a:r>
            <a:r>
              <a:rPr lang="zh-CN" altLang="zh-CN" sz="2000" dirty="0">
                <a:ea typeface="Batang" panose="02030600000101010101" pitchFamily="18" charset="-127"/>
              </a:rPr>
              <a:t>∧</a:t>
            </a:r>
            <a:r>
              <a:rPr lang="en-US" altLang="zh-CN" sz="2000" dirty="0">
                <a:ea typeface="Batang" panose="02030600000101010101" pitchFamily="18" charset="-127"/>
              </a:rPr>
              <a:t>&lt;</a:t>
            </a:r>
            <a:r>
              <a:rPr lang="en-US" altLang="zh-CN" sz="2000" i="1" dirty="0" err="1">
                <a:ea typeface="Batang" panose="02030600000101010101" pitchFamily="18" charset="-127"/>
              </a:rPr>
              <a:t>x</a:t>
            </a:r>
            <a:r>
              <a:rPr lang="en-US" altLang="zh-CN" sz="2000" dirty="0" err="1">
                <a:ea typeface="Batang" panose="02030600000101010101" pitchFamily="18" charset="-127"/>
              </a:rPr>
              <a:t>,</a:t>
            </a:r>
            <a:r>
              <a:rPr lang="en-US" altLang="zh-CN" sz="2000" i="1" dirty="0" err="1">
                <a:ea typeface="Batang" panose="02030600000101010101" pitchFamily="18" charset="-127"/>
              </a:rPr>
              <a:t>y</a:t>
            </a:r>
            <a:r>
              <a:rPr lang="en-US" altLang="zh-CN" sz="2000" dirty="0">
                <a:ea typeface="Batang" panose="02030600000101010101" pitchFamily="18" charset="-127"/>
              </a:rPr>
              <a:t>&gt;</a:t>
            </a:r>
            <a:r>
              <a:rPr lang="zh-CN" altLang="zh-CN" sz="2000" dirty="0">
                <a:ea typeface="Batang" panose="02030600000101010101" pitchFamily="18" charset="-127"/>
              </a:rPr>
              <a:t>∈</a:t>
            </a:r>
            <a:r>
              <a:rPr lang="en-US" altLang="zh-CN" sz="2000" i="1" dirty="0">
                <a:ea typeface="Batang" panose="02030600000101010101" pitchFamily="18" charset="-127"/>
              </a:rPr>
              <a:t>R</a:t>
            </a:r>
            <a:r>
              <a:rPr lang="zh-CN" altLang="zh-CN" sz="2000" dirty="0">
                <a:ea typeface="Batang" panose="02030600000101010101" pitchFamily="18" charset="-127"/>
              </a:rPr>
              <a:t>∧</a:t>
            </a:r>
            <a:r>
              <a:rPr lang="en-US" altLang="zh-CN" sz="2000" dirty="0">
                <a:ea typeface="Batang" panose="02030600000101010101" pitchFamily="18" charset="-127"/>
              </a:rPr>
              <a:t>&lt;</a:t>
            </a:r>
            <a:r>
              <a:rPr lang="en-US" altLang="zh-CN" sz="2000" i="1" dirty="0" err="1">
                <a:ea typeface="Batang" panose="02030600000101010101" pitchFamily="18" charset="-127"/>
              </a:rPr>
              <a:t>y</a:t>
            </a:r>
            <a:r>
              <a:rPr lang="en-US" altLang="zh-CN" sz="2000" dirty="0" err="1">
                <a:ea typeface="Batang" panose="02030600000101010101" pitchFamily="18" charset="-127"/>
              </a:rPr>
              <a:t>,</a:t>
            </a:r>
            <a:r>
              <a:rPr lang="en-US" altLang="zh-CN" sz="2000" i="1" dirty="0" err="1">
                <a:ea typeface="Batang" panose="02030600000101010101" pitchFamily="18" charset="-127"/>
              </a:rPr>
              <a:t>z</a:t>
            </a:r>
            <a:r>
              <a:rPr lang="en-US" altLang="zh-CN" sz="2000" dirty="0">
                <a:ea typeface="Batang" panose="02030600000101010101" pitchFamily="18" charset="-127"/>
              </a:rPr>
              <a:t>&gt;</a:t>
            </a:r>
            <a:r>
              <a:rPr lang="zh-CN" altLang="zh-CN" sz="2000" dirty="0">
                <a:ea typeface="Batang" panose="02030600000101010101" pitchFamily="18" charset="-127"/>
              </a:rPr>
              <a:t>∈</a:t>
            </a:r>
            <a:r>
              <a:rPr lang="en-US" altLang="zh-CN" sz="2000" i="1" dirty="0">
                <a:ea typeface="Batang" panose="02030600000101010101" pitchFamily="18" charset="-127"/>
              </a:rPr>
              <a:t>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Batang" panose="02030600000101010101" pitchFamily="18" charset="-127"/>
              </a:rPr>
              <a:t>→&lt;</a:t>
            </a:r>
            <a:r>
              <a:rPr lang="en-US" altLang="zh-CN" sz="2000" i="1" dirty="0" err="1">
                <a:ea typeface="Batang" panose="02030600000101010101" pitchFamily="18" charset="-127"/>
              </a:rPr>
              <a:t>x</a:t>
            </a:r>
            <a:r>
              <a:rPr lang="en-US" altLang="zh-CN" sz="2000" dirty="0" err="1">
                <a:ea typeface="Batang" panose="02030600000101010101" pitchFamily="18" charset="-127"/>
              </a:rPr>
              <a:t>,</a:t>
            </a:r>
            <a:r>
              <a:rPr lang="en-US" altLang="zh-CN" sz="2000" i="1" dirty="0" err="1">
                <a:ea typeface="Batang" panose="02030600000101010101" pitchFamily="18" charset="-127"/>
              </a:rPr>
              <a:t>z</a:t>
            </a:r>
            <a:r>
              <a:rPr lang="en-US" altLang="zh-CN" sz="2000" dirty="0">
                <a:ea typeface="Batang" panose="02030600000101010101" pitchFamily="18" charset="-127"/>
              </a:rPr>
              <a:t>&gt;</a:t>
            </a:r>
            <a:r>
              <a:rPr lang="zh-CN" altLang="zh-CN" sz="2000" dirty="0">
                <a:ea typeface="Batang" panose="02030600000101010101" pitchFamily="18" charset="-127"/>
              </a:rPr>
              <a:t>∈</a:t>
            </a:r>
            <a:r>
              <a:rPr lang="en-US" altLang="zh-CN" sz="2000" i="1" dirty="0">
                <a:ea typeface="Batang" panose="02030600000101010101" pitchFamily="18" charset="-127"/>
              </a:rPr>
              <a:t>R</a:t>
            </a:r>
            <a:r>
              <a:rPr lang="en-US" altLang="zh-CN" sz="2000" dirty="0">
                <a:ea typeface="Batang" panose="02030600000101010101" pitchFamily="18" charset="-127"/>
              </a:rPr>
              <a:t>),  </a:t>
            </a:r>
            <a:r>
              <a:rPr lang="zh-CN" altLang="zh-CN" sz="2000" dirty="0">
                <a:ea typeface="Batang" panose="02030600000101010101" pitchFamily="18" charset="-127"/>
              </a:rPr>
              <a:t>则称</a:t>
            </a:r>
            <a:r>
              <a:rPr lang="en-US" altLang="zh-CN" sz="2000" i="1" dirty="0">
                <a:ea typeface="Batang" panose="02030600000101010101" pitchFamily="18" charset="-127"/>
              </a:rPr>
              <a:t>R</a:t>
            </a:r>
            <a:r>
              <a:rPr lang="zh-CN" altLang="zh-CN" sz="2000" dirty="0">
                <a:ea typeface="Batang" panose="02030600000101010101" pitchFamily="18" charset="-127"/>
              </a:rPr>
              <a:t>是</a:t>
            </a:r>
            <a:r>
              <a:rPr lang="en-US" altLang="zh-CN" sz="2000" i="1" dirty="0">
                <a:ea typeface="Batang" panose="02030600000101010101" pitchFamily="18" charset="-127"/>
              </a:rPr>
              <a:t>A</a:t>
            </a:r>
            <a:r>
              <a:rPr lang="zh-CN" altLang="zh-CN" sz="2000" dirty="0">
                <a:ea typeface="Batang" panose="02030600000101010101" pitchFamily="18" charset="-127"/>
              </a:rPr>
              <a:t>上的传递关系</a:t>
            </a:r>
            <a:r>
              <a:rPr lang="en-US" altLang="zh-CN" sz="2000" dirty="0">
                <a:ea typeface="Batang" panose="02030600000101010101" pitchFamily="18" charset="-127"/>
              </a:rPr>
              <a:t>.</a:t>
            </a:r>
            <a:endParaRPr lang="zh-CN" altLang="en-US" sz="2000" dirty="0">
              <a:ea typeface="Batang" panose="02030600000101010101" pitchFamily="18" charset="-127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4260" name="Object 4">
            <a:extLst>
              <a:ext uri="{FF2B5EF4-FFF2-40B4-BE49-F238E27FC236}">
                <a16:creationId xmlns:a16="http://schemas.microsoft.com/office/drawing/2014/main" id="{44D16B44-D447-BF4D-B338-20C39E3EAE26}"/>
              </a:ext>
            </a:extLst>
          </p:cNvPr>
          <p:cNvGraphicFramePr>
            <a:graphicFrameLocks/>
          </p:cNvGraphicFramePr>
          <p:nvPr/>
        </p:nvGraphicFramePr>
        <p:xfrm>
          <a:off x="606425" y="1484313"/>
          <a:ext cx="9536113" cy="624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8" r:id="rId4" imgW="6248400" imgH="4102100" progId="Word.Document.8">
                  <p:embed/>
                </p:oleObj>
              </mc:Choice>
              <mc:Fallback>
                <p:oleObj r:id="rId4" imgW="6248400" imgH="4102100" progId="Word.Document.8">
                  <p:embed/>
                  <p:pic>
                    <p:nvPicPr>
                      <p:cNvPr id="864260" name="Object 4">
                        <a:extLst>
                          <a:ext uri="{FF2B5EF4-FFF2-40B4-BE49-F238E27FC236}">
                            <a16:creationId xmlns:a16="http://schemas.microsoft.com/office/drawing/2014/main" id="{44D16B44-D447-BF4D-B338-20C39E3EAE2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1484313"/>
                        <a:ext cx="9536113" cy="624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6E831DA-68C5-C043-9E33-C7788F41949C}"/>
              </a:ext>
            </a:extLst>
          </p:cNvPr>
          <p:cNvSpPr txBox="1"/>
          <p:nvPr/>
        </p:nvSpPr>
        <p:spPr>
          <a:xfrm>
            <a:off x="7092280" y="551723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向量三角形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5284" name="Object 4">
            <a:extLst>
              <a:ext uri="{FF2B5EF4-FFF2-40B4-BE49-F238E27FC236}">
                <a16:creationId xmlns:a16="http://schemas.microsoft.com/office/drawing/2014/main" id="{213F9175-3FBB-E341-BF30-DC6C14BA4E57}"/>
              </a:ext>
            </a:extLst>
          </p:cNvPr>
          <p:cNvGraphicFramePr>
            <a:graphicFrameLocks/>
          </p:cNvGraphicFramePr>
          <p:nvPr/>
        </p:nvGraphicFramePr>
        <p:xfrm>
          <a:off x="784225" y="1436688"/>
          <a:ext cx="7948613" cy="537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3" r:id="rId3" imgW="4191000" imgH="2832100" progId="Word.Document.8">
                  <p:embed/>
                </p:oleObj>
              </mc:Choice>
              <mc:Fallback>
                <p:oleObj r:id="rId3" imgW="4191000" imgH="28321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1436688"/>
                        <a:ext cx="7948613" cy="537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65316" name="Picture 36" descr="7-91">
            <a:extLst>
              <a:ext uri="{FF2B5EF4-FFF2-40B4-BE49-F238E27FC236}">
                <a16:creationId xmlns:a16="http://schemas.microsoft.com/office/drawing/2014/main" id="{02F248DF-736E-DB4D-84B7-7BE01F020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176463"/>
            <a:ext cx="7488238" cy="1828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65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5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>
            <a:extLst>
              <a:ext uri="{FF2B5EF4-FFF2-40B4-BE49-F238E27FC236}">
                <a16:creationId xmlns:a16="http://schemas.microsoft.com/office/drawing/2014/main" id="{F618D387-D1CF-8F41-BFBB-428A6979D7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457200"/>
            <a:ext cx="8007350" cy="563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/>
              <a:t>           【</a:t>
            </a:r>
            <a:r>
              <a:rPr lang="zh-CN" altLang="en-US" sz="2800"/>
              <a:t>例</a:t>
            </a:r>
            <a:r>
              <a:rPr lang="en-US" altLang="zh-CN" sz="2800"/>
              <a:t>】 </a:t>
            </a:r>
            <a:r>
              <a:rPr lang="zh-CN" altLang="en-US" sz="2800"/>
              <a:t>设</a:t>
            </a:r>
            <a:r>
              <a:rPr lang="en-US" altLang="zh-CN" sz="2800" i="1"/>
              <a:t>R</a:t>
            </a:r>
            <a:r>
              <a:rPr lang="en-US" altLang="zh-CN" sz="2800" i="1" baseline="-25000"/>
              <a:t>i</a:t>
            </a:r>
            <a:r>
              <a:rPr lang="zh-CN" altLang="en-US" sz="2800"/>
              <a:t>是</a:t>
            </a:r>
            <a:r>
              <a:rPr lang="en-US" altLang="zh-CN" sz="2800" i="1"/>
              <a:t>A</a:t>
            </a:r>
            <a:r>
              <a:rPr lang="en-US" altLang="zh-CN" sz="2800"/>
              <a:t>={1, 2, 3}</a:t>
            </a:r>
            <a:r>
              <a:rPr lang="zh-CN" altLang="en-US" sz="2800"/>
              <a:t>上的二元关系（如图</a:t>
            </a:r>
            <a:r>
              <a:rPr lang="en-US" altLang="zh-CN" sz="2800"/>
              <a:t>7.4.1</a:t>
            </a:r>
            <a:r>
              <a:rPr lang="zh-CN" altLang="en-US" sz="2800"/>
              <a:t>所示），判断它们各具有什么性质？ 并说明理由。 </a:t>
            </a:r>
          </a:p>
          <a:p>
            <a:pPr eaLnBrk="1" hangingPunct="1">
              <a:buFontTx/>
              <a:buNone/>
            </a:pPr>
            <a:r>
              <a:rPr lang="zh-CN" altLang="en-US" sz="2800"/>
              <a:t> </a:t>
            </a:r>
            <a:endParaRPr lang="en-US" altLang="zh-CN" sz="2800"/>
          </a:p>
        </p:txBody>
      </p:sp>
      <p:grpSp>
        <p:nvGrpSpPr>
          <p:cNvPr id="19458" name="Group 4">
            <a:extLst>
              <a:ext uri="{FF2B5EF4-FFF2-40B4-BE49-F238E27FC236}">
                <a16:creationId xmlns:a16="http://schemas.microsoft.com/office/drawing/2014/main" id="{EF55CB89-AC16-6B47-AA01-6379E65AD9CA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1773238"/>
            <a:ext cx="4967288" cy="4968875"/>
            <a:chOff x="930" y="527"/>
            <a:chExt cx="3765" cy="3796"/>
          </a:xfrm>
        </p:grpSpPr>
        <p:sp>
          <p:nvSpPr>
            <p:cNvPr id="19459" name="Rectangle 5">
              <a:extLst>
                <a:ext uri="{FF2B5EF4-FFF2-40B4-BE49-F238E27FC236}">
                  <a16:creationId xmlns:a16="http://schemas.microsoft.com/office/drawing/2014/main" id="{72EC34EF-F139-5249-B881-86E72C6BD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4032"/>
              <a:ext cx="6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3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30000"/>
                </a:lnSpc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3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3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>
                  <a:ea typeface="Batang" panose="02030600000101010101" pitchFamily="18" charset="-127"/>
                </a:rPr>
                <a:t>图</a:t>
              </a:r>
              <a:r>
                <a:rPr lang="en-US" altLang="zh-CN">
                  <a:ea typeface="Batang" panose="02030600000101010101" pitchFamily="18" charset="-127"/>
                </a:rPr>
                <a:t>7.4.1</a:t>
              </a:r>
            </a:p>
          </p:txBody>
        </p:sp>
        <p:pic>
          <p:nvPicPr>
            <p:cNvPr id="19460" name="Picture 6" descr="4-4-1">
              <a:extLst>
                <a:ext uri="{FF2B5EF4-FFF2-40B4-BE49-F238E27FC236}">
                  <a16:creationId xmlns:a16="http://schemas.microsoft.com/office/drawing/2014/main" id="{D641CB88-0D78-C140-8B7D-8A137CD204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527"/>
              <a:ext cx="3765" cy="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>
            <a:extLst>
              <a:ext uri="{FF2B5EF4-FFF2-40B4-BE49-F238E27FC236}">
                <a16:creationId xmlns:a16="http://schemas.microsoft.com/office/drawing/2014/main" id="{01F9459E-0F41-F24F-974C-3E16E04C68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457200"/>
            <a:ext cx="8007350" cy="563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dirty="0"/>
              <a:t>          解 根据关系图的特征，我们可判断下列各关系具有的性质。</a:t>
            </a:r>
          </a:p>
          <a:p>
            <a:pPr eaLnBrk="1" hangingPunct="1">
              <a:buFontTx/>
              <a:buNone/>
            </a:pPr>
            <a:r>
              <a:rPr lang="zh-CN" altLang="en-US" sz="2800" dirty="0"/>
              <a:t>         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具有反自反性、对称性、 反对称性、传递性。因为每一结点处均无环，既无双边又无单边，也无三角形。 </a:t>
            </a:r>
          </a:p>
          <a:p>
            <a:pPr eaLnBrk="1" hangingPunct="1">
              <a:buFontTx/>
              <a:buNone/>
            </a:pPr>
            <a:endParaRPr lang="en-US" altLang="zh-CN" sz="2800" dirty="0"/>
          </a:p>
        </p:txBody>
      </p:sp>
      <p:pic>
        <p:nvPicPr>
          <p:cNvPr id="20482" name="Picture 3">
            <a:extLst>
              <a:ext uri="{FF2B5EF4-FFF2-40B4-BE49-F238E27FC236}">
                <a16:creationId xmlns:a16="http://schemas.microsoft.com/office/drawing/2014/main" id="{37E07F9F-A279-0E40-8197-FBED6025E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644900"/>
            <a:ext cx="2375842" cy="268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>
            <a:extLst>
              <a:ext uri="{FF2B5EF4-FFF2-40B4-BE49-F238E27FC236}">
                <a16:creationId xmlns:a16="http://schemas.microsoft.com/office/drawing/2014/main" id="{01775FAB-240F-C347-87C1-2422B844E9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549275"/>
            <a:ext cx="7772400" cy="5638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i="1" dirty="0"/>
              <a:t>            R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具有自反性、对称性、反对称性、传递性。因为每一结点处有一环，既无双边又无单边。 </a:t>
            </a:r>
          </a:p>
          <a:p>
            <a:pPr algn="just" eaLnBrk="1" hangingPunct="1">
              <a:buFontTx/>
              <a:buNone/>
            </a:pPr>
            <a:r>
              <a:rPr lang="zh-CN" altLang="en-US" sz="2800" i="1" dirty="0"/>
              <a:t>            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3</a:t>
            </a:r>
            <a:r>
              <a:rPr lang="zh-CN" altLang="en-US" sz="2800" dirty="0"/>
              <a:t>具有自反性、对称性、传递性。因为每一结点处有一环，有边就有双边，有三角形就是向量三角形。 </a:t>
            </a:r>
          </a:p>
          <a:p>
            <a:pPr algn="just" eaLnBrk="1" hangingPunct="1">
              <a:buFontTx/>
              <a:buNone/>
            </a:pPr>
            <a:r>
              <a:rPr lang="zh-CN" altLang="en-US" sz="2800" i="1" dirty="0"/>
              <a:t>            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4</a:t>
            </a:r>
            <a:r>
              <a:rPr lang="zh-CN" altLang="en-US" sz="2800" dirty="0"/>
              <a:t>具有反对称性、传递性。因为无双边， 无三角形。 </a:t>
            </a:r>
          </a:p>
          <a:p>
            <a:pPr algn="just" eaLnBrk="1" hangingPunct="1">
              <a:buFontTx/>
              <a:buNone/>
            </a:pPr>
            <a:r>
              <a:rPr lang="zh-CN" altLang="en-US" sz="2800" i="1" dirty="0"/>
              <a:t>            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5</a:t>
            </a:r>
            <a:r>
              <a:rPr lang="zh-CN" altLang="en-US" sz="2800" dirty="0"/>
              <a:t>具有对称性。因为无单边。 </a:t>
            </a:r>
          </a:p>
        </p:txBody>
      </p:sp>
      <p:pic>
        <p:nvPicPr>
          <p:cNvPr id="21506" name="Picture 3">
            <a:extLst>
              <a:ext uri="{FF2B5EF4-FFF2-40B4-BE49-F238E27FC236}">
                <a16:creationId xmlns:a16="http://schemas.microsoft.com/office/drawing/2014/main" id="{86F61533-9EC9-5747-9989-A936F0181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0"/>
            <a:ext cx="1368425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4">
            <a:extLst>
              <a:ext uri="{FF2B5EF4-FFF2-40B4-BE49-F238E27FC236}">
                <a16:creationId xmlns:a16="http://schemas.microsoft.com/office/drawing/2014/main" id="{0D5501DF-282C-DD4D-8E71-370DE06E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" y="1557338"/>
            <a:ext cx="1512317" cy="17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5">
            <a:extLst>
              <a:ext uri="{FF2B5EF4-FFF2-40B4-BE49-F238E27FC236}">
                <a16:creationId xmlns:a16="http://schemas.microsoft.com/office/drawing/2014/main" id="{F8E90909-201A-4A42-ABAA-353D780E5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6338"/>
            <a:ext cx="13684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6">
            <a:extLst>
              <a:ext uri="{FF2B5EF4-FFF2-40B4-BE49-F238E27FC236}">
                <a16:creationId xmlns:a16="http://schemas.microsoft.com/office/drawing/2014/main" id="{DAEBD383-8278-3A40-A986-B0D1D17F7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574" y="4797152"/>
            <a:ext cx="1572865" cy="188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1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>
            <a:extLst>
              <a:ext uri="{FF2B5EF4-FFF2-40B4-BE49-F238E27FC236}">
                <a16:creationId xmlns:a16="http://schemas.microsoft.com/office/drawing/2014/main" id="{EA37F171-FF04-9446-9C32-186DCAA25A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1600" y="549275"/>
            <a:ext cx="7772400" cy="55626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i="1" dirty="0"/>
              <a:t>        R</a:t>
            </a:r>
            <a:r>
              <a:rPr lang="en-US" altLang="zh-CN" sz="2800" baseline="-25000" dirty="0"/>
              <a:t>6</a:t>
            </a:r>
            <a:r>
              <a:rPr lang="zh-CN" altLang="en-US" sz="2800" dirty="0"/>
              <a:t>具有反自反性、反对称性。因为每一结点处均无环。</a:t>
            </a:r>
          </a:p>
          <a:p>
            <a:pPr algn="just" eaLnBrk="1" hangingPunct="1">
              <a:buFontTx/>
              <a:buNone/>
            </a:pPr>
            <a:r>
              <a:rPr lang="zh-CN" altLang="en-US" sz="2800" i="1" dirty="0"/>
              <a:t>        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7</a:t>
            </a:r>
            <a:r>
              <a:rPr lang="zh-CN" altLang="en-US" sz="2800" dirty="0"/>
              <a:t>具有自反性、传递性。因为每一结点处有一环，有三角形，且是向量三角形。 </a:t>
            </a:r>
          </a:p>
          <a:p>
            <a:pPr algn="just" eaLnBrk="1" hangingPunct="1">
              <a:buFontTx/>
              <a:buNone/>
            </a:pPr>
            <a:r>
              <a:rPr lang="zh-CN" altLang="en-US" sz="2800" i="1" dirty="0"/>
              <a:t>        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8</a:t>
            </a:r>
            <a:r>
              <a:rPr lang="zh-CN" altLang="en-US" sz="2800" dirty="0"/>
              <a:t>具有反自反性、反对称性、传递性。因为每一结点处均无环，有三角形，且是向量三角形。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9</a:t>
            </a:r>
            <a:r>
              <a:rPr lang="zh-CN" altLang="en-US" sz="2800" dirty="0"/>
              <a:t>均不具备。 </a:t>
            </a:r>
          </a:p>
        </p:txBody>
      </p:sp>
      <p:pic>
        <p:nvPicPr>
          <p:cNvPr id="22530" name="Picture 3">
            <a:extLst>
              <a:ext uri="{FF2B5EF4-FFF2-40B4-BE49-F238E27FC236}">
                <a16:creationId xmlns:a16="http://schemas.microsoft.com/office/drawing/2014/main" id="{ADABB771-4877-1B40-80B2-FE06D14CD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51130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4">
            <a:extLst>
              <a:ext uri="{FF2B5EF4-FFF2-40B4-BE49-F238E27FC236}">
                <a16:creationId xmlns:a16="http://schemas.microsoft.com/office/drawing/2014/main" id="{7B8803EF-76B8-7240-B4C8-6B7220A3F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3238"/>
            <a:ext cx="16287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5">
            <a:extLst>
              <a:ext uri="{FF2B5EF4-FFF2-40B4-BE49-F238E27FC236}">
                <a16:creationId xmlns:a16="http://schemas.microsoft.com/office/drawing/2014/main" id="{8F56D158-5048-3041-BB02-953F26423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789363"/>
            <a:ext cx="1495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6">
            <a:extLst>
              <a:ext uri="{FF2B5EF4-FFF2-40B4-BE49-F238E27FC236}">
                <a16:creationId xmlns:a16="http://schemas.microsoft.com/office/drawing/2014/main" id="{3C6FFE5F-1E07-5B47-974A-683C05FFD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21163"/>
            <a:ext cx="16097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2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>
            <a:extLst>
              <a:ext uri="{FF2B5EF4-FFF2-40B4-BE49-F238E27FC236}">
                <a16:creationId xmlns:a16="http://schemas.microsoft.com/office/drawing/2014/main" id="{4562F99F-FD0F-084C-BDC7-46AB02A6D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CN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 五种性质的定义</a:t>
            </a:r>
            <a:endParaRPr lang="en-CN" alt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08938-70DC-4B46-A5A8-94E52C352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28775"/>
            <a:ext cx="7854950" cy="4824413"/>
          </a:xfrm>
        </p:spPr>
        <p:txBody>
          <a:bodyPr/>
          <a:lstStyle/>
          <a:p>
            <a:pPr>
              <a:defRPr/>
            </a:pPr>
            <a:r>
              <a:rPr lang="zh-CN" altLang="en-US" b="1" dirty="0"/>
              <a:t>自反性与反自反性</a:t>
            </a:r>
            <a:endParaRPr lang="en-US" altLang="zh-CN" b="1" dirty="0"/>
          </a:p>
          <a:p>
            <a:pPr marL="0" indent="0">
              <a:buFontTx/>
              <a:buNone/>
              <a:defRPr/>
            </a:pPr>
            <a:r>
              <a:rPr lang="zh-CN" altLang="en-US" sz="2000" dirty="0"/>
              <a:t>     </a:t>
            </a:r>
            <a:r>
              <a:rPr lang="zh-CN" altLang="en-US" sz="1800" dirty="0"/>
              <a:t>定义</a:t>
            </a:r>
            <a:r>
              <a:rPr lang="en-US" sz="1800" dirty="0"/>
              <a:t>7.11 </a:t>
            </a:r>
            <a:r>
              <a:rPr lang="zh-CN" altLang="en-US" sz="1800" dirty="0"/>
              <a:t>设</a:t>
            </a:r>
            <a:r>
              <a:rPr lang="en-US" sz="1800" i="1" dirty="0"/>
              <a:t>R</a:t>
            </a:r>
            <a:r>
              <a:rPr lang="zh-CN" altLang="en-US" sz="1800" dirty="0"/>
              <a:t>为</a:t>
            </a:r>
            <a:r>
              <a:rPr lang="en-US" sz="1800" i="1" dirty="0"/>
              <a:t>A</a:t>
            </a:r>
            <a:r>
              <a:rPr lang="zh-CN" altLang="en-US" sz="1800" dirty="0"/>
              <a:t>上的关系</a:t>
            </a:r>
            <a:r>
              <a:rPr lang="en-US" sz="1800" dirty="0"/>
              <a:t>, </a:t>
            </a:r>
            <a:endParaRPr lang="en-CN" sz="1800" dirty="0"/>
          </a:p>
          <a:p>
            <a:pPr marL="0" indent="0">
              <a:buFontTx/>
              <a:buNone/>
              <a:defRPr/>
            </a:pPr>
            <a:r>
              <a:rPr lang="zh-CN" altLang="en-US" sz="1800" dirty="0"/>
              <a:t>  （</a:t>
            </a:r>
            <a:r>
              <a:rPr lang="en-US" sz="1800" dirty="0"/>
              <a:t>1</a:t>
            </a:r>
            <a:r>
              <a:rPr lang="zh-CN" altLang="en-US" sz="1800" dirty="0"/>
              <a:t>）若</a:t>
            </a:r>
            <a:r>
              <a:rPr lang="en-US" sz="1800" dirty="0">
                <a:sym typeface="Symbol" pitchFamily="2" charset="2"/>
              </a:rPr>
              <a:t></a:t>
            </a:r>
            <a:r>
              <a:rPr lang="en-US" sz="1800" i="1" dirty="0"/>
              <a:t>x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zh-CN" altLang="en-US" sz="1800" dirty="0"/>
              <a:t>∈</a:t>
            </a:r>
            <a:r>
              <a:rPr lang="en-US" sz="1800" i="1" dirty="0"/>
              <a:t>A</a:t>
            </a:r>
            <a:r>
              <a:rPr lang="en-US" sz="1800" dirty="0"/>
              <a:t>→&lt;</a:t>
            </a:r>
            <a:r>
              <a:rPr lang="en-US" sz="1800" i="1" dirty="0" err="1"/>
              <a:t>x</a:t>
            </a:r>
            <a:r>
              <a:rPr lang="en-US" sz="1800" dirty="0" err="1"/>
              <a:t>,</a:t>
            </a:r>
            <a:r>
              <a:rPr lang="en-US" sz="1800" i="1" dirty="0" err="1"/>
              <a:t>x</a:t>
            </a:r>
            <a:r>
              <a:rPr lang="en-US" sz="1800" dirty="0"/>
              <a:t>&gt;</a:t>
            </a:r>
            <a:r>
              <a:rPr lang="en-US" sz="1800" dirty="0">
                <a:sym typeface="Symbol" pitchFamily="2" charset="2"/>
              </a:rPr>
              <a:t></a:t>
            </a:r>
            <a:r>
              <a:rPr lang="en-US" sz="1800" i="1" dirty="0"/>
              <a:t>R</a:t>
            </a:r>
            <a:r>
              <a:rPr lang="en-US" sz="1800" dirty="0"/>
              <a:t>), </a:t>
            </a:r>
            <a:r>
              <a:rPr lang="zh-CN" altLang="en-US" sz="1800" dirty="0"/>
              <a:t>则称</a:t>
            </a:r>
            <a:r>
              <a:rPr lang="en-US" sz="1800" i="1" dirty="0"/>
              <a:t>R</a:t>
            </a:r>
            <a:r>
              <a:rPr lang="zh-CN" altLang="en-US" sz="1800" dirty="0"/>
              <a:t>在</a:t>
            </a:r>
            <a:r>
              <a:rPr lang="en-US" sz="1800" i="1" dirty="0"/>
              <a:t>A</a:t>
            </a:r>
            <a:r>
              <a:rPr lang="zh-CN" altLang="en-US" sz="1800" dirty="0"/>
              <a:t>上是自反的</a:t>
            </a:r>
            <a:r>
              <a:rPr lang="en-US" sz="1800" dirty="0"/>
              <a:t>. </a:t>
            </a:r>
            <a:r>
              <a:rPr lang="zh-CN" altLang="en-US" sz="1800" dirty="0">
                <a:solidFill>
                  <a:srgbClr val="C00000"/>
                </a:solidFill>
              </a:rPr>
              <a:t>（</a:t>
            </a:r>
            <a:r>
              <a:rPr lang="en-US" sz="1800" i="1" dirty="0">
                <a:solidFill>
                  <a:srgbClr val="C00000"/>
                </a:solidFill>
              </a:rPr>
              <a:t>I</a:t>
            </a:r>
            <a:r>
              <a:rPr lang="en-US" sz="1800" i="1" baseline="-25000" dirty="0">
                <a:solidFill>
                  <a:srgbClr val="C00000"/>
                </a:solidFill>
              </a:rPr>
              <a:t>A </a:t>
            </a:r>
            <a:r>
              <a:rPr lang="en-US" sz="1800" dirty="0">
                <a:solidFill>
                  <a:srgbClr val="C00000"/>
                </a:solidFill>
                <a:sym typeface="Symbol" pitchFamily="2" charset="2"/>
              </a:rPr>
              <a:t></a:t>
            </a:r>
            <a:r>
              <a:rPr lang="en-US" sz="1800" i="1" dirty="0">
                <a:solidFill>
                  <a:srgbClr val="C00000"/>
                </a:solidFill>
              </a:rPr>
              <a:t>R</a:t>
            </a:r>
            <a:r>
              <a:rPr lang="zh-CN" altLang="en-US" sz="1800" dirty="0">
                <a:solidFill>
                  <a:srgbClr val="C00000"/>
                </a:solidFill>
              </a:rPr>
              <a:t>？）</a:t>
            </a:r>
            <a:endParaRPr lang="en-CN" sz="1800" dirty="0">
              <a:solidFill>
                <a:srgbClr val="C0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zh-CN" altLang="en-US" sz="1800" dirty="0"/>
              <a:t>  （</a:t>
            </a:r>
            <a:r>
              <a:rPr lang="en-US" sz="1800" dirty="0"/>
              <a:t>2</a:t>
            </a:r>
            <a:r>
              <a:rPr lang="zh-CN" altLang="en-US" sz="1800" dirty="0"/>
              <a:t>）若</a:t>
            </a:r>
            <a:r>
              <a:rPr lang="en-US" sz="1800" dirty="0">
                <a:sym typeface="Symbol" pitchFamily="2" charset="2"/>
              </a:rPr>
              <a:t></a:t>
            </a:r>
            <a:r>
              <a:rPr lang="en-US" sz="1800" i="1" dirty="0"/>
              <a:t>x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zh-CN" altLang="en-US" sz="1800" dirty="0"/>
              <a:t>∈</a:t>
            </a:r>
            <a:r>
              <a:rPr lang="en-US" sz="1800" i="1" dirty="0"/>
              <a:t>A</a:t>
            </a:r>
            <a:r>
              <a:rPr lang="en-US" sz="1800" dirty="0"/>
              <a:t>→&lt;</a:t>
            </a:r>
            <a:r>
              <a:rPr lang="en-US" sz="1800" i="1" dirty="0" err="1"/>
              <a:t>x</a:t>
            </a:r>
            <a:r>
              <a:rPr lang="en-US" sz="1800" dirty="0" err="1"/>
              <a:t>,</a:t>
            </a:r>
            <a:r>
              <a:rPr lang="en-US" sz="1800" i="1" dirty="0" err="1"/>
              <a:t>x</a:t>
            </a:r>
            <a:r>
              <a:rPr lang="en-US" sz="1800" dirty="0"/>
              <a:t>&gt;</a:t>
            </a:r>
            <a:r>
              <a:rPr lang="en-US" sz="1800" dirty="0">
                <a:sym typeface="Symbol" pitchFamily="2" charset="2"/>
              </a:rPr>
              <a:t></a:t>
            </a:r>
            <a:r>
              <a:rPr lang="en-US" sz="1800" i="1" dirty="0"/>
              <a:t>R</a:t>
            </a:r>
            <a:r>
              <a:rPr lang="en-US" sz="1800" dirty="0"/>
              <a:t>), </a:t>
            </a:r>
            <a:r>
              <a:rPr lang="zh-CN" altLang="en-US" sz="1800" dirty="0"/>
              <a:t>则称</a:t>
            </a:r>
            <a:r>
              <a:rPr lang="en-US" sz="1800" i="1" dirty="0"/>
              <a:t>R</a:t>
            </a:r>
            <a:r>
              <a:rPr lang="zh-CN" altLang="en-US" sz="1800" dirty="0"/>
              <a:t>在</a:t>
            </a:r>
            <a:r>
              <a:rPr lang="en-US" sz="1800" i="1" dirty="0"/>
              <a:t>A</a:t>
            </a:r>
            <a:r>
              <a:rPr lang="zh-CN" altLang="en-US" sz="1800" dirty="0"/>
              <a:t>上是反自反的</a:t>
            </a:r>
            <a:r>
              <a:rPr lang="en-US" sz="1800" dirty="0"/>
              <a:t>. </a:t>
            </a:r>
            <a:r>
              <a:rPr lang="zh-CN" altLang="en-US" sz="1800" dirty="0">
                <a:solidFill>
                  <a:srgbClr val="C00000"/>
                </a:solidFill>
              </a:rPr>
              <a:t>（</a:t>
            </a:r>
            <a:r>
              <a:rPr lang="en-US" sz="1800" i="1" dirty="0">
                <a:solidFill>
                  <a:srgbClr val="C00000"/>
                </a:solidFill>
              </a:rPr>
              <a:t>R</a:t>
            </a:r>
            <a:r>
              <a:rPr lang="en-US" sz="1800" dirty="0">
                <a:solidFill>
                  <a:srgbClr val="C00000"/>
                </a:solidFill>
              </a:rPr>
              <a:t>∩</a:t>
            </a:r>
            <a:r>
              <a:rPr lang="en-US" sz="1800" i="1" dirty="0">
                <a:solidFill>
                  <a:srgbClr val="C00000"/>
                </a:solidFill>
              </a:rPr>
              <a:t>I</a:t>
            </a:r>
            <a:r>
              <a:rPr lang="en-US" sz="1800" i="1" baseline="-25000" dirty="0">
                <a:solidFill>
                  <a:srgbClr val="C00000"/>
                </a:solidFill>
              </a:rPr>
              <a:t>A </a:t>
            </a:r>
            <a:r>
              <a:rPr lang="en-US" sz="1800" dirty="0">
                <a:solidFill>
                  <a:srgbClr val="C00000"/>
                </a:solidFill>
              </a:rPr>
              <a:t>=</a:t>
            </a:r>
            <a:r>
              <a:rPr lang="en-US" sz="1800" dirty="0">
                <a:solidFill>
                  <a:srgbClr val="C00000"/>
                </a:solidFill>
                <a:sym typeface="Symbol" pitchFamily="2" charset="2"/>
              </a:rPr>
              <a:t></a:t>
            </a:r>
            <a:r>
              <a:rPr lang="zh-CN" altLang="en-US" sz="1800" dirty="0">
                <a:solidFill>
                  <a:srgbClr val="C00000"/>
                </a:solidFill>
                <a:sym typeface="Symbol" pitchFamily="2" charset="2"/>
              </a:rPr>
              <a:t>？</a:t>
            </a:r>
            <a:r>
              <a:rPr lang="zh-CN" altLang="en-US" sz="1800" dirty="0">
                <a:solidFill>
                  <a:srgbClr val="C00000"/>
                </a:solidFill>
              </a:rPr>
              <a:t>）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zh-CN" altLang="en-US" sz="1800" dirty="0"/>
              <a:t>    实例：</a:t>
            </a:r>
            <a:endParaRPr lang="en-CN" sz="1800" dirty="0"/>
          </a:p>
          <a:p>
            <a:pPr marL="0" indent="0">
              <a:buFontTx/>
              <a:buNone/>
              <a:defRPr/>
            </a:pPr>
            <a:r>
              <a:rPr lang="zh-CN" altLang="en-US" sz="1800" dirty="0"/>
              <a:t>    自反关系：全域关系</a:t>
            </a:r>
            <a:r>
              <a:rPr lang="en-US" sz="1800" i="1" dirty="0"/>
              <a:t>E</a:t>
            </a:r>
            <a:r>
              <a:rPr lang="en-US" sz="1800" i="1" baseline="-25000" dirty="0"/>
              <a:t>A</a:t>
            </a:r>
            <a:r>
              <a:rPr lang="en-US" sz="1800" dirty="0"/>
              <a:t>, </a:t>
            </a:r>
            <a:r>
              <a:rPr lang="zh-CN" altLang="en-US" sz="1800" dirty="0"/>
              <a:t>恒等关系</a:t>
            </a:r>
            <a:r>
              <a:rPr lang="en-US" sz="1800" i="1" dirty="0"/>
              <a:t>I</a:t>
            </a:r>
            <a:r>
              <a:rPr lang="en-US" sz="1800" i="1" baseline="-25000" dirty="0"/>
              <a:t>A</a:t>
            </a:r>
            <a:r>
              <a:rPr lang="en-US" sz="1800" dirty="0"/>
              <a:t>, </a:t>
            </a:r>
            <a:r>
              <a:rPr lang="zh-CN" altLang="en-US" sz="1800" dirty="0"/>
              <a:t>小于等于关系</a:t>
            </a:r>
            <a:r>
              <a:rPr lang="en-US" sz="1800" i="1" dirty="0"/>
              <a:t>L</a:t>
            </a:r>
            <a:r>
              <a:rPr lang="en-US" sz="1800" i="1" baseline="-25000" dirty="0"/>
              <a:t>A</a:t>
            </a:r>
            <a:r>
              <a:rPr lang="en-US" sz="1800" dirty="0"/>
              <a:t>, </a:t>
            </a:r>
            <a:r>
              <a:rPr lang="zh-CN" altLang="en-US" sz="1800" dirty="0"/>
              <a:t>整除关系</a:t>
            </a:r>
            <a:r>
              <a:rPr lang="en-US" sz="1800" i="1" dirty="0"/>
              <a:t>D</a:t>
            </a:r>
            <a:r>
              <a:rPr lang="en-US" sz="1800" i="1" baseline="-25000" dirty="0"/>
              <a:t>A</a:t>
            </a:r>
            <a:r>
              <a:rPr lang="en-US" altLang="zh-CN" sz="1800" i="1" dirty="0"/>
              <a:t>.</a:t>
            </a:r>
            <a:endParaRPr lang="en-CN" sz="1800" dirty="0"/>
          </a:p>
          <a:p>
            <a:pPr marL="0" indent="0">
              <a:buFontTx/>
              <a:buNone/>
              <a:defRPr/>
            </a:pPr>
            <a:r>
              <a:rPr lang="zh-CN" altLang="en-US" sz="1800" dirty="0"/>
              <a:t>    反自反关系：实数集上的小于关系、幂集上的真包含关系</a:t>
            </a:r>
            <a:r>
              <a:rPr lang="en-US" sz="1800" dirty="0"/>
              <a:t>.</a:t>
            </a:r>
            <a:endParaRPr lang="en-CN" sz="1800" dirty="0"/>
          </a:p>
          <a:p>
            <a:pPr marL="0" indent="0">
              <a:buFontTx/>
              <a:buNone/>
              <a:defRPr/>
            </a:pPr>
            <a:r>
              <a:rPr lang="zh-CN" altLang="en-US" sz="1800" dirty="0"/>
              <a:t>    </a:t>
            </a:r>
            <a:r>
              <a:rPr lang="en-US" sz="1800" i="1" dirty="0"/>
              <a:t>A</a:t>
            </a:r>
            <a:r>
              <a:rPr lang="en-US" sz="1800" dirty="0"/>
              <a:t>={1,2,3}, </a:t>
            </a:r>
            <a:r>
              <a:rPr lang="en-US" sz="1800" i="1" dirty="0"/>
              <a:t>R</a:t>
            </a:r>
            <a:r>
              <a:rPr lang="en-US" sz="1800" baseline="-25000" dirty="0"/>
              <a:t>1</a:t>
            </a:r>
            <a:r>
              <a:rPr lang="en-US" sz="1800" dirty="0"/>
              <a:t>, </a:t>
            </a:r>
            <a:r>
              <a:rPr lang="en-US" sz="1800" i="1" dirty="0"/>
              <a:t>R</a:t>
            </a:r>
            <a:r>
              <a:rPr lang="en-US" sz="1800" baseline="-25000" dirty="0"/>
              <a:t>2</a:t>
            </a:r>
            <a:r>
              <a:rPr lang="en-US" sz="1800" dirty="0"/>
              <a:t>, </a:t>
            </a:r>
            <a:r>
              <a:rPr lang="en-US" sz="1800" i="1" dirty="0"/>
              <a:t>R</a:t>
            </a:r>
            <a:r>
              <a:rPr lang="en-US" sz="1800" baseline="-25000" dirty="0"/>
              <a:t>3</a:t>
            </a:r>
            <a:r>
              <a:rPr lang="zh-CN" altLang="en-US" sz="1800" dirty="0"/>
              <a:t>是</a:t>
            </a:r>
            <a:r>
              <a:rPr lang="en-US" sz="1800" i="1" dirty="0"/>
              <a:t>A</a:t>
            </a:r>
            <a:r>
              <a:rPr lang="zh-CN" altLang="en-US" sz="1800" dirty="0"/>
              <a:t>上的关系</a:t>
            </a:r>
            <a:r>
              <a:rPr lang="en-US" sz="1800" dirty="0"/>
              <a:t>, </a:t>
            </a:r>
            <a:r>
              <a:rPr lang="zh-CN" altLang="en-US" sz="1800" dirty="0"/>
              <a:t>其中</a:t>
            </a:r>
            <a:endParaRPr lang="en-CN" sz="1800" dirty="0"/>
          </a:p>
          <a:p>
            <a:pPr marL="0" indent="0">
              <a:buFontTx/>
              <a:buNone/>
              <a:defRPr/>
            </a:pPr>
            <a:r>
              <a:rPr lang="zh-CN" altLang="en-US" sz="1800" i="1" dirty="0"/>
              <a:t>    </a:t>
            </a:r>
            <a:r>
              <a:rPr lang="en-US" sz="1800" i="1" dirty="0"/>
              <a:t>R</a:t>
            </a:r>
            <a:r>
              <a:rPr lang="en-US" altLang="zh-CN" sz="1800" baseline="-25000" dirty="0"/>
              <a:t>1</a:t>
            </a:r>
            <a:r>
              <a:rPr lang="zh-CN" altLang="en-US" sz="1800" dirty="0"/>
              <a:t>＝</a:t>
            </a:r>
            <a:r>
              <a:rPr lang="en-US" sz="1800" dirty="0"/>
              <a:t>{&lt;1,1&gt;,&lt;2,2&gt;,&lt;3,3&gt;,&lt;1,2&gt;}</a:t>
            </a:r>
            <a:endParaRPr lang="en-CN" sz="1800" dirty="0"/>
          </a:p>
          <a:p>
            <a:pPr marL="0" indent="0">
              <a:buFontTx/>
              <a:buNone/>
              <a:defRPr/>
            </a:pPr>
            <a:r>
              <a:rPr lang="zh-CN" altLang="en-US" sz="1800" i="1" dirty="0"/>
              <a:t>    </a:t>
            </a:r>
            <a:r>
              <a:rPr lang="en-US" sz="1800" i="1" dirty="0"/>
              <a:t>R</a:t>
            </a:r>
            <a:r>
              <a:rPr lang="en-US" altLang="zh-CN" sz="1800" baseline="-25000" dirty="0"/>
              <a:t>2</a:t>
            </a:r>
            <a:r>
              <a:rPr lang="zh-CN" altLang="en-US" sz="1800" dirty="0"/>
              <a:t>＝</a:t>
            </a:r>
            <a:r>
              <a:rPr lang="en-US" sz="1800" dirty="0"/>
              <a:t>{&lt;1,3&gt;}</a:t>
            </a:r>
            <a:endParaRPr lang="en-US" altLang="zh-CN" sz="1800" i="1" dirty="0"/>
          </a:p>
          <a:p>
            <a:pPr marL="0" indent="0">
              <a:buFontTx/>
              <a:buNone/>
              <a:defRPr/>
            </a:pPr>
            <a:r>
              <a:rPr lang="zh-CN" altLang="en-US" sz="1800" i="1" dirty="0"/>
              <a:t>    </a:t>
            </a:r>
            <a:r>
              <a:rPr lang="en-US" sz="1800" i="1" dirty="0"/>
              <a:t>R</a:t>
            </a:r>
            <a:r>
              <a:rPr lang="en-US" altLang="zh-CN" sz="1800" baseline="-25000" dirty="0"/>
              <a:t>3</a:t>
            </a:r>
            <a:r>
              <a:rPr lang="zh-CN" altLang="en-US" sz="1800" dirty="0"/>
              <a:t>＝</a:t>
            </a:r>
            <a:r>
              <a:rPr lang="en-US" sz="1800" dirty="0"/>
              <a:t>{&lt;1,1&gt;,&lt;2,2&gt;}</a:t>
            </a:r>
            <a:endParaRPr lang="en-CN" sz="1800" dirty="0"/>
          </a:p>
          <a:p>
            <a:pPr marL="0" indent="0">
              <a:buFontTx/>
              <a:buNone/>
              <a:defRPr/>
            </a:pPr>
            <a:br>
              <a:rPr lang="en-US" dirty="0">
                <a:solidFill>
                  <a:srgbClr val="C00000"/>
                </a:solidFill>
              </a:rPr>
            </a:br>
            <a:endParaRPr lang="en-CN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20A66-FD8E-C54E-BFE1-5624265B75DE}"/>
              </a:ext>
            </a:extLst>
          </p:cNvPr>
          <p:cNvSpPr txBox="1"/>
          <p:nvPr/>
        </p:nvSpPr>
        <p:spPr>
          <a:xfrm>
            <a:off x="2771775" y="5949950"/>
            <a:ext cx="27654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rgbClr val="C00000"/>
                </a:solidFill>
                <a:latin typeface="+mn-lt"/>
                <a:ea typeface="+mn-ea"/>
              </a:rPr>
              <a:t>既不是自反也不是反自反</a:t>
            </a:r>
            <a:endParaRPr lang="en-CN" sz="18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026F9-9E64-724C-8BC3-4715083AF929}"/>
              </a:ext>
            </a:extLst>
          </p:cNvPr>
          <p:cNvSpPr txBox="1"/>
          <p:nvPr/>
        </p:nvSpPr>
        <p:spPr>
          <a:xfrm>
            <a:off x="4067175" y="5124450"/>
            <a:ext cx="6477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rgbClr val="C00000"/>
                </a:solidFill>
                <a:latin typeface="+mn-lt"/>
                <a:ea typeface="+mn-ea"/>
              </a:rPr>
              <a:t>自反</a:t>
            </a:r>
            <a:endParaRPr lang="en-CN" sz="18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C9A2F-D808-764C-887E-B3AE37430E3B}"/>
              </a:ext>
            </a:extLst>
          </p:cNvPr>
          <p:cNvSpPr txBox="1"/>
          <p:nvPr/>
        </p:nvSpPr>
        <p:spPr>
          <a:xfrm>
            <a:off x="2268538" y="5516563"/>
            <a:ext cx="8763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rgbClr val="C00000"/>
                </a:solidFill>
                <a:latin typeface="+mn-lt"/>
                <a:ea typeface="+mn-ea"/>
              </a:rPr>
              <a:t>反自反</a:t>
            </a:r>
            <a:endParaRPr lang="en-CN" sz="18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>
            <a:extLst>
              <a:ext uri="{FF2B5EF4-FFF2-40B4-BE49-F238E27FC236}">
                <a16:creationId xmlns:a16="http://schemas.microsoft.com/office/drawing/2014/main" id="{3501531B-F40A-F245-9B42-802027E5E5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1844824"/>
            <a:ext cx="8496944" cy="4251176"/>
          </a:xfrm>
        </p:spPr>
        <p:txBody>
          <a:bodyPr/>
          <a:lstStyle/>
          <a:p>
            <a:pPr marL="0" algn="just" eaLnBrk="1" hangingPunct="1">
              <a:buFontTx/>
              <a:buNone/>
            </a:pPr>
            <a:r>
              <a:rPr lang="zh-CN" altLang="en-US" sz="2800" dirty="0"/>
              <a:t>关系是序偶的集合，可作交、并、差、逆、 复合运算。</a:t>
            </a:r>
            <a:endParaRPr lang="en-US" altLang="zh-CN" sz="2800" dirty="0"/>
          </a:p>
          <a:p>
            <a:pPr algn="just" eaLnBrk="1" hangingPunct="1">
              <a:buFontTx/>
              <a:buNone/>
            </a:pPr>
            <a:endParaRPr lang="en-US" altLang="zh-CN" sz="2800" dirty="0"/>
          </a:p>
          <a:p>
            <a:pPr marL="0" algn="just" eaLnBrk="1" hangingPunct="1">
              <a:buFontTx/>
              <a:buNone/>
            </a:pPr>
            <a:r>
              <a:rPr lang="zh-CN" altLang="en-US" sz="2800" dirty="0"/>
              <a:t>如果已知某些关系具有某一性质， 经过关系运算后的结果仍具有这一性质，我们称该性质对这一运算</a:t>
            </a:r>
            <a:r>
              <a:rPr lang="zh-CN" altLang="en-US" sz="2800" dirty="0">
                <a:solidFill>
                  <a:srgbClr val="FF0000"/>
                </a:solidFill>
              </a:rPr>
              <a:t>封闭</a:t>
            </a:r>
            <a:r>
              <a:rPr lang="zh-CN" altLang="en-US" sz="2800" dirty="0"/>
              <a:t>。</a:t>
            </a:r>
          </a:p>
          <a:p>
            <a:pPr eaLnBrk="1" hangingPunct="1">
              <a:buFontTx/>
              <a:buNone/>
            </a:pPr>
            <a:endParaRPr lang="en-US" altLang="zh-CN" sz="2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6AFB9C8-40DF-D243-B0A5-1989BC5A46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algn="l"/>
            <a:r>
              <a:rPr lang="zh-CN" altLang="en-US" dirty="0"/>
              <a:t>四</a:t>
            </a:r>
            <a:r>
              <a:rPr lang="en-US" altLang="zh-CN" dirty="0"/>
              <a:t>.</a:t>
            </a:r>
            <a:r>
              <a:rPr lang="zh-CN" altLang="en-US" dirty="0"/>
              <a:t> 五种性质对基本运算的封闭性</a:t>
            </a:r>
            <a:endParaRPr lang="en-CN" altLang="en-CN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577" name="Rectangle 3">
                <a:extLst>
                  <a:ext uri="{FF2B5EF4-FFF2-40B4-BE49-F238E27FC236}">
                    <a16:creationId xmlns:a16="http://schemas.microsoft.com/office/drawing/2014/main" id="{0AFA0C1B-D5D8-C341-A075-9C423757337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95288" y="115888"/>
                <a:ext cx="8424862" cy="6211887"/>
              </a:xfrm>
            </p:spPr>
            <p:txBody>
              <a:bodyPr/>
              <a:lstStyle/>
              <a:p>
                <a:pPr algn="just" eaLnBrk="1" hangingPunct="1">
                  <a:buFontTx/>
                  <a:buNone/>
                </a:pPr>
                <a:r>
                  <a:rPr lang="en-US" altLang="zh-CN" sz="2800" dirty="0"/>
                  <a:t>            </a:t>
                </a:r>
                <a:r>
                  <a:rPr lang="zh-CN" altLang="en-US" sz="2800" dirty="0"/>
                  <a:t>定理</a:t>
                </a:r>
                <a:r>
                  <a:rPr lang="en-US" altLang="zh-CN" sz="2800" dirty="0"/>
                  <a:t>7.4.2 </a:t>
                </a:r>
                <a:r>
                  <a:rPr lang="zh-CN" altLang="en-US" sz="2800" dirty="0"/>
                  <a:t>设</a:t>
                </a:r>
                <a:r>
                  <a:rPr lang="en-US" altLang="zh-CN" sz="2800" i="1" dirty="0"/>
                  <a:t>R</a:t>
                </a:r>
                <a:r>
                  <a:rPr lang="en-US" altLang="zh-CN" sz="2800" baseline="-25000" dirty="0"/>
                  <a:t>1</a:t>
                </a:r>
                <a:r>
                  <a:rPr lang="zh-CN" altLang="en-US" sz="2800" dirty="0"/>
                  <a:t>、</a:t>
                </a:r>
                <a:r>
                  <a:rPr lang="en-US" altLang="zh-CN" sz="2800" i="1" dirty="0"/>
                  <a:t>R</a:t>
                </a:r>
                <a:r>
                  <a:rPr lang="en-US" altLang="zh-CN" sz="2800" baseline="-25000" dirty="0"/>
                  <a:t>2</a:t>
                </a:r>
                <a:r>
                  <a:rPr lang="zh-CN" altLang="en-US" sz="2800" dirty="0"/>
                  <a:t>是</a:t>
                </a:r>
                <a:r>
                  <a:rPr lang="en-US" altLang="zh-CN" sz="2800" i="1" dirty="0"/>
                  <a:t>A</a:t>
                </a:r>
                <a:r>
                  <a:rPr lang="zh-CN" altLang="en-US" sz="2800" dirty="0"/>
                  <a:t>上的自反关系，则</a:t>
                </a:r>
                <a:r>
                  <a:rPr lang="en-US" altLang="zh-CN" sz="2800" i="1" dirty="0"/>
                  <a:t>R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baseline="30000" dirty="0"/>
                  <a:t>-1</a:t>
                </a:r>
                <a:r>
                  <a:rPr lang="zh-CN" altLang="en-US" sz="2800" dirty="0"/>
                  <a:t>、 </a:t>
                </a:r>
                <a:r>
                  <a:rPr lang="en-US" altLang="zh-CN" sz="2800" i="1" dirty="0"/>
                  <a:t>R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∩</a:t>
                </a:r>
                <a:r>
                  <a:rPr lang="en-US" altLang="zh-CN" sz="2800" i="1" dirty="0"/>
                  <a:t>R</a:t>
                </a:r>
                <a:r>
                  <a:rPr lang="en-US" altLang="zh-CN" sz="2800" baseline="-25000" dirty="0"/>
                  <a:t>2</a:t>
                </a:r>
                <a:r>
                  <a:rPr lang="zh-CN" altLang="en-US" sz="2800" dirty="0"/>
                  <a:t>、</a:t>
                </a:r>
                <a:r>
                  <a:rPr lang="en-US" altLang="zh-CN" sz="2800" i="1" dirty="0"/>
                  <a:t>R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∪</a:t>
                </a:r>
                <a:r>
                  <a:rPr lang="en-US" altLang="zh-CN" sz="2800" i="1" dirty="0"/>
                  <a:t>R</a:t>
                </a:r>
                <a:r>
                  <a:rPr lang="en-US" altLang="zh-CN" sz="2800" baseline="-25000" dirty="0"/>
                  <a:t>2</a:t>
                </a:r>
                <a:r>
                  <a:rPr lang="zh-CN" altLang="en-US" sz="2800" dirty="0"/>
                  <a:t>、</a:t>
                </a:r>
                <a:r>
                  <a:rPr lang="en-US" altLang="zh-CN" sz="2800" i="1" dirty="0"/>
                  <a:t>R</a:t>
                </a:r>
                <a:r>
                  <a:rPr lang="en-US" altLang="zh-CN" sz="2800" baseline="-25000" dirty="0"/>
                  <a:t>1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/>
                  <a:t>R</a:t>
                </a:r>
                <a:r>
                  <a:rPr lang="en-US" altLang="zh-CN" sz="2800" baseline="-25000" dirty="0"/>
                  <a:t>2</a:t>
                </a:r>
                <a:r>
                  <a:rPr lang="zh-CN" altLang="en-US" sz="2800" dirty="0"/>
                  <a:t>也是</a:t>
                </a:r>
                <a:r>
                  <a:rPr lang="en-US" altLang="zh-CN" sz="2800" i="1" dirty="0"/>
                  <a:t>A</a:t>
                </a:r>
                <a:r>
                  <a:rPr lang="zh-CN" altLang="en-US" sz="2800" dirty="0"/>
                  <a:t>上的自反关系。证明留给读者。 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/>
                  <a:t>           定理</a:t>
                </a:r>
                <a:r>
                  <a:rPr lang="en-US" altLang="zh-CN" sz="2800" dirty="0"/>
                  <a:t>7.4.3 </a:t>
                </a:r>
                <a:r>
                  <a:rPr lang="zh-CN" altLang="en-US" sz="2800" dirty="0"/>
                  <a:t>设</a:t>
                </a:r>
                <a:r>
                  <a:rPr lang="en-US" altLang="zh-CN" sz="2800" i="1" dirty="0"/>
                  <a:t>R</a:t>
                </a:r>
                <a:r>
                  <a:rPr lang="en-US" altLang="zh-CN" sz="2800" baseline="-25000" dirty="0"/>
                  <a:t>1</a:t>
                </a:r>
                <a:r>
                  <a:rPr lang="zh-CN" altLang="en-US" sz="2800" dirty="0"/>
                  <a:t>、</a:t>
                </a:r>
                <a:r>
                  <a:rPr lang="en-US" altLang="zh-CN" sz="2800" i="1" dirty="0"/>
                  <a:t>R</a:t>
                </a:r>
                <a:r>
                  <a:rPr lang="en-US" altLang="zh-CN" sz="2800" baseline="-25000" dirty="0"/>
                  <a:t>2</a:t>
                </a:r>
                <a:r>
                  <a:rPr lang="zh-CN" altLang="en-US" sz="2800" dirty="0"/>
                  <a:t>是</a:t>
                </a:r>
                <a:r>
                  <a:rPr lang="en-US" altLang="zh-CN" sz="2800" i="1" dirty="0"/>
                  <a:t>A</a:t>
                </a:r>
                <a:r>
                  <a:rPr lang="zh-CN" altLang="en-US" sz="2800" dirty="0"/>
                  <a:t>上的对称关系，则</a:t>
                </a:r>
                <a:r>
                  <a:rPr lang="en-US" altLang="zh-CN" sz="2800" i="1" dirty="0"/>
                  <a:t>R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baseline="30000" dirty="0"/>
                  <a:t>-1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、 </a:t>
                </a:r>
                <a:r>
                  <a:rPr lang="en-US" altLang="zh-CN" sz="2800" i="1" dirty="0"/>
                  <a:t>R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∩</a:t>
                </a:r>
                <a:r>
                  <a:rPr lang="en-US" altLang="zh-CN" sz="2800" i="1" dirty="0"/>
                  <a:t>R</a:t>
                </a:r>
                <a:r>
                  <a:rPr lang="en-US" altLang="zh-CN" sz="2800" baseline="-25000" dirty="0"/>
                  <a:t>2</a:t>
                </a:r>
                <a:r>
                  <a:rPr lang="zh-CN" altLang="en-US" sz="2800" dirty="0"/>
                  <a:t>、</a:t>
                </a:r>
                <a:r>
                  <a:rPr lang="en-US" altLang="zh-CN" sz="2800" i="1" dirty="0"/>
                  <a:t>R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∪</a:t>
                </a:r>
                <a:r>
                  <a:rPr lang="en-US" altLang="zh-CN" sz="2800" i="1" dirty="0"/>
                  <a:t>R</a:t>
                </a:r>
                <a:r>
                  <a:rPr lang="en-US" altLang="zh-CN" sz="2800" baseline="-25000" dirty="0"/>
                  <a:t>2</a:t>
                </a:r>
                <a:r>
                  <a:rPr lang="zh-CN" altLang="en-US" sz="2800" dirty="0"/>
                  <a:t>、</a:t>
                </a:r>
                <a:r>
                  <a:rPr lang="en-US" altLang="zh-CN" sz="2800" i="1" dirty="0"/>
                  <a:t>R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-</a:t>
                </a:r>
                <a:r>
                  <a:rPr lang="en-US" altLang="zh-CN" sz="2800" i="1" dirty="0"/>
                  <a:t>R</a:t>
                </a:r>
                <a:r>
                  <a:rPr lang="en-US" altLang="zh-CN" sz="2800" baseline="-25000" dirty="0"/>
                  <a:t>2</a:t>
                </a:r>
                <a:r>
                  <a:rPr lang="zh-CN" altLang="en-US" sz="2800" dirty="0"/>
                  <a:t>也是</a:t>
                </a:r>
                <a:r>
                  <a:rPr lang="en-US" altLang="zh-CN" sz="2800" i="1" dirty="0"/>
                  <a:t>A</a:t>
                </a:r>
                <a:r>
                  <a:rPr lang="zh-CN" altLang="en-US" sz="2800" dirty="0"/>
                  <a:t>上的对称关系。 </a:t>
                </a:r>
              </a:p>
              <a:p>
                <a:pPr algn="just" eaLnBrk="1" hangingPunct="1">
                  <a:buFontTx/>
                  <a:buNone/>
                </a:pPr>
                <a:endParaRPr lang="en-US" altLang="zh-CN" dirty="0">
                  <a:solidFill>
                    <a:srgbClr val="00B0F0"/>
                  </a:solidFill>
                </a:endParaRPr>
              </a:p>
              <a:p>
                <a:pPr algn="just" eaLnBrk="1" hangingPunct="1">
                  <a:buFontTx/>
                  <a:buNone/>
                </a:pPr>
                <a:r>
                  <a:rPr lang="zh-CN" altLang="en-US" dirty="0">
                    <a:solidFill>
                      <a:schemeClr val="accent2"/>
                    </a:solidFill>
                  </a:rPr>
                  <a:t>证明 仅证对称性对并运算封闭。 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dirty="0">
                    <a:solidFill>
                      <a:schemeClr val="accent2"/>
                    </a:solidFill>
                  </a:rPr>
                  <a:t>         设</a:t>
                </a:r>
                <a:r>
                  <a:rPr lang="en-US" altLang="zh-CN" i="1" dirty="0">
                    <a:solidFill>
                      <a:schemeClr val="accent2"/>
                    </a:solidFill>
                  </a:rPr>
                  <a:t>R</a:t>
                </a:r>
                <a:r>
                  <a:rPr lang="en-US" altLang="zh-CN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，</a:t>
                </a:r>
                <a:r>
                  <a:rPr lang="en-US" altLang="zh-CN" i="1" dirty="0">
                    <a:solidFill>
                      <a:schemeClr val="accent2"/>
                    </a:solidFill>
                  </a:rPr>
                  <a:t>R</a:t>
                </a:r>
                <a:r>
                  <a:rPr lang="en-US" altLang="zh-CN" baseline="-25000" dirty="0">
                    <a:solidFill>
                      <a:schemeClr val="accent2"/>
                    </a:solidFill>
                  </a:rPr>
                  <a:t>2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对称要证</a:t>
                </a:r>
                <a:r>
                  <a:rPr lang="en-US" altLang="zh-CN" i="1" dirty="0">
                    <a:solidFill>
                      <a:schemeClr val="accent2"/>
                    </a:solidFill>
                  </a:rPr>
                  <a:t>R</a:t>
                </a:r>
                <a:r>
                  <a:rPr lang="en-US" altLang="zh-CN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∪</a:t>
                </a:r>
                <a:r>
                  <a:rPr lang="en-US" altLang="zh-CN" i="1" dirty="0">
                    <a:solidFill>
                      <a:schemeClr val="accent2"/>
                    </a:solidFill>
                  </a:rPr>
                  <a:t>R</a:t>
                </a:r>
                <a:r>
                  <a:rPr lang="en-US" altLang="zh-CN" baseline="-25000" dirty="0">
                    <a:solidFill>
                      <a:schemeClr val="accent2"/>
                    </a:solidFill>
                  </a:rPr>
                  <a:t>2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对称。任取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〈</a:t>
                </a:r>
                <a:r>
                  <a:rPr lang="en-US" altLang="zh-CN" i="1" dirty="0">
                    <a:solidFill>
                      <a:schemeClr val="accent2"/>
                    </a:solidFill>
                  </a:rPr>
                  <a:t>x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，</a:t>
                </a:r>
                <a:r>
                  <a:rPr lang="en-US" altLang="zh-CN" i="1" dirty="0">
                    <a:solidFill>
                      <a:schemeClr val="accent2"/>
                    </a:solidFill>
                  </a:rPr>
                  <a:t>y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〉∈</a:t>
                </a:r>
                <a:r>
                  <a:rPr lang="en-US" altLang="zh-CN" i="1" dirty="0">
                    <a:solidFill>
                      <a:schemeClr val="accent2"/>
                    </a:solidFill>
                  </a:rPr>
                  <a:t>R</a:t>
                </a:r>
                <a:r>
                  <a:rPr lang="en-US" altLang="zh-CN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∪</a:t>
                </a:r>
                <a:r>
                  <a:rPr lang="en-US" altLang="zh-CN" i="1" dirty="0">
                    <a:solidFill>
                      <a:schemeClr val="accent2"/>
                    </a:solidFill>
                  </a:rPr>
                  <a:t>R</a:t>
                </a:r>
                <a:r>
                  <a:rPr lang="en-US" altLang="zh-CN" baseline="-25000" dirty="0">
                    <a:solidFill>
                      <a:schemeClr val="accent2"/>
                    </a:solidFill>
                  </a:rPr>
                  <a:t>2 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，那么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〈</a:t>
                </a:r>
                <a:r>
                  <a:rPr lang="en-US" altLang="zh-CN" i="1" dirty="0">
                    <a:solidFill>
                      <a:schemeClr val="accent2"/>
                    </a:solidFill>
                  </a:rPr>
                  <a:t>x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，</a:t>
                </a:r>
                <a:r>
                  <a:rPr lang="en-US" altLang="zh-CN" i="1" dirty="0">
                    <a:solidFill>
                      <a:schemeClr val="accent2"/>
                    </a:solidFill>
                  </a:rPr>
                  <a:t>y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〉∈</a:t>
                </a:r>
                <a:r>
                  <a:rPr lang="en-US" altLang="zh-CN" i="1" dirty="0">
                    <a:solidFill>
                      <a:schemeClr val="accent2"/>
                    </a:solidFill>
                  </a:rPr>
                  <a:t>R</a:t>
                </a:r>
                <a:r>
                  <a:rPr lang="en-US" altLang="zh-CN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或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〈</a:t>
                </a:r>
                <a:r>
                  <a:rPr lang="en-US" altLang="zh-CN" i="1" dirty="0">
                    <a:solidFill>
                      <a:schemeClr val="accent2"/>
                    </a:solidFill>
                  </a:rPr>
                  <a:t>x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，</a:t>
                </a:r>
                <a:r>
                  <a:rPr lang="en-US" altLang="zh-CN" i="1" dirty="0">
                    <a:solidFill>
                      <a:schemeClr val="accent2"/>
                    </a:solidFill>
                  </a:rPr>
                  <a:t>y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〉∈</a:t>
                </a:r>
                <a:r>
                  <a:rPr lang="en-US" altLang="zh-CN" i="1" dirty="0">
                    <a:solidFill>
                      <a:schemeClr val="accent2"/>
                    </a:solidFill>
                  </a:rPr>
                  <a:t>R</a:t>
                </a:r>
                <a:r>
                  <a:rPr lang="en-US" altLang="zh-CN" baseline="-25000" dirty="0">
                    <a:solidFill>
                      <a:schemeClr val="accent2"/>
                    </a:solidFill>
                  </a:rPr>
                  <a:t>2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。由</a:t>
                </a:r>
                <a:r>
                  <a:rPr lang="en-US" altLang="zh-CN" i="1" dirty="0">
                    <a:solidFill>
                      <a:schemeClr val="accent2"/>
                    </a:solidFill>
                  </a:rPr>
                  <a:t>R</a:t>
                </a:r>
                <a:r>
                  <a:rPr lang="en-US" altLang="zh-CN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，</a:t>
                </a:r>
                <a:r>
                  <a:rPr lang="en-US" altLang="zh-CN" i="1" dirty="0">
                    <a:solidFill>
                      <a:schemeClr val="accent2"/>
                    </a:solidFill>
                  </a:rPr>
                  <a:t>R</a:t>
                </a:r>
                <a:r>
                  <a:rPr lang="en-US" altLang="zh-CN" baseline="-25000" dirty="0">
                    <a:solidFill>
                      <a:schemeClr val="accent2"/>
                    </a:solidFill>
                  </a:rPr>
                  <a:t>2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对称知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〈</a:t>
                </a:r>
                <a:r>
                  <a:rPr lang="en-US" altLang="zh-CN" i="1" dirty="0">
                    <a:solidFill>
                      <a:schemeClr val="accent2"/>
                    </a:solidFill>
                  </a:rPr>
                  <a:t>y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，</a:t>
                </a:r>
                <a:r>
                  <a:rPr lang="en-US" altLang="zh-CN" i="1" dirty="0">
                    <a:solidFill>
                      <a:schemeClr val="accent2"/>
                    </a:solidFill>
                  </a:rPr>
                  <a:t>x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〉∈</a:t>
                </a:r>
                <a:r>
                  <a:rPr lang="en-US" altLang="zh-CN" i="1" dirty="0">
                    <a:solidFill>
                      <a:schemeClr val="accent2"/>
                    </a:solidFill>
                  </a:rPr>
                  <a:t>R</a:t>
                </a:r>
                <a:r>
                  <a:rPr lang="en-US" altLang="zh-CN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或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〈</a:t>
                </a:r>
                <a:r>
                  <a:rPr lang="en-US" altLang="zh-CN" i="1" dirty="0">
                    <a:solidFill>
                      <a:schemeClr val="accent2"/>
                    </a:solidFill>
                  </a:rPr>
                  <a:t>y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，</a:t>
                </a:r>
                <a:r>
                  <a:rPr lang="en-US" altLang="zh-CN" i="1" dirty="0">
                    <a:solidFill>
                      <a:schemeClr val="accent2"/>
                    </a:solidFill>
                  </a:rPr>
                  <a:t>x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〉∈</a:t>
                </a:r>
                <a:r>
                  <a:rPr lang="en-US" altLang="zh-CN" i="1" dirty="0">
                    <a:solidFill>
                      <a:schemeClr val="accent2"/>
                    </a:solidFill>
                  </a:rPr>
                  <a:t>R</a:t>
                </a:r>
                <a:r>
                  <a:rPr lang="en-US" altLang="zh-CN" baseline="-25000" dirty="0">
                    <a:solidFill>
                      <a:schemeClr val="accent2"/>
                    </a:solidFill>
                  </a:rPr>
                  <a:t>2 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，因而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〈</a:t>
                </a:r>
                <a:r>
                  <a:rPr lang="en-US" altLang="zh-CN" i="1" dirty="0">
                    <a:solidFill>
                      <a:schemeClr val="accent2"/>
                    </a:solidFill>
                  </a:rPr>
                  <a:t>y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，</a:t>
                </a:r>
                <a:r>
                  <a:rPr lang="en-US" altLang="zh-CN" i="1" dirty="0">
                    <a:solidFill>
                      <a:schemeClr val="accent2"/>
                    </a:solidFill>
                  </a:rPr>
                  <a:t>x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〉∈</a:t>
                </a:r>
                <a:r>
                  <a:rPr lang="en-US" altLang="zh-CN" i="1" dirty="0">
                    <a:solidFill>
                      <a:schemeClr val="accent2"/>
                    </a:solidFill>
                  </a:rPr>
                  <a:t>R</a:t>
                </a:r>
                <a:r>
                  <a:rPr lang="en-US" altLang="zh-CN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∪</a:t>
                </a:r>
                <a:r>
                  <a:rPr lang="en-US" altLang="zh-CN" i="1" dirty="0">
                    <a:solidFill>
                      <a:schemeClr val="accent2"/>
                    </a:solidFill>
                  </a:rPr>
                  <a:t>R</a:t>
                </a:r>
                <a:r>
                  <a:rPr lang="en-US" altLang="zh-CN" baseline="-25000" dirty="0">
                    <a:solidFill>
                      <a:schemeClr val="accent2"/>
                    </a:solidFill>
                  </a:rPr>
                  <a:t>2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。 </a:t>
                </a:r>
                <a:r>
                  <a:rPr lang="en-US" altLang="zh-CN" i="1" dirty="0">
                    <a:solidFill>
                      <a:schemeClr val="accent2"/>
                    </a:solidFill>
                  </a:rPr>
                  <a:t>R</a:t>
                </a:r>
                <a:r>
                  <a:rPr lang="en-US" altLang="zh-CN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∪</a:t>
                </a:r>
                <a:r>
                  <a:rPr lang="en-US" altLang="zh-CN" i="1" dirty="0">
                    <a:solidFill>
                      <a:schemeClr val="accent2"/>
                    </a:solidFill>
                  </a:rPr>
                  <a:t>R</a:t>
                </a:r>
                <a:r>
                  <a:rPr lang="en-US" altLang="zh-CN" baseline="-25000" dirty="0">
                    <a:solidFill>
                      <a:schemeClr val="accent2"/>
                    </a:solidFill>
                  </a:rPr>
                  <a:t>2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对称性得证。</a:t>
                </a:r>
              </a:p>
            </p:txBody>
          </p:sp>
        </mc:Choice>
        <mc:Fallback>
          <p:sp>
            <p:nvSpPr>
              <p:cNvPr id="24577" name="Rectangle 3">
                <a:extLst>
                  <a:ext uri="{FF2B5EF4-FFF2-40B4-BE49-F238E27FC236}">
                    <a16:creationId xmlns:a16="http://schemas.microsoft.com/office/drawing/2014/main" id="{0AFA0C1B-D5D8-C341-A075-9C42375733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8" y="115888"/>
                <a:ext cx="8424862" cy="6211887"/>
              </a:xfrm>
              <a:blipFill>
                <a:blip r:embed="rId2"/>
                <a:stretch>
                  <a:fillRect l="-1205" t="-204" r="-572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DEB591F-E0D4-8A47-B798-2D4AE2C2CB12}"/>
              </a:ext>
            </a:extLst>
          </p:cNvPr>
          <p:cNvSpPr txBox="1"/>
          <p:nvPr/>
        </p:nvSpPr>
        <p:spPr>
          <a:xfrm>
            <a:off x="4932041" y="5782976"/>
            <a:ext cx="2160240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N" sz="2000" dirty="0">
                <a:solidFill>
                  <a:srgbClr val="FF0000"/>
                </a:solidFill>
              </a:rPr>
              <a:t>按照定义来证明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>
            <a:extLst>
              <a:ext uri="{FF2B5EF4-FFF2-40B4-BE49-F238E27FC236}">
                <a16:creationId xmlns:a16="http://schemas.microsoft.com/office/drawing/2014/main" id="{7316B538-B464-634F-B9DA-BB3CF13242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457200"/>
            <a:ext cx="7999413" cy="563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/>
              <a:t>           </a:t>
            </a:r>
            <a:r>
              <a:rPr lang="zh-CN" altLang="en-US" sz="2800" dirty="0"/>
              <a:t>定理</a:t>
            </a:r>
            <a:r>
              <a:rPr lang="en-US" altLang="zh-CN" sz="2800" dirty="0"/>
              <a:t>7.4.4 </a:t>
            </a:r>
            <a:r>
              <a:rPr lang="zh-CN" altLang="en-US" sz="2800" dirty="0"/>
              <a:t>设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、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是</a:t>
            </a:r>
            <a:r>
              <a:rPr lang="en-US" altLang="zh-CN" sz="2800" i="1" dirty="0"/>
              <a:t>A</a:t>
            </a:r>
            <a:r>
              <a:rPr lang="zh-CN" altLang="en-US" sz="2800" dirty="0"/>
              <a:t>上的传递关系，则</a:t>
            </a:r>
          </a:p>
          <a:p>
            <a:pPr eaLnBrk="1" hangingPunct="1">
              <a:buFontTx/>
              <a:buNone/>
            </a:pPr>
            <a:r>
              <a:rPr lang="zh-CN" altLang="en-US" sz="2800" i="1" dirty="0"/>
              <a:t>    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1</a:t>
            </a:r>
            <a:r>
              <a:rPr lang="en-US" altLang="zh-CN" sz="2800" i="1" dirty="0"/>
              <a:t> </a:t>
            </a:r>
            <a:r>
              <a:rPr lang="en-US" altLang="zh-CN" sz="2800" baseline="30000" dirty="0"/>
              <a:t>-1</a:t>
            </a:r>
            <a:r>
              <a:rPr lang="zh-CN" altLang="en-US" sz="2800" dirty="0"/>
              <a:t>、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∩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是</a:t>
            </a:r>
            <a:r>
              <a:rPr lang="en-US" altLang="zh-CN" sz="2800" i="1" dirty="0"/>
              <a:t>A</a:t>
            </a:r>
            <a:r>
              <a:rPr lang="zh-CN" altLang="en-US" sz="2800" dirty="0"/>
              <a:t>上的传递关系。但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∪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不一定是传递的 。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</a:t>
            </a:r>
            <a:endParaRPr lang="en-US" altLang="zh-CN" sz="2800" dirty="0"/>
          </a:p>
          <a:p>
            <a:pPr algn="just" eaLnBrk="1" hangingPunct="1">
              <a:buFontTx/>
              <a:buNone/>
            </a:pPr>
            <a:r>
              <a:rPr lang="zh-CN" altLang="en-US" dirty="0">
                <a:solidFill>
                  <a:schemeClr val="accent2"/>
                </a:solidFill>
              </a:rPr>
              <a:t>证明 </a:t>
            </a:r>
            <a:r>
              <a:rPr lang="en-US" altLang="zh-CN" dirty="0">
                <a:solidFill>
                  <a:schemeClr val="accent2"/>
                </a:solidFill>
              </a:rPr>
              <a:t>(1) </a:t>
            </a:r>
            <a:r>
              <a:rPr lang="zh-CN" altLang="en-US" dirty="0">
                <a:solidFill>
                  <a:schemeClr val="accent2"/>
                </a:solidFill>
              </a:rPr>
              <a:t>证传递性对求逆运算封闭。 </a:t>
            </a:r>
          </a:p>
          <a:p>
            <a:pPr eaLnBrk="1" hangingPunct="1">
              <a:buFontTx/>
              <a:buNone/>
            </a:pPr>
            <a:r>
              <a:rPr lang="zh-CN" altLang="en-US" dirty="0">
                <a:solidFill>
                  <a:schemeClr val="accent2"/>
                </a:solidFill>
              </a:rPr>
              <a:t> 设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传递，要证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en-US" altLang="zh-CN" i="1" dirty="0">
                <a:solidFill>
                  <a:schemeClr val="accent2"/>
                </a:solidFill>
              </a:rPr>
              <a:t> </a:t>
            </a:r>
            <a:r>
              <a:rPr lang="en-US" altLang="zh-CN" baseline="30000" dirty="0">
                <a:solidFill>
                  <a:schemeClr val="accent2"/>
                </a:solidFill>
              </a:rPr>
              <a:t>-1</a:t>
            </a:r>
            <a:r>
              <a:rPr lang="zh-CN" altLang="en-US" dirty="0">
                <a:solidFill>
                  <a:schemeClr val="accent2"/>
                </a:solidFill>
              </a:rPr>
              <a:t>传递，设有</a:t>
            </a:r>
            <a:r>
              <a:rPr lang="en-US" altLang="zh-CN" dirty="0">
                <a:solidFill>
                  <a:schemeClr val="accent2"/>
                </a:solidFill>
              </a:rPr>
              <a:t>〈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i="1" dirty="0">
                <a:solidFill>
                  <a:schemeClr val="accent2"/>
                </a:solidFill>
              </a:rPr>
              <a:t>y</a:t>
            </a:r>
            <a:r>
              <a:rPr lang="en-US" altLang="zh-CN" dirty="0">
                <a:solidFill>
                  <a:schemeClr val="accent2"/>
                </a:solidFill>
              </a:rPr>
              <a:t>〉∈ 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en-US" altLang="zh-CN" i="1" dirty="0">
                <a:solidFill>
                  <a:schemeClr val="accent2"/>
                </a:solidFill>
              </a:rPr>
              <a:t> </a:t>
            </a:r>
            <a:r>
              <a:rPr lang="en-US" altLang="zh-CN" baseline="30000" dirty="0">
                <a:solidFill>
                  <a:schemeClr val="accent2"/>
                </a:solidFill>
              </a:rPr>
              <a:t>-1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dirty="0">
                <a:solidFill>
                  <a:schemeClr val="accent2"/>
                </a:solidFill>
              </a:rPr>
              <a:t>〈</a:t>
            </a:r>
            <a:r>
              <a:rPr lang="en-US" altLang="zh-CN" i="1" dirty="0">
                <a:solidFill>
                  <a:schemeClr val="accent2"/>
                </a:solidFill>
              </a:rPr>
              <a:t>y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i="1" dirty="0">
                <a:solidFill>
                  <a:schemeClr val="accent2"/>
                </a:solidFill>
              </a:rPr>
              <a:t>z</a:t>
            </a:r>
            <a:r>
              <a:rPr lang="en-US" altLang="zh-CN" dirty="0">
                <a:solidFill>
                  <a:schemeClr val="accent2"/>
                </a:solidFill>
              </a:rPr>
              <a:t>〉∈ 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en-US" altLang="zh-CN" i="1" dirty="0">
                <a:solidFill>
                  <a:schemeClr val="accent2"/>
                </a:solidFill>
              </a:rPr>
              <a:t> </a:t>
            </a:r>
            <a:r>
              <a:rPr lang="en-US" altLang="zh-CN" baseline="30000" dirty="0">
                <a:solidFill>
                  <a:schemeClr val="accent2"/>
                </a:solidFill>
              </a:rPr>
              <a:t>-1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，那么</a:t>
            </a:r>
            <a:r>
              <a:rPr lang="en-US" altLang="zh-CN" dirty="0">
                <a:solidFill>
                  <a:schemeClr val="accent2"/>
                </a:solidFill>
              </a:rPr>
              <a:t>〈</a:t>
            </a:r>
            <a:r>
              <a:rPr lang="en-US" altLang="zh-CN" i="1" dirty="0">
                <a:solidFill>
                  <a:schemeClr val="accent2"/>
                </a:solidFill>
              </a:rPr>
              <a:t>y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 〉∈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dirty="0">
                <a:solidFill>
                  <a:schemeClr val="accent2"/>
                </a:solidFill>
              </a:rPr>
              <a:t>〈</a:t>
            </a:r>
            <a:r>
              <a:rPr lang="en-US" altLang="zh-CN" i="1" dirty="0">
                <a:solidFill>
                  <a:schemeClr val="accent2"/>
                </a:solidFill>
              </a:rPr>
              <a:t>z</a:t>
            </a:r>
            <a:r>
              <a:rPr lang="zh-CN" altLang="en-US" dirty="0">
                <a:solidFill>
                  <a:schemeClr val="accent2"/>
                </a:solidFill>
              </a:rPr>
              <a:t>， </a:t>
            </a:r>
            <a:r>
              <a:rPr lang="en-US" altLang="zh-CN" i="1" dirty="0">
                <a:solidFill>
                  <a:schemeClr val="accent2"/>
                </a:solidFill>
              </a:rPr>
              <a:t>y</a:t>
            </a:r>
            <a:r>
              <a:rPr lang="en-US" altLang="zh-CN" dirty="0">
                <a:solidFill>
                  <a:schemeClr val="accent2"/>
                </a:solidFill>
              </a:rPr>
              <a:t>〉∈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。由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具有传递性可得</a:t>
            </a:r>
            <a:r>
              <a:rPr lang="en-US" altLang="zh-CN" dirty="0">
                <a:solidFill>
                  <a:schemeClr val="accent2"/>
                </a:solidFill>
              </a:rPr>
              <a:t>〈</a:t>
            </a:r>
            <a:r>
              <a:rPr lang="en-US" altLang="zh-CN" i="1" dirty="0">
                <a:solidFill>
                  <a:schemeClr val="accent2"/>
                </a:solidFill>
              </a:rPr>
              <a:t>z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〉∈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，即</a:t>
            </a:r>
            <a:r>
              <a:rPr lang="en-US" altLang="zh-CN" dirty="0">
                <a:solidFill>
                  <a:schemeClr val="accent2"/>
                </a:solidFill>
              </a:rPr>
              <a:t>〈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zh-CN" altLang="en-US" dirty="0">
                <a:solidFill>
                  <a:schemeClr val="accent2"/>
                </a:solidFill>
              </a:rPr>
              <a:t>， </a:t>
            </a:r>
            <a:r>
              <a:rPr lang="en-US" altLang="zh-CN" i="1" dirty="0">
                <a:solidFill>
                  <a:schemeClr val="accent2"/>
                </a:solidFill>
              </a:rPr>
              <a:t>z</a:t>
            </a:r>
            <a:r>
              <a:rPr lang="en-US" altLang="zh-CN" dirty="0">
                <a:solidFill>
                  <a:schemeClr val="accent2"/>
                </a:solidFill>
              </a:rPr>
              <a:t>〉∈ 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baseline="30000" dirty="0">
                <a:solidFill>
                  <a:schemeClr val="accent2"/>
                </a:solidFill>
              </a:rPr>
              <a:t>-1</a:t>
            </a:r>
            <a:r>
              <a:rPr lang="zh-CN" altLang="en-US" dirty="0">
                <a:solidFill>
                  <a:schemeClr val="accent2"/>
                </a:solidFill>
              </a:rPr>
              <a:t>。 </a:t>
            </a:r>
          </a:p>
          <a:p>
            <a:pPr eaLnBrk="1" hangingPunct="1">
              <a:buFontTx/>
              <a:buNone/>
            </a:pPr>
            <a:r>
              <a:rPr lang="zh-CN" altLang="en-US" dirty="0">
                <a:solidFill>
                  <a:schemeClr val="accent2"/>
                </a:solidFill>
              </a:rPr>
              <a:t>   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en-US" altLang="zh-CN" i="1" dirty="0">
                <a:solidFill>
                  <a:schemeClr val="accent2"/>
                </a:solidFill>
              </a:rPr>
              <a:t> </a:t>
            </a:r>
            <a:r>
              <a:rPr lang="en-US" altLang="zh-CN" baseline="30000" dirty="0">
                <a:solidFill>
                  <a:schemeClr val="accent2"/>
                </a:solidFill>
              </a:rPr>
              <a:t>-1</a:t>
            </a:r>
            <a:r>
              <a:rPr lang="zh-CN" altLang="en-US" dirty="0">
                <a:solidFill>
                  <a:schemeClr val="accent2"/>
                </a:solidFill>
              </a:rPr>
              <a:t>在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zh-CN" altLang="en-US" dirty="0">
                <a:solidFill>
                  <a:schemeClr val="accent2"/>
                </a:solidFill>
              </a:rPr>
              <a:t>上是传递的，得证。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D09B29-4C53-2540-BB61-6D5278D55930}"/>
              </a:ext>
            </a:extLst>
          </p:cNvPr>
          <p:cNvSpPr txBox="1"/>
          <p:nvPr/>
        </p:nvSpPr>
        <p:spPr>
          <a:xfrm>
            <a:off x="-1666240" y="312928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B3B78-5762-314C-B977-6988BD96AA1E}"/>
              </a:ext>
            </a:extLst>
          </p:cNvPr>
          <p:cNvSpPr txBox="1"/>
          <p:nvPr/>
        </p:nvSpPr>
        <p:spPr>
          <a:xfrm>
            <a:off x="2987824" y="1772816"/>
            <a:ext cx="3906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baseline="-25000" dirty="0">
                <a:solidFill>
                  <a:srgbClr val="FF0000"/>
                </a:solidFill>
              </a:rPr>
              <a:t>1  </a:t>
            </a:r>
            <a:r>
              <a:rPr lang="en-US" altLang="zh-CN" dirty="0">
                <a:solidFill>
                  <a:srgbClr val="FF0000"/>
                </a:solidFill>
              </a:rPr>
              <a:t>={&lt;1,3&gt;}, 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baseline="-25000" dirty="0">
                <a:solidFill>
                  <a:srgbClr val="FF0000"/>
                </a:solidFill>
              </a:rPr>
              <a:t>2 </a:t>
            </a:r>
            <a:r>
              <a:rPr lang="en-US" altLang="zh-CN" dirty="0">
                <a:solidFill>
                  <a:srgbClr val="FF0000"/>
                </a:solidFill>
              </a:rPr>
              <a:t> = {&lt;3,4&gt;})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>
            <a:extLst>
              <a:ext uri="{FF2B5EF4-FFF2-40B4-BE49-F238E27FC236}">
                <a16:creationId xmlns:a16="http://schemas.microsoft.com/office/drawing/2014/main" id="{F7D32E12-8440-5048-A342-ACACD94868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7772400" cy="5638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/>
              <a:t>            </a:t>
            </a:r>
            <a:r>
              <a:rPr lang="en-US" altLang="zh-CN" sz="2800" dirty="0">
                <a:solidFill>
                  <a:schemeClr val="accent2"/>
                </a:solidFill>
              </a:rPr>
              <a:t>(2) </a:t>
            </a:r>
            <a:r>
              <a:rPr lang="zh-CN" altLang="en-US" sz="2800" dirty="0">
                <a:solidFill>
                  <a:schemeClr val="accent2"/>
                </a:solidFill>
              </a:rPr>
              <a:t>证传递性对交运算封闭。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         设</a:t>
            </a:r>
            <a:r>
              <a:rPr lang="en-US" altLang="zh-CN" sz="2800" i="1" dirty="0">
                <a:solidFill>
                  <a:schemeClr val="accent2"/>
                </a:solidFill>
              </a:rPr>
              <a:t>R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</a:rPr>
              <a:t>，</a:t>
            </a:r>
            <a:r>
              <a:rPr lang="en-US" altLang="zh-CN" sz="2800" i="1" dirty="0">
                <a:solidFill>
                  <a:schemeClr val="accent2"/>
                </a:solidFill>
              </a:rPr>
              <a:t>R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</a:rPr>
              <a:t>传递，要证</a:t>
            </a:r>
            <a:r>
              <a:rPr lang="en-US" altLang="zh-CN" sz="2800" i="1" dirty="0">
                <a:solidFill>
                  <a:schemeClr val="accent2"/>
                </a:solidFill>
              </a:rPr>
              <a:t>R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</a:rPr>
              <a:t>∩</a:t>
            </a:r>
            <a:r>
              <a:rPr lang="en-US" altLang="zh-CN" sz="2800" i="1" dirty="0">
                <a:solidFill>
                  <a:schemeClr val="accent2"/>
                </a:solidFill>
              </a:rPr>
              <a:t>R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</a:rPr>
              <a:t>传递。设有</a:t>
            </a:r>
            <a:r>
              <a:rPr lang="en-US" altLang="zh-CN" sz="2800" dirty="0">
                <a:solidFill>
                  <a:schemeClr val="accent2"/>
                </a:solidFill>
              </a:rPr>
              <a:t>〈</a:t>
            </a:r>
            <a:r>
              <a:rPr lang="en-US" altLang="zh-CN" sz="2800" i="1" dirty="0">
                <a:solidFill>
                  <a:schemeClr val="accent2"/>
                </a:solidFill>
              </a:rPr>
              <a:t>x</a:t>
            </a:r>
            <a:r>
              <a:rPr lang="zh-CN" altLang="en-US" sz="2800" dirty="0">
                <a:solidFill>
                  <a:schemeClr val="accent2"/>
                </a:solidFill>
              </a:rPr>
              <a:t>，</a:t>
            </a:r>
            <a:r>
              <a:rPr lang="en-US" altLang="zh-CN" sz="2800" i="1" dirty="0">
                <a:solidFill>
                  <a:schemeClr val="accent2"/>
                </a:solidFill>
              </a:rPr>
              <a:t>y</a:t>
            </a:r>
            <a:r>
              <a:rPr lang="en-US" altLang="zh-CN" sz="2800" dirty="0">
                <a:solidFill>
                  <a:schemeClr val="accent2"/>
                </a:solidFill>
              </a:rPr>
              <a:t>〉∈</a:t>
            </a:r>
            <a:r>
              <a:rPr lang="en-US" altLang="zh-CN" sz="2800" i="1" dirty="0">
                <a:solidFill>
                  <a:schemeClr val="accent2"/>
                </a:solidFill>
              </a:rPr>
              <a:t>R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</a:rPr>
              <a:t>∩</a:t>
            </a:r>
            <a:r>
              <a:rPr lang="en-US" altLang="zh-CN" sz="2800" i="1" dirty="0">
                <a:solidFill>
                  <a:schemeClr val="accent2"/>
                </a:solidFill>
              </a:rPr>
              <a:t>R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</a:rPr>
              <a:t>，</a:t>
            </a:r>
            <a:r>
              <a:rPr lang="en-US" altLang="zh-CN" sz="2800" dirty="0">
                <a:solidFill>
                  <a:schemeClr val="accent2"/>
                </a:solidFill>
              </a:rPr>
              <a:t>〈</a:t>
            </a:r>
            <a:r>
              <a:rPr lang="en-US" altLang="zh-CN" sz="2800" i="1" dirty="0">
                <a:solidFill>
                  <a:schemeClr val="accent2"/>
                </a:solidFill>
              </a:rPr>
              <a:t>y</a:t>
            </a:r>
            <a:r>
              <a:rPr lang="zh-CN" altLang="en-US" sz="2800" dirty="0">
                <a:solidFill>
                  <a:schemeClr val="accent2"/>
                </a:solidFill>
              </a:rPr>
              <a:t>，</a:t>
            </a:r>
            <a:r>
              <a:rPr lang="en-US" altLang="zh-CN" sz="2800" i="1" dirty="0">
                <a:solidFill>
                  <a:schemeClr val="accent2"/>
                </a:solidFill>
              </a:rPr>
              <a:t>z</a:t>
            </a:r>
            <a:r>
              <a:rPr lang="en-US" altLang="zh-CN" sz="2800" dirty="0">
                <a:solidFill>
                  <a:schemeClr val="accent2"/>
                </a:solidFill>
              </a:rPr>
              <a:t>〉∈</a:t>
            </a:r>
            <a:r>
              <a:rPr lang="en-US" altLang="zh-CN" sz="2800" i="1" dirty="0">
                <a:solidFill>
                  <a:schemeClr val="accent2"/>
                </a:solidFill>
              </a:rPr>
              <a:t>R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</a:rPr>
              <a:t>∩</a:t>
            </a:r>
            <a:r>
              <a:rPr lang="en-US" altLang="zh-CN" sz="2800" i="1" dirty="0">
                <a:solidFill>
                  <a:schemeClr val="accent2"/>
                </a:solidFill>
              </a:rPr>
              <a:t>R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</a:rPr>
              <a:t>，那么</a:t>
            </a:r>
            <a:r>
              <a:rPr lang="en-US" altLang="zh-CN" sz="2800" dirty="0">
                <a:solidFill>
                  <a:schemeClr val="accent2"/>
                </a:solidFill>
              </a:rPr>
              <a:t>〈</a:t>
            </a:r>
            <a:r>
              <a:rPr lang="en-US" altLang="zh-CN" sz="2800" i="1" dirty="0">
                <a:solidFill>
                  <a:schemeClr val="accent2"/>
                </a:solidFill>
              </a:rPr>
              <a:t>x</a:t>
            </a:r>
            <a:r>
              <a:rPr lang="zh-CN" altLang="en-US" sz="2800" dirty="0">
                <a:solidFill>
                  <a:schemeClr val="accent2"/>
                </a:solidFill>
              </a:rPr>
              <a:t>，</a:t>
            </a:r>
            <a:r>
              <a:rPr lang="en-US" altLang="zh-CN" sz="2800" i="1" dirty="0">
                <a:solidFill>
                  <a:schemeClr val="accent2"/>
                </a:solidFill>
              </a:rPr>
              <a:t>y</a:t>
            </a:r>
            <a:r>
              <a:rPr lang="en-US" altLang="zh-CN" sz="2800" dirty="0">
                <a:solidFill>
                  <a:schemeClr val="accent2"/>
                </a:solidFill>
              </a:rPr>
              <a:t>〉∈</a:t>
            </a:r>
            <a:r>
              <a:rPr lang="en-US" altLang="zh-CN" sz="2800" i="1" dirty="0">
                <a:solidFill>
                  <a:schemeClr val="accent2"/>
                </a:solidFill>
              </a:rPr>
              <a:t>R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</a:rPr>
              <a:t>，</a:t>
            </a:r>
            <a:r>
              <a:rPr lang="en-US" altLang="zh-CN" sz="2800" dirty="0">
                <a:solidFill>
                  <a:schemeClr val="accent2"/>
                </a:solidFill>
              </a:rPr>
              <a:t>〈</a:t>
            </a:r>
            <a:r>
              <a:rPr lang="en-US" altLang="zh-CN" sz="2800" i="1" dirty="0">
                <a:solidFill>
                  <a:schemeClr val="accent2"/>
                </a:solidFill>
              </a:rPr>
              <a:t>x</a:t>
            </a:r>
            <a:r>
              <a:rPr lang="zh-CN" altLang="en-US" sz="2800" dirty="0">
                <a:solidFill>
                  <a:schemeClr val="accent2"/>
                </a:solidFill>
              </a:rPr>
              <a:t>，</a:t>
            </a:r>
            <a:r>
              <a:rPr lang="en-US" altLang="zh-CN" sz="2800" i="1" dirty="0">
                <a:solidFill>
                  <a:schemeClr val="accent2"/>
                </a:solidFill>
              </a:rPr>
              <a:t>y</a:t>
            </a:r>
            <a:r>
              <a:rPr lang="en-US" altLang="zh-CN" sz="2800" dirty="0">
                <a:solidFill>
                  <a:schemeClr val="accent2"/>
                </a:solidFill>
              </a:rPr>
              <a:t>〉∈</a:t>
            </a:r>
            <a:r>
              <a:rPr lang="en-US" altLang="zh-CN" sz="2800" i="1" dirty="0">
                <a:solidFill>
                  <a:schemeClr val="accent2"/>
                </a:solidFill>
              </a:rPr>
              <a:t>R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</a:rPr>
              <a:t>，</a:t>
            </a:r>
            <a:r>
              <a:rPr lang="en-US" altLang="zh-CN" sz="2800" dirty="0">
                <a:solidFill>
                  <a:schemeClr val="accent2"/>
                </a:solidFill>
              </a:rPr>
              <a:t>〈</a:t>
            </a:r>
            <a:r>
              <a:rPr lang="en-US" altLang="zh-CN" sz="2800" i="1" dirty="0">
                <a:solidFill>
                  <a:schemeClr val="accent2"/>
                </a:solidFill>
              </a:rPr>
              <a:t>y</a:t>
            </a:r>
            <a:r>
              <a:rPr lang="zh-CN" altLang="en-US" sz="2800" dirty="0">
                <a:solidFill>
                  <a:schemeClr val="accent2"/>
                </a:solidFill>
              </a:rPr>
              <a:t>，</a:t>
            </a:r>
            <a:r>
              <a:rPr lang="en-US" altLang="zh-CN" sz="2800" i="1" dirty="0">
                <a:solidFill>
                  <a:schemeClr val="accent2"/>
                </a:solidFill>
              </a:rPr>
              <a:t>z</a:t>
            </a:r>
            <a:r>
              <a:rPr lang="en-US" altLang="zh-CN" sz="2800" dirty="0">
                <a:solidFill>
                  <a:schemeClr val="accent2"/>
                </a:solidFill>
              </a:rPr>
              <a:t>〉∈</a:t>
            </a:r>
            <a:r>
              <a:rPr lang="en-US" altLang="zh-CN" sz="2800" i="1" dirty="0">
                <a:solidFill>
                  <a:schemeClr val="accent2"/>
                </a:solidFill>
              </a:rPr>
              <a:t>R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</a:rPr>
              <a:t>， </a:t>
            </a:r>
            <a:r>
              <a:rPr lang="en-US" altLang="zh-CN" sz="2800" dirty="0">
                <a:solidFill>
                  <a:schemeClr val="accent2"/>
                </a:solidFill>
              </a:rPr>
              <a:t>〈</a:t>
            </a:r>
            <a:r>
              <a:rPr lang="en-US" altLang="zh-CN" sz="2800" i="1" dirty="0">
                <a:solidFill>
                  <a:schemeClr val="accent2"/>
                </a:solidFill>
              </a:rPr>
              <a:t>y</a:t>
            </a:r>
            <a:r>
              <a:rPr lang="zh-CN" altLang="en-US" sz="2800" dirty="0">
                <a:solidFill>
                  <a:schemeClr val="accent2"/>
                </a:solidFill>
              </a:rPr>
              <a:t>，</a:t>
            </a:r>
            <a:r>
              <a:rPr lang="en-US" altLang="zh-CN" sz="2800" i="1" dirty="0">
                <a:solidFill>
                  <a:schemeClr val="accent2"/>
                </a:solidFill>
              </a:rPr>
              <a:t>z</a:t>
            </a:r>
            <a:r>
              <a:rPr lang="en-US" altLang="zh-CN" sz="2800" dirty="0">
                <a:solidFill>
                  <a:schemeClr val="accent2"/>
                </a:solidFill>
              </a:rPr>
              <a:t>〉∈</a:t>
            </a:r>
            <a:r>
              <a:rPr lang="en-US" altLang="zh-CN" sz="2800" i="1" dirty="0">
                <a:solidFill>
                  <a:schemeClr val="accent2"/>
                </a:solidFill>
              </a:rPr>
              <a:t>R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</a:rPr>
              <a:t>。 由</a:t>
            </a:r>
            <a:r>
              <a:rPr lang="en-US" altLang="zh-CN" sz="2800" i="1" dirty="0">
                <a:solidFill>
                  <a:schemeClr val="accent2"/>
                </a:solidFill>
              </a:rPr>
              <a:t>R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</a:rPr>
              <a:t>，</a:t>
            </a:r>
            <a:r>
              <a:rPr lang="en-US" altLang="zh-CN" sz="2800" i="1" dirty="0">
                <a:solidFill>
                  <a:schemeClr val="accent2"/>
                </a:solidFill>
              </a:rPr>
              <a:t>R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</a:rPr>
              <a:t>具有传递性， 可得</a:t>
            </a:r>
            <a:r>
              <a:rPr lang="en-US" altLang="zh-CN" sz="2800" dirty="0">
                <a:solidFill>
                  <a:schemeClr val="accent2"/>
                </a:solidFill>
              </a:rPr>
              <a:t>〈</a:t>
            </a:r>
            <a:r>
              <a:rPr lang="en-US" altLang="zh-CN" sz="2800" i="1" dirty="0">
                <a:solidFill>
                  <a:schemeClr val="accent2"/>
                </a:solidFill>
              </a:rPr>
              <a:t>x</a:t>
            </a:r>
            <a:r>
              <a:rPr lang="zh-CN" altLang="en-US" sz="2800" dirty="0">
                <a:solidFill>
                  <a:schemeClr val="accent2"/>
                </a:solidFill>
              </a:rPr>
              <a:t>，</a:t>
            </a:r>
            <a:r>
              <a:rPr lang="en-US" altLang="zh-CN" sz="2800" i="1" dirty="0">
                <a:solidFill>
                  <a:schemeClr val="accent2"/>
                </a:solidFill>
              </a:rPr>
              <a:t>z</a:t>
            </a:r>
            <a:r>
              <a:rPr lang="en-US" altLang="zh-CN" sz="2800" dirty="0">
                <a:solidFill>
                  <a:schemeClr val="accent2"/>
                </a:solidFill>
              </a:rPr>
              <a:t>〉∈</a:t>
            </a:r>
            <a:r>
              <a:rPr lang="en-US" altLang="zh-CN" sz="2800" i="1" dirty="0">
                <a:solidFill>
                  <a:schemeClr val="accent2"/>
                </a:solidFill>
              </a:rPr>
              <a:t>R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</a:rPr>
              <a:t>，</a:t>
            </a:r>
            <a:r>
              <a:rPr lang="en-US" altLang="zh-CN" sz="2800" dirty="0">
                <a:solidFill>
                  <a:schemeClr val="accent2"/>
                </a:solidFill>
              </a:rPr>
              <a:t>〈</a:t>
            </a:r>
            <a:r>
              <a:rPr lang="en-US" altLang="zh-CN" sz="2800" i="1" dirty="0">
                <a:solidFill>
                  <a:schemeClr val="accent2"/>
                </a:solidFill>
              </a:rPr>
              <a:t>x</a:t>
            </a:r>
            <a:r>
              <a:rPr lang="zh-CN" altLang="en-US" sz="2800" dirty="0">
                <a:solidFill>
                  <a:schemeClr val="accent2"/>
                </a:solidFill>
              </a:rPr>
              <a:t>，</a:t>
            </a:r>
            <a:r>
              <a:rPr lang="en-US" altLang="zh-CN" sz="2800" i="1" dirty="0">
                <a:solidFill>
                  <a:schemeClr val="accent2"/>
                </a:solidFill>
              </a:rPr>
              <a:t>z</a:t>
            </a:r>
            <a:r>
              <a:rPr lang="en-US" altLang="zh-CN" sz="2800" dirty="0">
                <a:solidFill>
                  <a:schemeClr val="accent2"/>
                </a:solidFill>
              </a:rPr>
              <a:t>〉∈</a:t>
            </a:r>
            <a:r>
              <a:rPr lang="en-US" altLang="zh-CN" sz="2800" i="1" dirty="0">
                <a:solidFill>
                  <a:schemeClr val="accent2"/>
                </a:solidFill>
              </a:rPr>
              <a:t>R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</a:rPr>
              <a:t>，从而</a:t>
            </a:r>
            <a:r>
              <a:rPr lang="en-US" altLang="zh-CN" sz="2800" dirty="0">
                <a:solidFill>
                  <a:schemeClr val="accent2"/>
                </a:solidFill>
              </a:rPr>
              <a:t>〈</a:t>
            </a:r>
            <a:r>
              <a:rPr lang="en-US" altLang="zh-CN" sz="2800" i="1" dirty="0">
                <a:solidFill>
                  <a:schemeClr val="accent2"/>
                </a:solidFill>
              </a:rPr>
              <a:t>x</a:t>
            </a:r>
            <a:r>
              <a:rPr lang="zh-CN" altLang="en-US" sz="2800" dirty="0">
                <a:solidFill>
                  <a:schemeClr val="accent2"/>
                </a:solidFill>
              </a:rPr>
              <a:t>，</a:t>
            </a:r>
            <a:r>
              <a:rPr lang="en-US" altLang="zh-CN" sz="2800" i="1" dirty="0">
                <a:solidFill>
                  <a:schemeClr val="accent2"/>
                </a:solidFill>
              </a:rPr>
              <a:t>z</a:t>
            </a:r>
            <a:r>
              <a:rPr lang="en-US" altLang="zh-CN" sz="2800" dirty="0">
                <a:solidFill>
                  <a:schemeClr val="accent2"/>
                </a:solidFill>
              </a:rPr>
              <a:t>〉∈</a:t>
            </a:r>
            <a:r>
              <a:rPr lang="en-US" altLang="zh-CN" sz="2800" i="1" dirty="0">
                <a:solidFill>
                  <a:schemeClr val="accent2"/>
                </a:solidFill>
              </a:rPr>
              <a:t>R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</a:rPr>
              <a:t>∩</a:t>
            </a:r>
            <a:r>
              <a:rPr lang="en-US" altLang="zh-CN" sz="2800" i="1" dirty="0">
                <a:solidFill>
                  <a:schemeClr val="accent2"/>
                </a:solidFill>
              </a:rPr>
              <a:t>R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</a:rPr>
              <a:t>。故</a:t>
            </a:r>
            <a:r>
              <a:rPr lang="en-US" altLang="zh-CN" sz="2800" i="1" dirty="0">
                <a:solidFill>
                  <a:schemeClr val="accent2"/>
                </a:solidFill>
              </a:rPr>
              <a:t>R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</a:rPr>
              <a:t>∩</a:t>
            </a:r>
            <a:r>
              <a:rPr lang="en-US" altLang="zh-CN" sz="2800" i="1" dirty="0">
                <a:solidFill>
                  <a:schemeClr val="accent2"/>
                </a:solidFill>
              </a:rPr>
              <a:t>R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</a:rPr>
              <a:t>在</a:t>
            </a:r>
            <a:r>
              <a:rPr lang="en-US" altLang="zh-CN" sz="2800" i="1" dirty="0">
                <a:solidFill>
                  <a:schemeClr val="accent2"/>
                </a:solidFill>
              </a:rPr>
              <a:t>A</a:t>
            </a:r>
            <a:r>
              <a:rPr lang="zh-CN" altLang="en-US" sz="2800" dirty="0">
                <a:solidFill>
                  <a:schemeClr val="accent2"/>
                </a:solidFill>
              </a:rPr>
              <a:t>上是传递的，得证。 </a:t>
            </a:r>
          </a:p>
          <a:p>
            <a:pPr eaLnBrk="1" hangingPunct="1">
              <a:buFontTx/>
              <a:buNone/>
            </a:pPr>
            <a:r>
              <a:rPr lang="zh-CN" altLang="en-US" sz="2800" dirty="0"/>
              <a:t> </a:t>
            </a:r>
          </a:p>
        </p:txBody>
      </p:sp>
    </p:spTree>
  </p:cSld>
  <p:clrMapOvr>
    <a:masterClrMapping/>
  </p:clrMapOvr>
  <p:transition spd="med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>
            <a:extLst>
              <a:ext uri="{FF2B5EF4-FFF2-40B4-BE49-F238E27FC236}">
                <a16:creationId xmlns:a16="http://schemas.microsoft.com/office/drawing/2014/main" id="{BDB4BA25-42C2-0C4F-BE8A-13E470FB0C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457200"/>
            <a:ext cx="7772400" cy="5638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/>
              <a:t>            </a:t>
            </a:r>
            <a:r>
              <a:rPr lang="zh-CN" altLang="en-US" sz="2800" dirty="0"/>
              <a:t>定理</a:t>
            </a:r>
            <a:r>
              <a:rPr lang="en-US" altLang="zh-CN" sz="2800" dirty="0"/>
              <a:t>7.4.5 </a:t>
            </a:r>
            <a:r>
              <a:rPr lang="zh-CN" altLang="en-US" sz="2800" dirty="0"/>
              <a:t>设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、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是</a:t>
            </a:r>
            <a:r>
              <a:rPr lang="en-US" altLang="zh-CN" sz="2800" i="1" dirty="0"/>
              <a:t>A</a:t>
            </a:r>
            <a:r>
              <a:rPr lang="zh-CN" altLang="en-US" sz="2800" dirty="0"/>
              <a:t>上的反对称关系， 则 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1</a:t>
            </a:r>
            <a:r>
              <a:rPr lang="en-US" altLang="zh-CN" sz="2800" baseline="30000" dirty="0"/>
              <a:t>-1</a:t>
            </a:r>
            <a:r>
              <a:rPr lang="zh-CN" altLang="en-US" sz="2800" dirty="0"/>
              <a:t>、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∩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、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-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是</a:t>
            </a:r>
            <a:r>
              <a:rPr lang="en-US" altLang="zh-CN" sz="2800" i="1" dirty="0"/>
              <a:t>A</a:t>
            </a:r>
            <a:r>
              <a:rPr lang="zh-CN" altLang="en-US" sz="2800" dirty="0"/>
              <a:t>上的反对称关系。 但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∪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不一定是反对称的 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 </a:t>
            </a:r>
            <a:r>
              <a:rPr lang="zh-CN" altLang="en-US" sz="2800" dirty="0"/>
              <a:t>。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证明 仅证反对称性对差运算封闭。 </a:t>
            </a:r>
          </a:p>
          <a:p>
            <a:pPr algn="just" eaLnBrk="1" hangingPunct="1">
              <a:buFontTx/>
              <a:buNone/>
            </a:pPr>
            <a:r>
              <a:rPr lang="zh-CN" altLang="en-US" dirty="0">
                <a:solidFill>
                  <a:schemeClr val="accent2"/>
                </a:solidFill>
              </a:rPr>
              <a:t>     设 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r>
              <a:rPr lang="en-US" altLang="zh-CN" baseline="-25000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反对称，要证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</a:rPr>
              <a:t>-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r>
              <a:rPr lang="en-US" altLang="zh-CN" baseline="-25000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反对称。 </a:t>
            </a:r>
          </a:p>
          <a:p>
            <a:pPr algn="just" eaLnBrk="1" hangingPunct="1">
              <a:buFontTx/>
              <a:buNone/>
            </a:pPr>
            <a:r>
              <a:rPr lang="zh-CN" altLang="en-US" dirty="0">
                <a:solidFill>
                  <a:schemeClr val="accent2"/>
                </a:solidFill>
              </a:rPr>
              <a:t>          设</a:t>
            </a:r>
            <a:r>
              <a:rPr lang="en-US" altLang="zh-CN" dirty="0">
                <a:solidFill>
                  <a:schemeClr val="accent2"/>
                </a:solidFill>
              </a:rPr>
              <a:t>〈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i="1" dirty="0">
                <a:solidFill>
                  <a:schemeClr val="accent2"/>
                </a:solidFill>
              </a:rPr>
              <a:t>y</a:t>
            </a:r>
            <a:r>
              <a:rPr lang="en-US" altLang="zh-CN" dirty="0">
                <a:solidFill>
                  <a:schemeClr val="accent2"/>
                </a:solidFill>
              </a:rPr>
              <a:t>〉∈(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</a:rPr>
              <a:t>-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r>
              <a:rPr lang="en-US" altLang="zh-CN" baseline="-25000" dirty="0">
                <a:solidFill>
                  <a:schemeClr val="accent2"/>
                </a:solidFill>
              </a:rPr>
              <a:t>2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zh-CN" altLang="en-US" dirty="0">
                <a:solidFill>
                  <a:schemeClr val="accent2"/>
                </a:solidFill>
              </a:rPr>
              <a:t>且</a:t>
            </a:r>
            <a:r>
              <a:rPr lang="en-US" altLang="zh-CN" dirty="0">
                <a:solidFill>
                  <a:schemeClr val="accent2"/>
                </a:solidFill>
              </a:rPr>
              <a:t>〈</a:t>
            </a:r>
            <a:r>
              <a:rPr lang="en-US" altLang="zh-CN" i="1" dirty="0">
                <a:solidFill>
                  <a:schemeClr val="accent2"/>
                </a:solidFill>
              </a:rPr>
              <a:t>y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〉∈(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</a:rPr>
              <a:t>-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r>
              <a:rPr lang="en-US" altLang="zh-CN" baseline="-25000" dirty="0">
                <a:solidFill>
                  <a:schemeClr val="accent2"/>
                </a:solidFill>
              </a:rPr>
              <a:t>2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zh-CN" altLang="en-US" dirty="0">
                <a:solidFill>
                  <a:schemeClr val="accent2"/>
                </a:solidFill>
              </a:rPr>
              <a:t>， 因而</a:t>
            </a:r>
            <a:r>
              <a:rPr lang="en-US" altLang="zh-CN" dirty="0">
                <a:solidFill>
                  <a:schemeClr val="accent2"/>
                </a:solidFill>
              </a:rPr>
              <a:t>〈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zh-CN" altLang="en-US" dirty="0">
                <a:solidFill>
                  <a:schemeClr val="accent2"/>
                </a:solidFill>
              </a:rPr>
              <a:t>， </a:t>
            </a:r>
            <a:r>
              <a:rPr lang="en-US" altLang="zh-CN" i="1" dirty="0">
                <a:solidFill>
                  <a:schemeClr val="accent2"/>
                </a:solidFill>
              </a:rPr>
              <a:t>y</a:t>
            </a:r>
            <a:r>
              <a:rPr lang="en-US" altLang="zh-CN" dirty="0">
                <a:solidFill>
                  <a:schemeClr val="accent2"/>
                </a:solidFill>
              </a:rPr>
              <a:t>〉∈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dirty="0">
                <a:solidFill>
                  <a:schemeClr val="accent2"/>
                </a:solidFill>
              </a:rPr>
              <a:t>〈</a:t>
            </a:r>
            <a:r>
              <a:rPr lang="en-US" altLang="zh-CN" i="1" dirty="0">
                <a:solidFill>
                  <a:schemeClr val="accent2"/>
                </a:solidFill>
              </a:rPr>
              <a:t>y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〉∈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，从而由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的反对称性得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=</a:t>
            </a:r>
            <a:r>
              <a:rPr lang="en-US" altLang="zh-CN" i="1" dirty="0">
                <a:solidFill>
                  <a:schemeClr val="accent2"/>
                </a:solidFill>
              </a:rPr>
              <a:t>y</a:t>
            </a:r>
            <a:r>
              <a:rPr lang="zh-CN" altLang="en-US" dirty="0">
                <a:solidFill>
                  <a:schemeClr val="accent2"/>
                </a:solidFill>
              </a:rPr>
              <a:t>。这就完成了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</a:rPr>
              <a:t>-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r>
              <a:rPr lang="en-US" altLang="zh-CN" baseline="-25000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反对称的证明。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98D9AE-B65E-234F-9E3C-C8D78FF7A24B}"/>
              </a:ext>
            </a:extLst>
          </p:cNvPr>
          <p:cNvSpPr txBox="1"/>
          <p:nvPr/>
        </p:nvSpPr>
        <p:spPr>
          <a:xfrm>
            <a:off x="5519290" y="1599183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baseline="-25000" dirty="0">
                <a:solidFill>
                  <a:srgbClr val="FF0000"/>
                </a:solidFill>
              </a:rPr>
              <a:t>1  </a:t>
            </a:r>
            <a:r>
              <a:rPr lang="en-US" altLang="zh-CN" dirty="0">
                <a:solidFill>
                  <a:srgbClr val="FF0000"/>
                </a:solidFill>
              </a:rPr>
              <a:t>={&lt;1,3&gt;}, 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baseline="-25000" dirty="0">
                <a:solidFill>
                  <a:srgbClr val="FF0000"/>
                </a:solidFill>
              </a:rPr>
              <a:t>2 </a:t>
            </a:r>
            <a:r>
              <a:rPr lang="en-US" altLang="zh-CN" dirty="0">
                <a:solidFill>
                  <a:srgbClr val="FF0000"/>
                </a:solidFill>
              </a:rPr>
              <a:t> = {&lt;3,1&gt;}</a:t>
            </a:r>
            <a:endParaRPr lang="en-CN"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7112E69-3F17-7848-879E-1F9114A39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563" y="4935651"/>
            <a:ext cx="4391397" cy="646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3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若</a:t>
            </a:r>
            <a:r>
              <a:rPr lang="zh-CN" altLang="en-US" sz="1800" dirty="0">
                <a:solidFill>
                  <a:srgbClr val="002060"/>
                </a:solidFill>
                <a:latin typeface="+mj-lt"/>
                <a:ea typeface="Batang" panose="02030600000101010101" pitchFamily="18" charset="-127"/>
                <a:sym typeface="Symbol" pitchFamily="2" charset="2"/>
              </a:rPr>
              <a:t></a:t>
            </a:r>
            <a:r>
              <a:rPr lang="en-US" altLang="zh-CN" sz="1800" dirty="0" err="1">
                <a:solidFill>
                  <a:srgbClr val="002060"/>
                </a:solidFill>
                <a:latin typeface="+mj-lt"/>
                <a:ea typeface="Batang" panose="02030600000101010101" pitchFamily="18" charset="-127"/>
              </a:rPr>
              <a:t>x</a:t>
            </a:r>
            <a:r>
              <a:rPr lang="en-US" altLang="zh-CN" sz="1800" dirty="0" err="1">
                <a:solidFill>
                  <a:srgbClr val="002060"/>
                </a:solidFill>
                <a:latin typeface="+mj-lt"/>
                <a:ea typeface="Batang" panose="02030600000101010101" pitchFamily="18" charset="-127"/>
                <a:sym typeface="Symbol" pitchFamily="2" charset="2"/>
              </a:rPr>
              <a:t></a:t>
            </a:r>
            <a:r>
              <a:rPr lang="en-US" altLang="zh-CN" sz="1800" dirty="0" err="1">
                <a:solidFill>
                  <a:srgbClr val="002060"/>
                </a:solidFill>
                <a:latin typeface="+mj-lt"/>
                <a:ea typeface="Batang" panose="02030600000101010101" pitchFamily="18" charset="-127"/>
              </a:rPr>
              <a:t>y</a:t>
            </a:r>
            <a:r>
              <a:rPr lang="en-US" altLang="zh-CN" sz="1800" dirty="0">
                <a:solidFill>
                  <a:srgbClr val="002060"/>
                </a:solidFill>
                <a:latin typeface="+mj-lt"/>
                <a:ea typeface="Batang" panose="02030600000101010101" pitchFamily="18" charset="-127"/>
                <a:sym typeface="Symbol" pitchFamily="2" charset="2"/>
              </a:rPr>
              <a:t>(</a:t>
            </a:r>
            <a:r>
              <a:rPr lang="en-US" altLang="zh-CN" sz="1800" dirty="0" err="1">
                <a:solidFill>
                  <a:srgbClr val="002060"/>
                </a:solidFill>
                <a:latin typeface="+mj-lt"/>
                <a:ea typeface="Batang" panose="02030600000101010101" pitchFamily="18" charset="-127"/>
                <a:sym typeface="Symbol" pitchFamily="2" charset="2"/>
              </a:rPr>
              <a:t>x,y∈A</a:t>
            </a:r>
            <a:r>
              <a:rPr lang="en-US" altLang="zh-CN" sz="1800" dirty="0">
                <a:solidFill>
                  <a:srgbClr val="002060"/>
                </a:solidFill>
                <a:latin typeface="+mj-lt"/>
                <a:ea typeface="Batang" panose="02030600000101010101" pitchFamily="18" charset="-127"/>
                <a:sym typeface="Symbol" pitchFamily="2" charset="2"/>
              </a:rPr>
              <a:t>∧&lt;</a:t>
            </a:r>
            <a:r>
              <a:rPr lang="en-US" altLang="zh-CN" sz="1800" dirty="0" err="1">
                <a:solidFill>
                  <a:srgbClr val="002060"/>
                </a:solidFill>
                <a:latin typeface="+mj-lt"/>
                <a:ea typeface="Batang" panose="02030600000101010101" pitchFamily="18" charset="-127"/>
                <a:sym typeface="Symbol" pitchFamily="2" charset="2"/>
              </a:rPr>
              <a:t>x,y</a:t>
            </a:r>
            <a:r>
              <a:rPr lang="en-US" altLang="zh-CN" sz="1800" dirty="0">
                <a:solidFill>
                  <a:srgbClr val="002060"/>
                </a:solidFill>
                <a:latin typeface="+mj-lt"/>
                <a:ea typeface="Batang" panose="02030600000101010101" pitchFamily="18" charset="-127"/>
                <a:sym typeface="Symbol" pitchFamily="2" charset="2"/>
              </a:rPr>
              <a:t>&gt;∈R∧&lt;</a:t>
            </a:r>
            <a:r>
              <a:rPr lang="en-US" altLang="zh-CN" sz="1800" dirty="0" err="1">
                <a:solidFill>
                  <a:srgbClr val="002060"/>
                </a:solidFill>
                <a:latin typeface="+mj-lt"/>
                <a:ea typeface="Batang" panose="02030600000101010101" pitchFamily="18" charset="-127"/>
                <a:sym typeface="Symbol" pitchFamily="2" charset="2"/>
              </a:rPr>
              <a:t>y,x</a:t>
            </a:r>
            <a:r>
              <a:rPr lang="en-US" altLang="zh-CN" sz="1800" dirty="0">
                <a:solidFill>
                  <a:srgbClr val="002060"/>
                </a:solidFill>
                <a:latin typeface="+mj-lt"/>
                <a:ea typeface="Batang" panose="02030600000101010101" pitchFamily="18" charset="-127"/>
                <a:sym typeface="Symbol" pitchFamily="2" charset="2"/>
              </a:rPr>
              <a:t>&gt;∈</a:t>
            </a:r>
            <a:r>
              <a:rPr lang="en-US" altLang="zh-CN" sz="1800" dirty="0" err="1">
                <a:solidFill>
                  <a:srgbClr val="002060"/>
                </a:solidFill>
                <a:latin typeface="+mj-lt"/>
                <a:ea typeface="Batang" panose="02030600000101010101" pitchFamily="18" charset="-127"/>
                <a:sym typeface="Symbol" pitchFamily="2" charset="2"/>
              </a:rPr>
              <a:t>R→x</a:t>
            </a:r>
            <a:r>
              <a:rPr lang="en-US" altLang="zh-CN" sz="1800" dirty="0">
                <a:solidFill>
                  <a:srgbClr val="002060"/>
                </a:solidFill>
                <a:latin typeface="+mj-lt"/>
                <a:ea typeface="Batang" panose="02030600000101010101" pitchFamily="18" charset="-127"/>
                <a:sym typeface="Symbol" pitchFamily="2" charset="2"/>
              </a:rPr>
              <a:t>=y)</a:t>
            </a:r>
            <a:r>
              <a:rPr lang="en-US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, 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则称</a:t>
            </a:r>
            <a:r>
              <a:rPr lang="en-US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R</a:t>
            </a:r>
            <a:r>
              <a:rPr lang="zh-CN" altLang="en-US" sz="1800" dirty="0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为</a:t>
            </a:r>
            <a:r>
              <a:rPr lang="en-US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A</a:t>
            </a:r>
            <a:r>
              <a:rPr lang="zh-CN" altLang="en-US" sz="1800" dirty="0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上的反对称关系</a:t>
            </a:r>
            <a:r>
              <a:rPr lang="en-US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. 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">
            <a:extLst>
              <a:ext uri="{FF2B5EF4-FFF2-40B4-BE49-F238E27FC236}">
                <a16:creationId xmlns:a16="http://schemas.microsoft.com/office/drawing/2014/main" id="{E9BB6F7D-85B4-4C4A-A03B-7EAD311103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533400"/>
            <a:ext cx="7772400" cy="55626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/>
              <a:t>            </a:t>
            </a:r>
            <a:r>
              <a:rPr lang="zh-CN" altLang="en-US" sz="2800" dirty="0"/>
              <a:t>定理</a:t>
            </a:r>
            <a:r>
              <a:rPr lang="en-US" altLang="zh-CN" sz="2800" dirty="0"/>
              <a:t>7.4.6 </a:t>
            </a:r>
            <a:r>
              <a:rPr lang="zh-CN" altLang="en-US" sz="2800" dirty="0"/>
              <a:t>设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、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是</a:t>
            </a:r>
            <a:r>
              <a:rPr lang="en-US" altLang="zh-CN" sz="2800" i="1" dirty="0"/>
              <a:t>A</a:t>
            </a:r>
            <a:r>
              <a:rPr lang="zh-CN" altLang="en-US" sz="2800" dirty="0"/>
              <a:t>上的反自反关系， 则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1</a:t>
            </a:r>
            <a:r>
              <a:rPr lang="en-US" altLang="zh-CN" sz="2800" baseline="30000" dirty="0"/>
              <a:t>-1</a:t>
            </a:r>
            <a:r>
              <a:rPr lang="zh-CN" altLang="en-US" sz="2800" dirty="0"/>
              <a:t>、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∩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、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∪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、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-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是</a:t>
            </a:r>
            <a:r>
              <a:rPr lang="en-US" altLang="zh-CN" sz="2800" i="1" dirty="0"/>
              <a:t>A</a:t>
            </a:r>
            <a:r>
              <a:rPr lang="zh-CN" altLang="en-US" sz="2800" dirty="0"/>
              <a:t>上的反自反关系。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 证明留给读者。 </a:t>
            </a:r>
          </a:p>
          <a:p>
            <a:pPr eaLnBrk="1" hangingPunct="1">
              <a:buFontTx/>
              <a:buNone/>
            </a:pPr>
            <a:r>
              <a:rPr lang="zh-CN" altLang="en-US" sz="2800" dirty="0"/>
              <a:t>            </a:t>
            </a:r>
          </a:p>
        </p:txBody>
      </p:sp>
    </p:spTree>
  </p:cSld>
  <p:clrMapOvr>
    <a:masterClrMapping/>
  </p:clrMapOvr>
  <p:transition spd="med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9697" name="Rectangle 3">
                <a:extLst>
                  <a:ext uri="{FF2B5EF4-FFF2-40B4-BE49-F238E27FC236}">
                    <a16:creationId xmlns:a16="http://schemas.microsoft.com/office/drawing/2014/main" id="{1ACE670E-0301-534B-B2A6-5DDEB7DAFCE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56796" y="1124744"/>
                <a:ext cx="8424862" cy="6408737"/>
              </a:xfrm>
            </p:spPr>
            <p:txBody>
              <a:bodyPr/>
              <a:lstStyle/>
              <a:p>
                <a:pPr algn="just" eaLnBrk="1" hangingPunct="1">
                  <a:buFontTx/>
                  <a:buNone/>
                </a:pPr>
                <a:r>
                  <a:rPr lang="en-US" altLang="zh-CN" dirty="0"/>
                  <a:t>       【</a:t>
                </a:r>
                <a:r>
                  <a:rPr lang="zh-CN" altLang="en-US" dirty="0"/>
                  <a:t>例</a:t>
                </a:r>
                <a:r>
                  <a:rPr lang="en-US" altLang="zh-CN" dirty="0"/>
                  <a:t>7.4.3】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={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c</a:t>
                </a:r>
                <a:r>
                  <a:rPr lang="en-US" altLang="zh-CN" dirty="0"/>
                  <a:t>} </a:t>
                </a:r>
                <a:r>
                  <a:rPr lang="zh-CN" altLang="en-US" dirty="0"/>
                  <a:t>，讨论在下列各种情况下</a:t>
                </a:r>
                <a:r>
                  <a:rPr lang="en-US" altLang="zh-CN" i="1" dirty="0"/>
                  <a:t>R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S</a:t>
                </a:r>
                <a:r>
                  <a:rPr lang="zh-CN" altLang="en-US" dirty="0"/>
                  <a:t>是否具有原有的性质。 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dirty="0"/>
                  <a:t>   </a:t>
                </a:r>
                <a:r>
                  <a:rPr lang="en-US" altLang="zh-CN" dirty="0"/>
                  <a:t>(1) </a:t>
                </a:r>
                <a:r>
                  <a:rPr lang="en-US" altLang="zh-CN" i="1" dirty="0"/>
                  <a:t>R</a:t>
                </a:r>
                <a:r>
                  <a:rPr lang="en-US" altLang="zh-CN" dirty="0"/>
                  <a:t>={〈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〉}, </a:t>
                </a:r>
                <a:r>
                  <a:rPr lang="en-US" altLang="zh-CN" i="1" dirty="0"/>
                  <a:t>S</a:t>
                </a:r>
                <a:r>
                  <a:rPr lang="en-US" altLang="zh-CN" dirty="0"/>
                  <a:t>={〈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〉} </a:t>
                </a:r>
                <a:r>
                  <a:rPr lang="zh-CN" altLang="en-US" dirty="0"/>
                  <a:t>， </a:t>
                </a:r>
                <a:r>
                  <a:rPr lang="en-US" altLang="zh-CN" i="1" dirty="0"/>
                  <a:t>R</a:t>
                </a:r>
                <a:r>
                  <a:rPr lang="zh-CN" altLang="en-US" dirty="0"/>
                  <a:t>、</a:t>
                </a:r>
                <a:r>
                  <a:rPr lang="en-US" altLang="zh-CN" i="1" dirty="0"/>
                  <a:t>S</a:t>
                </a:r>
                <a:r>
                  <a:rPr lang="zh-CN" altLang="en-US" dirty="0"/>
                  <a:t>是反自反的。 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dirty="0"/>
                  <a:t>   </a:t>
                </a:r>
                <a:r>
                  <a:rPr lang="en-US" altLang="zh-CN" dirty="0"/>
                  <a:t>(2) </a:t>
                </a:r>
                <a:r>
                  <a:rPr lang="en-US" altLang="zh-CN" i="1" dirty="0"/>
                  <a:t>R</a:t>
                </a:r>
                <a:r>
                  <a:rPr lang="en-US" altLang="zh-CN" dirty="0"/>
                  <a:t>={〈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〉,〈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〉}</a:t>
                </a:r>
                <a:r>
                  <a:rPr lang="zh-CN" altLang="en-US" dirty="0"/>
                  <a:t>，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dirty="0"/>
                  <a:t>        </a:t>
                </a:r>
                <a:r>
                  <a:rPr lang="en-US" altLang="zh-CN" i="1" dirty="0"/>
                  <a:t>S</a:t>
                </a:r>
                <a:r>
                  <a:rPr lang="en-US" altLang="zh-CN" dirty="0"/>
                  <a:t>={〈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c</a:t>
                </a:r>
                <a:r>
                  <a:rPr lang="en-US" altLang="zh-CN" dirty="0"/>
                  <a:t>〉,〈</a:t>
                </a:r>
                <a:r>
                  <a:rPr lang="en-US" altLang="zh-CN" i="1" dirty="0"/>
                  <a:t>c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〉} </a:t>
                </a:r>
                <a:r>
                  <a:rPr lang="zh-CN" altLang="en-US" dirty="0"/>
                  <a:t>， </a:t>
                </a:r>
                <a:r>
                  <a:rPr lang="zh-CN" altLang="en-US" i="1" dirty="0"/>
                  <a:t>     </a:t>
                </a:r>
                <a:r>
                  <a:rPr lang="en-US" altLang="zh-CN" i="1" dirty="0"/>
                  <a:t>R</a:t>
                </a:r>
                <a:r>
                  <a:rPr lang="zh-CN" altLang="en-US" dirty="0"/>
                  <a:t>、</a:t>
                </a:r>
                <a:r>
                  <a:rPr lang="en-US" altLang="zh-CN" i="1" dirty="0"/>
                  <a:t>S</a:t>
                </a:r>
                <a:r>
                  <a:rPr lang="zh-CN" altLang="en-US" dirty="0"/>
                  <a:t>是对称的。 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dirty="0"/>
                  <a:t>   </a:t>
                </a:r>
                <a:r>
                  <a:rPr lang="en-US" altLang="zh-CN" dirty="0"/>
                  <a:t>(3)  </a:t>
                </a:r>
                <a:r>
                  <a:rPr lang="en-US" altLang="zh-CN" i="1" dirty="0"/>
                  <a:t>R</a:t>
                </a:r>
                <a:r>
                  <a:rPr lang="en-US" altLang="zh-CN" dirty="0"/>
                  <a:t>={〈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〉,〈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c</a:t>
                </a:r>
                <a:r>
                  <a:rPr lang="en-US" altLang="zh-CN" dirty="0"/>
                  <a:t>〉}</a:t>
                </a:r>
                <a:r>
                  <a:rPr lang="zh-CN" altLang="en-US" dirty="0"/>
                  <a:t>，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dirty="0"/>
                  <a:t>         </a:t>
                </a:r>
                <a:r>
                  <a:rPr lang="en-US" altLang="zh-CN" i="1" dirty="0"/>
                  <a:t>S</a:t>
                </a:r>
                <a:r>
                  <a:rPr lang="en-US" altLang="zh-CN" dirty="0"/>
                  <a:t>={〈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〉,〈</a:t>
                </a:r>
                <a:r>
                  <a:rPr lang="en-US" altLang="zh-CN" i="1" dirty="0"/>
                  <a:t>c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〉} </a:t>
                </a:r>
                <a:r>
                  <a:rPr lang="zh-CN" altLang="en-US" dirty="0"/>
                  <a:t>， </a:t>
                </a:r>
                <a:r>
                  <a:rPr lang="zh-CN" altLang="en-US" i="1" dirty="0"/>
                  <a:t>    </a:t>
                </a:r>
                <a:r>
                  <a:rPr lang="en-US" altLang="zh-CN" i="1" dirty="0"/>
                  <a:t>R</a:t>
                </a:r>
                <a:r>
                  <a:rPr lang="zh-CN" altLang="en-US" dirty="0"/>
                  <a:t>、</a:t>
                </a:r>
                <a:r>
                  <a:rPr lang="en-US" altLang="zh-CN" i="1" dirty="0"/>
                  <a:t>S</a:t>
                </a:r>
                <a:r>
                  <a:rPr lang="zh-CN" altLang="en-US" dirty="0"/>
                  <a:t>是反对称的。 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dirty="0"/>
                  <a:t>   </a:t>
                </a:r>
                <a:r>
                  <a:rPr lang="en-US" altLang="zh-CN" dirty="0"/>
                  <a:t>(4)  </a:t>
                </a:r>
                <a:r>
                  <a:rPr lang="en-US" altLang="zh-CN" i="1" dirty="0"/>
                  <a:t>R</a:t>
                </a:r>
                <a:r>
                  <a:rPr lang="en-US" altLang="zh-CN" dirty="0"/>
                  <a:t>={〈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〉,〈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c</a:t>
                </a:r>
                <a:r>
                  <a:rPr lang="en-US" altLang="zh-CN" dirty="0"/>
                  <a:t>〉,〈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c</a:t>
                </a:r>
                <a:r>
                  <a:rPr lang="en-US" altLang="zh-CN" dirty="0"/>
                  <a:t>〉}</a:t>
                </a:r>
                <a:r>
                  <a:rPr lang="zh-CN" altLang="en-US" dirty="0"/>
                  <a:t>，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dirty="0"/>
                  <a:t>         </a:t>
                </a:r>
                <a:r>
                  <a:rPr lang="en-US" altLang="zh-CN" i="1" dirty="0"/>
                  <a:t>S</a:t>
                </a:r>
                <a:r>
                  <a:rPr lang="en-US" altLang="zh-CN" dirty="0"/>
                  <a:t>={〈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〉,〈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c</a:t>
                </a:r>
                <a:r>
                  <a:rPr lang="en-US" altLang="zh-CN" dirty="0"/>
                  <a:t>〉,〈</a:t>
                </a:r>
                <a:r>
                  <a:rPr lang="en-US" altLang="zh-CN" i="1" dirty="0"/>
                  <a:t>c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〉} </a:t>
                </a:r>
                <a:r>
                  <a:rPr lang="zh-CN" altLang="en-US" dirty="0"/>
                  <a:t>，</a:t>
                </a:r>
                <a:r>
                  <a:rPr lang="en-US" altLang="zh-CN" i="1" dirty="0"/>
                  <a:t>R</a:t>
                </a:r>
                <a:r>
                  <a:rPr lang="zh-CN" altLang="en-US" dirty="0"/>
                  <a:t>、</a:t>
                </a:r>
                <a:r>
                  <a:rPr lang="en-US" altLang="zh-CN" i="1" dirty="0"/>
                  <a:t>S</a:t>
                </a:r>
                <a:r>
                  <a:rPr lang="zh-CN" altLang="en-US" dirty="0"/>
                  <a:t>是传递的。</a:t>
                </a:r>
              </a:p>
            </p:txBody>
          </p:sp>
        </mc:Choice>
        <mc:Fallback>
          <p:sp>
            <p:nvSpPr>
              <p:cNvPr id="29697" name="Rectangle 3">
                <a:extLst>
                  <a:ext uri="{FF2B5EF4-FFF2-40B4-BE49-F238E27FC236}">
                    <a16:creationId xmlns:a16="http://schemas.microsoft.com/office/drawing/2014/main" id="{1ACE670E-0301-534B-B2A6-5DDEB7DAFC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796" y="1124744"/>
                <a:ext cx="8424862" cy="6408737"/>
              </a:xfrm>
              <a:blipFill>
                <a:blip r:embed="rId2"/>
                <a:stretch>
                  <a:fillRect t="-198" r="-120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4D0211-F1FD-5E4E-890F-28F25620B03B}"/>
                  </a:ext>
                </a:extLst>
              </p:cNvPr>
              <p:cNvSpPr txBox="1"/>
              <p:nvPr/>
            </p:nvSpPr>
            <p:spPr>
              <a:xfrm>
                <a:off x="7164288" y="1858926"/>
                <a:ext cx="20922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>
                    <a:solidFill>
                      <a:srgbClr val="C00000"/>
                    </a:solidFill>
                  </a:rPr>
                  <a:t>R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zh-CN" i="1" dirty="0">
                    <a:solidFill>
                      <a:srgbClr val="C00000"/>
                    </a:solidFill>
                  </a:rPr>
                  <a:t>S =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{&lt;a, a&gt;}</a:t>
                </a:r>
              </a:p>
              <a:p>
                <a:r>
                  <a:rPr lang="en-US" dirty="0" err="1">
                    <a:solidFill>
                      <a:srgbClr val="C0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不是反自反</a:t>
                </a:r>
                <a:endParaRPr lang="en-CN" dirty="0">
                  <a:solidFill>
                    <a:srgbClr val="C00000"/>
                  </a:solidFill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4D0211-F1FD-5E4E-890F-28F25620B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1858926"/>
                <a:ext cx="2092239" cy="830997"/>
              </a:xfrm>
              <a:prstGeom prst="rect">
                <a:avLst/>
              </a:prstGeom>
              <a:blipFill>
                <a:blip r:embed="rId3"/>
                <a:stretch>
                  <a:fillRect l="-4848" t="-6061" r="-3636"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B3F7B8-1726-344D-BB53-77CD11E530B8}"/>
                  </a:ext>
                </a:extLst>
              </p:cNvPr>
              <p:cNvSpPr txBox="1"/>
              <p:nvPr/>
            </p:nvSpPr>
            <p:spPr>
              <a:xfrm>
                <a:off x="4067944" y="2771365"/>
                <a:ext cx="36311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>
                    <a:solidFill>
                      <a:srgbClr val="C00000"/>
                    </a:solidFill>
                  </a:rPr>
                  <a:t>R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zh-CN" i="1" dirty="0">
                    <a:solidFill>
                      <a:srgbClr val="C00000"/>
                    </a:solidFill>
                  </a:rPr>
                  <a:t>S =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{&lt;a, c&gt;}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，</a:t>
                </a:r>
                <a:r>
                  <a:rPr lang="zh-CN" altLang="en-US" dirty="0">
                    <a:solidFill>
                      <a:srgbClr val="C0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不是对称</a:t>
                </a:r>
                <a:endParaRPr lang="en-CN" dirty="0">
                  <a:solidFill>
                    <a:srgbClr val="C00000"/>
                  </a:solidFill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B3F7B8-1726-344D-BB53-77CD11E53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771365"/>
                <a:ext cx="3631122" cy="461665"/>
              </a:xfrm>
              <a:prstGeom prst="rect">
                <a:avLst/>
              </a:prstGeom>
              <a:blipFill>
                <a:blip r:embed="rId4"/>
                <a:stretch>
                  <a:fillRect l="-2787" t="-16216" r="-1742" b="-2973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0F371-3BB8-5249-851F-585CA8A052F0}"/>
                  </a:ext>
                </a:extLst>
              </p:cNvPr>
              <p:cNvSpPr txBox="1"/>
              <p:nvPr/>
            </p:nvSpPr>
            <p:spPr>
              <a:xfrm>
                <a:off x="4139952" y="3931661"/>
                <a:ext cx="4121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>
                    <a:solidFill>
                      <a:srgbClr val="C00000"/>
                    </a:solidFill>
                  </a:rPr>
                  <a:t>R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zh-CN" i="1" dirty="0">
                    <a:solidFill>
                      <a:srgbClr val="C00000"/>
                    </a:solidFill>
                  </a:rPr>
                  <a:t>S =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{&lt;a, b&gt;, &lt;b, a&gt;}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，对称</a:t>
                </a:r>
                <a:endParaRPr lang="en-CN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0F371-3BB8-5249-851F-585CA8A05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931661"/>
                <a:ext cx="4121641" cy="461665"/>
              </a:xfrm>
              <a:prstGeom prst="rect">
                <a:avLst/>
              </a:prstGeom>
              <a:blipFill>
                <a:blip r:embed="rId5"/>
                <a:stretch>
                  <a:fillRect l="-2147" t="-15789" b="-2894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90CAB2-859D-514E-A612-D147FF1040A1}"/>
                  </a:ext>
                </a:extLst>
              </p:cNvPr>
              <p:cNvSpPr txBox="1"/>
              <p:nvPr/>
            </p:nvSpPr>
            <p:spPr>
              <a:xfrm>
                <a:off x="2627784" y="5945537"/>
                <a:ext cx="59538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>
                    <a:solidFill>
                      <a:srgbClr val="C00000"/>
                    </a:solidFill>
                  </a:rPr>
                  <a:t>R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zh-CN" i="1" dirty="0">
                    <a:solidFill>
                      <a:srgbClr val="C00000"/>
                    </a:solidFill>
                  </a:rPr>
                  <a:t>S =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{&lt;a, a&gt;, &lt;b, a&gt;, &lt;a, c&gt;}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，不是传递的</a:t>
                </a:r>
                <a:endParaRPr lang="en-C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90CAB2-859D-514E-A612-D147FF104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5945537"/>
                <a:ext cx="5953874" cy="461665"/>
              </a:xfrm>
              <a:prstGeom prst="rect">
                <a:avLst/>
              </a:prstGeom>
              <a:blipFill>
                <a:blip r:embed="rId6"/>
                <a:stretch>
                  <a:fillRect l="-1489" t="-16216" b="-2973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9AADD31-22A6-154E-8007-66DE6FDF2D52}"/>
              </a:ext>
            </a:extLst>
          </p:cNvPr>
          <p:cNvSpPr txBox="1"/>
          <p:nvPr/>
        </p:nvSpPr>
        <p:spPr>
          <a:xfrm>
            <a:off x="364030" y="130864"/>
            <a:ext cx="84248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/>
              <a:t>我们举例说明</a:t>
            </a:r>
            <a:r>
              <a:rPr lang="zh-CN" altLang="en-US" sz="2400" dirty="0">
                <a:solidFill>
                  <a:srgbClr val="FF0000"/>
                </a:solidFill>
              </a:rPr>
              <a:t>反自反性、对称性、反对称性、传递性对复合运算均不封闭</a:t>
            </a:r>
            <a:r>
              <a:rPr lang="zh-CN" altLang="en-US" sz="2400" dirty="0"/>
              <a:t>。 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4">
            <a:extLst>
              <a:ext uri="{FF2B5EF4-FFF2-40B4-BE49-F238E27FC236}">
                <a16:creationId xmlns:a16="http://schemas.microsoft.com/office/drawing/2014/main" id="{BB94E2AA-6842-4746-B15C-2802C42FC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6250"/>
            <a:ext cx="80645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SimSun" panose="02010600030101010101" pitchFamily="2" charset="-122"/>
                <a:cs typeface="Times New Roman" panose="02020603050405020304" pitchFamily="18" charset="0"/>
              </a:rPr>
              <a:t>补充练习（课后完成）。</a:t>
            </a:r>
            <a:endParaRPr lang="en-US" altLang="zh-CN" dirty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(1)</a:t>
            </a:r>
            <a:r>
              <a:rPr lang="zh-CN" altLang="en-US" dirty="0"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设</a:t>
            </a:r>
            <a:r>
              <a:rPr lang="en-US" altLang="zh-CN" dirty="0"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A={1,2,3,4,6,12}</a:t>
            </a:r>
            <a:r>
              <a:rPr lang="zh-CN" altLang="en-US" dirty="0"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，</a:t>
            </a:r>
            <a:r>
              <a:rPr lang="en-US" altLang="zh-CN" dirty="0"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A</a:t>
            </a:r>
            <a:r>
              <a:rPr lang="zh-CN" altLang="en-US" dirty="0"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中“整除”关系记为</a:t>
            </a:r>
            <a:r>
              <a:rPr lang="en-US" altLang="zh-CN" dirty="0"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R</a:t>
            </a:r>
            <a:r>
              <a:rPr lang="zh-CN" altLang="en-US" dirty="0"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，问：</a:t>
            </a:r>
            <a:r>
              <a:rPr lang="en-US" altLang="zh-CN" dirty="0"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R</a:t>
            </a:r>
            <a:r>
              <a:rPr lang="zh-CN" altLang="en-US" dirty="0"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是自反的？反自反的？对称的？反对称的？传递的？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(2)</a:t>
            </a:r>
            <a:r>
              <a:rPr lang="zh-CN" altLang="en-US" dirty="0"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设</a:t>
            </a:r>
            <a:r>
              <a:rPr lang="en-US" altLang="zh-CN" dirty="0"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A={2,3,4,6,12,24,36}</a:t>
            </a:r>
            <a:r>
              <a:rPr lang="zh-CN" altLang="en-US" dirty="0"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，</a:t>
            </a:r>
            <a:r>
              <a:rPr lang="en-US" altLang="zh-CN" dirty="0"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A</a:t>
            </a:r>
            <a:r>
              <a:rPr lang="zh-CN" altLang="en-US" dirty="0"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中“整除”关系记为</a:t>
            </a:r>
            <a:r>
              <a:rPr lang="en-US" altLang="zh-CN" dirty="0"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R</a:t>
            </a:r>
            <a:r>
              <a:rPr lang="zh-CN" altLang="en-US" dirty="0"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，求</a:t>
            </a:r>
            <a:r>
              <a:rPr lang="en-US" altLang="zh-CN" dirty="0"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R</a:t>
            </a:r>
            <a:r>
              <a:rPr lang="en-US" altLang="zh-CN" baseline="30000" dirty="0"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-1</a:t>
            </a:r>
            <a:r>
              <a:rPr lang="zh-CN" altLang="en-US" dirty="0"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及</a:t>
            </a:r>
            <a:r>
              <a:rPr lang="en-US" altLang="zh-CN" dirty="0"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R</a:t>
            </a:r>
            <a:r>
              <a:rPr lang="zh-CN" altLang="en-US" dirty="0"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的关系矩阵，说明</a:t>
            </a:r>
            <a:r>
              <a:rPr lang="en-US" altLang="zh-CN" dirty="0"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R</a:t>
            </a:r>
            <a:r>
              <a:rPr lang="en-US" altLang="zh-CN" baseline="30000" dirty="0"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-1</a:t>
            </a:r>
            <a:r>
              <a:rPr lang="zh-CN" altLang="en-US" dirty="0"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的属性。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(3)</a:t>
            </a:r>
            <a:r>
              <a:rPr lang="zh-CN" altLang="en-US" dirty="0"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设</a:t>
            </a:r>
            <a:r>
              <a:rPr lang="en-US" altLang="zh-CN" dirty="0"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A={</a:t>
            </a:r>
            <a:r>
              <a:rPr lang="en-US" altLang="zh-CN" dirty="0" err="1"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a,b,c,d</a:t>
            </a:r>
            <a:r>
              <a:rPr lang="en-US" altLang="zh-CN" dirty="0"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}</a:t>
            </a:r>
            <a:r>
              <a:rPr lang="zh-CN" altLang="en-US" dirty="0"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，判定下列关系的性质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ym typeface="Wingdings" pitchFamily="2" charset="2"/>
              </a:rPr>
              <a:t>R1={&lt;</a:t>
            </a:r>
            <a:r>
              <a:rPr lang="en-US" altLang="zh-CN" dirty="0" err="1">
                <a:sym typeface="Wingdings" pitchFamily="2" charset="2"/>
              </a:rPr>
              <a:t>a,a</a:t>
            </a:r>
            <a:r>
              <a:rPr lang="en-US" altLang="zh-CN" dirty="0">
                <a:sym typeface="Wingdings" pitchFamily="2" charset="2"/>
              </a:rPr>
              <a:t>&gt;,&lt;</a:t>
            </a:r>
            <a:r>
              <a:rPr lang="en-US" altLang="zh-CN" dirty="0" err="1">
                <a:sym typeface="Wingdings" pitchFamily="2" charset="2"/>
              </a:rPr>
              <a:t>b,a</a:t>
            </a:r>
            <a:r>
              <a:rPr lang="en-US" altLang="zh-CN" dirty="0">
                <a:sym typeface="Wingdings" pitchFamily="2" charset="2"/>
              </a:rPr>
              <a:t>&gt;}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ym typeface="Wingdings" pitchFamily="2" charset="2"/>
              </a:rPr>
              <a:t>R2={&lt;</a:t>
            </a:r>
            <a:r>
              <a:rPr lang="en-US" altLang="zh-CN" dirty="0" err="1">
                <a:sym typeface="Wingdings" pitchFamily="2" charset="2"/>
              </a:rPr>
              <a:t>a,a</a:t>
            </a:r>
            <a:r>
              <a:rPr lang="en-US" altLang="zh-CN" dirty="0">
                <a:sym typeface="Wingdings" pitchFamily="2" charset="2"/>
              </a:rPr>
              <a:t>&gt;,&lt;</a:t>
            </a:r>
            <a:r>
              <a:rPr lang="en-US" altLang="zh-CN" dirty="0" err="1">
                <a:sym typeface="Wingdings" pitchFamily="2" charset="2"/>
              </a:rPr>
              <a:t>b,c</a:t>
            </a:r>
            <a:r>
              <a:rPr lang="en-US" altLang="zh-CN" dirty="0">
                <a:sym typeface="Wingdings" pitchFamily="2" charset="2"/>
              </a:rPr>
              <a:t>&gt;,&lt;</a:t>
            </a:r>
            <a:r>
              <a:rPr lang="en-US" altLang="zh-CN" dirty="0" err="1">
                <a:sym typeface="Wingdings" pitchFamily="2" charset="2"/>
              </a:rPr>
              <a:t>d,a</a:t>
            </a:r>
            <a:r>
              <a:rPr lang="en-US" altLang="zh-CN" dirty="0">
                <a:sym typeface="Wingdings" pitchFamily="2" charset="2"/>
              </a:rPr>
              <a:t>&gt;}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ym typeface="Wingdings" pitchFamily="2" charset="2"/>
              </a:rPr>
              <a:t>R3={&lt;</a:t>
            </a:r>
            <a:r>
              <a:rPr lang="en-US" altLang="zh-CN" dirty="0" err="1">
                <a:sym typeface="Wingdings" pitchFamily="2" charset="2"/>
              </a:rPr>
              <a:t>c,d</a:t>
            </a:r>
            <a:r>
              <a:rPr lang="en-US" altLang="zh-CN" dirty="0">
                <a:sym typeface="Wingdings" pitchFamily="2" charset="2"/>
              </a:rPr>
              <a:t>&gt;}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ym typeface="Wingdings" pitchFamily="2" charset="2"/>
              </a:rPr>
              <a:t>R4={&lt;</a:t>
            </a:r>
            <a:r>
              <a:rPr lang="en-US" altLang="zh-CN" dirty="0" err="1">
                <a:sym typeface="Wingdings" pitchFamily="2" charset="2"/>
              </a:rPr>
              <a:t>a,a</a:t>
            </a:r>
            <a:r>
              <a:rPr lang="en-US" altLang="zh-CN" dirty="0">
                <a:sym typeface="Wingdings" pitchFamily="2" charset="2"/>
              </a:rPr>
              <a:t>&gt;,&lt;</a:t>
            </a:r>
            <a:r>
              <a:rPr lang="en-US" altLang="zh-CN" dirty="0" err="1">
                <a:sym typeface="Wingdings" pitchFamily="2" charset="2"/>
              </a:rPr>
              <a:t>b,b</a:t>
            </a:r>
            <a:r>
              <a:rPr lang="en-US" altLang="zh-CN" dirty="0">
                <a:sym typeface="Wingdings" pitchFamily="2" charset="2"/>
              </a:rPr>
              <a:t>&gt;,&lt;</a:t>
            </a:r>
            <a:r>
              <a:rPr lang="en-US" altLang="zh-CN" dirty="0" err="1">
                <a:sym typeface="Wingdings" pitchFamily="2" charset="2"/>
              </a:rPr>
              <a:t>c,c</a:t>
            </a:r>
            <a:r>
              <a:rPr lang="en-US" altLang="zh-CN" dirty="0">
                <a:sym typeface="Wingdings" pitchFamily="2" charset="2"/>
              </a:rPr>
              <a:t>&gt;}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ym typeface="Wingdings" pitchFamily="2" charset="2"/>
              </a:rPr>
              <a:t>R5={&lt;</a:t>
            </a:r>
            <a:r>
              <a:rPr lang="en-US" altLang="zh-CN" dirty="0" err="1">
                <a:sym typeface="Wingdings" pitchFamily="2" charset="2"/>
              </a:rPr>
              <a:t>a,c</a:t>
            </a:r>
            <a:r>
              <a:rPr lang="en-US" altLang="zh-CN" dirty="0">
                <a:sym typeface="Wingdings" pitchFamily="2" charset="2"/>
              </a:rPr>
              <a:t>&gt;,&lt;</a:t>
            </a:r>
            <a:r>
              <a:rPr lang="en-US" altLang="zh-CN" dirty="0" err="1">
                <a:sym typeface="Wingdings" pitchFamily="2" charset="2"/>
              </a:rPr>
              <a:t>b,d</a:t>
            </a:r>
            <a:r>
              <a:rPr lang="en-US" altLang="zh-CN" dirty="0">
                <a:sym typeface="Wingdings" pitchFamily="2" charset="2"/>
              </a:rPr>
              <a:t>&gt;}</a:t>
            </a:r>
          </a:p>
        </p:txBody>
      </p:sp>
    </p:spTree>
  </p:cSld>
  <p:clrMapOvr>
    <a:masterClrMapping/>
  </p:clrMapOvr>
  <p:transition spd="med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6308" name="Object 4">
            <a:extLst>
              <a:ext uri="{FF2B5EF4-FFF2-40B4-BE49-F238E27FC236}">
                <a16:creationId xmlns:a16="http://schemas.microsoft.com/office/drawing/2014/main" id="{A64E353B-1EEA-AC4C-A626-D633FFB8FC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650150"/>
              </p:ext>
            </p:extLst>
          </p:nvPr>
        </p:nvGraphicFramePr>
        <p:xfrm>
          <a:off x="395536" y="456406"/>
          <a:ext cx="9863137" cy="594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8" name="Document" r:id="rId3" imgW="4533900" imgH="2730500" progId="Word.Document.8">
                  <p:embed/>
                </p:oleObj>
              </mc:Choice>
              <mc:Fallback>
                <p:oleObj name="Document" r:id="rId3" imgW="4533900" imgH="27305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56406"/>
                        <a:ext cx="9863137" cy="594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6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6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5E873829-471D-FA42-BD34-852A3C201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7.5     </a:t>
            </a:r>
            <a:r>
              <a:rPr lang="zh-CN" altLang="en-US"/>
              <a:t>关 系 的 闭 包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8C41D4C2-4F89-2C4C-8344-434ECA4866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557338"/>
            <a:ext cx="7772400" cy="4538662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/>
              <a:t>            </a:t>
            </a:r>
            <a:r>
              <a:rPr lang="zh-CN" altLang="en-US" sz="2800"/>
              <a:t>闭包运算是关系运算中一种比较重要的特殊运算，是对原关系的一种扩充。在实际应用中，有时会遇到这样的问题，给定了的某一关系并不具有某种性质，要使其具有这一性质， 就需要对原关系进行扩充，而所进行的扩充又是“最小”的。这种</a:t>
            </a:r>
            <a:r>
              <a:rPr lang="zh-CN" altLang="en-US" sz="2800">
                <a:solidFill>
                  <a:srgbClr val="990033"/>
                </a:solidFill>
              </a:rPr>
              <a:t>关系的扩充就是对原关系的这一性质的闭包运算</a:t>
            </a:r>
            <a:r>
              <a:rPr lang="zh-CN" altLang="en-US" sz="2800"/>
              <a:t>。</a:t>
            </a:r>
          </a:p>
        </p:txBody>
      </p:sp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4D1D3042-C307-A948-A74A-894B4B60A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CN"/>
              <a:t>一</a:t>
            </a:r>
            <a:r>
              <a:rPr lang="en-US" altLang="zh-CN"/>
              <a:t>.</a:t>
            </a:r>
            <a:r>
              <a:rPr lang="zh-CN" altLang="en-US"/>
              <a:t> 五种性质的定义</a:t>
            </a:r>
            <a:endParaRPr lang="en-CN" alt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A6D4E-E69A-F246-9D07-E3E80C4E4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28775"/>
            <a:ext cx="8287072" cy="4824413"/>
          </a:xfrm>
        </p:spPr>
        <p:txBody>
          <a:bodyPr/>
          <a:lstStyle/>
          <a:p>
            <a:pPr>
              <a:defRPr/>
            </a:pPr>
            <a:r>
              <a:rPr lang="zh-CN" altLang="en-US" b="1" dirty="0"/>
              <a:t>对称性与反对称性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1800" dirty="0"/>
              <a:t>定义</a:t>
            </a:r>
            <a:r>
              <a:rPr lang="en-US" sz="1800" dirty="0"/>
              <a:t>7.12 </a:t>
            </a:r>
            <a:r>
              <a:rPr lang="zh-CN" altLang="en-US" sz="1800" dirty="0"/>
              <a:t>设</a:t>
            </a:r>
            <a:r>
              <a:rPr lang="en-US" sz="1800" i="1" dirty="0"/>
              <a:t>R</a:t>
            </a:r>
            <a:r>
              <a:rPr lang="zh-CN" altLang="en-US" sz="1800" dirty="0"/>
              <a:t>为</a:t>
            </a:r>
            <a:r>
              <a:rPr lang="en-US" sz="1800" i="1" dirty="0"/>
              <a:t>A</a:t>
            </a:r>
            <a:r>
              <a:rPr lang="zh-CN" altLang="en-US" sz="1800" dirty="0"/>
              <a:t>上的关系</a:t>
            </a:r>
            <a:r>
              <a:rPr lang="en-US" sz="1800" dirty="0"/>
              <a:t>, </a:t>
            </a:r>
            <a:endParaRPr lang="en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zh-CN" altLang="en-US" sz="1800" dirty="0"/>
              <a:t>（</a:t>
            </a:r>
            <a:r>
              <a:rPr lang="en-US" sz="1800" dirty="0"/>
              <a:t>1</a:t>
            </a:r>
            <a:r>
              <a:rPr lang="zh-CN" altLang="en-US" sz="1800" dirty="0"/>
              <a:t>）若</a:t>
            </a:r>
            <a:r>
              <a:rPr lang="en-US" sz="1800" dirty="0">
                <a:sym typeface="Symbol" pitchFamily="2" charset="2"/>
              </a:rPr>
              <a:t></a:t>
            </a:r>
            <a:r>
              <a:rPr lang="en-US" sz="1800" i="1" dirty="0" err="1"/>
              <a:t>x</a:t>
            </a:r>
            <a:r>
              <a:rPr lang="en-US" sz="1800" dirty="0" err="1">
                <a:sym typeface="Symbol" pitchFamily="2" charset="2"/>
              </a:rPr>
              <a:t></a:t>
            </a:r>
            <a:r>
              <a:rPr lang="en-US" sz="1800" i="1" dirty="0" err="1"/>
              <a:t>y</a:t>
            </a:r>
            <a:r>
              <a:rPr lang="en-US" sz="1800" dirty="0"/>
              <a:t>(</a:t>
            </a:r>
            <a:r>
              <a:rPr lang="en-US" sz="1800" i="1" dirty="0" err="1"/>
              <a:t>x</a:t>
            </a:r>
            <a:r>
              <a:rPr lang="en-US" sz="1800" dirty="0" err="1"/>
              <a:t>,</a:t>
            </a:r>
            <a:r>
              <a:rPr lang="en-US" sz="1800" i="1" dirty="0" err="1"/>
              <a:t>y</a:t>
            </a:r>
            <a:r>
              <a:rPr lang="zh-CN" altLang="en-US" sz="1800" dirty="0"/>
              <a:t>∈</a:t>
            </a:r>
            <a:r>
              <a:rPr lang="en-US" sz="1800" i="1" dirty="0"/>
              <a:t>A</a:t>
            </a:r>
            <a:r>
              <a:rPr lang="zh-CN" altLang="en-US" sz="1800" dirty="0"/>
              <a:t>∧</a:t>
            </a:r>
            <a:r>
              <a:rPr lang="en-US" sz="1800" dirty="0"/>
              <a:t>&lt;</a:t>
            </a:r>
            <a:r>
              <a:rPr lang="en-US" sz="1800" i="1" dirty="0" err="1"/>
              <a:t>x</a:t>
            </a:r>
            <a:r>
              <a:rPr lang="en-US" sz="1800" dirty="0" err="1"/>
              <a:t>,</a:t>
            </a:r>
            <a:r>
              <a:rPr lang="en-US" sz="1800" i="1" dirty="0" err="1"/>
              <a:t>y</a:t>
            </a:r>
            <a:r>
              <a:rPr lang="en-US" sz="1800" dirty="0"/>
              <a:t>&gt;</a:t>
            </a:r>
            <a:r>
              <a:rPr lang="zh-CN" altLang="en-US" sz="1800" dirty="0"/>
              <a:t>∈</a:t>
            </a:r>
            <a:r>
              <a:rPr lang="en-US" sz="1800" i="1" dirty="0"/>
              <a:t>R</a:t>
            </a:r>
            <a:r>
              <a:rPr lang="en-US" sz="1800" dirty="0"/>
              <a:t>→&lt;</a:t>
            </a:r>
            <a:r>
              <a:rPr lang="en-US" sz="1800" i="1" dirty="0" err="1"/>
              <a:t>y</a:t>
            </a:r>
            <a:r>
              <a:rPr lang="en-US" sz="1800" dirty="0" err="1"/>
              <a:t>,</a:t>
            </a:r>
            <a:r>
              <a:rPr lang="en-US" sz="1800" i="1" dirty="0" err="1"/>
              <a:t>x</a:t>
            </a:r>
            <a:r>
              <a:rPr lang="en-US" sz="1800" dirty="0"/>
              <a:t>&gt;</a:t>
            </a:r>
            <a:r>
              <a:rPr lang="zh-CN" altLang="en-US" sz="1800" dirty="0"/>
              <a:t>∈</a:t>
            </a:r>
            <a:r>
              <a:rPr lang="en-US" sz="1800" i="1" dirty="0"/>
              <a:t>R</a:t>
            </a:r>
            <a:r>
              <a:rPr lang="en-US" sz="1800" dirty="0"/>
              <a:t>), </a:t>
            </a:r>
            <a:r>
              <a:rPr lang="zh-CN" altLang="en-US" sz="1800" dirty="0"/>
              <a:t>则称</a:t>
            </a:r>
            <a:r>
              <a:rPr lang="en-US" sz="1800" i="1" dirty="0"/>
              <a:t>R</a:t>
            </a:r>
            <a:r>
              <a:rPr lang="zh-CN" altLang="en-US" sz="1800" dirty="0"/>
              <a:t>为</a:t>
            </a:r>
            <a:r>
              <a:rPr lang="en-US" sz="1800" i="1" dirty="0"/>
              <a:t>A</a:t>
            </a:r>
            <a:r>
              <a:rPr lang="zh-CN" altLang="en-US" sz="1800" dirty="0"/>
              <a:t>上对称的关系</a:t>
            </a:r>
            <a:r>
              <a:rPr lang="en-US" sz="1800" dirty="0"/>
              <a:t>. </a:t>
            </a:r>
            <a:r>
              <a:rPr lang="zh-CN" altLang="en-US" sz="1800" dirty="0">
                <a:solidFill>
                  <a:srgbClr val="FF0000"/>
                </a:solidFill>
              </a:rPr>
              <a:t>（</a:t>
            </a:r>
            <a:r>
              <a:rPr lang="en-US" sz="1800" i="1" dirty="0">
                <a:solidFill>
                  <a:srgbClr val="FF0000"/>
                </a:solidFill>
              </a:rPr>
              <a:t>R</a:t>
            </a:r>
            <a:r>
              <a:rPr lang="en-US" sz="1800" dirty="0">
                <a:solidFill>
                  <a:srgbClr val="FF0000"/>
                </a:solidFill>
              </a:rPr>
              <a:t>=</a:t>
            </a:r>
            <a:r>
              <a:rPr lang="en-US" sz="1800" i="1" dirty="0">
                <a:solidFill>
                  <a:srgbClr val="FF0000"/>
                </a:solidFill>
              </a:rPr>
              <a:t>R</a:t>
            </a:r>
            <a:r>
              <a:rPr lang="en-US" sz="1800" baseline="30000" dirty="0">
                <a:solidFill>
                  <a:srgbClr val="FF0000"/>
                </a:solidFill>
                <a:sym typeface="Symbol" pitchFamily="2" charset="2"/>
              </a:rPr>
              <a:t></a:t>
            </a:r>
            <a:r>
              <a:rPr lang="en-US" sz="1800" baseline="30000" dirty="0">
                <a:solidFill>
                  <a:srgbClr val="FF0000"/>
                </a:solidFill>
              </a:rPr>
              <a:t>1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？）</a:t>
            </a:r>
            <a:endParaRPr lang="en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zh-CN" altLang="en-US" sz="1800" dirty="0"/>
              <a:t>（</a:t>
            </a:r>
            <a:r>
              <a:rPr lang="en-US" sz="1800" dirty="0"/>
              <a:t>2</a:t>
            </a:r>
            <a:r>
              <a:rPr lang="zh-CN" altLang="en-US" sz="1800" dirty="0"/>
              <a:t>）若</a:t>
            </a:r>
            <a:r>
              <a:rPr lang="en-US" sz="1800" dirty="0">
                <a:sym typeface="Symbol" pitchFamily="2" charset="2"/>
              </a:rPr>
              <a:t></a:t>
            </a:r>
            <a:r>
              <a:rPr lang="en-US" sz="1800" i="1" dirty="0" err="1"/>
              <a:t>x</a:t>
            </a:r>
            <a:r>
              <a:rPr lang="en-US" sz="1800" dirty="0" err="1">
                <a:sym typeface="Symbol" pitchFamily="2" charset="2"/>
              </a:rPr>
              <a:t></a:t>
            </a:r>
            <a:r>
              <a:rPr lang="en-US" sz="1800" i="1" dirty="0" err="1"/>
              <a:t>y</a:t>
            </a:r>
            <a:r>
              <a:rPr lang="en-US" sz="1800" dirty="0"/>
              <a:t>(</a:t>
            </a:r>
            <a:r>
              <a:rPr lang="en-US" sz="1800" i="1" dirty="0" err="1"/>
              <a:t>x</a:t>
            </a:r>
            <a:r>
              <a:rPr lang="en-US" sz="1800" dirty="0" err="1"/>
              <a:t>,</a:t>
            </a:r>
            <a:r>
              <a:rPr lang="en-US" sz="1800" i="1" dirty="0" err="1"/>
              <a:t>y</a:t>
            </a:r>
            <a:r>
              <a:rPr lang="zh-CN" altLang="en-US" sz="1800" dirty="0"/>
              <a:t>∈</a:t>
            </a:r>
            <a:r>
              <a:rPr lang="en-US" sz="1800" i="1" dirty="0"/>
              <a:t>A</a:t>
            </a:r>
            <a:r>
              <a:rPr lang="zh-CN" altLang="en-US" sz="1800" dirty="0"/>
              <a:t>∧</a:t>
            </a:r>
            <a:r>
              <a:rPr lang="en-US" sz="1800" dirty="0"/>
              <a:t>&lt;</a:t>
            </a:r>
            <a:r>
              <a:rPr lang="en-US" sz="1800" i="1" dirty="0" err="1"/>
              <a:t>x</a:t>
            </a:r>
            <a:r>
              <a:rPr lang="en-US" sz="1800" dirty="0" err="1"/>
              <a:t>,</a:t>
            </a:r>
            <a:r>
              <a:rPr lang="en-US" sz="1800" i="1" dirty="0" err="1"/>
              <a:t>y</a:t>
            </a:r>
            <a:r>
              <a:rPr lang="en-US" sz="1800" dirty="0"/>
              <a:t>&gt;</a:t>
            </a:r>
            <a:r>
              <a:rPr lang="zh-CN" altLang="en-US" sz="1800" dirty="0"/>
              <a:t>∈</a:t>
            </a:r>
            <a:r>
              <a:rPr lang="en-US" sz="1800" i="1" dirty="0"/>
              <a:t>R</a:t>
            </a:r>
            <a:r>
              <a:rPr lang="zh-CN" altLang="en-US" sz="1800" dirty="0"/>
              <a:t>∧</a:t>
            </a:r>
            <a:r>
              <a:rPr lang="en-US" sz="1800" dirty="0"/>
              <a:t>&lt;</a:t>
            </a:r>
            <a:r>
              <a:rPr lang="en-US" sz="1800" i="1" dirty="0" err="1"/>
              <a:t>y</a:t>
            </a:r>
            <a:r>
              <a:rPr lang="en-US" sz="1800" dirty="0" err="1"/>
              <a:t>,</a:t>
            </a:r>
            <a:r>
              <a:rPr lang="en-US" sz="1800" i="1" dirty="0" err="1"/>
              <a:t>x</a:t>
            </a:r>
            <a:r>
              <a:rPr lang="en-US" sz="1800" dirty="0"/>
              <a:t>&gt;</a:t>
            </a:r>
            <a:r>
              <a:rPr lang="zh-CN" altLang="en-US" sz="1800" dirty="0"/>
              <a:t>∈</a:t>
            </a:r>
            <a:r>
              <a:rPr lang="en-US" sz="1800" i="1" dirty="0" err="1"/>
              <a:t>R</a:t>
            </a:r>
            <a:r>
              <a:rPr lang="en-US" sz="1800" dirty="0" err="1"/>
              <a:t>→</a:t>
            </a:r>
            <a:r>
              <a:rPr lang="en-US" sz="1800" i="1" dirty="0" err="1"/>
              <a:t>x</a:t>
            </a:r>
            <a:r>
              <a:rPr lang="en-US" sz="1800" dirty="0"/>
              <a:t>=</a:t>
            </a:r>
            <a:r>
              <a:rPr lang="en-US" sz="1800" i="1" dirty="0"/>
              <a:t>y</a:t>
            </a:r>
            <a:r>
              <a:rPr lang="en-US" sz="1800" dirty="0"/>
              <a:t>), </a:t>
            </a:r>
            <a:r>
              <a:rPr lang="zh-CN" altLang="en-US" sz="1800" dirty="0"/>
              <a:t>则称</a:t>
            </a:r>
            <a:r>
              <a:rPr lang="en-US" sz="1800" i="1" dirty="0"/>
              <a:t>R</a:t>
            </a:r>
            <a:r>
              <a:rPr lang="zh-CN" altLang="en-US" sz="1800" dirty="0"/>
              <a:t>为</a:t>
            </a:r>
            <a:r>
              <a:rPr lang="en-US" sz="1800" i="1" dirty="0"/>
              <a:t>A</a:t>
            </a:r>
            <a:r>
              <a:rPr lang="zh-CN" altLang="en-US" sz="1800" dirty="0"/>
              <a:t>上的反对称关系</a:t>
            </a:r>
            <a:r>
              <a:rPr lang="en-US" sz="1800" dirty="0"/>
              <a:t>.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</a:t>
            </a:r>
            <a:r>
              <a:rPr lang="zh-CN" altLang="en-US" sz="1800" dirty="0">
                <a:solidFill>
                  <a:srgbClr val="FF0000"/>
                </a:solidFill>
              </a:rPr>
              <a:t>        （</a:t>
            </a:r>
            <a:r>
              <a:rPr lang="en-US" sz="1800" i="1" dirty="0">
                <a:solidFill>
                  <a:srgbClr val="FF0000"/>
                </a:solidFill>
              </a:rPr>
              <a:t>R</a:t>
            </a:r>
            <a:r>
              <a:rPr lang="en-US" sz="1800" dirty="0">
                <a:solidFill>
                  <a:srgbClr val="FF0000"/>
                </a:solidFill>
              </a:rPr>
              <a:t>∩</a:t>
            </a:r>
            <a:r>
              <a:rPr lang="en-US" sz="1800" i="1" dirty="0">
                <a:solidFill>
                  <a:srgbClr val="FF0000"/>
                </a:solidFill>
              </a:rPr>
              <a:t>R</a:t>
            </a:r>
            <a:r>
              <a:rPr lang="en-US" sz="1800" baseline="30000" dirty="0">
                <a:solidFill>
                  <a:srgbClr val="FF0000"/>
                </a:solidFill>
                <a:sym typeface="Symbol" pitchFamily="2" charset="2"/>
              </a:rPr>
              <a:t></a:t>
            </a:r>
            <a:r>
              <a:rPr lang="en-US" sz="1800" baseline="30000" dirty="0">
                <a:solidFill>
                  <a:srgbClr val="FF0000"/>
                </a:solidFill>
              </a:rPr>
              <a:t>1</a:t>
            </a:r>
            <a:r>
              <a:rPr lang="en-US" sz="1800" dirty="0">
                <a:solidFill>
                  <a:srgbClr val="FF0000"/>
                </a:solidFill>
                <a:sym typeface="Symbol" pitchFamily="2" charset="2"/>
              </a:rPr>
              <a:t></a:t>
            </a:r>
            <a:r>
              <a:rPr lang="en-US" sz="1800" i="1" dirty="0">
                <a:solidFill>
                  <a:srgbClr val="FF0000"/>
                </a:solidFill>
              </a:rPr>
              <a:t>I</a:t>
            </a:r>
            <a:r>
              <a:rPr lang="en-US" sz="1800" i="1" baseline="-25000" dirty="0">
                <a:solidFill>
                  <a:srgbClr val="FF0000"/>
                </a:solidFill>
              </a:rPr>
              <a:t>A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？）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 dirty="0"/>
              <a:t>实例：</a:t>
            </a:r>
            <a:endParaRPr lang="en-CN" sz="1800" dirty="0"/>
          </a:p>
          <a:p>
            <a:pPr marL="0" indent="0">
              <a:buNone/>
            </a:pPr>
            <a:r>
              <a:rPr lang="en-US" altLang="zh-CN" sz="1800" dirty="0"/>
              <a:t>     </a:t>
            </a:r>
            <a:r>
              <a:rPr lang="zh-CN" altLang="en-US" sz="1800" dirty="0"/>
              <a:t>对称关系：</a:t>
            </a:r>
            <a:r>
              <a:rPr lang="en-US" sz="1800" i="1" dirty="0"/>
              <a:t>A</a:t>
            </a:r>
            <a:r>
              <a:rPr lang="zh-CN" altLang="en-US" sz="1800" dirty="0"/>
              <a:t>上的全域关系</a:t>
            </a:r>
            <a:r>
              <a:rPr lang="en-US" sz="1800" i="1" dirty="0"/>
              <a:t>E</a:t>
            </a:r>
            <a:r>
              <a:rPr lang="en-US" sz="1800" i="1" baseline="-25000" dirty="0"/>
              <a:t>A</a:t>
            </a:r>
            <a:r>
              <a:rPr lang="en-US" sz="1800" dirty="0"/>
              <a:t>, </a:t>
            </a:r>
            <a:r>
              <a:rPr lang="zh-CN" altLang="en-US" sz="1800" dirty="0"/>
              <a:t>恒等关系</a:t>
            </a:r>
            <a:r>
              <a:rPr lang="en-US" sz="1800" i="1" dirty="0"/>
              <a:t>I</a:t>
            </a:r>
            <a:r>
              <a:rPr lang="en-US" sz="1800" i="1" baseline="-25000" dirty="0"/>
              <a:t>A</a:t>
            </a:r>
            <a:r>
              <a:rPr lang="zh-CN" altLang="en-US" sz="1800" dirty="0"/>
              <a:t>和空关系</a:t>
            </a:r>
            <a:r>
              <a:rPr lang="en-US" sz="1800" dirty="0">
                <a:sym typeface="Symbol" pitchFamily="2" charset="2"/>
              </a:rPr>
              <a:t>.</a:t>
            </a:r>
            <a:endParaRPr lang="en-CN" sz="1800" dirty="0"/>
          </a:p>
          <a:p>
            <a:pPr marL="0" indent="0">
              <a:buNone/>
            </a:pPr>
            <a:r>
              <a:rPr lang="en-US" altLang="zh-CN" sz="1800" dirty="0"/>
              <a:t>     </a:t>
            </a:r>
            <a:r>
              <a:rPr lang="zh-CN" altLang="en-US" sz="1800" dirty="0"/>
              <a:t>反对称关系：恒等关系</a:t>
            </a:r>
            <a:r>
              <a:rPr lang="en-US" sz="1800" i="1" dirty="0"/>
              <a:t>I</a:t>
            </a:r>
            <a:r>
              <a:rPr lang="en-US" sz="1800" i="1" baseline="-25000" dirty="0"/>
              <a:t>A</a:t>
            </a:r>
            <a:r>
              <a:rPr lang="zh-CN" altLang="en-US" sz="1800" dirty="0"/>
              <a:t>和空关系</a:t>
            </a:r>
            <a:r>
              <a:rPr lang="en-US" sz="1800" dirty="0">
                <a:sym typeface="Symbol" pitchFamily="2" charset="2"/>
              </a:rPr>
              <a:t></a:t>
            </a:r>
            <a:r>
              <a:rPr lang="zh-CN" altLang="en-US" sz="1800" dirty="0"/>
              <a:t>也是</a:t>
            </a:r>
            <a:r>
              <a:rPr lang="en-US" sz="1800" i="1" dirty="0"/>
              <a:t>A</a:t>
            </a:r>
            <a:r>
              <a:rPr lang="zh-CN" altLang="en-US" sz="1800" dirty="0"/>
              <a:t>上的反对称关系</a:t>
            </a:r>
            <a:r>
              <a:rPr lang="en-US" sz="1800" dirty="0"/>
              <a:t>. </a:t>
            </a:r>
            <a:r>
              <a:rPr lang="zh-CN" altLang="en-US" sz="1800" dirty="0"/>
              <a:t>     </a:t>
            </a:r>
            <a:br>
              <a:rPr lang="en-US" sz="1800" dirty="0"/>
            </a:br>
            <a:r>
              <a:rPr lang="en-US" sz="800" dirty="0"/>
              <a:t>     </a:t>
            </a:r>
            <a:r>
              <a:rPr lang="zh-CN" altLang="en-US" sz="800" dirty="0"/>
              <a:t>                     </a:t>
            </a:r>
            <a:endParaRPr lang="en-US" sz="800" dirty="0"/>
          </a:p>
          <a:p>
            <a:pPr marL="0" indent="0">
              <a:buNone/>
            </a:pPr>
            <a:r>
              <a:rPr lang="zh-CN" altLang="en-US" sz="1800" dirty="0"/>
              <a:t>     设</a:t>
            </a:r>
            <a:r>
              <a:rPr lang="en-US" sz="1800" i="1" dirty="0"/>
              <a:t>A</a:t>
            </a:r>
            <a:r>
              <a:rPr lang="zh-CN" altLang="en-US" sz="1800" dirty="0"/>
              <a:t>＝</a:t>
            </a:r>
            <a:r>
              <a:rPr lang="en-US" sz="1800" dirty="0"/>
              <a:t>{1,2,3}, </a:t>
            </a:r>
            <a:r>
              <a:rPr lang="en-US" sz="1800" i="1" dirty="0"/>
              <a:t>R</a:t>
            </a:r>
            <a:r>
              <a:rPr lang="en-US" sz="1800" baseline="-25000" dirty="0"/>
              <a:t>1</a:t>
            </a:r>
            <a:r>
              <a:rPr lang="en-US" sz="1800" dirty="0"/>
              <a:t>, </a:t>
            </a:r>
            <a:r>
              <a:rPr lang="en-US" sz="1800" i="1" dirty="0"/>
              <a:t>R</a:t>
            </a:r>
            <a:r>
              <a:rPr lang="en-US" sz="1800" baseline="-25000" dirty="0"/>
              <a:t>2</a:t>
            </a:r>
            <a:r>
              <a:rPr lang="en-US" sz="1800" dirty="0"/>
              <a:t>, </a:t>
            </a:r>
            <a:r>
              <a:rPr lang="en-US" sz="1800" i="1" dirty="0"/>
              <a:t>R</a:t>
            </a:r>
            <a:r>
              <a:rPr lang="en-US" sz="1800" baseline="-25000" dirty="0"/>
              <a:t>3</a:t>
            </a:r>
            <a:r>
              <a:rPr lang="zh-CN" altLang="en-US" sz="1800" dirty="0"/>
              <a:t>和</a:t>
            </a:r>
            <a:r>
              <a:rPr lang="en-US" sz="1800" i="1" dirty="0"/>
              <a:t>R</a:t>
            </a:r>
            <a:r>
              <a:rPr lang="en-US" sz="1800" baseline="-25000" dirty="0"/>
              <a:t>4</a:t>
            </a:r>
            <a:r>
              <a:rPr lang="zh-CN" altLang="en-US" sz="1800" dirty="0"/>
              <a:t>都是</a:t>
            </a:r>
            <a:r>
              <a:rPr lang="en-US" sz="1800" i="1" dirty="0"/>
              <a:t>A</a:t>
            </a:r>
            <a:r>
              <a:rPr lang="zh-CN" altLang="en-US" sz="1800" dirty="0"/>
              <a:t>上的关系</a:t>
            </a:r>
            <a:r>
              <a:rPr lang="en-US" sz="1800" dirty="0"/>
              <a:t>, </a:t>
            </a:r>
            <a:r>
              <a:rPr lang="zh-CN" altLang="en-US" sz="1800" dirty="0"/>
              <a:t>其中</a:t>
            </a:r>
            <a:endParaRPr lang="en-CN" sz="1800" dirty="0"/>
          </a:p>
          <a:p>
            <a:pPr marL="0" indent="0">
              <a:buNone/>
            </a:pPr>
            <a:r>
              <a:rPr lang="en-US" sz="1800" i="1" dirty="0"/>
              <a:t> </a:t>
            </a:r>
            <a:r>
              <a:rPr lang="zh-CN" altLang="en-US" sz="1800" i="1" dirty="0"/>
              <a:t>    </a:t>
            </a:r>
            <a:r>
              <a:rPr lang="en-US" sz="1800" i="1" dirty="0"/>
              <a:t>R</a:t>
            </a:r>
            <a:r>
              <a:rPr lang="en-US" altLang="zh-CN" sz="1800" baseline="-25000" dirty="0"/>
              <a:t>1</a:t>
            </a:r>
            <a:r>
              <a:rPr lang="zh-CN" altLang="en-US" sz="1800" dirty="0"/>
              <a:t>＝</a:t>
            </a:r>
            <a:r>
              <a:rPr lang="en-US" sz="1800" dirty="0"/>
              <a:t>{&lt;1,2&gt;,&lt;1,3&gt;}</a:t>
            </a:r>
            <a:r>
              <a:rPr lang="zh-CN" altLang="en-US" sz="1800" i="1" dirty="0"/>
              <a:t> </a:t>
            </a:r>
            <a:r>
              <a:rPr lang="en-US" sz="1800" dirty="0"/>
              <a:t>                          </a:t>
            </a:r>
            <a:r>
              <a:rPr lang="en-US" sz="1800" i="1" dirty="0"/>
              <a:t>R</a:t>
            </a:r>
            <a:r>
              <a:rPr lang="en-US" sz="1800" baseline="-25000" dirty="0"/>
              <a:t>2</a:t>
            </a:r>
            <a:r>
              <a:rPr lang="zh-CN" altLang="en-US" sz="1800" dirty="0"/>
              <a:t>＝</a:t>
            </a:r>
            <a:r>
              <a:rPr lang="en-US" sz="1800" dirty="0"/>
              <a:t>{&lt;1,1&gt;,&lt;1,2&gt;,&lt;2,1&gt;}</a:t>
            </a:r>
            <a:endParaRPr lang="en-CN" sz="1800" dirty="0"/>
          </a:p>
          <a:p>
            <a:pPr marL="0" indent="0">
              <a:buNone/>
            </a:pPr>
            <a:r>
              <a:rPr lang="en-US" sz="1800" dirty="0"/>
              <a:t></a:t>
            </a:r>
            <a:r>
              <a:rPr lang="zh-CN" altLang="en-US" sz="1800" dirty="0"/>
              <a:t> </a:t>
            </a:r>
            <a:r>
              <a:rPr lang="en-US" sz="1800" i="1" dirty="0"/>
              <a:t>R</a:t>
            </a:r>
            <a:r>
              <a:rPr lang="en-US" altLang="zh-CN" sz="1800" baseline="-25000" dirty="0"/>
              <a:t>3</a:t>
            </a:r>
            <a:r>
              <a:rPr lang="zh-CN" altLang="en-US" sz="1800" dirty="0"/>
              <a:t>＝</a:t>
            </a:r>
            <a:r>
              <a:rPr lang="en-US" sz="1800" dirty="0"/>
              <a:t>{&lt;1,1&gt;,&lt;2,2&gt;}                 </a:t>
            </a:r>
            <a:r>
              <a:rPr lang="zh-CN" altLang="en-US" sz="1800" dirty="0"/>
              <a:t>              </a:t>
            </a:r>
            <a:r>
              <a:rPr lang="en-US" sz="1800" i="1" dirty="0"/>
              <a:t>R</a:t>
            </a:r>
            <a:r>
              <a:rPr lang="en-US" sz="1800" baseline="-25000" dirty="0"/>
              <a:t>4</a:t>
            </a:r>
            <a:r>
              <a:rPr lang="zh-CN" altLang="en-US" sz="1800" dirty="0"/>
              <a:t>＝</a:t>
            </a:r>
            <a:r>
              <a:rPr lang="en-US" sz="1800" dirty="0"/>
              <a:t>{&lt;1,2&gt;,&lt;2,1&gt;,&lt;1,3&gt;}</a:t>
            </a:r>
            <a:br>
              <a:rPr lang="en-US" sz="1800" dirty="0"/>
            </a:br>
            <a:endParaRPr lang="en-CN" sz="1800" dirty="0"/>
          </a:p>
          <a:p>
            <a:pPr marL="0" indent="0">
              <a:buNone/>
            </a:pPr>
            <a:endParaRPr lang="en-CN" sz="1800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br>
              <a:rPr lang="en-US" dirty="0">
                <a:solidFill>
                  <a:srgbClr val="C00000"/>
                </a:solidFill>
              </a:rPr>
            </a:br>
            <a:endParaRPr lang="en-CN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21BE6-F240-2941-87C2-DE5814F7F9D3}"/>
              </a:ext>
            </a:extLst>
          </p:cNvPr>
          <p:cNvSpPr txBox="1"/>
          <p:nvPr/>
        </p:nvSpPr>
        <p:spPr>
          <a:xfrm>
            <a:off x="2771775" y="6093296"/>
            <a:ext cx="172996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C00000"/>
                </a:solidFill>
                <a:latin typeface="+mn-lt"/>
                <a:ea typeface="+mn-ea"/>
              </a:rPr>
              <a:t> 既对称也反对称</a:t>
            </a:r>
            <a:endParaRPr lang="en-CN" sz="16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2855B-4534-2640-B0FD-7EE0A16E913A}"/>
              </a:ext>
            </a:extLst>
          </p:cNvPr>
          <p:cNvSpPr txBox="1"/>
          <p:nvPr/>
        </p:nvSpPr>
        <p:spPr>
          <a:xfrm>
            <a:off x="6948264" y="5733256"/>
            <a:ext cx="182614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C00000"/>
                </a:solidFill>
                <a:latin typeface="+mn-lt"/>
                <a:ea typeface="+mn-ea"/>
              </a:rPr>
              <a:t>对称但不是反对称</a:t>
            </a:r>
            <a:endParaRPr lang="en-CN" sz="16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797F3-69CB-7045-9D87-C9F399542D0A}"/>
              </a:ext>
            </a:extLst>
          </p:cNvPr>
          <p:cNvSpPr txBox="1"/>
          <p:nvPr/>
        </p:nvSpPr>
        <p:spPr>
          <a:xfrm>
            <a:off x="2843808" y="5661248"/>
            <a:ext cx="162095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err="1">
                <a:solidFill>
                  <a:srgbClr val="C00000"/>
                </a:solidFill>
                <a:latin typeface="+mn-lt"/>
                <a:ea typeface="+mn-ea"/>
              </a:rPr>
              <a:t>反对称但不对称</a:t>
            </a:r>
            <a:endParaRPr lang="en-CN" sz="16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DB95E-76CA-D64D-9386-FB775D465408}"/>
              </a:ext>
            </a:extLst>
          </p:cNvPr>
          <p:cNvSpPr txBox="1"/>
          <p:nvPr/>
        </p:nvSpPr>
        <p:spPr>
          <a:xfrm>
            <a:off x="6911434" y="6093296"/>
            <a:ext cx="223651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C00000"/>
                </a:solidFill>
                <a:latin typeface="+mn-lt"/>
                <a:ea typeface="+mn-ea"/>
              </a:rPr>
              <a:t>既不对称也不是反对称</a:t>
            </a:r>
            <a:endParaRPr lang="en-CN" sz="16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8356" name="Object 4">
            <a:extLst>
              <a:ext uri="{FF2B5EF4-FFF2-40B4-BE49-F238E27FC236}">
                <a16:creationId xmlns:a16="http://schemas.microsoft.com/office/drawing/2014/main" id="{FF4ECCD0-CDBB-9540-913A-F2172926BB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6260337"/>
              </p:ext>
            </p:extLst>
          </p:nvPr>
        </p:nvGraphicFramePr>
        <p:xfrm>
          <a:off x="615950" y="1484313"/>
          <a:ext cx="7902575" cy="905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6" name="Document" r:id="rId3" imgW="3543300" imgH="4064000" progId="Word.Document.8">
                  <p:embed/>
                </p:oleObj>
              </mc:Choice>
              <mc:Fallback>
                <p:oleObj name="Document" r:id="rId3" imgW="3543300" imgH="40640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1484313"/>
                        <a:ext cx="7902575" cy="905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>
            <a:extLst>
              <a:ext uri="{FF2B5EF4-FFF2-40B4-BE49-F238E27FC236}">
                <a16:creationId xmlns:a16="http://schemas.microsoft.com/office/drawing/2014/main" id="{987A5955-F52E-E944-873F-07DEFAE710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609600"/>
            <a:ext cx="7772400" cy="54864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/>
              <a:t>            </a:t>
            </a:r>
            <a:r>
              <a:rPr lang="zh-CN" altLang="en-US" sz="2800" dirty="0"/>
              <a:t>一般将</a:t>
            </a:r>
            <a:r>
              <a:rPr lang="en-US" altLang="zh-CN" sz="2800" i="1" dirty="0"/>
              <a:t>R</a:t>
            </a:r>
            <a:r>
              <a:rPr lang="zh-CN" altLang="en-US" sz="2800" dirty="0"/>
              <a:t>的自反闭包记作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dirty="0"/>
              <a:t>)</a:t>
            </a:r>
            <a:r>
              <a:rPr lang="zh-CN" altLang="en-US" sz="2800" dirty="0"/>
              <a:t>，对称闭包记作</a:t>
            </a:r>
            <a:r>
              <a:rPr lang="en-US" altLang="zh-CN" sz="2800" i="1" dirty="0"/>
              <a:t>s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dirty="0"/>
              <a:t>)</a:t>
            </a:r>
            <a:r>
              <a:rPr lang="zh-CN" altLang="en-US" sz="2800" dirty="0"/>
              <a:t>，传递闭包记作</a:t>
            </a:r>
            <a:r>
              <a:rPr lang="en-US" altLang="zh-CN" sz="2800" i="1" dirty="0"/>
              <a:t>t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dirty="0"/>
              <a:t>)</a:t>
            </a:r>
            <a:r>
              <a:rPr lang="zh-CN" altLang="en-US" sz="2800" dirty="0"/>
              <a:t>。它们分别是具有自反性或对称性或传递性的</a:t>
            </a:r>
            <a:r>
              <a:rPr lang="en-US" altLang="zh-CN" sz="2800" i="1" dirty="0"/>
              <a:t>R</a:t>
            </a:r>
            <a:r>
              <a:rPr lang="zh-CN" altLang="en-US" sz="2800" dirty="0"/>
              <a:t>的“最小”超集合。称</a:t>
            </a:r>
            <a:r>
              <a:rPr lang="en-US" altLang="zh-CN" sz="2800" i="1" dirty="0"/>
              <a:t>r</a:t>
            </a:r>
            <a:r>
              <a:rPr lang="zh-CN" altLang="en-US" sz="2800" dirty="0"/>
              <a:t>、</a:t>
            </a:r>
            <a:r>
              <a:rPr lang="en-US" altLang="zh-CN" sz="2800" dirty="0"/>
              <a:t>s</a:t>
            </a:r>
            <a:r>
              <a:rPr lang="zh-CN" altLang="en-US" sz="2800" dirty="0"/>
              <a:t>、</a:t>
            </a:r>
            <a:r>
              <a:rPr lang="en-US" altLang="zh-CN" sz="2800" dirty="0"/>
              <a:t>t</a:t>
            </a:r>
            <a:r>
              <a:rPr lang="zh-CN" altLang="en-US" sz="2800" dirty="0"/>
              <a:t>为闭包运算，它们作用于关系</a:t>
            </a:r>
            <a:r>
              <a:rPr lang="en-US" altLang="zh-CN" sz="2800" i="1" dirty="0"/>
              <a:t>R</a:t>
            </a:r>
            <a:r>
              <a:rPr lang="zh-CN" altLang="en-US" sz="2800" dirty="0"/>
              <a:t>后，分别产生</a:t>
            </a:r>
            <a:r>
              <a:rPr lang="zh-CN" altLang="en-US" sz="2800" dirty="0">
                <a:solidFill>
                  <a:srgbClr val="FF0000"/>
                </a:solidFill>
              </a:rPr>
              <a:t>包含</a:t>
            </a:r>
            <a:r>
              <a:rPr lang="en-US" altLang="zh-CN" sz="2800" i="1" dirty="0">
                <a:solidFill>
                  <a:srgbClr val="FF0000"/>
                </a:solidFill>
              </a:rPr>
              <a:t>R</a:t>
            </a:r>
            <a:r>
              <a:rPr lang="zh-CN" altLang="en-US" sz="2800" dirty="0">
                <a:solidFill>
                  <a:srgbClr val="FF0000"/>
                </a:solidFill>
              </a:rPr>
              <a:t>的、最小的具有自反性、对称性、传递性的</a:t>
            </a:r>
            <a:r>
              <a:rPr lang="zh-CN" altLang="en-US" sz="2800" dirty="0"/>
              <a:t>二元关系。这三个闭包运算也可由下述定理来构造。 </a:t>
            </a:r>
          </a:p>
          <a:p>
            <a:pPr eaLnBrk="1" hangingPunct="1">
              <a:buFontTx/>
              <a:buNone/>
            </a:pPr>
            <a:endParaRPr lang="en-US" altLang="zh-CN" sz="2800" dirty="0"/>
          </a:p>
        </p:txBody>
      </p:sp>
    </p:spTree>
  </p:cSld>
  <p:clrMapOvr>
    <a:masterClrMapping/>
  </p:clrMapOvr>
  <p:transition spd="med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9380" name="Object 4">
            <a:extLst>
              <a:ext uri="{FF2B5EF4-FFF2-40B4-BE49-F238E27FC236}">
                <a16:creationId xmlns:a16="http://schemas.microsoft.com/office/drawing/2014/main" id="{B3E9E301-8A02-994A-AC49-7E5D11C30C1F}"/>
              </a:ext>
            </a:extLst>
          </p:cNvPr>
          <p:cNvGraphicFramePr>
            <a:graphicFrameLocks/>
          </p:cNvGraphicFramePr>
          <p:nvPr/>
        </p:nvGraphicFramePr>
        <p:xfrm>
          <a:off x="546100" y="2241550"/>
          <a:ext cx="8162925" cy="351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4" r:id="rId3" imgW="3683000" imgH="1587500" progId="Word.Document.8">
                  <p:embed/>
                </p:oleObj>
              </mc:Choice>
              <mc:Fallback>
                <p:oleObj r:id="rId3" imgW="3683000" imgH="15875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2241550"/>
                        <a:ext cx="8162925" cy="351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04" name="Object 4">
            <a:extLst>
              <a:ext uri="{FF2B5EF4-FFF2-40B4-BE49-F238E27FC236}">
                <a16:creationId xmlns:a16="http://schemas.microsoft.com/office/drawing/2014/main" id="{FFB94DF6-F37F-A944-9B2B-8EF25BD26497}"/>
              </a:ext>
            </a:extLst>
          </p:cNvPr>
          <p:cNvGraphicFramePr>
            <a:graphicFrameLocks/>
          </p:cNvGraphicFramePr>
          <p:nvPr/>
        </p:nvGraphicFramePr>
        <p:xfrm>
          <a:off x="466725" y="1054100"/>
          <a:ext cx="8229600" cy="822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8" r:id="rId3" imgW="4038600" imgH="4038600" progId="Word.Document.8">
                  <p:embed/>
                </p:oleObj>
              </mc:Choice>
              <mc:Fallback>
                <p:oleObj r:id="rId3" imgW="4038600" imgH="40386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054100"/>
                        <a:ext cx="8229600" cy="822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F119639-E2ED-4D4E-BA71-C55D200404DE}"/>
              </a:ext>
            </a:extLst>
          </p:cNvPr>
          <p:cNvSpPr/>
          <p:nvPr/>
        </p:nvSpPr>
        <p:spPr>
          <a:xfrm>
            <a:off x="3670970" y="325437"/>
            <a:ext cx="4824536" cy="1015663"/>
          </a:xfrm>
          <a:prstGeom prst="rect">
            <a:avLst/>
          </a:prstGeom>
          <a:ln w="127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indent="1270">
              <a:lnSpc>
                <a:spcPts val="1800"/>
              </a:lnSpc>
            </a:pPr>
            <a:r>
              <a:rPr lang="zh-CN" alt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sz="2000" i="1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</a:t>
            </a:r>
            <a:r>
              <a:rPr lang="zh-CN" alt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  <a:hlinkClick r:id="rId5"/>
              </a:rPr>
              <a:t>自反</a:t>
            </a:r>
            <a:r>
              <a:rPr lang="zh-CN" alt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的（</a:t>
            </a:r>
            <a:r>
              <a:rPr lang="zh-CN" alt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  <a:hlinkClick r:id="rId5"/>
              </a:rPr>
              <a:t>对称</a:t>
            </a:r>
            <a:r>
              <a:rPr lang="zh-CN" alt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的或</a:t>
            </a:r>
            <a:r>
              <a:rPr lang="zh-CN" alt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  <a:hlinkClick r:id="rId5"/>
              </a:rPr>
              <a:t>传递</a:t>
            </a:r>
            <a:r>
              <a:rPr lang="zh-CN" alt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的）</a:t>
            </a:r>
            <a:br>
              <a:rPr 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sz="2000" i="1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</a:t>
            </a:r>
            <a:r>
              <a:rPr lang="en-US" sz="2000" i="1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</a:t>
            </a:r>
            <a:endParaRPr lang="en-CN" sz="2000" kern="100" dirty="0">
              <a:solidFill>
                <a:srgbClr val="808080"/>
              </a:solidFill>
              <a:ea typeface="SimSun" panose="02010600030101010101" pitchFamily="2" charset="-122"/>
              <a:cs typeface="Times New Roman" panose="02020603050405020304" pitchFamily="18" charset="0"/>
              <a:sym typeface="Symbol" pitchFamily="2" charset="2"/>
            </a:endParaRPr>
          </a:p>
          <a:p>
            <a:pPr indent="1270">
              <a:lnSpc>
                <a:spcPts val="1800"/>
              </a:lnSpc>
            </a:pPr>
            <a:r>
              <a:rPr lang="zh-CN" alt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）对</a:t>
            </a:r>
            <a:r>
              <a:rPr lang="en-US" sz="2000" i="1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上任何包含</a:t>
            </a:r>
            <a:r>
              <a:rPr lang="en-US" sz="2000" i="1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的自反（对称或传递）关系</a:t>
            </a:r>
            <a:r>
              <a:rPr lang="en-US" sz="2000" i="1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</a:t>
            </a:r>
            <a:r>
              <a:rPr 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sz="2000" i="1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</a:t>
            </a:r>
            <a:r>
              <a:rPr lang="en-US" sz="2000" i="1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</a:t>
            </a:r>
            <a:r>
              <a:rPr 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CN" sz="2000" kern="100" dirty="0">
              <a:solidFill>
                <a:srgbClr val="808080"/>
              </a:solidFill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1428" name="Object 4">
            <a:extLst>
              <a:ext uri="{FF2B5EF4-FFF2-40B4-BE49-F238E27FC236}">
                <a16:creationId xmlns:a16="http://schemas.microsoft.com/office/drawing/2014/main" id="{44EC97D9-2631-0E45-9069-F145AE7337DA}"/>
              </a:ext>
            </a:extLst>
          </p:cNvPr>
          <p:cNvGraphicFramePr>
            <a:graphicFrameLocks/>
          </p:cNvGraphicFramePr>
          <p:nvPr/>
        </p:nvGraphicFramePr>
        <p:xfrm>
          <a:off x="466725" y="1447800"/>
          <a:ext cx="13544550" cy="904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2" r:id="rId3" imgW="6108700" imgH="4064000" progId="Word.Document.8">
                  <p:embed/>
                </p:oleObj>
              </mc:Choice>
              <mc:Fallback>
                <p:oleObj r:id="rId3" imgW="6108700" imgH="40640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447800"/>
                        <a:ext cx="13544550" cy="904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2452" name="Object 4">
            <a:extLst>
              <a:ext uri="{FF2B5EF4-FFF2-40B4-BE49-F238E27FC236}">
                <a16:creationId xmlns:a16="http://schemas.microsoft.com/office/drawing/2014/main" id="{712F4297-EBCE-254A-A793-0A099FFE503E}"/>
              </a:ext>
            </a:extLst>
          </p:cNvPr>
          <p:cNvGraphicFramePr>
            <a:graphicFrameLocks/>
          </p:cNvGraphicFramePr>
          <p:nvPr/>
        </p:nvGraphicFramePr>
        <p:xfrm>
          <a:off x="1119188" y="1912938"/>
          <a:ext cx="7754937" cy="418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6" r:id="rId3" imgW="3695700" imgH="1993900" progId="Word.Document.8">
                  <p:embed/>
                </p:oleObj>
              </mc:Choice>
              <mc:Fallback>
                <p:oleObj r:id="rId3" imgW="3695700" imgH="19939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1912938"/>
                        <a:ext cx="7754937" cy="418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6ED280-88D3-614A-B5D5-C8F68200DDA2}"/>
              </a:ext>
            </a:extLst>
          </p:cNvPr>
          <p:cNvSpPr txBox="1"/>
          <p:nvPr/>
        </p:nvSpPr>
        <p:spPr>
          <a:xfrm>
            <a:off x="5220072" y="5373216"/>
            <a:ext cx="3011799" cy="707886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依据定义</a:t>
            </a:r>
            <a:r>
              <a:rPr lang="zh-CN" altLang="en-US" sz="2000" dirty="0">
                <a:solidFill>
                  <a:srgbClr val="FF0000"/>
                </a:solidFill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</a:rPr>
              <a:t>t(R)</a:t>
            </a:r>
            <a:r>
              <a:rPr lang="zh-CN" altLang="en-US" sz="2000" dirty="0">
                <a:solidFill>
                  <a:srgbClr val="FF0000"/>
                </a:solidFill>
              </a:rPr>
              <a:t>为包含</a:t>
            </a:r>
            <a:r>
              <a:rPr lang="en-US" altLang="zh-CN" sz="2000" dirty="0">
                <a:solidFill>
                  <a:srgbClr val="FF0000"/>
                </a:solidFill>
              </a:rPr>
              <a:t>R</a:t>
            </a:r>
            <a:r>
              <a:rPr lang="zh-CN" altLang="en-US" sz="2000" dirty="0">
                <a:solidFill>
                  <a:srgbClr val="FF0000"/>
                </a:solidFill>
              </a:rPr>
              <a:t>且具有传递性的最小集合。</a:t>
            </a:r>
            <a:endParaRPr lang="en-CN" sz="20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24DE64-C070-BF41-BC42-86635ED9E41C}"/>
              </a:ext>
            </a:extLst>
          </p:cNvPr>
          <p:cNvSpPr/>
          <p:nvPr/>
        </p:nvSpPr>
        <p:spPr>
          <a:xfrm>
            <a:off x="3670970" y="325437"/>
            <a:ext cx="4824536" cy="1478738"/>
          </a:xfrm>
          <a:prstGeom prst="rect">
            <a:avLst/>
          </a:prstGeom>
          <a:ln w="127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indent="1270">
              <a:lnSpc>
                <a:spcPts val="1800"/>
              </a:lnSpc>
            </a:pPr>
            <a:r>
              <a:rPr lang="zh-CN" alt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也可以从三个条件入手，</a:t>
            </a:r>
            <a:r>
              <a:rPr lang="en-US" altLang="zh-CN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t(R)</a:t>
            </a:r>
            <a:r>
              <a:rPr lang="zh-CN" alt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可以看做</a:t>
            </a:r>
            <a:r>
              <a:rPr lang="en-US" altLang="zh-CN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上任何包含</a:t>
            </a:r>
            <a:r>
              <a:rPr lang="en-US" altLang="zh-CN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的传递关系</a:t>
            </a:r>
            <a:r>
              <a:rPr lang="en-US" sz="2000" i="1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 </a:t>
            </a:r>
            <a:r>
              <a:rPr lang="zh-CN" alt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kern="0" dirty="0">
              <a:solidFill>
                <a:srgbClr val="002060"/>
              </a:solidFill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1270">
              <a:lnSpc>
                <a:spcPts val="1800"/>
              </a:lnSpc>
            </a:pPr>
            <a:r>
              <a:rPr lang="zh-CN" alt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sz="2000" i="1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000" i="1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i="1" kern="0" baseline="3000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U…</a:t>
            </a:r>
            <a:r>
              <a:rPr lang="zh-CN" alt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是传递的</a:t>
            </a:r>
            <a:br>
              <a:rPr 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sz="2000" i="1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</a:t>
            </a:r>
            <a:r>
              <a:rPr lang="en-US" sz="2000" i="1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 R</a:t>
            </a:r>
            <a:r>
              <a:rPr lang="en-US" altLang="zh-CN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000" i="1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i="1" kern="0" baseline="3000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U…</a:t>
            </a:r>
            <a:endParaRPr lang="en-CN" sz="2000" kern="100" dirty="0">
              <a:solidFill>
                <a:srgbClr val="808080"/>
              </a:solidFill>
              <a:ea typeface="SimSun" panose="02010600030101010101" pitchFamily="2" charset="-122"/>
              <a:cs typeface="Times New Roman" panose="02020603050405020304" pitchFamily="18" charset="0"/>
              <a:sym typeface="Symbol" pitchFamily="2" charset="2"/>
            </a:endParaRPr>
          </a:p>
          <a:p>
            <a:pPr indent="1270">
              <a:lnSpc>
                <a:spcPts val="1800"/>
              </a:lnSpc>
            </a:pPr>
            <a:r>
              <a:rPr lang="zh-CN" alt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）对</a:t>
            </a:r>
            <a:r>
              <a:rPr lang="en-US" sz="2000" i="1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上任何包含</a:t>
            </a:r>
            <a:r>
              <a:rPr lang="en-US" sz="2000" i="1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的传递关系</a:t>
            </a:r>
            <a:r>
              <a:rPr lang="en-US" sz="2000" i="1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</a:t>
            </a:r>
            <a:r>
              <a:rPr 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sz="2000" i="1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000" i="1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i="1" kern="0" baseline="3000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U… </a:t>
            </a:r>
            <a:r>
              <a:rPr 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</a:t>
            </a:r>
            <a:r>
              <a:rPr lang="en-US" sz="2000" i="1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</a:t>
            </a:r>
            <a:r>
              <a:rPr lang="en-US" sz="2000" kern="0" dirty="0">
                <a:solidFill>
                  <a:srgbClr val="00206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CN" sz="2000" kern="100" dirty="0">
              <a:solidFill>
                <a:srgbClr val="808080"/>
              </a:solidFill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>
            <a:extLst>
              <a:ext uri="{FF2B5EF4-FFF2-40B4-BE49-F238E27FC236}">
                <a16:creationId xmlns:a16="http://schemas.microsoft.com/office/drawing/2014/main" id="{1D2AE62D-654D-FA43-9E21-47D1D40AE3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88913"/>
            <a:ext cx="8064500" cy="58324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800"/>
              <a:t> 【</a:t>
            </a:r>
            <a:r>
              <a:rPr lang="zh-CN" altLang="en-US" sz="2800"/>
              <a:t>例</a:t>
            </a:r>
            <a:r>
              <a:rPr lang="en-US" altLang="zh-CN" sz="2800"/>
              <a:t>7.5.1】 </a:t>
            </a:r>
            <a:r>
              <a:rPr lang="zh-CN" altLang="en-US" sz="2800"/>
              <a:t>设</a:t>
            </a:r>
            <a:r>
              <a:rPr lang="en-US" altLang="zh-CN" sz="2800" i="1"/>
              <a:t>A</a:t>
            </a:r>
            <a:r>
              <a:rPr lang="zh-CN" altLang="en-US" sz="2800"/>
              <a:t>＝</a:t>
            </a:r>
            <a:r>
              <a:rPr lang="en-US" altLang="zh-CN" sz="2800"/>
              <a:t>{1, 2, 3}</a:t>
            </a:r>
            <a:r>
              <a:rPr lang="zh-CN" altLang="en-US" sz="2800"/>
              <a:t>，</a:t>
            </a:r>
            <a:r>
              <a:rPr lang="en-US" altLang="zh-CN" sz="2800" i="1"/>
              <a:t>R</a:t>
            </a:r>
            <a:r>
              <a:rPr lang="en-US" altLang="zh-CN" sz="2800" baseline="-25000"/>
              <a:t>1</a:t>
            </a:r>
            <a:r>
              <a:rPr lang="en-US" altLang="zh-CN" sz="2800"/>
              <a:t>={〈1, 2〉,〈2, 1〉,〈1, 3〉,〈1, 1〉} </a:t>
            </a:r>
            <a:r>
              <a:rPr lang="zh-CN" altLang="en-US" sz="2800"/>
              <a:t>，</a:t>
            </a:r>
            <a:r>
              <a:rPr lang="en-US" altLang="zh-CN" sz="2800" i="1"/>
              <a:t>R</a:t>
            </a:r>
            <a:r>
              <a:rPr lang="en-US" altLang="zh-CN" sz="2800" baseline="-25000"/>
              <a:t>2</a:t>
            </a:r>
            <a:r>
              <a:rPr lang="en-US" altLang="zh-CN" sz="2800"/>
              <a:t>={〈1, 2〉,〈2, 1〉}</a:t>
            </a:r>
            <a:r>
              <a:rPr lang="zh-CN" altLang="en-US" sz="2800"/>
              <a:t>，  </a:t>
            </a:r>
            <a:r>
              <a:rPr lang="en-US" altLang="zh-CN" sz="2800" i="1"/>
              <a:t>R</a:t>
            </a:r>
            <a:r>
              <a:rPr lang="en-US" altLang="zh-CN" sz="2800" baseline="-25000"/>
              <a:t>3</a:t>
            </a:r>
            <a:r>
              <a:rPr lang="en-US" altLang="zh-CN" sz="2800"/>
              <a:t>={〈1, 2〉}</a:t>
            </a:r>
            <a:r>
              <a:rPr lang="zh-CN" altLang="en-US" sz="2800"/>
              <a:t>，求它们的闭包。 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800"/>
              <a:t>解  </a:t>
            </a:r>
            <a:r>
              <a:rPr lang="en-US" altLang="zh-CN" sz="2800" i="1"/>
              <a:t>r</a:t>
            </a:r>
            <a:r>
              <a:rPr lang="en-US" altLang="zh-CN" sz="2800"/>
              <a:t>(</a:t>
            </a:r>
            <a:r>
              <a:rPr lang="en-US" altLang="zh-CN" sz="2800" i="1"/>
              <a:t>R</a:t>
            </a:r>
            <a:r>
              <a:rPr lang="en-US" altLang="zh-CN" sz="2800" baseline="-25000"/>
              <a:t>1</a:t>
            </a:r>
            <a:r>
              <a:rPr lang="en-US" altLang="zh-CN" sz="2800"/>
              <a:t>)=</a:t>
            </a:r>
            <a:r>
              <a:rPr lang="en-US" altLang="zh-CN" sz="2800" i="1"/>
              <a:t>I</a:t>
            </a:r>
            <a:r>
              <a:rPr lang="en-US" altLang="zh-CN" sz="2800" i="1" baseline="-25000"/>
              <a:t>A</a:t>
            </a:r>
            <a:r>
              <a:rPr lang="en-US" altLang="zh-CN" sz="2800"/>
              <a:t>∪</a:t>
            </a:r>
            <a:r>
              <a:rPr lang="en-US" altLang="zh-CN" sz="2800" i="1"/>
              <a:t>R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800" i="1"/>
              <a:t>     </a:t>
            </a:r>
            <a:r>
              <a:rPr lang="en-US" altLang="zh-CN" sz="2800"/>
              <a:t>={〈1, 1〉,〈2, 2〉,〈3, 3〉, 〈1, 2〉,〈2, 1〉,〈1, 3〉}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800"/>
              <a:t>      </a:t>
            </a:r>
            <a:r>
              <a:rPr lang="en-US" altLang="zh-CN" sz="2800" i="1"/>
              <a:t>s</a:t>
            </a:r>
            <a:r>
              <a:rPr lang="en-US" altLang="zh-CN" sz="2800"/>
              <a:t>(</a:t>
            </a:r>
            <a:r>
              <a:rPr lang="en-US" altLang="zh-CN" sz="2800" i="1"/>
              <a:t>R</a:t>
            </a:r>
            <a:r>
              <a:rPr lang="en-US" altLang="zh-CN" sz="2800" baseline="-25000"/>
              <a:t>1</a:t>
            </a:r>
            <a:r>
              <a:rPr lang="en-US" altLang="zh-CN" sz="2800"/>
              <a:t>)=</a:t>
            </a:r>
            <a:r>
              <a:rPr lang="en-US" altLang="zh-CN" sz="2800" i="1"/>
              <a:t>R</a:t>
            </a:r>
            <a:r>
              <a:rPr lang="en-US" altLang="zh-CN" sz="2800"/>
              <a:t>∪</a:t>
            </a:r>
            <a:r>
              <a:rPr lang="en-US" altLang="zh-CN" sz="2800" i="1"/>
              <a:t>R </a:t>
            </a:r>
            <a:r>
              <a:rPr lang="en-US" altLang="zh-CN" sz="2800" baseline="30000"/>
              <a:t>-1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800"/>
              <a:t>    ={〈1, 2〉,〈2, 1〉,〈1, 3〉, 〈3, 1〉,〈1, 1〉}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800" i="1"/>
              <a:t>      t</a:t>
            </a:r>
            <a:r>
              <a:rPr lang="en-US" altLang="zh-CN" sz="2800"/>
              <a:t>(</a:t>
            </a:r>
            <a:r>
              <a:rPr lang="en-US" altLang="zh-CN" sz="2800" i="1"/>
              <a:t>R</a:t>
            </a:r>
            <a:r>
              <a:rPr lang="en-US" altLang="zh-CN" sz="2800" baseline="-25000"/>
              <a:t>1</a:t>
            </a:r>
            <a:r>
              <a:rPr lang="en-US" altLang="zh-CN" sz="2800"/>
              <a:t>)={〈1, 2〉,〈2, 1〉,〈1, 1〉,〈2, 2〉, 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800"/>
              <a:t>                  〈1, 3〉, 〈2, 3〉}</a:t>
            </a:r>
          </a:p>
        </p:txBody>
      </p:sp>
    </p:spTree>
  </p:cSld>
  <p:clrMapOvr>
    <a:masterClrMapping/>
  </p:clrMapOvr>
  <p:transition spd="med"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>
            <a:extLst>
              <a:ext uri="{FF2B5EF4-FFF2-40B4-BE49-F238E27FC236}">
                <a16:creationId xmlns:a16="http://schemas.microsoft.com/office/drawing/2014/main" id="{104BA293-B6EA-844D-8EB8-B0460336C6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333375"/>
            <a:ext cx="8610600" cy="5257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i="1"/>
              <a:t> </a:t>
            </a:r>
            <a:r>
              <a:rPr lang="en-US" altLang="zh-CN" sz="2800"/>
              <a:t> </a:t>
            </a:r>
            <a:r>
              <a:rPr lang="en-US" altLang="zh-CN" sz="2800" i="1"/>
              <a:t>r</a:t>
            </a:r>
            <a:r>
              <a:rPr lang="en-US" altLang="zh-CN" sz="2800"/>
              <a:t>(</a:t>
            </a:r>
            <a:r>
              <a:rPr lang="en-US" altLang="zh-CN" sz="2800" i="1"/>
              <a:t>R</a:t>
            </a:r>
            <a:r>
              <a:rPr lang="en-US" altLang="zh-CN" sz="2800" baseline="-25000"/>
              <a:t>2</a:t>
            </a:r>
            <a:r>
              <a:rPr lang="en-US" altLang="zh-CN" sz="2800"/>
              <a:t>)=</a:t>
            </a:r>
            <a:r>
              <a:rPr lang="en-US" altLang="zh-CN" sz="2800" i="1"/>
              <a:t>I</a:t>
            </a:r>
            <a:r>
              <a:rPr lang="en-US" altLang="zh-CN" sz="2800" i="1" baseline="-25000"/>
              <a:t>A</a:t>
            </a:r>
            <a:r>
              <a:rPr lang="en-US" altLang="zh-CN" sz="2800"/>
              <a:t>∪</a:t>
            </a:r>
            <a:r>
              <a:rPr lang="en-US" altLang="zh-CN" sz="2800" i="1"/>
              <a:t>R</a:t>
            </a:r>
          </a:p>
          <a:p>
            <a:pPr algn="just" eaLnBrk="1" hangingPunct="1">
              <a:buFontTx/>
              <a:buNone/>
            </a:pPr>
            <a:r>
              <a:rPr lang="en-US" altLang="zh-CN" sz="2800" i="1"/>
              <a:t>         </a:t>
            </a:r>
            <a:r>
              <a:rPr lang="en-US" altLang="zh-CN" sz="2800"/>
              <a:t>={〈1, 1〉,〈2, 2〉, 〈3, 3〉, 〈1, 2〉,〈2, 1〉}</a:t>
            </a:r>
          </a:p>
          <a:p>
            <a:pPr algn="just" eaLnBrk="1" hangingPunct="1">
              <a:buFontTx/>
              <a:buNone/>
            </a:pPr>
            <a:r>
              <a:rPr lang="en-US" altLang="zh-CN" sz="2800"/>
              <a:t>  </a:t>
            </a:r>
            <a:r>
              <a:rPr lang="en-US" altLang="zh-CN" sz="2800" i="1"/>
              <a:t>s</a:t>
            </a:r>
            <a:r>
              <a:rPr lang="en-US" altLang="zh-CN" sz="2800"/>
              <a:t>(</a:t>
            </a:r>
            <a:r>
              <a:rPr lang="en-US" altLang="zh-CN" sz="2800" i="1"/>
              <a:t>R</a:t>
            </a:r>
            <a:r>
              <a:rPr lang="en-US" altLang="zh-CN" sz="2800" baseline="-25000"/>
              <a:t>2</a:t>
            </a:r>
            <a:r>
              <a:rPr lang="en-US" altLang="zh-CN" sz="2800"/>
              <a:t>)=</a:t>
            </a:r>
            <a:r>
              <a:rPr lang="en-US" altLang="zh-CN" sz="2800" i="1"/>
              <a:t>R</a:t>
            </a:r>
            <a:r>
              <a:rPr lang="en-US" altLang="zh-CN" sz="2800"/>
              <a:t>∪</a:t>
            </a:r>
            <a:r>
              <a:rPr lang="en-US" altLang="zh-CN" sz="2800" i="1"/>
              <a:t>R</a:t>
            </a:r>
            <a:r>
              <a:rPr lang="en-US" altLang="zh-CN" sz="2800" baseline="30000"/>
              <a:t>-1</a:t>
            </a:r>
            <a:r>
              <a:rPr lang="en-US" altLang="zh-CN" sz="2800"/>
              <a:t>={〈1, 2〉,〈2, 1〉}=</a:t>
            </a:r>
            <a:r>
              <a:rPr lang="en-US" altLang="zh-CN" sz="2800" i="1"/>
              <a:t>R</a:t>
            </a:r>
            <a:r>
              <a:rPr lang="en-US" altLang="zh-CN" sz="2800" baseline="-25000"/>
              <a:t>2</a:t>
            </a:r>
          </a:p>
          <a:p>
            <a:pPr algn="just" eaLnBrk="1" hangingPunct="1">
              <a:buFontTx/>
              <a:buNone/>
            </a:pPr>
            <a:r>
              <a:rPr lang="en-US" altLang="zh-CN" sz="2800"/>
              <a:t>  </a:t>
            </a:r>
            <a:r>
              <a:rPr lang="en-US" altLang="zh-CN" sz="2800" i="1"/>
              <a:t>t</a:t>
            </a:r>
            <a:r>
              <a:rPr lang="en-US" altLang="zh-CN" sz="2800"/>
              <a:t>(</a:t>
            </a:r>
            <a:r>
              <a:rPr lang="en-US" altLang="zh-CN" sz="2800" i="1"/>
              <a:t>R</a:t>
            </a:r>
            <a:r>
              <a:rPr lang="en-US" altLang="zh-CN" sz="2800" baseline="-25000"/>
              <a:t>2</a:t>
            </a:r>
            <a:r>
              <a:rPr lang="en-US" altLang="zh-CN" sz="2800"/>
              <a:t>)={〈1, 2〉,〈2, 1〉,〈1, 1〉,〈2, 2〉}</a:t>
            </a:r>
          </a:p>
          <a:p>
            <a:pPr algn="just" eaLnBrk="1" hangingPunct="1">
              <a:buFontTx/>
              <a:buNone/>
            </a:pPr>
            <a:r>
              <a:rPr lang="en-US" altLang="zh-CN" sz="2800"/>
              <a:t>  </a:t>
            </a:r>
            <a:r>
              <a:rPr lang="en-US" altLang="zh-CN" sz="2800" i="1"/>
              <a:t>r</a:t>
            </a:r>
            <a:r>
              <a:rPr lang="en-US" altLang="zh-CN" sz="2800"/>
              <a:t>(</a:t>
            </a:r>
            <a:r>
              <a:rPr lang="en-US" altLang="zh-CN" sz="2800" i="1"/>
              <a:t>R</a:t>
            </a:r>
            <a:r>
              <a:rPr lang="en-US" altLang="zh-CN" sz="2800" baseline="-25000"/>
              <a:t>3</a:t>
            </a:r>
            <a:r>
              <a:rPr lang="en-US" altLang="zh-CN" sz="2800"/>
              <a:t>)=</a:t>
            </a:r>
            <a:r>
              <a:rPr lang="en-US" altLang="zh-CN" sz="2800" i="1"/>
              <a:t>I</a:t>
            </a:r>
            <a:r>
              <a:rPr lang="en-US" altLang="zh-CN" sz="2800" i="1" baseline="-25000"/>
              <a:t>A</a:t>
            </a:r>
            <a:r>
              <a:rPr lang="en-US" altLang="zh-CN" sz="2800"/>
              <a:t>∪</a:t>
            </a:r>
            <a:r>
              <a:rPr lang="en-US" altLang="zh-CN" sz="2800" i="1"/>
              <a:t>R</a:t>
            </a:r>
            <a:r>
              <a:rPr lang="en-US" altLang="zh-CN" sz="2800"/>
              <a:t>={〈1, 2〉,〈1, 1〉,〈2, 2〉, 〈3, 3〉}</a:t>
            </a:r>
          </a:p>
          <a:p>
            <a:pPr algn="just" eaLnBrk="1" hangingPunct="1">
              <a:buFontTx/>
              <a:buNone/>
            </a:pPr>
            <a:r>
              <a:rPr lang="en-US" altLang="zh-CN" sz="2800"/>
              <a:t>  </a:t>
            </a:r>
            <a:r>
              <a:rPr lang="en-US" altLang="zh-CN" sz="2800" i="1"/>
              <a:t>s</a:t>
            </a:r>
            <a:r>
              <a:rPr lang="en-US" altLang="zh-CN" sz="2800"/>
              <a:t>(</a:t>
            </a:r>
            <a:r>
              <a:rPr lang="en-US" altLang="zh-CN" sz="2800" i="1"/>
              <a:t>R</a:t>
            </a:r>
            <a:r>
              <a:rPr lang="en-US" altLang="zh-CN" sz="2800" baseline="-25000"/>
              <a:t>3</a:t>
            </a:r>
            <a:r>
              <a:rPr lang="en-US" altLang="zh-CN" sz="2800"/>
              <a:t>)=</a:t>
            </a:r>
            <a:r>
              <a:rPr lang="en-US" altLang="zh-CN" sz="2800" i="1"/>
              <a:t>R</a:t>
            </a:r>
            <a:r>
              <a:rPr lang="en-US" altLang="zh-CN" sz="2800"/>
              <a:t>∪</a:t>
            </a:r>
            <a:r>
              <a:rPr lang="en-US" altLang="zh-CN" sz="2800" i="1"/>
              <a:t>R  </a:t>
            </a:r>
            <a:r>
              <a:rPr lang="en-US" altLang="zh-CN" sz="2800" baseline="30000"/>
              <a:t>-1</a:t>
            </a:r>
            <a:r>
              <a:rPr lang="en-US" altLang="zh-CN" sz="2800"/>
              <a:t>={〈1, 2〉,〈2, 1〉}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</a:t>
            </a:r>
            <a:r>
              <a:rPr lang="en-US" altLang="zh-CN" sz="2800" i="1"/>
              <a:t>t</a:t>
            </a:r>
            <a:r>
              <a:rPr lang="en-US" altLang="zh-CN" sz="2800"/>
              <a:t>(</a:t>
            </a:r>
            <a:r>
              <a:rPr lang="en-US" altLang="zh-CN" sz="2800" i="1"/>
              <a:t>R</a:t>
            </a:r>
            <a:r>
              <a:rPr lang="en-US" altLang="zh-CN" sz="2800" baseline="-25000"/>
              <a:t>3</a:t>
            </a:r>
            <a:r>
              <a:rPr lang="en-US" altLang="zh-CN" sz="2800"/>
              <a:t>)={〈1, 2〉}=</a:t>
            </a:r>
            <a:r>
              <a:rPr lang="en-US" altLang="zh-CN" sz="2800" i="1"/>
              <a:t>R</a:t>
            </a:r>
            <a:r>
              <a:rPr lang="en-US" altLang="zh-CN" sz="2800" baseline="-25000"/>
              <a:t>3</a:t>
            </a:r>
            <a:r>
              <a:rPr lang="en-US" altLang="zh-CN" sz="2800"/>
              <a:t> </a:t>
            </a:r>
          </a:p>
        </p:txBody>
      </p:sp>
    </p:spTree>
  </p:cSld>
  <p:clrMapOvr>
    <a:masterClrMapping/>
  </p:clrMapOvr>
  <p:transition spd="med"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3476" name="Object 4">
            <a:extLst>
              <a:ext uri="{FF2B5EF4-FFF2-40B4-BE49-F238E27FC236}">
                <a16:creationId xmlns:a16="http://schemas.microsoft.com/office/drawing/2014/main" id="{DF23436E-7EF7-CE42-B953-7D528E7EAD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438985"/>
              </p:ext>
            </p:extLst>
          </p:nvPr>
        </p:nvGraphicFramePr>
        <p:xfrm>
          <a:off x="827584" y="260648"/>
          <a:ext cx="7527925" cy="617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8" name="Document" r:id="rId3" imgW="4457700" imgH="3657600" progId="Word.Document.8">
                  <p:embed/>
                </p:oleObj>
              </mc:Choice>
              <mc:Fallback>
                <p:oleObj name="Document" r:id="rId3" imgW="4457700" imgH="36576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60648"/>
                        <a:ext cx="7527925" cy="617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C4F1F58-20D0-F744-A77A-75CC58FFF68D}"/>
              </a:ext>
            </a:extLst>
          </p:cNvPr>
          <p:cNvSpPr txBox="1"/>
          <p:nvPr/>
        </p:nvSpPr>
        <p:spPr>
          <a:xfrm>
            <a:off x="1207170" y="6085255"/>
            <a:ext cx="6101134" cy="70788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因为在</a:t>
            </a:r>
            <a:r>
              <a:rPr lang="en-US" altLang="zh-CN" sz="2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</a:t>
            </a:r>
            <a:r>
              <a:rPr lang="zh-CN" altLang="en-US" sz="2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的关系图中，任意两个顶点</a:t>
            </a:r>
            <a:r>
              <a:rPr lang="zh-CN" altLang="en-CN" sz="2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之间</a:t>
            </a:r>
            <a:r>
              <a:rPr lang="zh-CN" altLang="en-US" sz="2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不含回路的路径最多</a:t>
            </a:r>
            <a:r>
              <a:rPr lang="en-US" altLang="zh-CN" sz="2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</a:t>
            </a:r>
            <a:r>
              <a:rPr lang="zh-CN" altLang="en-US" sz="2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步长，而含有回路的路径不会产生新的路径。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07913-737A-8743-918C-1A09208E75E5}"/>
              </a:ext>
            </a:extLst>
          </p:cNvPr>
          <p:cNvSpPr txBox="1"/>
          <p:nvPr/>
        </p:nvSpPr>
        <p:spPr>
          <a:xfrm>
            <a:off x="7779413" y="3789040"/>
            <a:ext cx="576064" cy="40011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r(R)</a:t>
            </a:r>
            <a:endParaRPr lang="zh-CN" altLang="en-US" sz="2000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661A6-E3D7-5C4C-8DFC-4FDB5BE43D30}"/>
              </a:ext>
            </a:extLst>
          </p:cNvPr>
          <p:cNvSpPr txBox="1"/>
          <p:nvPr/>
        </p:nvSpPr>
        <p:spPr>
          <a:xfrm>
            <a:off x="4427984" y="4509120"/>
            <a:ext cx="576064" cy="40011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s(R)</a:t>
            </a:r>
            <a:endParaRPr lang="zh-CN" altLang="en-US" sz="2000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15166C-8CC6-EE40-A563-866ED9E0BFD3}"/>
              </a:ext>
            </a:extLst>
          </p:cNvPr>
          <p:cNvSpPr txBox="1"/>
          <p:nvPr/>
        </p:nvSpPr>
        <p:spPr>
          <a:xfrm>
            <a:off x="8173815" y="5685145"/>
            <a:ext cx="576064" cy="40011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t(R)</a:t>
            </a:r>
            <a:endParaRPr lang="zh-CN" altLang="en-US" sz="2000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">
            <a:extLst>
              <a:ext uri="{FF2B5EF4-FFF2-40B4-BE49-F238E27FC236}">
                <a16:creationId xmlns:a16="http://schemas.microsoft.com/office/drawing/2014/main" id="{F4A2ECBD-6F1A-3C47-881F-D0FB79D54E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88913"/>
            <a:ext cx="8664575" cy="6408737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/>
              <a:t>【</a:t>
            </a:r>
            <a:r>
              <a:rPr lang="zh-CN" altLang="en-US" sz="2800"/>
              <a:t>例</a:t>
            </a:r>
            <a:r>
              <a:rPr lang="en-US" altLang="zh-CN" sz="2800"/>
              <a:t>7.5.2】 </a:t>
            </a:r>
            <a:r>
              <a:rPr lang="zh-CN" altLang="en-US" sz="2800"/>
              <a:t>设</a:t>
            </a:r>
            <a:r>
              <a:rPr lang="en-US" altLang="zh-CN" sz="2800" i="1"/>
              <a:t>R</a:t>
            </a:r>
            <a:r>
              <a:rPr lang="zh-CN" altLang="en-US" sz="2800"/>
              <a:t>是集合</a:t>
            </a:r>
            <a:r>
              <a:rPr lang="en-US" altLang="zh-CN" sz="2800" i="1"/>
              <a:t>A</a:t>
            </a:r>
            <a:r>
              <a:rPr lang="en-US" altLang="zh-CN" sz="2800"/>
              <a:t>={</a:t>
            </a:r>
            <a:r>
              <a:rPr lang="en-US" altLang="zh-CN" sz="2800" i="1"/>
              <a:t>a</a:t>
            </a:r>
            <a:r>
              <a:rPr lang="en-US" altLang="zh-CN" sz="2800"/>
              <a:t>,</a:t>
            </a:r>
            <a:r>
              <a:rPr lang="en-US" altLang="zh-CN" sz="2800" i="1"/>
              <a:t>b</a:t>
            </a:r>
            <a:r>
              <a:rPr lang="en-US" altLang="zh-CN" sz="2800"/>
              <a:t>,</a:t>
            </a:r>
            <a:r>
              <a:rPr lang="en-US" altLang="zh-CN" sz="2800" i="1"/>
              <a:t>c</a:t>
            </a:r>
            <a:r>
              <a:rPr lang="en-US" altLang="zh-CN" sz="2800"/>
              <a:t>,</a:t>
            </a:r>
            <a:r>
              <a:rPr lang="en-US" altLang="zh-CN" sz="2800" i="1"/>
              <a:t>d</a:t>
            </a:r>
            <a:r>
              <a:rPr lang="en-US" altLang="zh-CN" sz="2800"/>
              <a:t>}</a:t>
            </a:r>
            <a:r>
              <a:rPr lang="zh-CN" altLang="en-US" sz="2800"/>
              <a:t>上的二元关系</a:t>
            </a:r>
          </a:p>
          <a:p>
            <a:pPr algn="just" eaLnBrk="1" hangingPunct="1">
              <a:buFontTx/>
              <a:buNone/>
            </a:pPr>
            <a:r>
              <a:rPr lang="en-US" altLang="zh-CN" sz="2800" i="1"/>
              <a:t>R</a:t>
            </a:r>
            <a:r>
              <a:rPr lang="en-US" altLang="zh-CN" sz="2800"/>
              <a:t>={〈</a:t>
            </a:r>
            <a:r>
              <a:rPr lang="en-US" altLang="zh-CN" sz="2800" i="1"/>
              <a:t>a</a:t>
            </a:r>
            <a:r>
              <a:rPr lang="en-US" altLang="zh-CN" sz="2800"/>
              <a:t>, </a:t>
            </a:r>
            <a:r>
              <a:rPr lang="en-US" altLang="zh-CN" sz="2800" i="1"/>
              <a:t>b</a:t>
            </a:r>
            <a:r>
              <a:rPr lang="en-US" altLang="zh-CN" sz="2800"/>
              <a:t>〉,〈</a:t>
            </a:r>
            <a:r>
              <a:rPr lang="en-US" altLang="zh-CN" sz="2800" i="1"/>
              <a:t>b</a:t>
            </a:r>
            <a:r>
              <a:rPr lang="en-US" altLang="zh-CN" sz="2800"/>
              <a:t>,</a:t>
            </a:r>
            <a:r>
              <a:rPr lang="en-US" altLang="zh-CN" sz="2800" i="1"/>
              <a:t>a</a:t>
            </a:r>
            <a:r>
              <a:rPr lang="en-US" altLang="zh-CN" sz="2800"/>
              <a:t>〉,〈</a:t>
            </a:r>
            <a:r>
              <a:rPr lang="en-US" altLang="zh-CN" sz="2800" i="1"/>
              <a:t>b</a:t>
            </a:r>
            <a:r>
              <a:rPr lang="en-US" altLang="zh-CN" sz="2800"/>
              <a:t>, </a:t>
            </a:r>
            <a:r>
              <a:rPr lang="en-US" altLang="zh-CN" sz="2800" i="1"/>
              <a:t>c</a:t>
            </a:r>
            <a:r>
              <a:rPr lang="en-US" altLang="zh-CN" sz="2800"/>
              <a:t>〉,〈</a:t>
            </a:r>
            <a:r>
              <a:rPr lang="en-US" altLang="zh-CN" sz="2800" i="1"/>
              <a:t>c</a:t>
            </a:r>
            <a:r>
              <a:rPr lang="en-US" altLang="zh-CN" sz="2800"/>
              <a:t>, </a:t>
            </a:r>
            <a:r>
              <a:rPr lang="en-US" altLang="zh-CN" sz="2800" i="1"/>
              <a:t>d</a:t>
            </a:r>
            <a:r>
              <a:rPr lang="en-US" altLang="zh-CN" sz="2800"/>
              <a:t>〉}</a:t>
            </a:r>
            <a:r>
              <a:rPr lang="zh-CN" altLang="en-US" sz="2800"/>
              <a:t>。求</a:t>
            </a:r>
            <a:r>
              <a:rPr lang="en-US" altLang="zh-CN" sz="2800" i="1"/>
              <a:t>R</a:t>
            </a:r>
            <a:r>
              <a:rPr lang="zh-CN" altLang="en-US" sz="2800"/>
              <a:t>的闭包：</a:t>
            </a:r>
          </a:p>
          <a:p>
            <a:pPr algn="just" eaLnBrk="1" hangingPunct="1">
              <a:buFontTx/>
              <a:buNone/>
            </a:pPr>
            <a:r>
              <a:rPr lang="en-US" altLang="zh-CN" sz="2800" i="1"/>
              <a:t>r</a:t>
            </a:r>
            <a:r>
              <a:rPr lang="zh-CN" altLang="en-US" sz="2800"/>
              <a:t>（</a:t>
            </a:r>
            <a:r>
              <a:rPr lang="en-US" altLang="zh-CN" sz="2800" i="1"/>
              <a:t>R</a:t>
            </a:r>
            <a:r>
              <a:rPr lang="zh-CN" altLang="en-US" sz="2800"/>
              <a:t>）、</a:t>
            </a:r>
            <a:r>
              <a:rPr lang="en-US" altLang="zh-CN" sz="2800" i="1"/>
              <a:t>s</a:t>
            </a:r>
            <a:r>
              <a:rPr lang="zh-CN" altLang="en-US" sz="2800"/>
              <a:t>（</a:t>
            </a:r>
            <a:r>
              <a:rPr lang="en-US" altLang="zh-CN" sz="2800" i="1"/>
              <a:t>R</a:t>
            </a:r>
            <a:r>
              <a:rPr lang="zh-CN" altLang="en-US" sz="2800"/>
              <a:t>）、</a:t>
            </a:r>
            <a:r>
              <a:rPr lang="en-US" altLang="zh-CN" sz="2800" i="1"/>
              <a:t>t</a:t>
            </a:r>
            <a:r>
              <a:rPr lang="zh-CN" altLang="en-US" sz="2800"/>
              <a:t>（</a:t>
            </a:r>
            <a:r>
              <a:rPr lang="en-US" altLang="zh-CN" sz="2800" i="1"/>
              <a:t>R</a:t>
            </a:r>
            <a:r>
              <a:rPr lang="zh-CN" altLang="en-US" sz="2800"/>
              <a:t>），并画出对应的关系图。   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解 </a:t>
            </a:r>
            <a:r>
              <a:rPr lang="en-US" altLang="zh-CN" sz="2800" i="1"/>
              <a:t>r</a:t>
            </a:r>
            <a:r>
              <a:rPr lang="en-US" altLang="zh-CN" sz="2800"/>
              <a:t>(</a:t>
            </a:r>
            <a:r>
              <a:rPr lang="en-US" altLang="zh-CN" sz="2800" i="1"/>
              <a:t>R</a:t>
            </a:r>
            <a:r>
              <a:rPr lang="en-US" altLang="zh-CN" sz="2800"/>
              <a:t>)={〈</a:t>
            </a:r>
            <a:r>
              <a:rPr lang="en-US" altLang="zh-CN" sz="2800" i="1"/>
              <a:t>a</a:t>
            </a:r>
            <a:r>
              <a:rPr lang="en-US" altLang="zh-CN" sz="2800"/>
              <a:t>, </a:t>
            </a:r>
            <a:r>
              <a:rPr lang="en-US" altLang="zh-CN" sz="2800" i="1"/>
              <a:t>b</a:t>
            </a:r>
            <a:r>
              <a:rPr lang="en-US" altLang="zh-CN" sz="2800"/>
              <a:t>〉, 〈</a:t>
            </a:r>
            <a:r>
              <a:rPr lang="en-US" altLang="zh-CN" sz="2800" i="1"/>
              <a:t>b</a:t>
            </a:r>
            <a:r>
              <a:rPr lang="en-US" altLang="zh-CN" sz="2800"/>
              <a:t>, </a:t>
            </a:r>
            <a:r>
              <a:rPr lang="en-US" altLang="zh-CN" sz="2800" i="1"/>
              <a:t>a</a:t>
            </a:r>
            <a:r>
              <a:rPr lang="en-US" altLang="zh-CN" sz="2800"/>
              <a:t>〉, 〈</a:t>
            </a:r>
            <a:r>
              <a:rPr lang="en-US" altLang="zh-CN" sz="2800" i="1"/>
              <a:t>b</a:t>
            </a:r>
            <a:r>
              <a:rPr lang="en-US" altLang="zh-CN" sz="2800"/>
              <a:t>, </a:t>
            </a:r>
            <a:r>
              <a:rPr lang="en-US" altLang="zh-CN" sz="2800" i="1"/>
              <a:t>c</a:t>
            </a:r>
            <a:r>
              <a:rPr lang="en-US" altLang="zh-CN" sz="2800"/>
              <a:t>〉, 〈</a:t>
            </a:r>
            <a:r>
              <a:rPr lang="en-US" altLang="zh-CN" sz="2800" i="1"/>
              <a:t>c</a:t>
            </a:r>
            <a:r>
              <a:rPr lang="en-US" altLang="zh-CN" sz="2800"/>
              <a:t>, </a:t>
            </a:r>
            <a:r>
              <a:rPr lang="en-US" altLang="zh-CN" sz="2800" i="1"/>
              <a:t>d</a:t>
            </a:r>
            <a:r>
              <a:rPr lang="en-US" altLang="zh-CN" sz="2800"/>
              <a:t>〉, 〈</a:t>
            </a:r>
            <a:r>
              <a:rPr lang="en-US" altLang="zh-CN" sz="2800" i="1"/>
              <a:t>a</a:t>
            </a:r>
            <a:r>
              <a:rPr lang="en-US" altLang="zh-CN" sz="2800"/>
              <a:t>, </a:t>
            </a:r>
            <a:r>
              <a:rPr lang="en-US" altLang="zh-CN" sz="2800" i="1"/>
              <a:t>a</a:t>
            </a:r>
            <a:r>
              <a:rPr lang="en-US" altLang="zh-CN" sz="2800"/>
              <a:t>〉, 〈</a:t>
            </a:r>
            <a:r>
              <a:rPr lang="en-US" altLang="zh-CN" sz="2800" i="1"/>
              <a:t>b</a:t>
            </a:r>
            <a:r>
              <a:rPr lang="en-US" altLang="zh-CN" sz="2800"/>
              <a:t>, </a:t>
            </a:r>
            <a:r>
              <a:rPr lang="en-US" altLang="zh-CN" sz="2800" i="1"/>
              <a:t>b</a:t>
            </a:r>
            <a:r>
              <a:rPr lang="en-US" altLang="zh-CN" sz="2800"/>
              <a:t>〉, 〈</a:t>
            </a:r>
            <a:r>
              <a:rPr lang="en-US" altLang="zh-CN" sz="2800" i="1"/>
              <a:t>c</a:t>
            </a:r>
            <a:r>
              <a:rPr lang="en-US" altLang="zh-CN" sz="2800"/>
              <a:t>, </a:t>
            </a:r>
            <a:r>
              <a:rPr lang="en-US" altLang="zh-CN" sz="2800" i="1"/>
              <a:t>c</a:t>
            </a:r>
            <a:r>
              <a:rPr lang="en-US" altLang="zh-CN" sz="2800"/>
              <a:t>〉, 〈</a:t>
            </a:r>
            <a:r>
              <a:rPr lang="en-US" altLang="zh-CN" sz="2800" i="1"/>
              <a:t>d</a:t>
            </a:r>
            <a:r>
              <a:rPr lang="en-US" altLang="zh-CN" sz="2800"/>
              <a:t>, </a:t>
            </a:r>
            <a:r>
              <a:rPr lang="en-US" altLang="zh-CN" sz="2800" i="1"/>
              <a:t>d</a:t>
            </a:r>
            <a:r>
              <a:rPr lang="en-US" altLang="zh-CN" sz="2800"/>
              <a:t>〉} </a:t>
            </a:r>
          </a:p>
          <a:p>
            <a:pPr algn="just" eaLnBrk="1" hangingPunct="1">
              <a:buFontTx/>
              <a:buNone/>
            </a:pPr>
            <a:r>
              <a:rPr lang="en-US" altLang="zh-CN" sz="2800"/>
              <a:t>  </a:t>
            </a:r>
            <a:r>
              <a:rPr lang="en-US" altLang="zh-CN" sz="2800" i="1"/>
              <a:t>s</a:t>
            </a:r>
            <a:r>
              <a:rPr lang="en-US" altLang="zh-CN" sz="2800"/>
              <a:t>(</a:t>
            </a:r>
            <a:r>
              <a:rPr lang="en-US" altLang="zh-CN" sz="2800" i="1"/>
              <a:t>R</a:t>
            </a:r>
            <a:r>
              <a:rPr lang="en-US" altLang="zh-CN" sz="2800"/>
              <a:t>)={〈</a:t>
            </a:r>
            <a:r>
              <a:rPr lang="en-US" altLang="zh-CN" sz="2800" i="1"/>
              <a:t>a</a:t>
            </a:r>
            <a:r>
              <a:rPr lang="en-US" altLang="zh-CN" sz="2800"/>
              <a:t>, </a:t>
            </a:r>
            <a:r>
              <a:rPr lang="en-US" altLang="zh-CN" sz="2800" i="1"/>
              <a:t>b</a:t>
            </a:r>
            <a:r>
              <a:rPr lang="en-US" altLang="zh-CN" sz="2800"/>
              <a:t>〉, 〈</a:t>
            </a:r>
            <a:r>
              <a:rPr lang="en-US" altLang="zh-CN" sz="2800" i="1"/>
              <a:t>b</a:t>
            </a:r>
            <a:r>
              <a:rPr lang="en-US" altLang="zh-CN" sz="2800"/>
              <a:t>, </a:t>
            </a:r>
            <a:r>
              <a:rPr lang="en-US" altLang="zh-CN" sz="2800" i="1"/>
              <a:t>a</a:t>
            </a:r>
            <a:r>
              <a:rPr lang="en-US" altLang="zh-CN" sz="2800"/>
              <a:t>〉, 〈</a:t>
            </a:r>
            <a:r>
              <a:rPr lang="en-US" altLang="zh-CN" sz="2800" i="1"/>
              <a:t>b</a:t>
            </a:r>
            <a:r>
              <a:rPr lang="en-US" altLang="zh-CN" sz="2800"/>
              <a:t>, </a:t>
            </a:r>
            <a:r>
              <a:rPr lang="en-US" altLang="zh-CN" sz="2800" i="1"/>
              <a:t>c</a:t>
            </a:r>
            <a:r>
              <a:rPr lang="en-US" altLang="zh-CN" sz="2800"/>
              <a:t>〉, 〈</a:t>
            </a:r>
            <a:r>
              <a:rPr lang="en-US" altLang="zh-CN" sz="2800" i="1"/>
              <a:t>c</a:t>
            </a:r>
            <a:r>
              <a:rPr lang="en-US" altLang="zh-CN" sz="2800"/>
              <a:t>, </a:t>
            </a:r>
            <a:r>
              <a:rPr lang="en-US" altLang="zh-CN" sz="2800" i="1"/>
              <a:t>d</a:t>
            </a:r>
            <a:r>
              <a:rPr lang="en-US" altLang="zh-CN" sz="2800"/>
              <a:t>〉, 〈</a:t>
            </a:r>
            <a:r>
              <a:rPr lang="en-US" altLang="zh-CN" sz="2800" i="1"/>
              <a:t>c</a:t>
            </a:r>
            <a:r>
              <a:rPr lang="en-US" altLang="zh-CN" sz="2800"/>
              <a:t>, </a:t>
            </a:r>
            <a:r>
              <a:rPr lang="en-US" altLang="zh-CN" sz="2800" i="1"/>
              <a:t>b</a:t>
            </a:r>
            <a:r>
              <a:rPr lang="en-US" altLang="zh-CN" sz="2800"/>
              <a:t>〉, 〈</a:t>
            </a:r>
            <a:r>
              <a:rPr lang="en-US" altLang="zh-CN" sz="2800" i="1"/>
              <a:t>d</a:t>
            </a:r>
            <a:r>
              <a:rPr lang="en-US" altLang="zh-CN" sz="2800"/>
              <a:t>, </a:t>
            </a:r>
            <a:r>
              <a:rPr lang="en-US" altLang="zh-CN" sz="2800" i="1"/>
              <a:t>c</a:t>
            </a:r>
            <a:r>
              <a:rPr lang="en-US" altLang="zh-CN" sz="2800"/>
              <a:t>〉}</a:t>
            </a:r>
          </a:p>
          <a:p>
            <a:pPr algn="just" eaLnBrk="1" hangingPunct="1">
              <a:buFontTx/>
              <a:buNone/>
            </a:pPr>
            <a:r>
              <a:rPr lang="en-US" altLang="zh-CN" sz="2800"/>
              <a:t>  </a:t>
            </a:r>
            <a:r>
              <a:rPr lang="en-US" altLang="zh-CN" sz="2800" i="1"/>
              <a:t>t</a:t>
            </a:r>
            <a:r>
              <a:rPr lang="en-US" altLang="zh-CN" sz="2800"/>
              <a:t>(</a:t>
            </a:r>
            <a:r>
              <a:rPr lang="en-US" altLang="zh-CN" sz="2800" i="1"/>
              <a:t>R</a:t>
            </a:r>
            <a:r>
              <a:rPr lang="en-US" altLang="zh-CN" sz="2800"/>
              <a:t>)={〈</a:t>
            </a:r>
            <a:r>
              <a:rPr lang="en-US" altLang="zh-CN" sz="2800" i="1"/>
              <a:t>a</a:t>
            </a:r>
            <a:r>
              <a:rPr lang="en-US" altLang="zh-CN" sz="2800"/>
              <a:t>,</a:t>
            </a:r>
            <a:r>
              <a:rPr lang="en-US" altLang="zh-CN" sz="2800" i="1"/>
              <a:t>b</a:t>
            </a:r>
            <a:r>
              <a:rPr lang="en-US" altLang="zh-CN" sz="2800"/>
              <a:t>〉, 〈</a:t>
            </a:r>
            <a:r>
              <a:rPr lang="en-US" altLang="zh-CN" sz="2800" i="1"/>
              <a:t>b</a:t>
            </a:r>
            <a:r>
              <a:rPr lang="en-US" altLang="zh-CN" sz="2800"/>
              <a:t>,</a:t>
            </a:r>
            <a:r>
              <a:rPr lang="en-US" altLang="zh-CN" sz="2800" i="1"/>
              <a:t>a</a:t>
            </a:r>
            <a:r>
              <a:rPr lang="en-US" altLang="zh-CN" sz="2800"/>
              <a:t>〉, 〈</a:t>
            </a:r>
            <a:r>
              <a:rPr lang="en-US" altLang="zh-CN" sz="2800" i="1"/>
              <a:t>b</a:t>
            </a:r>
            <a:r>
              <a:rPr lang="en-US" altLang="zh-CN" sz="2800"/>
              <a:t>,</a:t>
            </a:r>
            <a:r>
              <a:rPr lang="en-US" altLang="zh-CN" sz="2800" i="1"/>
              <a:t>c</a:t>
            </a:r>
            <a:r>
              <a:rPr lang="en-US" altLang="zh-CN" sz="2800"/>
              <a:t>〉, 〈</a:t>
            </a:r>
            <a:r>
              <a:rPr lang="en-US" altLang="zh-CN" sz="2800" i="1"/>
              <a:t>c</a:t>
            </a:r>
            <a:r>
              <a:rPr lang="en-US" altLang="zh-CN" sz="2800"/>
              <a:t>,</a:t>
            </a:r>
            <a:r>
              <a:rPr lang="en-US" altLang="zh-CN" sz="2800" i="1"/>
              <a:t>d</a:t>
            </a:r>
            <a:r>
              <a:rPr lang="en-US" altLang="zh-CN" sz="2800"/>
              <a:t>〉, 〈</a:t>
            </a:r>
            <a:r>
              <a:rPr lang="en-US" altLang="zh-CN" sz="2800" i="1"/>
              <a:t>a</a:t>
            </a:r>
            <a:r>
              <a:rPr lang="en-US" altLang="zh-CN" sz="2800"/>
              <a:t>,</a:t>
            </a:r>
            <a:r>
              <a:rPr lang="en-US" altLang="zh-CN" sz="2800" i="1"/>
              <a:t>a</a:t>
            </a:r>
            <a:r>
              <a:rPr lang="en-US" altLang="zh-CN" sz="2800"/>
              <a:t>〉, 〈</a:t>
            </a:r>
            <a:r>
              <a:rPr lang="en-US" altLang="zh-CN" sz="2800" i="1"/>
              <a:t>a</a:t>
            </a:r>
            <a:r>
              <a:rPr lang="en-US" altLang="zh-CN" sz="2800"/>
              <a:t>,</a:t>
            </a:r>
            <a:r>
              <a:rPr lang="en-US" altLang="zh-CN" sz="2800" i="1"/>
              <a:t>c</a:t>
            </a:r>
            <a:r>
              <a:rPr lang="en-US" altLang="zh-CN" sz="2800"/>
              <a:t>〉, 〈</a:t>
            </a:r>
            <a:r>
              <a:rPr lang="en-US" altLang="zh-CN" sz="2800" i="1"/>
              <a:t>b</a:t>
            </a:r>
            <a:r>
              <a:rPr lang="en-US" altLang="zh-CN" sz="2800"/>
              <a:t>,</a:t>
            </a:r>
            <a:r>
              <a:rPr lang="en-US" altLang="zh-CN" sz="2800" i="1"/>
              <a:t>b</a:t>
            </a:r>
            <a:r>
              <a:rPr lang="en-US" altLang="zh-CN" sz="2800"/>
              <a:t>〉, 〈</a:t>
            </a:r>
            <a:r>
              <a:rPr lang="en-US" altLang="zh-CN" sz="2800" i="1"/>
              <a:t>b</a:t>
            </a:r>
            <a:r>
              <a:rPr lang="en-US" altLang="zh-CN" sz="2800"/>
              <a:t>,</a:t>
            </a:r>
            <a:r>
              <a:rPr lang="en-US" altLang="zh-CN" sz="2800" i="1"/>
              <a:t>d</a:t>
            </a:r>
            <a:r>
              <a:rPr lang="en-US" altLang="zh-CN" sz="2800"/>
              <a:t>〉, 〈</a:t>
            </a:r>
            <a:r>
              <a:rPr lang="en-US" altLang="zh-CN" sz="2800" i="1"/>
              <a:t>a</a:t>
            </a:r>
            <a:r>
              <a:rPr lang="en-US" altLang="zh-CN" sz="2800"/>
              <a:t>,</a:t>
            </a:r>
            <a:r>
              <a:rPr lang="en-US" altLang="zh-CN" sz="2800" i="1"/>
              <a:t>d</a:t>
            </a:r>
            <a:r>
              <a:rPr lang="en-US" altLang="zh-CN" sz="2800"/>
              <a:t>〉}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其对应的关系图分别如图</a:t>
            </a:r>
            <a:r>
              <a:rPr lang="en-US" altLang="zh-CN" sz="2800"/>
              <a:t>7.5.1(</a:t>
            </a:r>
            <a:r>
              <a:rPr lang="en-US" altLang="zh-CN" sz="2800" i="1"/>
              <a:t>a</a:t>
            </a:r>
            <a:r>
              <a:rPr lang="en-US" altLang="zh-CN" sz="2800"/>
              <a:t>)</a:t>
            </a:r>
            <a:r>
              <a:rPr lang="zh-CN" altLang="en-US" sz="2800"/>
              <a:t>、 </a:t>
            </a:r>
            <a:r>
              <a:rPr lang="en-US" altLang="zh-CN" sz="2800"/>
              <a:t>(</a:t>
            </a:r>
            <a:r>
              <a:rPr lang="en-US" altLang="zh-CN" sz="2800" i="1"/>
              <a:t>b</a:t>
            </a:r>
            <a:r>
              <a:rPr lang="en-US" altLang="zh-CN" sz="2800"/>
              <a:t>)</a:t>
            </a:r>
            <a:r>
              <a:rPr lang="zh-CN" altLang="en-US" sz="2800"/>
              <a:t>、 </a:t>
            </a:r>
            <a:r>
              <a:rPr lang="en-US" altLang="zh-CN" sz="2800"/>
              <a:t>(</a:t>
            </a:r>
            <a:r>
              <a:rPr lang="en-US" altLang="zh-CN" sz="2800" i="1"/>
              <a:t>c</a:t>
            </a:r>
            <a:r>
              <a:rPr lang="en-US" altLang="zh-CN" sz="2800"/>
              <a:t>)</a:t>
            </a:r>
            <a:r>
              <a:rPr lang="zh-CN" altLang="en-US" sz="2800"/>
              <a:t>所示。 </a:t>
            </a:r>
          </a:p>
        </p:txBody>
      </p:sp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4D1D3042-C307-A948-A74A-894B4B60A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CN"/>
              <a:t>一</a:t>
            </a:r>
            <a:r>
              <a:rPr lang="en-US" altLang="zh-CN"/>
              <a:t>.</a:t>
            </a:r>
            <a:r>
              <a:rPr lang="zh-CN" altLang="en-US"/>
              <a:t> 五种性质的定义</a:t>
            </a:r>
            <a:endParaRPr lang="en-CN" alt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A6D4E-E69A-F246-9D07-E3E80C4E4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28775"/>
            <a:ext cx="8287072" cy="4824413"/>
          </a:xfrm>
        </p:spPr>
        <p:txBody>
          <a:bodyPr/>
          <a:lstStyle/>
          <a:p>
            <a:pPr>
              <a:defRPr/>
            </a:pPr>
            <a:r>
              <a:rPr lang="zh-CN" altLang="en-US" b="1" dirty="0"/>
              <a:t>传递性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1800" dirty="0"/>
              <a:t>定义</a:t>
            </a:r>
            <a:r>
              <a:rPr lang="en-US" sz="1800" dirty="0"/>
              <a:t>7.13 </a:t>
            </a:r>
            <a:r>
              <a:rPr lang="zh-CN" altLang="en-US" sz="1800" dirty="0"/>
              <a:t>设</a:t>
            </a:r>
            <a:r>
              <a:rPr lang="en-US" sz="1800" i="1" dirty="0"/>
              <a:t>R</a:t>
            </a:r>
            <a:r>
              <a:rPr lang="zh-CN" altLang="en-US" sz="1800" dirty="0"/>
              <a:t>为</a:t>
            </a:r>
            <a:r>
              <a:rPr lang="en-US" sz="1800" i="1" dirty="0"/>
              <a:t>A</a:t>
            </a:r>
            <a:r>
              <a:rPr lang="zh-CN" altLang="en-US" sz="1800" dirty="0"/>
              <a:t>上的关系</a:t>
            </a:r>
            <a:r>
              <a:rPr lang="en-US" sz="1800" dirty="0"/>
              <a:t>, </a:t>
            </a:r>
            <a:r>
              <a:rPr lang="zh-CN" altLang="en-US" sz="1800" dirty="0"/>
              <a:t>若</a:t>
            </a:r>
            <a:br>
              <a:rPr lang="en-US" sz="1800" dirty="0"/>
            </a:br>
            <a:r>
              <a:rPr lang="en-US" sz="1800" dirty="0"/>
              <a:t>    </a:t>
            </a:r>
            <a:r>
              <a:rPr lang="en-US" sz="1800" dirty="0">
                <a:sym typeface="Symbol" pitchFamily="2" charset="2"/>
              </a:rPr>
              <a:t></a:t>
            </a:r>
            <a:r>
              <a:rPr lang="en-US" sz="1800" i="1" dirty="0" err="1"/>
              <a:t>x</a:t>
            </a:r>
            <a:r>
              <a:rPr lang="en-US" sz="1800" dirty="0" err="1">
                <a:sym typeface="Symbol" pitchFamily="2" charset="2"/>
              </a:rPr>
              <a:t></a:t>
            </a:r>
            <a:r>
              <a:rPr lang="en-US" sz="1800" i="1" dirty="0" err="1"/>
              <a:t>y</a:t>
            </a:r>
            <a:r>
              <a:rPr lang="en-US" sz="1800" dirty="0" err="1">
                <a:sym typeface="Symbol" pitchFamily="2" charset="2"/>
              </a:rPr>
              <a:t></a:t>
            </a:r>
            <a:r>
              <a:rPr lang="en-US" sz="1800" i="1" dirty="0" err="1"/>
              <a:t>z</a:t>
            </a:r>
            <a:r>
              <a:rPr lang="en-US" sz="1800" dirty="0"/>
              <a:t>(</a:t>
            </a:r>
            <a:r>
              <a:rPr lang="en-US" sz="1800" i="1" dirty="0" err="1"/>
              <a:t>x</a:t>
            </a:r>
            <a:r>
              <a:rPr lang="en-US" sz="1800" dirty="0" err="1"/>
              <a:t>,</a:t>
            </a:r>
            <a:r>
              <a:rPr lang="en-US" sz="1800" i="1" dirty="0" err="1"/>
              <a:t>y</a:t>
            </a:r>
            <a:r>
              <a:rPr lang="en-US" sz="1800" dirty="0" err="1"/>
              <a:t>,</a:t>
            </a:r>
            <a:r>
              <a:rPr lang="en-US" sz="1800" i="1" dirty="0" err="1"/>
              <a:t>z</a:t>
            </a:r>
            <a:r>
              <a:rPr lang="zh-CN" altLang="en-US" sz="1800" dirty="0"/>
              <a:t>∈</a:t>
            </a:r>
            <a:r>
              <a:rPr lang="en-US" sz="1800" i="1" dirty="0"/>
              <a:t>A</a:t>
            </a:r>
            <a:r>
              <a:rPr lang="zh-CN" altLang="en-US" sz="1800" dirty="0"/>
              <a:t>∧</a:t>
            </a:r>
            <a:r>
              <a:rPr lang="en-US" sz="1800" dirty="0"/>
              <a:t>&lt;</a:t>
            </a:r>
            <a:r>
              <a:rPr lang="en-US" sz="1800" i="1" dirty="0" err="1"/>
              <a:t>x</a:t>
            </a:r>
            <a:r>
              <a:rPr lang="en-US" sz="1800" dirty="0" err="1"/>
              <a:t>,</a:t>
            </a:r>
            <a:r>
              <a:rPr lang="en-US" sz="1800" i="1" dirty="0" err="1"/>
              <a:t>y</a:t>
            </a:r>
            <a:r>
              <a:rPr lang="en-US" sz="1800" dirty="0"/>
              <a:t>&gt;</a:t>
            </a:r>
            <a:r>
              <a:rPr lang="zh-CN" altLang="en-US" sz="1800" dirty="0"/>
              <a:t>∈</a:t>
            </a:r>
            <a:r>
              <a:rPr lang="en-US" sz="1800" i="1" dirty="0"/>
              <a:t>R</a:t>
            </a:r>
            <a:r>
              <a:rPr lang="zh-CN" altLang="en-US" sz="1800" dirty="0"/>
              <a:t>∧</a:t>
            </a:r>
            <a:r>
              <a:rPr lang="en-US" sz="1800" dirty="0"/>
              <a:t>&lt;</a:t>
            </a:r>
            <a:r>
              <a:rPr lang="en-US" sz="1800" i="1" dirty="0" err="1"/>
              <a:t>y</a:t>
            </a:r>
            <a:r>
              <a:rPr lang="en-US" sz="1800" dirty="0" err="1"/>
              <a:t>,</a:t>
            </a:r>
            <a:r>
              <a:rPr lang="en-US" sz="1800" i="1" dirty="0" err="1"/>
              <a:t>z</a:t>
            </a:r>
            <a:r>
              <a:rPr lang="en-US" sz="1800" dirty="0"/>
              <a:t>&gt;</a:t>
            </a:r>
            <a:r>
              <a:rPr lang="zh-CN" altLang="en-US" sz="1800" dirty="0"/>
              <a:t>∈</a:t>
            </a:r>
            <a:r>
              <a:rPr lang="en-US" sz="1800" i="1" dirty="0"/>
              <a:t>R</a:t>
            </a:r>
            <a:r>
              <a:rPr lang="en-US" sz="1800" dirty="0"/>
              <a:t>→&lt;</a:t>
            </a:r>
            <a:r>
              <a:rPr lang="en-US" sz="1800" i="1" dirty="0" err="1"/>
              <a:t>x</a:t>
            </a:r>
            <a:r>
              <a:rPr lang="en-US" sz="1800" dirty="0" err="1"/>
              <a:t>,</a:t>
            </a:r>
            <a:r>
              <a:rPr lang="en-US" sz="1800" i="1" dirty="0" err="1"/>
              <a:t>z</a:t>
            </a:r>
            <a:r>
              <a:rPr lang="en-US" sz="1800" dirty="0"/>
              <a:t>&gt;</a:t>
            </a:r>
            <a:r>
              <a:rPr lang="zh-CN" altLang="en-US" sz="1800" dirty="0"/>
              <a:t>∈</a:t>
            </a:r>
            <a:r>
              <a:rPr lang="en-US" sz="1800" i="1" dirty="0"/>
              <a:t>R</a:t>
            </a:r>
            <a:r>
              <a:rPr lang="en-US" sz="1800" dirty="0"/>
              <a:t>),</a:t>
            </a:r>
            <a:br>
              <a:rPr lang="en-US" sz="1800" dirty="0"/>
            </a:br>
            <a:r>
              <a:rPr lang="zh-CN" altLang="en-US" sz="1800" dirty="0"/>
              <a:t>   </a:t>
            </a:r>
            <a:r>
              <a:rPr lang="en-US" sz="1800" dirty="0"/>
              <a:t>            </a:t>
            </a:r>
            <a:r>
              <a:rPr lang="zh-CN" altLang="en-US" sz="1800" dirty="0"/>
              <a:t> 则称</a:t>
            </a:r>
            <a:r>
              <a:rPr lang="en-US" sz="1800" i="1" dirty="0"/>
              <a:t>R</a:t>
            </a:r>
            <a:r>
              <a:rPr lang="zh-CN" altLang="en-US" sz="1800" dirty="0"/>
              <a:t>是</a:t>
            </a:r>
            <a:r>
              <a:rPr lang="en-US" sz="1800" i="1" dirty="0"/>
              <a:t>A</a:t>
            </a:r>
            <a:r>
              <a:rPr lang="zh-CN" altLang="en-US" sz="1800" dirty="0"/>
              <a:t>上的传递关系</a:t>
            </a:r>
            <a:r>
              <a:rPr lang="en-US" sz="1800" dirty="0"/>
              <a:t>.</a:t>
            </a:r>
            <a:r>
              <a:rPr lang="en-US" altLang="zh-CN" sz="1800" dirty="0"/>
              <a:t>     </a:t>
            </a:r>
          </a:p>
          <a:p>
            <a:pPr marL="0" indent="0">
              <a:buNone/>
            </a:pPr>
            <a:r>
              <a:rPr lang="zh-CN" altLang="en-US" sz="1800" dirty="0"/>
              <a:t>实例：</a:t>
            </a:r>
            <a:endParaRPr lang="en-CN" sz="1800" dirty="0"/>
          </a:p>
          <a:p>
            <a:pPr marL="0" indent="0">
              <a:buNone/>
            </a:pPr>
            <a:r>
              <a:rPr lang="zh-CN" altLang="en-US" sz="1800" dirty="0"/>
              <a:t>     </a:t>
            </a:r>
            <a:r>
              <a:rPr lang="en-US" altLang="zh-CN" sz="1800" dirty="0"/>
              <a:t> </a:t>
            </a:r>
            <a:r>
              <a:rPr lang="en-US" sz="1800" i="1" dirty="0"/>
              <a:t>A</a:t>
            </a:r>
            <a:r>
              <a:rPr lang="zh-CN" altLang="en-US" sz="1800" dirty="0"/>
              <a:t>上的全域关系</a:t>
            </a:r>
            <a:r>
              <a:rPr lang="en-US" sz="1800" i="1" dirty="0"/>
              <a:t>E</a:t>
            </a:r>
            <a:r>
              <a:rPr lang="en-US" sz="1800" i="1" baseline="-25000" dirty="0"/>
              <a:t>A</a:t>
            </a:r>
            <a:r>
              <a:rPr lang="en-US" sz="1800" dirty="0"/>
              <a:t>,</a:t>
            </a:r>
            <a:r>
              <a:rPr lang="zh-CN" altLang="en-US" sz="1800" dirty="0"/>
              <a:t>恒等关系</a:t>
            </a:r>
            <a:r>
              <a:rPr lang="en-US" sz="1800" i="1" dirty="0"/>
              <a:t>I</a:t>
            </a:r>
            <a:r>
              <a:rPr lang="en-US" sz="1800" i="1" baseline="-25000" dirty="0"/>
              <a:t>A</a:t>
            </a:r>
            <a:r>
              <a:rPr lang="zh-CN" altLang="en-US" sz="1800" dirty="0"/>
              <a:t>和空关系</a:t>
            </a:r>
            <a:r>
              <a:rPr lang="en-US" sz="1800" dirty="0">
                <a:sym typeface="Symbol" pitchFamily="2" charset="2"/>
              </a:rPr>
              <a:t></a:t>
            </a:r>
            <a:endParaRPr lang="en-CN" sz="1800" dirty="0"/>
          </a:p>
          <a:p>
            <a:pPr marL="0" indent="0">
              <a:buNone/>
            </a:pPr>
            <a:r>
              <a:rPr lang="zh-CN" altLang="en-US" sz="1800" dirty="0"/>
              <a:t>      小于等于和小于关系，整除关系，包含与真包含关系</a:t>
            </a:r>
            <a:endParaRPr lang="en-CN" sz="1800" dirty="0"/>
          </a:p>
          <a:p>
            <a:pPr marL="0" indent="0">
              <a:buNone/>
            </a:pPr>
            <a:r>
              <a:rPr lang="zh-CN" altLang="en-US" sz="1800" dirty="0"/>
              <a:t>      设</a:t>
            </a:r>
            <a:r>
              <a:rPr lang="en-US" sz="1800" i="1" dirty="0"/>
              <a:t>A</a:t>
            </a:r>
            <a:r>
              <a:rPr lang="zh-CN" altLang="en-US" sz="1800" dirty="0"/>
              <a:t>＝</a:t>
            </a:r>
            <a:r>
              <a:rPr lang="en-US" sz="1800" dirty="0"/>
              <a:t>{1,2,3}, </a:t>
            </a:r>
            <a:r>
              <a:rPr lang="en-US" sz="1800" i="1" dirty="0"/>
              <a:t>R</a:t>
            </a:r>
            <a:r>
              <a:rPr lang="en-US" sz="1800" baseline="-25000" dirty="0"/>
              <a:t>1</a:t>
            </a:r>
            <a:r>
              <a:rPr lang="en-US" sz="1800" dirty="0"/>
              <a:t>, </a:t>
            </a:r>
            <a:r>
              <a:rPr lang="en-US" sz="1800" i="1" dirty="0"/>
              <a:t>R</a:t>
            </a:r>
            <a:r>
              <a:rPr lang="en-US" sz="1800" baseline="-25000" dirty="0"/>
              <a:t>2</a:t>
            </a:r>
            <a:r>
              <a:rPr lang="en-US" sz="1800" dirty="0"/>
              <a:t>, </a:t>
            </a:r>
            <a:r>
              <a:rPr lang="en-US" sz="1800" i="1" dirty="0"/>
              <a:t>R</a:t>
            </a:r>
            <a:r>
              <a:rPr lang="en-US" sz="1800" baseline="-25000" dirty="0"/>
              <a:t>3</a:t>
            </a:r>
            <a:r>
              <a:rPr lang="en-US" altLang="zh-CN" sz="1800" baseline="-25000" dirty="0"/>
              <a:t>,</a:t>
            </a:r>
            <a:r>
              <a:rPr lang="en-US" sz="1800" i="1" dirty="0"/>
              <a:t> R</a:t>
            </a:r>
            <a:r>
              <a:rPr lang="en-US" altLang="zh-CN" sz="1800" baseline="-25000" dirty="0"/>
              <a:t>4</a:t>
            </a:r>
            <a:r>
              <a:rPr lang="zh-CN" altLang="en-US" sz="1800" dirty="0"/>
              <a:t>是</a:t>
            </a:r>
            <a:r>
              <a:rPr lang="en-US" sz="1800" i="1" dirty="0"/>
              <a:t>A</a:t>
            </a:r>
            <a:r>
              <a:rPr lang="zh-CN" altLang="en-US" sz="1800" dirty="0"/>
              <a:t>上的关系</a:t>
            </a:r>
            <a:r>
              <a:rPr lang="en-US" sz="1800" dirty="0"/>
              <a:t>, </a:t>
            </a:r>
            <a:r>
              <a:rPr lang="zh-CN" altLang="en-US" sz="1800" dirty="0"/>
              <a:t>其中</a:t>
            </a:r>
            <a:endParaRPr lang="en-CN" sz="1800" dirty="0"/>
          </a:p>
          <a:p>
            <a:pPr marL="0" indent="0">
              <a:buNone/>
            </a:pPr>
            <a:r>
              <a:rPr lang="zh-CN" altLang="en-US" sz="1800" i="1" dirty="0"/>
              <a:t>       </a:t>
            </a:r>
            <a:r>
              <a:rPr lang="en-US" sz="1800" i="1" dirty="0"/>
              <a:t>R</a:t>
            </a:r>
            <a:r>
              <a:rPr lang="en-US" sz="1800" baseline="-25000" dirty="0"/>
              <a:t>1</a:t>
            </a:r>
            <a:r>
              <a:rPr lang="zh-CN" altLang="en-US" sz="1800" dirty="0"/>
              <a:t>＝</a:t>
            </a:r>
            <a:r>
              <a:rPr lang="en-US" sz="1800" dirty="0"/>
              <a:t>{&lt;1,</a:t>
            </a:r>
            <a:r>
              <a:rPr lang="en-US" altLang="zh-CN" sz="1800" dirty="0"/>
              <a:t>3</a:t>
            </a:r>
            <a:r>
              <a:rPr lang="en-US" sz="1800" dirty="0"/>
              <a:t>&gt;,&lt;</a:t>
            </a:r>
            <a:r>
              <a:rPr lang="en-US" altLang="zh-CN" sz="1800" dirty="0"/>
              <a:t>3</a:t>
            </a:r>
            <a:r>
              <a:rPr lang="en-US" sz="1800" dirty="0"/>
              <a:t>,</a:t>
            </a:r>
            <a:r>
              <a:rPr lang="en-US" altLang="zh-CN" sz="1800" dirty="0"/>
              <a:t>2</a:t>
            </a:r>
            <a:r>
              <a:rPr lang="en-US" sz="1800" dirty="0"/>
              <a:t>&gt;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/>
              <a:t>&lt;1,2&gt;</a:t>
            </a:r>
            <a:r>
              <a:rPr lang="en-US" sz="1800" dirty="0"/>
              <a:t>}</a:t>
            </a:r>
            <a:endParaRPr lang="en-US" altLang="zh-CN" sz="1800" i="1" dirty="0"/>
          </a:p>
          <a:p>
            <a:pPr marL="0" indent="0">
              <a:buNone/>
            </a:pPr>
            <a:r>
              <a:rPr lang="zh-CN" altLang="en-US" sz="1800" i="1" dirty="0"/>
              <a:t>       </a:t>
            </a:r>
            <a:r>
              <a:rPr lang="en-US" sz="1800" i="1" dirty="0"/>
              <a:t>R</a:t>
            </a:r>
            <a:r>
              <a:rPr lang="en-US" altLang="zh-CN" sz="1800" baseline="-25000" dirty="0"/>
              <a:t>2</a:t>
            </a:r>
            <a:r>
              <a:rPr lang="zh-CN" altLang="en-US" sz="1800" dirty="0"/>
              <a:t>＝</a:t>
            </a:r>
            <a:r>
              <a:rPr lang="en-US" sz="1800" dirty="0"/>
              <a:t>{&lt;1,</a:t>
            </a:r>
            <a:r>
              <a:rPr lang="en-US" altLang="zh-CN" sz="1800" dirty="0"/>
              <a:t>2</a:t>
            </a:r>
            <a:r>
              <a:rPr lang="en-US" sz="1800" dirty="0"/>
              <a:t>&gt;,&lt;2,</a:t>
            </a:r>
            <a:r>
              <a:rPr lang="en-US" altLang="zh-CN" sz="1800" dirty="0"/>
              <a:t>3</a:t>
            </a:r>
            <a:r>
              <a:rPr lang="en-US" sz="1800" dirty="0"/>
              <a:t>&gt;}</a:t>
            </a:r>
            <a:br>
              <a:rPr lang="en-US" sz="1800" dirty="0"/>
            </a:br>
            <a:r>
              <a:rPr lang="zh-CN" altLang="en-US" sz="1800" dirty="0"/>
              <a:t>       </a:t>
            </a:r>
            <a:r>
              <a:rPr lang="en-US" sz="1800" i="1" dirty="0"/>
              <a:t>R</a:t>
            </a:r>
            <a:r>
              <a:rPr lang="en-US" altLang="zh-CN" sz="1800" baseline="-25000" dirty="0"/>
              <a:t>3</a:t>
            </a:r>
            <a:r>
              <a:rPr lang="zh-CN" altLang="en-US" sz="1800" dirty="0"/>
              <a:t>＝</a:t>
            </a:r>
            <a:r>
              <a:rPr lang="en-US" sz="1800" dirty="0"/>
              <a:t>{&lt;1,</a:t>
            </a:r>
            <a:r>
              <a:rPr lang="en-US" altLang="zh-CN" sz="1800" dirty="0"/>
              <a:t>1</a:t>
            </a:r>
            <a:r>
              <a:rPr lang="en-US" sz="1800" dirty="0"/>
              <a:t>&gt;,&lt;2,</a:t>
            </a:r>
            <a:r>
              <a:rPr lang="en-US" altLang="zh-CN" sz="1800" dirty="0"/>
              <a:t>2</a:t>
            </a:r>
            <a:r>
              <a:rPr lang="en-US" sz="1800" dirty="0"/>
              <a:t>&gt;}</a:t>
            </a:r>
            <a:br>
              <a:rPr lang="en-US" sz="1800" dirty="0"/>
            </a:br>
            <a:r>
              <a:rPr lang="zh-CN" altLang="en-US" sz="1800" dirty="0"/>
              <a:t>       </a:t>
            </a:r>
            <a:r>
              <a:rPr lang="en-US" sz="1800" i="1" dirty="0"/>
              <a:t>R</a:t>
            </a:r>
            <a:r>
              <a:rPr lang="en-US" altLang="zh-CN" sz="1800" baseline="-25000" dirty="0"/>
              <a:t>4</a:t>
            </a:r>
            <a:r>
              <a:rPr lang="zh-CN" altLang="en-US" sz="1800" dirty="0"/>
              <a:t>＝</a:t>
            </a:r>
            <a:r>
              <a:rPr lang="en-US" sz="1800" dirty="0"/>
              <a:t>{&lt;1,3&gt;}</a:t>
            </a:r>
            <a:br>
              <a:rPr lang="en-US" sz="1800" dirty="0"/>
            </a:br>
            <a:br>
              <a:rPr lang="en-US" dirty="0">
                <a:solidFill>
                  <a:srgbClr val="C00000"/>
                </a:solidFill>
              </a:rPr>
            </a:br>
            <a:endParaRPr lang="en-CN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21BE6-F240-2941-87C2-DE5814F7F9D3}"/>
              </a:ext>
            </a:extLst>
          </p:cNvPr>
          <p:cNvSpPr txBox="1"/>
          <p:nvPr/>
        </p:nvSpPr>
        <p:spPr>
          <a:xfrm>
            <a:off x="3608988" y="5394702"/>
            <a:ext cx="146706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C00000"/>
                </a:solidFill>
                <a:latin typeface="+mn-lt"/>
                <a:ea typeface="+mn-ea"/>
              </a:rPr>
              <a:t> 不是传递关系</a:t>
            </a:r>
            <a:endParaRPr lang="en-CN" sz="16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797F3-69CB-7045-9D87-C9F399542D0A}"/>
              </a:ext>
            </a:extLst>
          </p:cNvPr>
          <p:cNvSpPr txBox="1"/>
          <p:nvPr/>
        </p:nvSpPr>
        <p:spPr>
          <a:xfrm>
            <a:off x="3710613" y="5013176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err="1">
                <a:solidFill>
                  <a:srgbClr val="C00000"/>
                </a:solidFill>
                <a:latin typeface="+mn-lt"/>
                <a:ea typeface="+mn-ea"/>
              </a:rPr>
              <a:t>传递关系</a:t>
            </a:r>
            <a:endParaRPr lang="en-CN" sz="16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CD5AC-D29F-6544-9197-406621BEFF46}"/>
              </a:ext>
            </a:extLst>
          </p:cNvPr>
          <p:cNvSpPr txBox="1"/>
          <p:nvPr/>
        </p:nvSpPr>
        <p:spPr>
          <a:xfrm>
            <a:off x="3671533" y="5733256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err="1">
                <a:solidFill>
                  <a:srgbClr val="C00000"/>
                </a:solidFill>
                <a:latin typeface="+mn-lt"/>
                <a:ea typeface="+mn-ea"/>
              </a:rPr>
              <a:t>传递关系</a:t>
            </a:r>
            <a:endParaRPr lang="en-CN" sz="16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B54B5-E956-914D-8177-04B6DE859AC9}"/>
              </a:ext>
            </a:extLst>
          </p:cNvPr>
          <p:cNvSpPr txBox="1"/>
          <p:nvPr/>
        </p:nvSpPr>
        <p:spPr>
          <a:xfrm>
            <a:off x="3671533" y="6114634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err="1">
                <a:solidFill>
                  <a:srgbClr val="C00000"/>
                </a:solidFill>
                <a:latin typeface="+mn-lt"/>
                <a:ea typeface="+mn-ea"/>
              </a:rPr>
              <a:t>传递关系</a:t>
            </a:r>
            <a:endParaRPr lang="en-CN" sz="16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DC794A4-0281-E140-BED2-AB4CA76C4814}"/>
                  </a:ext>
                </a:extLst>
              </p:cNvPr>
              <p:cNvSpPr/>
              <p:nvPr/>
            </p:nvSpPr>
            <p:spPr>
              <a:xfrm>
                <a:off x="6084168" y="2540942"/>
                <a:ext cx="20441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</a:rPr>
                  <a:t>（</a:t>
                </a:r>
                <a:r>
                  <a:rPr lang="en-US" altLang="zh-CN" i="1" dirty="0">
                    <a:solidFill>
                      <a:srgbClr val="C00000"/>
                    </a:solidFill>
                  </a:rPr>
                  <a:t>R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zh-CN" i="1" dirty="0">
                    <a:solidFill>
                      <a:srgbClr val="C00000"/>
                    </a:solidFill>
                    <a:sym typeface="Symbol" pitchFamily="2" charset="2"/>
                  </a:rPr>
                  <a:t>R</a:t>
                </a:r>
                <a:r>
                  <a:rPr lang="en-US" dirty="0">
                    <a:solidFill>
                      <a:srgbClr val="C00000"/>
                    </a:solidFill>
                    <a:sym typeface="Symbol" pitchFamily="2" charset="2"/>
                  </a:rPr>
                  <a:t></a:t>
                </a:r>
                <a:r>
                  <a:rPr lang="en-US" i="1" dirty="0">
                    <a:solidFill>
                      <a:srgbClr val="C00000"/>
                    </a:solidFill>
                  </a:rPr>
                  <a:t>R</a:t>
                </a:r>
                <a:r>
                  <a:rPr lang="zh-CN" altLang="en-US" i="1" dirty="0">
                    <a:solidFill>
                      <a:srgbClr val="C00000"/>
                    </a:solidFill>
                  </a:rPr>
                  <a:t>？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）</a:t>
                </a:r>
                <a:endParaRPr lang="en-CN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DC794A4-0281-E140-BED2-AB4CA76C4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2540942"/>
                <a:ext cx="2044149" cy="461665"/>
              </a:xfrm>
              <a:prstGeom prst="rect">
                <a:avLst/>
              </a:prstGeom>
              <a:blipFill>
                <a:blip r:embed="rId3"/>
                <a:stretch>
                  <a:fillRect l="-4969" t="-16216" r="-3106" b="-2973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31A5DD5-864F-F941-9846-2D3F837FBE8F}"/>
              </a:ext>
            </a:extLst>
          </p:cNvPr>
          <p:cNvSpPr txBox="1"/>
          <p:nvPr/>
        </p:nvSpPr>
        <p:spPr>
          <a:xfrm>
            <a:off x="4932040" y="5782976"/>
            <a:ext cx="3011799" cy="707886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N" sz="2000" dirty="0">
                <a:solidFill>
                  <a:srgbClr val="FF0000"/>
                </a:solidFill>
              </a:rPr>
              <a:t>传递性定义条件不成立</a:t>
            </a:r>
            <a:r>
              <a:rPr lang="zh-CN" altLang="en-US" sz="2000" dirty="0">
                <a:solidFill>
                  <a:srgbClr val="FF0000"/>
                </a:solidFill>
              </a:rPr>
              <a:t>，</a:t>
            </a:r>
            <a:r>
              <a:rPr lang="en-CN" sz="2000" dirty="0">
                <a:solidFill>
                  <a:srgbClr val="FF0000"/>
                </a:solidFill>
              </a:rPr>
              <a:t>蕴含前件为假</a:t>
            </a:r>
          </a:p>
        </p:txBody>
      </p:sp>
    </p:spTree>
    <p:extLst>
      <p:ext uri="{BB962C8B-B14F-4D97-AF65-F5344CB8AC3E}">
        <p14:creationId xmlns:p14="http://schemas.microsoft.com/office/powerpoint/2010/main" val="158441638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2" grpId="0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4">
            <a:extLst>
              <a:ext uri="{FF2B5EF4-FFF2-40B4-BE49-F238E27FC236}">
                <a16:creationId xmlns:a16="http://schemas.microsoft.com/office/drawing/2014/main" id="{1E9B7BD0-F198-F646-93EA-111A82EB2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181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图 </a:t>
            </a:r>
            <a:r>
              <a:rPr lang="en-US" altLang="zh-CN"/>
              <a:t>7.5.1 </a:t>
            </a:r>
          </a:p>
        </p:txBody>
      </p:sp>
      <p:graphicFrame>
        <p:nvGraphicFramePr>
          <p:cNvPr id="44034" name="Object 5">
            <a:extLst>
              <a:ext uri="{FF2B5EF4-FFF2-40B4-BE49-F238E27FC236}">
                <a16:creationId xmlns:a16="http://schemas.microsoft.com/office/drawing/2014/main" id="{DD38DA3E-99D3-8A49-9EAF-60B1A57649FF}"/>
              </a:ext>
            </a:extLst>
          </p:cNvPr>
          <p:cNvGraphicFramePr>
            <a:graphicFrameLocks/>
          </p:cNvGraphicFramePr>
          <p:nvPr/>
        </p:nvGraphicFramePr>
        <p:xfrm>
          <a:off x="0" y="1295400"/>
          <a:ext cx="8686800" cy="307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3" r:id="rId3" imgW="5156200" imgH="1828800" progId="Visio.Drawing.4">
                  <p:embed/>
                </p:oleObj>
              </mc:Choice>
              <mc:Fallback>
                <p:oleObj r:id="rId3" imgW="5156200" imgH="1828800" progId="Visio.Drawing.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95400"/>
                        <a:ext cx="8686800" cy="307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4500" name="Object 4">
            <a:extLst>
              <a:ext uri="{FF2B5EF4-FFF2-40B4-BE49-F238E27FC236}">
                <a16:creationId xmlns:a16="http://schemas.microsoft.com/office/drawing/2014/main" id="{FF56A31E-ACDD-D444-94CB-00576C81EB3B}"/>
              </a:ext>
            </a:extLst>
          </p:cNvPr>
          <p:cNvGraphicFramePr>
            <a:graphicFrameLocks/>
          </p:cNvGraphicFramePr>
          <p:nvPr/>
        </p:nvGraphicFramePr>
        <p:xfrm>
          <a:off x="609600" y="1562100"/>
          <a:ext cx="11430000" cy="764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1" r:id="rId3" imgW="6134100" imgH="4102100" progId="Word.Document.8">
                  <p:embed/>
                </p:oleObj>
              </mc:Choice>
              <mc:Fallback>
                <p:oleObj r:id="rId3" imgW="6134100" imgH="41021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62100"/>
                        <a:ext cx="11430000" cy="764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74501" name="Picture 5" descr="7-4">
            <a:extLst>
              <a:ext uri="{FF2B5EF4-FFF2-40B4-BE49-F238E27FC236}">
                <a16:creationId xmlns:a16="http://schemas.microsoft.com/office/drawing/2014/main" id="{C7943862-2136-5042-92CB-EB1E93D6E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797175"/>
            <a:ext cx="7372350" cy="27924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74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4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3">
            <a:extLst>
              <a:ext uri="{FF2B5EF4-FFF2-40B4-BE49-F238E27FC236}">
                <a16:creationId xmlns:a16="http://schemas.microsoft.com/office/drawing/2014/main" id="{EC115D00-7FF0-614C-B8FC-1B05C9BE9C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533400"/>
            <a:ext cx="7772400" cy="55626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/>
              <a:t>            </a:t>
            </a:r>
            <a:r>
              <a:rPr lang="zh-CN" altLang="en-US" sz="2800" dirty="0"/>
              <a:t>从以上讨论可以看出，传递闭包的求取是很复杂的。但是，当集合</a:t>
            </a:r>
            <a:r>
              <a:rPr lang="en-US" altLang="zh-CN" sz="2800" i="1" dirty="0"/>
              <a:t>A</a:t>
            </a:r>
            <a:r>
              <a:rPr lang="zh-CN" altLang="en-US" sz="2800" dirty="0"/>
              <a:t>为有限集时，</a:t>
            </a:r>
            <a:r>
              <a:rPr lang="en-US" altLang="zh-CN" sz="2800" i="1" dirty="0"/>
              <a:t>A</a:t>
            </a:r>
            <a:r>
              <a:rPr lang="zh-CN" altLang="en-US" sz="2800" dirty="0"/>
              <a:t>上二元关系的传递闭包的求取便可大大简化。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 推论 </a:t>
            </a:r>
            <a:r>
              <a:rPr lang="en-US" altLang="zh-CN" sz="2800" i="1" dirty="0"/>
              <a:t>A</a:t>
            </a:r>
            <a:r>
              <a:rPr lang="zh-CN" altLang="en-US" sz="2800" dirty="0"/>
              <a:t>为非空有限集合，</a:t>
            </a:r>
            <a:r>
              <a:rPr lang="en-US" altLang="zh-CN" sz="2800" dirty="0"/>
              <a:t>|</a:t>
            </a:r>
            <a:r>
              <a:rPr lang="en-US" altLang="zh-CN" sz="2800" i="1" dirty="0"/>
              <a:t>A</a:t>
            </a:r>
            <a:r>
              <a:rPr lang="en-US" altLang="zh-CN" sz="2800" dirty="0"/>
              <a:t>|=</a:t>
            </a:r>
            <a:r>
              <a:rPr lang="en-US" altLang="zh-CN" sz="2800" i="1" dirty="0"/>
              <a:t>n</a:t>
            </a:r>
            <a:r>
              <a:rPr lang="zh-CN" altLang="en-US" sz="2800" dirty="0"/>
              <a:t>。</a:t>
            </a:r>
            <a:r>
              <a:rPr lang="en-US" altLang="zh-CN" sz="2800" i="1" dirty="0"/>
              <a:t>R</a:t>
            </a:r>
            <a:r>
              <a:rPr lang="zh-CN" altLang="en-US" sz="2800" dirty="0"/>
              <a:t>是</a:t>
            </a:r>
            <a:r>
              <a:rPr lang="en-US" altLang="zh-CN" sz="2800" i="1" dirty="0"/>
              <a:t>A</a:t>
            </a:r>
            <a:r>
              <a:rPr lang="zh-CN" altLang="en-US" sz="2800" dirty="0"/>
              <a:t>上的关系，则存在正整数</a:t>
            </a:r>
            <a:r>
              <a:rPr lang="en-US" altLang="zh-CN" sz="2800" i="1" dirty="0"/>
              <a:t>k</a:t>
            </a:r>
            <a:r>
              <a:rPr lang="en-US" altLang="zh-CN" sz="2800" dirty="0"/>
              <a:t>≤</a:t>
            </a:r>
            <a:r>
              <a:rPr lang="en-US" altLang="zh-CN" sz="2800" i="1" dirty="0"/>
              <a:t>n</a:t>
            </a:r>
            <a:r>
              <a:rPr lang="zh-CN" altLang="en-US" sz="2800" dirty="0"/>
              <a:t>，使得</a:t>
            </a:r>
          </a:p>
          <a:p>
            <a:pPr algn="just" eaLnBrk="1" hangingPunct="1">
              <a:buFontTx/>
              <a:buNone/>
            </a:pPr>
            <a:r>
              <a:rPr lang="zh-CN" altLang="en-US" sz="2800" i="1" dirty="0"/>
              <a:t>                    </a:t>
            </a:r>
            <a:r>
              <a:rPr lang="en-US" altLang="zh-CN" sz="2800" i="1" dirty="0"/>
              <a:t>t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dirty="0"/>
              <a:t>)=</a:t>
            </a:r>
            <a:r>
              <a:rPr lang="en-US" altLang="zh-CN" sz="2800" i="1" dirty="0"/>
              <a:t>R </a:t>
            </a:r>
            <a:r>
              <a:rPr lang="en-US" altLang="zh-CN" sz="2800" baseline="30000" dirty="0"/>
              <a:t>+</a:t>
            </a:r>
            <a:r>
              <a:rPr lang="en-US" altLang="zh-CN" sz="2800" dirty="0"/>
              <a:t>=</a:t>
            </a:r>
            <a:r>
              <a:rPr lang="en-US" altLang="zh-CN" sz="2800" i="1" dirty="0"/>
              <a:t>R</a:t>
            </a:r>
            <a:r>
              <a:rPr lang="en-US" altLang="zh-CN" sz="2800" dirty="0"/>
              <a:t>∪</a:t>
            </a:r>
            <a:r>
              <a:rPr lang="en-US" altLang="zh-CN" sz="2800" i="1" dirty="0"/>
              <a:t>R 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∪…∪</a:t>
            </a:r>
            <a:r>
              <a:rPr lang="en-US" altLang="zh-CN" sz="2800" i="1" dirty="0"/>
              <a:t>R</a:t>
            </a:r>
            <a:r>
              <a:rPr lang="en-US" altLang="zh-CN" sz="2800" i="1" baseline="30000" dirty="0"/>
              <a:t> </a:t>
            </a:r>
            <a:r>
              <a:rPr lang="en-US" altLang="zh-CN" sz="2800" baseline="30000" dirty="0"/>
              <a:t>k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         </a:t>
            </a:r>
            <a:r>
              <a:rPr lang="en-US" altLang="zh-CN" sz="2800" i="1" dirty="0"/>
              <a:t>M</a:t>
            </a:r>
            <a:r>
              <a:rPr lang="en-US" altLang="zh-CN" sz="2800" i="1" baseline="-25000" dirty="0"/>
              <a:t>t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=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M+M</a:t>
            </a:r>
            <a:r>
              <a:rPr lang="en-US" altLang="zh-CN" sz="2800" i="1" baseline="30000" dirty="0"/>
              <a:t>2</a:t>
            </a:r>
            <a:r>
              <a:rPr lang="en-US" altLang="zh-CN" sz="2800" i="1" dirty="0"/>
              <a:t>+…+M</a:t>
            </a:r>
            <a:r>
              <a:rPr lang="en-US" altLang="zh-CN" sz="2800" i="1" baseline="30000" dirty="0"/>
              <a:t>k</a:t>
            </a:r>
          </a:p>
          <a:p>
            <a:pPr algn="just" eaLnBrk="1" hangingPunct="1">
              <a:buFontTx/>
              <a:buNone/>
            </a:pPr>
            <a:endParaRPr lang="en-US" altLang="zh-CN" sz="2800" baseline="30000" dirty="0"/>
          </a:p>
          <a:p>
            <a:pPr eaLnBrk="1" hangingPunct="1">
              <a:buFontTx/>
              <a:buNone/>
            </a:pPr>
            <a:endParaRPr lang="en-US" altLang="zh-C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D502D-268D-0D4B-8E08-4F9CFFBC8DA1}"/>
              </a:ext>
            </a:extLst>
          </p:cNvPr>
          <p:cNvSpPr txBox="1"/>
          <p:nvPr/>
        </p:nvSpPr>
        <p:spPr>
          <a:xfrm>
            <a:off x="1917477" y="4869160"/>
            <a:ext cx="5309046" cy="70788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因为在</a:t>
            </a:r>
            <a:r>
              <a:rPr lang="en-US" altLang="zh-CN" sz="2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</a:t>
            </a:r>
            <a:r>
              <a:rPr lang="zh-CN" altLang="en-US" sz="2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的关系图中，任意两个顶点之间不含回路的路径最多</a:t>
            </a:r>
            <a:r>
              <a:rPr lang="en-US" altLang="zh-CN" sz="2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</a:t>
            </a:r>
            <a:r>
              <a:rPr lang="zh-CN" altLang="en-US" sz="2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步长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4">
            <a:extLst>
              <a:ext uri="{FF2B5EF4-FFF2-40B4-BE49-F238E27FC236}">
                <a16:creationId xmlns:a16="http://schemas.microsoft.com/office/drawing/2014/main" id="{AE42446C-7A14-974F-9985-ACB31EBDD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49275"/>
            <a:ext cx="7993062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补充：设</a:t>
            </a:r>
            <a:r>
              <a:rPr lang="en-US" altLang="zh-CN" sz="2800" dirty="0"/>
              <a:t>A={1,2,3,4,5}</a:t>
            </a:r>
            <a:r>
              <a:rPr lang="zh-CN" altLang="en-US" sz="2800" dirty="0"/>
              <a:t>，</a:t>
            </a:r>
            <a:r>
              <a:rPr lang="en-US" altLang="zh-CN" sz="2800" dirty="0"/>
              <a:t>A</a:t>
            </a:r>
            <a:r>
              <a:rPr lang="zh-CN" altLang="en-US" sz="2800" dirty="0"/>
              <a:t>中关系</a:t>
            </a:r>
            <a:r>
              <a:rPr lang="en-US" altLang="zh-CN" sz="2800" dirty="0"/>
              <a:t>R={&lt;1, 2&gt;, &lt;2, 3&gt;, &lt;4, 5&gt;, &lt;5, 2&gt;}</a:t>
            </a:r>
            <a:r>
              <a:rPr lang="zh-CN" altLang="en-US" sz="2800" dirty="0"/>
              <a:t>，求</a:t>
            </a:r>
            <a:r>
              <a:rPr lang="en-US" altLang="zh-CN" sz="2800" dirty="0"/>
              <a:t>t(R)</a:t>
            </a:r>
          </a:p>
          <a:p>
            <a:pPr>
              <a:spcBef>
                <a:spcPct val="50000"/>
              </a:spcBef>
            </a:pPr>
            <a:r>
              <a:rPr lang="zh-CN" altLang="en-US" sz="2800" dirty="0"/>
              <a:t>解：</a:t>
            </a:r>
            <a:r>
              <a:rPr lang="en-US" altLang="zh-CN" sz="2800" dirty="0"/>
              <a:t>R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={&lt;1, 3&gt;, &lt;4, 2&gt; ,&lt;5, 3&gt;}</a:t>
            </a:r>
          </a:p>
          <a:p>
            <a:pPr>
              <a:spcBef>
                <a:spcPct val="50000"/>
              </a:spcBef>
            </a:pPr>
            <a:r>
              <a:rPr lang="en-US" altLang="zh-CN" sz="2800" dirty="0"/>
              <a:t>R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={&lt;4, 3&gt;}</a:t>
            </a:r>
          </a:p>
          <a:p>
            <a:pPr>
              <a:spcBef>
                <a:spcPct val="50000"/>
              </a:spcBef>
            </a:pPr>
            <a:r>
              <a:rPr lang="en-US" altLang="zh-CN" sz="2800" dirty="0"/>
              <a:t>R</a:t>
            </a:r>
            <a:r>
              <a:rPr lang="en-US" altLang="zh-CN" sz="2800" baseline="30000" dirty="0"/>
              <a:t>4</a:t>
            </a:r>
            <a:r>
              <a:rPr lang="en-US" altLang="zh-CN" sz="2800" dirty="0"/>
              <a:t>= </a:t>
            </a:r>
            <a:r>
              <a:rPr lang="en-US" altLang="zh-CN" sz="2800" i="1" dirty="0" err="1"/>
              <a:t>Φ</a:t>
            </a:r>
            <a:endParaRPr lang="en-US" altLang="zh-CN" sz="2800" i="1" dirty="0"/>
          </a:p>
          <a:p>
            <a:pPr>
              <a:spcBef>
                <a:spcPct val="50000"/>
              </a:spcBef>
            </a:pPr>
            <a:r>
              <a:rPr lang="en-US" altLang="zh-CN" sz="2800" dirty="0"/>
              <a:t>t(R)= </a:t>
            </a:r>
            <a:r>
              <a:rPr lang="en-US" altLang="zh-CN" sz="2800" i="1" dirty="0"/>
              <a:t>R</a:t>
            </a:r>
            <a:r>
              <a:rPr lang="en-US" altLang="zh-CN" sz="2800" dirty="0"/>
              <a:t>∪</a:t>
            </a:r>
            <a:r>
              <a:rPr lang="en-US" altLang="zh-CN" sz="2800" i="1" dirty="0"/>
              <a:t>R 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∪R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∪</a:t>
            </a:r>
            <a:r>
              <a:rPr lang="en-US" altLang="zh-CN" sz="2800" i="1" dirty="0"/>
              <a:t>R </a:t>
            </a:r>
            <a:r>
              <a:rPr lang="en-US" altLang="zh-CN" sz="2800" baseline="30000" dirty="0"/>
              <a:t>4</a:t>
            </a:r>
          </a:p>
          <a:p>
            <a:pPr>
              <a:spcBef>
                <a:spcPct val="50000"/>
              </a:spcBef>
            </a:pPr>
            <a:r>
              <a:rPr lang="en-US" altLang="zh-CN" sz="2800" baseline="30000" dirty="0"/>
              <a:t>         </a:t>
            </a:r>
            <a:r>
              <a:rPr lang="en-US" altLang="zh-CN" sz="2800" dirty="0"/>
              <a:t>={&lt;1, 2&gt;, &lt;2, 3&gt;, &lt;4, 5&gt;, &lt;5, 2&gt;  ,&lt;1, 3&gt;, </a:t>
            </a:r>
          </a:p>
          <a:p>
            <a:pPr>
              <a:spcBef>
                <a:spcPct val="50000"/>
              </a:spcBef>
            </a:pPr>
            <a:r>
              <a:rPr lang="en-US" altLang="zh-CN" sz="2800" dirty="0"/>
              <a:t>           &lt;4,2&gt; ,&lt;5, 3&gt;,&lt;4, 3&gt;}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4FE43-0ABF-8143-AF9D-8DD34839AF81}"/>
              </a:ext>
            </a:extLst>
          </p:cNvPr>
          <p:cNvSpPr txBox="1"/>
          <p:nvPr/>
        </p:nvSpPr>
        <p:spPr>
          <a:xfrm>
            <a:off x="2339752" y="2959339"/>
            <a:ext cx="1385118" cy="40011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lIns="0" r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/>
              <a:t>R</a:t>
            </a:r>
            <a:r>
              <a:rPr lang="en-US" altLang="zh-CN" sz="2000" baseline="30000" dirty="0" err="1"/>
              <a:t>k</a:t>
            </a:r>
            <a:r>
              <a:rPr lang="en-US" altLang="zh-CN" sz="2000" dirty="0"/>
              <a:t>= </a:t>
            </a:r>
            <a:r>
              <a:rPr lang="en-US" altLang="zh-CN" sz="2000" i="1" dirty="0" err="1"/>
              <a:t>Φ</a:t>
            </a:r>
            <a:r>
              <a:rPr lang="en-US" altLang="zh-CN" sz="2000" i="1" dirty="0"/>
              <a:t>,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k&gt;4</a:t>
            </a:r>
            <a:endParaRPr lang="en-US" altLang="zh-CN" sz="20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">
            <a:extLst>
              <a:ext uri="{FF2B5EF4-FFF2-40B4-BE49-F238E27FC236}">
                <a16:creationId xmlns:a16="http://schemas.microsoft.com/office/drawing/2014/main" id="{43733A3D-D863-204E-BE5F-99A163F06B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533400"/>
            <a:ext cx="7772400" cy="55626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/>
              <a:t>            </a:t>
            </a:r>
            <a:r>
              <a:rPr lang="zh-CN" altLang="en-US" sz="2800"/>
              <a:t>下列算法是求取</a:t>
            </a:r>
            <a:r>
              <a:rPr lang="en-US" altLang="zh-CN" sz="2800" i="1"/>
              <a:t>R </a:t>
            </a:r>
            <a:r>
              <a:rPr lang="en-US" altLang="zh-CN" sz="2800" baseline="30000"/>
              <a:t>+</a:t>
            </a:r>
            <a:r>
              <a:rPr lang="zh-CN" altLang="en-US" sz="2800"/>
              <a:t>的有效算法。 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            </a:t>
            </a:r>
            <a:r>
              <a:rPr lang="en-US" altLang="zh-CN" sz="2800" i="1"/>
              <a:t>Warshall</a:t>
            </a:r>
            <a:r>
              <a:rPr lang="en-US" altLang="zh-CN" sz="2800"/>
              <a:t>(</a:t>
            </a:r>
            <a:r>
              <a:rPr lang="zh-CN" altLang="en-US" sz="2800"/>
              <a:t>沃夏尔</a:t>
            </a:r>
            <a:r>
              <a:rPr lang="en-US" altLang="zh-CN" sz="2800"/>
              <a:t>) </a:t>
            </a:r>
            <a:r>
              <a:rPr lang="zh-CN" altLang="en-US" sz="2800"/>
              <a:t>算法：设</a:t>
            </a:r>
            <a:r>
              <a:rPr lang="en-US" altLang="zh-CN" sz="2800" i="1"/>
              <a:t>R</a:t>
            </a:r>
            <a:r>
              <a:rPr lang="zh-CN" altLang="en-US" sz="2800"/>
              <a:t>为有限集</a:t>
            </a:r>
            <a:r>
              <a:rPr lang="en-US" altLang="zh-CN" sz="2800" i="1"/>
              <a:t>A</a:t>
            </a:r>
            <a:r>
              <a:rPr lang="zh-CN" altLang="en-US" sz="2800"/>
              <a:t>上的二元关系，</a:t>
            </a:r>
            <a:r>
              <a:rPr lang="en-US" altLang="zh-CN" sz="2800"/>
              <a:t>|</a:t>
            </a:r>
            <a:r>
              <a:rPr lang="en-US" altLang="zh-CN" sz="2800" i="1"/>
              <a:t>A</a:t>
            </a:r>
            <a:r>
              <a:rPr lang="en-US" altLang="zh-CN" sz="2800"/>
              <a:t>|=</a:t>
            </a:r>
            <a:r>
              <a:rPr lang="en-US" altLang="zh-CN" sz="2800" i="1"/>
              <a:t>n</a:t>
            </a:r>
            <a:r>
              <a:rPr lang="zh-CN" altLang="en-US" sz="2800"/>
              <a:t>，</a:t>
            </a:r>
            <a:r>
              <a:rPr lang="en-US" altLang="zh-CN" sz="2800" i="1"/>
              <a:t>M</a:t>
            </a:r>
            <a:r>
              <a:rPr lang="zh-CN" altLang="en-US" sz="2800"/>
              <a:t>为</a:t>
            </a:r>
            <a:r>
              <a:rPr lang="en-US" altLang="zh-CN" sz="2800" i="1"/>
              <a:t>R</a:t>
            </a:r>
            <a:r>
              <a:rPr lang="zh-CN" altLang="en-US" sz="2800"/>
              <a:t>的关系矩阵，可如下求取</a:t>
            </a:r>
            <a:r>
              <a:rPr lang="en-US" altLang="zh-CN" sz="2800" i="1"/>
              <a:t>R </a:t>
            </a:r>
            <a:r>
              <a:rPr lang="en-US" altLang="zh-CN" sz="2800" baseline="30000"/>
              <a:t>+</a:t>
            </a:r>
            <a:r>
              <a:rPr lang="zh-CN" altLang="en-US" sz="2800"/>
              <a:t>的关系矩阵</a:t>
            </a:r>
            <a:r>
              <a:rPr lang="zh-CN" altLang="en-US" sz="2800" i="1"/>
              <a:t> </a:t>
            </a:r>
            <a:r>
              <a:rPr lang="en-US" altLang="zh-CN" sz="2800" i="1"/>
              <a:t>W</a:t>
            </a:r>
            <a:r>
              <a:rPr lang="zh-CN" altLang="en-US" sz="2800"/>
              <a:t>。 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    （</a:t>
            </a:r>
            <a:r>
              <a:rPr lang="en-US" altLang="zh-CN" sz="2800"/>
              <a:t>1</a:t>
            </a:r>
            <a:r>
              <a:rPr lang="zh-CN" altLang="en-US" sz="2800"/>
              <a:t>） 置</a:t>
            </a:r>
            <a:r>
              <a:rPr lang="zh-CN" altLang="en-US" sz="2800" i="1"/>
              <a:t> </a:t>
            </a:r>
            <a:r>
              <a:rPr lang="en-US" altLang="zh-CN" sz="2800" i="1"/>
              <a:t>W</a:t>
            </a:r>
            <a:r>
              <a:rPr lang="zh-CN" altLang="en-US" sz="2800"/>
              <a:t>为</a:t>
            </a:r>
            <a:r>
              <a:rPr lang="en-US" altLang="zh-CN" sz="2800" i="1"/>
              <a:t>M</a:t>
            </a:r>
            <a:r>
              <a:rPr lang="zh-CN" altLang="en-US" sz="2800"/>
              <a:t>。 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    （</a:t>
            </a:r>
            <a:r>
              <a:rPr lang="en-US" altLang="zh-CN" sz="2800"/>
              <a:t>2</a:t>
            </a:r>
            <a:r>
              <a:rPr lang="zh-CN" altLang="en-US" sz="2800"/>
              <a:t>） 置</a:t>
            </a:r>
            <a:r>
              <a:rPr lang="en-US" altLang="zh-CN" sz="2800" i="1"/>
              <a:t>i</a:t>
            </a:r>
            <a:r>
              <a:rPr lang="en-US" altLang="zh-CN" sz="2800"/>
              <a:t>=1</a:t>
            </a:r>
            <a:r>
              <a:rPr lang="zh-CN" altLang="en-US" sz="2800"/>
              <a:t>。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    （</a:t>
            </a:r>
            <a:r>
              <a:rPr lang="en-US" altLang="zh-CN" sz="2800"/>
              <a:t>3</a:t>
            </a:r>
            <a:r>
              <a:rPr lang="zh-CN" altLang="en-US" sz="2800"/>
              <a:t>） 对所有</a:t>
            </a:r>
            <a:r>
              <a:rPr lang="en-US" altLang="zh-CN" sz="2800" i="1"/>
              <a:t>j</a:t>
            </a:r>
            <a:r>
              <a:rPr lang="zh-CN" altLang="en-US" sz="2800"/>
              <a:t>， </a:t>
            </a:r>
            <a:r>
              <a:rPr lang="en-US" altLang="zh-CN" sz="2800"/>
              <a:t>1≤</a:t>
            </a:r>
            <a:r>
              <a:rPr lang="en-US" altLang="zh-CN" sz="2800" i="1"/>
              <a:t>j</a:t>
            </a:r>
            <a:r>
              <a:rPr lang="en-US" altLang="zh-CN" sz="2800"/>
              <a:t>≤</a:t>
            </a:r>
            <a:r>
              <a:rPr lang="en-US" altLang="zh-CN" sz="2800" i="1"/>
              <a:t>n</a:t>
            </a:r>
            <a:r>
              <a:rPr lang="zh-CN" altLang="en-US" sz="2800"/>
              <a:t>， 做</a:t>
            </a:r>
          </a:p>
          <a:p>
            <a:pPr eaLnBrk="1" hangingPunct="1">
              <a:buFontTx/>
              <a:buNone/>
            </a:pPr>
            <a:endParaRPr lang="en-US" altLang="zh-CN" sz="2800"/>
          </a:p>
        </p:txBody>
      </p:sp>
    </p:spTree>
  </p:cSld>
  <p:clrMapOvr>
    <a:masterClrMapping/>
  </p:clrMapOvr>
  <p:transition spd="med"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AB4AC4A7-2BE6-8440-8CF1-E2C5C8609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457200"/>
            <a:ext cx="7999413" cy="57150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/>
              <a:t>         ① </a:t>
            </a:r>
            <a:r>
              <a:rPr lang="zh-CN" altLang="en-US" sz="2800" dirty="0"/>
              <a:t>如果</a:t>
            </a:r>
            <a:r>
              <a:rPr lang="en-US" altLang="zh-CN" sz="2800" i="1" dirty="0"/>
              <a:t>W</a:t>
            </a:r>
            <a:r>
              <a:rPr lang="zh-CN" altLang="en-US" sz="2800" dirty="0"/>
              <a:t>［</a:t>
            </a:r>
            <a:r>
              <a:rPr lang="en-US" altLang="zh-CN" sz="2800" i="1" dirty="0"/>
              <a:t>j</a:t>
            </a:r>
            <a:r>
              <a:rPr lang="en-US" altLang="zh-CN" sz="2800" dirty="0"/>
              <a:t>, </a:t>
            </a:r>
            <a:r>
              <a:rPr lang="en-US" altLang="zh-CN" sz="2800" i="1" dirty="0" err="1"/>
              <a:t>i</a:t>
            </a:r>
            <a:r>
              <a:rPr lang="zh-CN" altLang="en-US" sz="2800" dirty="0"/>
              <a:t>］</a:t>
            </a:r>
            <a:r>
              <a:rPr lang="en-US" altLang="zh-CN" sz="2800" dirty="0"/>
              <a:t>=1</a:t>
            </a:r>
            <a:r>
              <a:rPr lang="zh-CN" altLang="en-US" sz="2800" dirty="0"/>
              <a:t>，则对每一</a:t>
            </a:r>
            <a:r>
              <a:rPr lang="en-US" altLang="zh-CN" sz="2800" i="1" dirty="0"/>
              <a:t>k</a:t>
            </a:r>
            <a:r>
              <a:rPr lang="en-US" altLang="zh-CN" sz="2800" dirty="0"/>
              <a:t>=1, 2, …, </a:t>
            </a:r>
            <a:r>
              <a:rPr lang="en-US" altLang="zh-CN" sz="2800" i="1" dirty="0"/>
              <a:t>n</a:t>
            </a:r>
            <a:r>
              <a:rPr lang="zh-CN" altLang="en-US" sz="2800" dirty="0"/>
              <a:t>， 置</a:t>
            </a:r>
            <a:r>
              <a:rPr lang="en-US" altLang="zh-CN" sz="2800" i="1" dirty="0"/>
              <a:t>W</a:t>
            </a:r>
            <a:r>
              <a:rPr lang="zh-CN" altLang="en-US" sz="2800" dirty="0"/>
              <a:t>［</a:t>
            </a:r>
            <a:r>
              <a:rPr lang="en-US" altLang="zh-CN" sz="2800" i="1" dirty="0"/>
              <a:t>j</a:t>
            </a:r>
            <a:r>
              <a:rPr lang="en-US" altLang="zh-CN" sz="2800" dirty="0"/>
              <a:t>, </a:t>
            </a:r>
            <a:r>
              <a:rPr lang="en-US" altLang="zh-CN" sz="2800" i="1" dirty="0"/>
              <a:t>k</a:t>
            </a:r>
            <a:r>
              <a:rPr lang="zh-CN" altLang="en-US" sz="2800" dirty="0"/>
              <a:t>］为</a:t>
            </a:r>
            <a:r>
              <a:rPr lang="en-US" altLang="zh-CN" sz="2800" i="1" dirty="0"/>
              <a:t>W</a:t>
            </a:r>
            <a:r>
              <a:rPr lang="zh-CN" altLang="en-US" sz="2800" dirty="0"/>
              <a:t>［</a:t>
            </a:r>
            <a:r>
              <a:rPr lang="en-US" altLang="zh-CN" sz="2800" i="1" dirty="0"/>
              <a:t>j</a:t>
            </a:r>
            <a:r>
              <a:rPr lang="en-US" altLang="zh-CN" sz="2800" dirty="0"/>
              <a:t>, </a:t>
            </a:r>
            <a:r>
              <a:rPr lang="en-US" altLang="zh-CN" sz="2800" i="1" dirty="0"/>
              <a:t>k</a:t>
            </a:r>
            <a:r>
              <a:rPr lang="zh-CN" altLang="en-US" sz="2800" dirty="0"/>
              <a:t>］∨</a:t>
            </a:r>
            <a:r>
              <a:rPr lang="en-US" altLang="zh-CN" sz="2800" i="1" dirty="0"/>
              <a:t>W</a:t>
            </a:r>
            <a:r>
              <a:rPr lang="zh-CN" altLang="en-US" sz="2800" dirty="0"/>
              <a:t>［</a:t>
            </a:r>
            <a:r>
              <a:rPr lang="en-US" altLang="zh-CN" sz="2800" i="1" dirty="0" err="1"/>
              <a:t>i</a:t>
            </a:r>
            <a:r>
              <a:rPr lang="en-US" altLang="zh-CN" sz="2800" dirty="0"/>
              <a:t>, </a:t>
            </a:r>
            <a:r>
              <a:rPr lang="en-US" altLang="zh-CN" sz="2800" i="1" dirty="0"/>
              <a:t>k</a:t>
            </a:r>
            <a:r>
              <a:rPr lang="zh-CN" altLang="en-US" sz="2800" dirty="0"/>
              <a:t>］，即当第</a:t>
            </a:r>
            <a:r>
              <a:rPr lang="en-US" altLang="zh-CN" sz="2800" i="1" dirty="0"/>
              <a:t>j</a:t>
            </a:r>
            <a:r>
              <a:rPr lang="zh-CN" altLang="en-US" sz="2800" dirty="0"/>
              <a:t>行、 第</a:t>
            </a:r>
            <a:r>
              <a:rPr lang="en-US" altLang="zh-CN" sz="2800" i="1" dirty="0" err="1"/>
              <a:t>i</a:t>
            </a:r>
            <a:r>
              <a:rPr lang="zh-CN" altLang="en-US" sz="2800" dirty="0"/>
              <a:t>列为</a:t>
            </a:r>
            <a:r>
              <a:rPr lang="en-US" altLang="zh-CN" sz="2800" dirty="0"/>
              <a:t>1</a:t>
            </a:r>
            <a:r>
              <a:rPr lang="zh-CN" altLang="en-US" sz="2800" dirty="0"/>
              <a:t>时，对第</a:t>
            </a:r>
            <a:r>
              <a:rPr lang="en-US" altLang="zh-CN" sz="2800" i="1" dirty="0"/>
              <a:t>j</a:t>
            </a:r>
            <a:r>
              <a:rPr lang="zh-CN" altLang="en-US" sz="2800" dirty="0"/>
              <a:t>行每个分量重新置值，取其当前值与第</a:t>
            </a:r>
            <a:r>
              <a:rPr lang="en-US" altLang="zh-CN" sz="2800" i="1" dirty="0" err="1"/>
              <a:t>i</a:t>
            </a:r>
            <a:r>
              <a:rPr lang="zh-CN" altLang="en-US" sz="2800" dirty="0"/>
              <a:t>行的同列分量之析取。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② 否则对下一</a:t>
            </a:r>
            <a:r>
              <a:rPr lang="en-US" altLang="zh-CN" sz="2800" i="1" dirty="0"/>
              <a:t>j</a:t>
            </a:r>
            <a:r>
              <a:rPr lang="zh-CN" altLang="en-US" sz="2800" dirty="0"/>
              <a:t>值进行①。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（</a:t>
            </a:r>
            <a:r>
              <a:rPr lang="en-US" altLang="zh-CN" sz="2800" dirty="0"/>
              <a:t>4</a:t>
            </a:r>
            <a:r>
              <a:rPr lang="zh-CN" altLang="en-US" sz="2800" dirty="0"/>
              <a:t>） 置</a:t>
            </a:r>
            <a:r>
              <a:rPr lang="en-US" altLang="zh-CN" sz="2800" i="1" dirty="0" err="1"/>
              <a:t>i</a:t>
            </a:r>
            <a:r>
              <a:rPr lang="zh-CN" altLang="en-US" sz="2800" dirty="0"/>
              <a:t>为</a:t>
            </a:r>
            <a:r>
              <a:rPr lang="en-US" altLang="zh-CN" sz="2800" i="1" dirty="0"/>
              <a:t>i</a:t>
            </a:r>
            <a:r>
              <a:rPr lang="en-US" altLang="zh-CN" sz="2800" dirty="0"/>
              <a:t>+1</a:t>
            </a:r>
            <a:r>
              <a:rPr lang="zh-CN" altLang="en-US" sz="2800" dirty="0">
                <a:solidFill>
                  <a:srgbClr val="FF0000"/>
                </a:solidFill>
              </a:rPr>
              <a:t>（遍历所有“纽带”元素）</a:t>
            </a:r>
            <a:r>
              <a:rPr lang="zh-CN" altLang="en-US" sz="2800" dirty="0"/>
              <a:t>。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（</a:t>
            </a:r>
            <a:r>
              <a:rPr lang="en-US" altLang="zh-CN" sz="2800" dirty="0"/>
              <a:t>5</a:t>
            </a:r>
            <a:r>
              <a:rPr lang="zh-CN" altLang="en-US" sz="2800" dirty="0"/>
              <a:t>） 若</a:t>
            </a:r>
            <a:r>
              <a:rPr lang="en-US" altLang="zh-CN" sz="2800" i="1" dirty="0" err="1"/>
              <a:t>i</a:t>
            </a:r>
            <a:r>
              <a:rPr lang="en-US" altLang="zh-CN" sz="2800" dirty="0" err="1"/>
              <a:t>≤</a:t>
            </a:r>
            <a:r>
              <a:rPr lang="en-US" altLang="zh-CN" sz="2800" i="1" dirty="0" err="1"/>
              <a:t>n</a:t>
            </a:r>
            <a:r>
              <a:rPr lang="zh-CN" altLang="en-US" sz="2800" dirty="0"/>
              <a:t>，回到步骤（</a:t>
            </a:r>
            <a:r>
              <a:rPr lang="en-US" altLang="zh-CN" sz="2800" dirty="0"/>
              <a:t>3</a:t>
            </a:r>
            <a:r>
              <a:rPr lang="zh-CN" altLang="en-US" sz="2800" dirty="0"/>
              <a:t>），否则停止。 </a:t>
            </a:r>
            <a:endParaRPr lang="en-US" altLang="zh-CN" sz="2800" dirty="0"/>
          </a:p>
          <a:p>
            <a:pPr algn="just" eaLnBrk="1" hangingPunct="1">
              <a:buFontTx/>
              <a:buNone/>
            </a:pPr>
            <a:endParaRPr lang="zh-CN" altLang="en-US" sz="2800" dirty="0"/>
          </a:p>
          <a:p>
            <a:pPr eaLnBrk="1" hangingPunct="1">
              <a:buFontTx/>
              <a:buNone/>
            </a:pP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0BF81A-F085-6D42-9EA2-1F1AB2C6A318}"/>
                  </a:ext>
                </a:extLst>
              </p:cNvPr>
              <p:cNvSpPr txBox="1"/>
              <p:nvPr/>
            </p:nvSpPr>
            <p:spPr>
              <a:xfrm>
                <a:off x="683568" y="4679265"/>
                <a:ext cx="5184576" cy="2062103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en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即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：</a:t>
                </a:r>
                <a:endParaRPr lang="en-US" altLang="zh-CN" sz="1600" b="1" dirty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for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 err="1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i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</m:oMath>
                </a14:m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1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to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n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do</a:t>
                </a:r>
              </a:p>
              <a:p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 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for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j</a:t>
                </a:r>
                <a:r>
                  <a:rPr lang="zh-CN" altLang="en-US" sz="1600" b="1" dirty="0">
                    <a:solidFill>
                      <a:srgbClr val="FF0000"/>
                    </a:solidFill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</m:oMath>
                </a14:m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1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to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n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do</a:t>
                </a:r>
              </a:p>
              <a:p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     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for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k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</m:oMath>
                </a14:m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1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to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n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do</a:t>
                </a:r>
              </a:p>
              <a:p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	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   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if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W[</a:t>
                </a:r>
                <a:r>
                  <a:rPr lang="en-US" altLang="zh-CN" sz="1600" b="1" dirty="0" err="1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j,i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]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==1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then</a:t>
                </a:r>
              </a:p>
              <a:p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                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W[</a:t>
                </a:r>
                <a:r>
                  <a:rPr lang="en-US" altLang="zh-CN" sz="1600" b="1" dirty="0" err="1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j,k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]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=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W[</a:t>
                </a:r>
                <a:r>
                  <a:rPr lang="en-US" altLang="zh-CN" sz="1600" b="1" dirty="0" err="1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j,k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]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∨</m:t>
                    </m:r>
                  </m:oMath>
                </a14:m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W[</a:t>
                </a:r>
                <a:r>
                  <a:rPr lang="en-US" altLang="zh-CN" sz="1600" b="1" dirty="0" err="1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i,k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]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endParaRPr lang="en-US" altLang="zh-CN" sz="1600" b="1" dirty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最后两行代码也等价于</a:t>
                </a:r>
                <a:endParaRPr lang="en-US" altLang="zh-CN" sz="1600" b="1" dirty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W[</a:t>
                </a:r>
                <a:r>
                  <a:rPr lang="en-US" altLang="zh-CN" sz="1600" b="1" dirty="0" err="1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j,k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]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=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W[</a:t>
                </a:r>
                <a:r>
                  <a:rPr lang="en-US" altLang="zh-CN" sz="1600" b="1" dirty="0" err="1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j,k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]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∨</m:t>
                    </m:r>
                  </m:oMath>
                </a14:m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(W[</a:t>
                </a:r>
                <a:r>
                  <a:rPr lang="en-US" altLang="zh-CN" sz="1600" b="1" dirty="0" err="1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j,i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]</a:t>
                </a:r>
                <a14:m>
                  <m:oMath xmlns:m="http://schemas.openxmlformats.org/officeDocument/2006/math">
                    <m:r>
                      <a:rPr lang="zh-CN" altLang="en-US" sz="1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zh-CN" alt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∙</m:t>
                    </m:r>
                  </m:oMath>
                </a14:m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W[</a:t>
                </a:r>
                <a:r>
                  <a:rPr lang="en-US" altLang="zh-CN" sz="1600" b="1" dirty="0" err="1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i,k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])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0BF81A-F085-6D42-9EA2-1F1AB2C6A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679265"/>
                <a:ext cx="5184576" cy="2062103"/>
              </a:xfrm>
              <a:prstGeom prst="rect">
                <a:avLst/>
              </a:prstGeom>
              <a:blipFill>
                <a:blip r:embed="rId2"/>
                <a:stretch>
                  <a:fillRect l="-2190" t="-610" b="-1829"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C4EA60-8D2B-4846-A9AA-5A9CA8188EE3}"/>
                  </a:ext>
                </a:extLst>
              </p:cNvPr>
              <p:cNvSpPr txBox="1"/>
              <p:nvPr/>
            </p:nvSpPr>
            <p:spPr>
              <a:xfrm>
                <a:off x="6228184" y="2204864"/>
                <a:ext cx="2736304" cy="1323439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把</a:t>
                </a:r>
                <a:r>
                  <a:rPr lang="en-US" altLang="zh-CN" sz="1600" b="1" dirty="0" err="1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i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看成纽带元素，</a:t>
                </a:r>
                <a:endParaRPr lang="en-US" altLang="zh-CN" sz="1600" b="1" dirty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当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W[</a:t>
                </a:r>
                <a:r>
                  <a:rPr lang="en-US" altLang="zh-CN" sz="1600" b="1" dirty="0" err="1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j,i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]</a:t>
                </a:r>
                <a:r>
                  <a:rPr lang="zh-CN" altLang="en-US" sz="1600" b="1" dirty="0">
                    <a:solidFill>
                      <a:srgbClr val="FF0000"/>
                    </a:solidFill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∙</m:t>
                    </m:r>
                  </m:oMath>
                </a14:m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W[</a:t>
                </a:r>
                <a:r>
                  <a:rPr lang="en-US" altLang="zh-CN" sz="1600" b="1" dirty="0" err="1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i,k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]=1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时，那么从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j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到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k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的路径可以经过</a:t>
                </a:r>
                <a:r>
                  <a:rPr lang="en-US" altLang="zh-CN" sz="1600" b="1" dirty="0" err="1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i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，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W[</a:t>
                </a:r>
                <a:r>
                  <a:rPr lang="en-US" altLang="zh-CN" sz="1600" b="1" dirty="0" err="1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j,k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]=1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，即复合结果会包含序偶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&lt;</a:t>
                </a:r>
                <a:r>
                  <a:rPr lang="en-US" altLang="zh-CN" sz="1600" b="1" dirty="0" err="1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j,k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&gt;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C4EA60-8D2B-4846-A9AA-5A9CA8188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204864"/>
                <a:ext cx="2736304" cy="1323439"/>
              </a:xfrm>
              <a:prstGeom prst="rect">
                <a:avLst/>
              </a:prstGeom>
              <a:blipFill>
                <a:blip r:embed="rId3"/>
                <a:stretch>
                  <a:fillRect l="-4587" t="-943" r="-1835" b="-3774"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FF0CA6-7BF1-1741-80C3-C22C4AB9CAC0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>
              <a:xfrm>
                <a:off x="533400" y="609600"/>
                <a:ext cx="8143056" cy="5486400"/>
              </a:xfrm>
            </p:spPr>
            <p:txBody>
              <a:bodyPr/>
              <a:lstStyle/>
              <a:p>
                <a:r>
                  <a:rPr lang="en-CN" dirty="0"/>
                  <a:t>原理</a:t>
                </a:r>
              </a:p>
              <a:p>
                <a:pPr lvl="1"/>
                <a:r>
                  <a:rPr lang="en-CN" sz="2000" dirty="0"/>
                  <a:t>第i个循环中</a:t>
                </a:r>
                <a:r>
                  <a:rPr lang="zh-CN" altLang="en-US" sz="2000" dirty="0"/>
                  <a:t>，将第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个结点看成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纽带</a:t>
                </a:r>
                <a:r>
                  <a:rPr lang="zh-CN" altLang="en-US" sz="2000" dirty="0"/>
                  <a:t>结点，对于任意两个结点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遍历</a:t>
                </a:r>
                <a:r>
                  <a:rPr lang="en-US" altLang="zh-CN" sz="2000" i="1" dirty="0"/>
                  <a:t>j,</a:t>
                </a:r>
                <a:r>
                  <a:rPr lang="zh-CN" altLang="en-US" sz="2000" i="1" dirty="0"/>
                  <a:t> </a:t>
                </a:r>
                <a:r>
                  <a:rPr lang="en-US" altLang="zh-CN" sz="2000" i="1" dirty="0"/>
                  <a:t>k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之间，统计关系图中只经过</a:t>
                </a:r>
                <a:r>
                  <a:rPr lang="en-US" altLang="zh-CN" sz="2000" dirty="0"/>
                  <a:t>{</a:t>
                </a:r>
                <a:r>
                  <a:rPr lang="en-US" altLang="zh-CN" sz="2000" i="1" dirty="0"/>
                  <a:t>x</a:t>
                </a:r>
                <a:r>
                  <a:rPr lang="en-US" altLang="zh-CN" sz="2000" i="1" baseline="-25000" dirty="0"/>
                  <a:t>1</a:t>
                </a:r>
                <a:r>
                  <a:rPr lang="en-US" altLang="zh-CN" sz="2000" i="1" dirty="0"/>
                  <a:t>,x</a:t>
                </a:r>
                <a:r>
                  <a:rPr lang="en-US" altLang="zh-CN" sz="2000" i="1" baseline="-25000" dirty="0"/>
                  <a:t>2</a:t>
                </a:r>
                <a:r>
                  <a:rPr lang="en-US" altLang="zh-CN" sz="2000" i="1" dirty="0"/>
                  <a:t>,…,x</a:t>
                </a:r>
                <a:r>
                  <a:rPr lang="en-US" altLang="zh-CN" sz="2000" i="1" baseline="-25000" dirty="0"/>
                  <a:t>i</a:t>
                </a:r>
                <a:r>
                  <a:rPr lang="en-US" altLang="zh-CN" sz="2000" dirty="0"/>
                  <a:t>}</a:t>
                </a:r>
                <a:r>
                  <a:rPr lang="zh-CN" altLang="en-US" sz="2000" dirty="0"/>
                  <a:t>中结点的路径。这些路径分为两类：</a:t>
                </a:r>
                <a:endParaRPr lang="en-US" altLang="zh-CN" sz="2000" dirty="0"/>
              </a:p>
              <a:p>
                <a:pPr lvl="2"/>
                <a:r>
                  <a:rPr lang="zh-CN" altLang="en-US" sz="2000" dirty="0"/>
                  <a:t>（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）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只经过</a:t>
                </a:r>
                <a:r>
                  <a:rPr lang="en-US" altLang="zh-CN" sz="2000" dirty="0"/>
                  <a:t>{</a:t>
                </a:r>
                <a:r>
                  <a:rPr lang="en-US" altLang="zh-CN" sz="2000" i="1" dirty="0"/>
                  <a:t>x</a:t>
                </a:r>
                <a:r>
                  <a:rPr lang="en-US" altLang="zh-CN" sz="2000" i="1" baseline="-25000" dirty="0"/>
                  <a:t>1</a:t>
                </a:r>
                <a:r>
                  <a:rPr lang="en-US" altLang="zh-CN" sz="2000" i="1" dirty="0"/>
                  <a:t>,x</a:t>
                </a:r>
                <a:r>
                  <a:rPr lang="en-US" altLang="zh-CN" sz="2000" i="1" baseline="-25000" dirty="0"/>
                  <a:t>2</a:t>
                </a:r>
                <a:r>
                  <a:rPr lang="en-US" altLang="zh-CN" sz="2000" i="1" dirty="0"/>
                  <a:t>,…,x</a:t>
                </a:r>
                <a:r>
                  <a:rPr lang="en-US" altLang="zh-CN" sz="2000" i="1" baseline="-25000" dirty="0"/>
                  <a:t>i-1</a:t>
                </a:r>
                <a:r>
                  <a:rPr lang="en-US" altLang="zh-CN" sz="2000" dirty="0"/>
                  <a:t>}</a:t>
                </a:r>
                <a:r>
                  <a:rPr lang="zh-CN" altLang="en-US" sz="2000" dirty="0"/>
                  <a:t>的路径，即</a:t>
                </a:r>
                <a:r>
                  <a:rPr lang="en-US" altLang="zh-CN" sz="2000" i="1" dirty="0"/>
                  <a:t>W</a:t>
                </a:r>
                <a:r>
                  <a:rPr lang="zh-CN" altLang="en-US" sz="2000" dirty="0"/>
                  <a:t>［</a:t>
                </a:r>
                <a:r>
                  <a:rPr lang="en-US" altLang="zh-CN" sz="2000" i="1" dirty="0"/>
                  <a:t>j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/>
                  <a:t>k</a:t>
                </a:r>
                <a:r>
                  <a:rPr lang="zh-CN" altLang="en-US" sz="2000" dirty="0"/>
                  <a:t>］</a:t>
                </a:r>
                <a:r>
                  <a:rPr lang="en-US" altLang="zh-CN" sz="2000" dirty="0"/>
                  <a:t>=1</a:t>
                </a:r>
                <a:r>
                  <a:rPr lang="zh-CN" altLang="en-US" sz="2000" dirty="0"/>
                  <a:t>（已经为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pPr lvl="2"/>
                <a:r>
                  <a:rPr lang="zh-CN" altLang="en-US" sz="2000" dirty="0"/>
                  <a:t>（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）经过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纽带</a:t>
                </a:r>
                <a:r>
                  <a:rPr lang="zh-CN" altLang="en-US" sz="2000" dirty="0"/>
                  <a:t>结点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，即</a:t>
                </a:r>
                <a:r>
                  <a:rPr lang="en-US" altLang="zh-CN" sz="2000" i="1" dirty="0"/>
                  <a:t>W</a:t>
                </a:r>
                <a:r>
                  <a:rPr lang="zh-CN" altLang="en-US" sz="2000" dirty="0"/>
                  <a:t>［</a:t>
                </a:r>
                <a:r>
                  <a:rPr lang="en-US" altLang="zh-CN" sz="2000" i="1" dirty="0"/>
                  <a:t>j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 err="1"/>
                  <a:t>i</a:t>
                </a:r>
                <a:r>
                  <a:rPr lang="zh-CN" altLang="en-US" sz="2000" dirty="0"/>
                  <a:t>］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∙</m:t>
                    </m:r>
                    <m:r>
                      <a:rPr lang="zh-CN" alt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</m:oMath>
                </a14:m>
                <a:r>
                  <a:rPr lang="en-US" altLang="zh-CN" sz="2000" i="1" dirty="0"/>
                  <a:t>W</a:t>
                </a:r>
                <a:r>
                  <a:rPr lang="zh-CN" altLang="en-US" sz="2000" dirty="0"/>
                  <a:t>［</a:t>
                </a:r>
                <a:r>
                  <a:rPr lang="en-US" altLang="zh-CN" sz="2000" i="1" dirty="0" err="1"/>
                  <a:t>i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/>
                  <a:t>k</a:t>
                </a:r>
                <a:r>
                  <a:rPr lang="zh-CN" altLang="en-US" sz="2000" dirty="0"/>
                  <a:t>］</a:t>
                </a:r>
                <a:endParaRPr lang="en-US" altLang="zh-CN" sz="2000" dirty="0"/>
              </a:p>
              <a:p>
                <a:pPr marL="914400" lvl="2" indent="0">
                  <a:buNone/>
                </a:pPr>
                <a:r>
                  <a:rPr lang="zh-CN" altLang="en-US" sz="2000" dirty="0"/>
                  <a:t>两类路径取并集：</a:t>
                </a:r>
                <a:r>
                  <a:rPr lang="en-US" altLang="zh-CN" sz="2000" i="1" dirty="0"/>
                  <a:t> W</a:t>
                </a:r>
                <a:r>
                  <a:rPr lang="zh-CN" altLang="en-US" sz="2000" dirty="0"/>
                  <a:t>［</a:t>
                </a:r>
                <a:r>
                  <a:rPr lang="en-US" altLang="zh-CN" sz="2000" i="1" dirty="0"/>
                  <a:t>j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/>
                  <a:t>k</a:t>
                </a:r>
                <a:r>
                  <a:rPr lang="zh-CN" altLang="en-US" sz="2000" dirty="0"/>
                  <a:t>］</a:t>
                </a:r>
                <a:r>
                  <a:rPr lang="en-US" altLang="zh-CN" sz="2000" i="1" dirty="0"/>
                  <a:t>=W</a:t>
                </a:r>
                <a:r>
                  <a:rPr lang="zh-CN" altLang="en-US" sz="2000" dirty="0"/>
                  <a:t>［</a:t>
                </a:r>
                <a:r>
                  <a:rPr lang="en-US" altLang="zh-CN" sz="2000" i="1" dirty="0"/>
                  <a:t>j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/>
                  <a:t>k</a:t>
                </a:r>
                <a:r>
                  <a:rPr lang="zh-CN" altLang="en-US" sz="2000" dirty="0"/>
                  <a:t>］∨</a:t>
                </a:r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W</a:t>
                </a:r>
                <a:r>
                  <a:rPr lang="en-US" altLang="zh-CN" sz="2000" dirty="0"/>
                  <a:t> [ </a:t>
                </a:r>
                <a:r>
                  <a:rPr lang="en-US" altLang="zh-CN" sz="2000" i="1" dirty="0"/>
                  <a:t>j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 err="1"/>
                  <a:t>i</a:t>
                </a:r>
                <a:r>
                  <a:rPr lang="en-US" altLang="zh-CN" sz="2000" dirty="0"/>
                  <a:t>] 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∙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i="1" dirty="0"/>
                  <a:t>W</a:t>
                </a:r>
                <a:r>
                  <a:rPr lang="en-US" altLang="zh-CN" sz="2000" dirty="0"/>
                  <a:t>[</a:t>
                </a:r>
                <a:r>
                  <a:rPr lang="en-US" altLang="zh-CN" sz="2000" i="1" dirty="0" err="1"/>
                  <a:t>i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/>
                  <a:t>k</a:t>
                </a:r>
                <a:r>
                  <a:rPr lang="en-US" altLang="zh-CN" sz="2000" dirty="0"/>
                  <a:t>])</a:t>
                </a:r>
              </a:p>
              <a:p>
                <a:pPr lvl="1"/>
                <a:r>
                  <a:rPr lang="zh-CN" altLang="en-US" sz="2000" dirty="0"/>
                  <a:t>通过遍历</a:t>
                </a:r>
                <a:r>
                  <a:rPr lang="en-US" altLang="zh-CN" sz="2000" i="1" dirty="0" err="1"/>
                  <a:t>i</a:t>
                </a:r>
                <a:r>
                  <a:rPr lang="zh-CN" altLang="en-US" sz="2000" dirty="0"/>
                  <a:t>，从而统计关系图中</a:t>
                </a:r>
                <a:r>
                  <a:rPr lang="zh-CN" altLang="en-CN" sz="2000" dirty="0">
                    <a:solidFill>
                      <a:srgbClr val="FF0000"/>
                    </a:solidFill>
                  </a:rPr>
                  <a:t>经过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越来越大结点集合的路径（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因此</a:t>
                </a:r>
                <a:r>
                  <a:rPr lang="en-US" altLang="zh-CN" sz="2000" b="1" dirty="0" err="1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i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是最外面的循环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）</a:t>
                </a:r>
                <a:r>
                  <a:rPr lang="zh-CN" altLang="en-US" sz="2000" dirty="0"/>
                  <a:t>，当遍历</a:t>
                </a:r>
                <a:r>
                  <a:rPr lang="en-US" altLang="zh-CN" sz="2000" i="1" dirty="0" err="1"/>
                  <a:t>i</a:t>
                </a:r>
                <a:r>
                  <a:rPr lang="en-US" altLang="zh-CN" sz="2000" i="1" dirty="0"/>
                  <a:t>=n</a:t>
                </a:r>
                <a:r>
                  <a:rPr lang="zh-CN" altLang="en-US" sz="2000" dirty="0"/>
                  <a:t>后，即得到所有可能的路径。</a:t>
                </a:r>
                <a:endParaRPr lang="en-C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FF0CA6-7BF1-1741-80C3-C22C4AB9C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533400" y="609600"/>
                <a:ext cx="8143056" cy="5486400"/>
              </a:xfrm>
              <a:blipFill>
                <a:blip r:embed="rId2"/>
                <a:stretch>
                  <a:fillRect l="-1090" t="-231" r="-4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334808"/>
      </p:ext>
    </p:extLst>
  </p:cSld>
  <p:clrMapOvr>
    <a:masterClrMapping/>
  </p:clrMapOvr>
  <p:transition spd="med"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3">
            <a:extLst>
              <a:ext uri="{FF2B5EF4-FFF2-40B4-BE49-F238E27FC236}">
                <a16:creationId xmlns:a16="http://schemas.microsoft.com/office/drawing/2014/main" id="{7229C9F7-0A2D-B246-A0BF-9DD95B64B4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60350"/>
            <a:ext cx="7199313" cy="591185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/>
              <a:t>【</a:t>
            </a:r>
            <a:r>
              <a:rPr lang="zh-CN" altLang="en-US" sz="2800"/>
              <a:t>例</a:t>
            </a:r>
            <a:r>
              <a:rPr lang="en-US" altLang="zh-CN" sz="2800"/>
              <a:t>4.5.3】 </a:t>
            </a:r>
            <a:r>
              <a:rPr lang="zh-CN" altLang="en-US" sz="2800"/>
              <a:t>设</a:t>
            </a:r>
            <a:r>
              <a:rPr lang="en-US" altLang="zh-CN" sz="2800" i="1"/>
              <a:t>A</a:t>
            </a:r>
            <a:r>
              <a:rPr lang="en-US" altLang="zh-CN" sz="2800"/>
              <a:t>={1, 2, 3, 4} , </a:t>
            </a:r>
            <a:r>
              <a:rPr lang="en-US" altLang="zh-CN" sz="2800" i="1"/>
              <a:t>R</a:t>
            </a:r>
            <a:r>
              <a:rPr lang="en-US" altLang="zh-CN" sz="2800"/>
              <a:t>={〈1, 1〉, 〈1, 2〉, 〈2, 3〉, 〈3, 4〉, 〈4, 2〉}, </a:t>
            </a:r>
            <a:r>
              <a:rPr lang="zh-CN" altLang="en-US" sz="2800"/>
              <a:t>则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  </a:t>
            </a:r>
            <a:r>
              <a:rPr lang="en-US" altLang="zh-CN" sz="2800" i="1"/>
              <a:t>R </a:t>
            </a:r>
            <a:r>
              <a:rPr lang="en-US" altLang="zh-CN" sz="2800" baseline="30000"/>
              <a:t>2</a:t>
            </a:r>
            <a:r>
              <a:rPr lang="en-US" altLang="zh-CN" sz="2800"/>
              <a:t>={〈1, 1〉, 〈1, 2〉, 〈1, 3〉, 〈2, 4〉,</a:t>
            </a:r>
          </a:p>
          <a:p>
            <a:pPr algn="just" eaLnBrk="1" hangingPunct="1">
              <a:buFontTx/>
              <a:buNone/>
            </a:pPr>
            <a:r>
              <a:rPr lang="en-US" altLang="zh-CN" sz="2800"/>
              <a:t>       〈3, 2〉, 〈4, 3〉}</a:t>
            </a:r>
          </a:p>
          <a:p>
            <a:pPr algn="just" eaLnBrk="1" hangingPunct="1">
              <a:buFontTx/>
              <a:buNone/>
            </a:pPr>
            <a:r>
              <a:rPr lang="en-US" altLang="zh-CN" sz="2800"/>
              <a:t>  </a:t>
            </a:r>
            <a:r>
              <a:rPr lang="en-US" altLang="zh-CN" sz="2800" i="1"/>
              <a:t>R </a:t>
            </a:r>
            <a:r>
              <a:rPr lang="en-US" altLang="zh-CN" sz="2800" baseline="30000"/>
              <a:t>3</a:t>
            </a:r>
            <a:r>
              <a:rPr lang="en-US" altLang="zh-CN" sz="2800"/>
              <a:t>={〈1, 1〉, 〈1, 2〉, 〈1, 3〉, 〈1, 4〉, </a:t>
            </a:r>
          </a:p>
          <a:p>
            <a:pPr algn="just" eaLnBrk="1" hangingPunct="1">
              <a:buFontTx/>
              <a:buNone/>
            </a:pPr>
            <a:r>
              <a:rPr lang="en-US" altLang="zh-CN" sz="2800"/>
              <a:t>       〈2, 2〉, 〈3, 3〉, 〈4, 4〉}</a:t>
            </a:r>
          </a:p>
          <a:p>
            <a:pPr algn="just" eaLnBrk="1" hangingPunct="1">
              <a:buFontTx/>
              <a:buNone/>
            </a:pPr>
            <a:r>
              <a:rPr lang="en-US" altLang="zh-CN" sz="2800"/>
              <a:t>  </a:t>
            </a:r>
            <a:r>
              <a:rPr lang="en-US" altLang="zh-CN" sz="2800" i="1"/>
              <a:t>R </a:t>
            </a:r>
            <a:r>
              <a:rPr lang="en-US" altLang="zh-CN" sz="2800" baseline="30000"/>
              <a:t>4</a:t>
            </a:r>
            <a:r>
              <a:rPr lang="en-US" altLang="zh-CN" sz="2800"/>
              <a:t>={〈1, 1〉, 〈1, 2〉, 〈1, 3〉, 〈1, 4〉, </a:t>
            </a:r>
          </a:p>
          <a:p>
            <a:pPr algn="just" eaLnBrk="1" hangingPunct="1">
              <a:buFontTx/>
              <a:buNone/>
            </a:pPr>
            <a:r>
              <a:rPr lang="en-US" altLang="zh-CN" sz="2800"/>
              <a:t>       〈2, 3〉, 〈3, 4〉, 〈4,2〉}</a:t>
            </a:r>
          </a:p>
          <a:p>
            <a:pPr eaLnBrk="1" hangingPunct="1">
              <a:buFontTx/>
              <a:buNone/>
            </a:pPr>
            <a:endParaRPr lang="en-US" altLang="zh-CN" sz="2800"/>
          </a:p>
        </p:txBody>
      </p:sp>
    </p:spTree>
  </p:cSld>
  <p:clrMapOvr>
    <a:masterClrMapping/>
  </p:clrMapOvr>
  <p:transition spd="med"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>
            <a:extLst>
              <a:ext uri="{FF2B5EF4-FFF2-40B4-BE49-F238E27FC236}">
                <a16:creationId xmlns:a16="http://schemas.microsoft.com/office/drawing/2014/main" id="{137DA70A-25EC-7941-9965-042B983433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549275"/>
            <a:ext cx="8208963" cy="3887788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/>
              <a:t>      </a:t>
            </a:r>
            <a:r>
              <a:rPr lang="zh-CN" altLang="en-US" sz="2800"/>
              <a:t>因此</a:t>
            </a:r>
            <a:r>
              <a:rPr lang="en-US" altLang="zh-CN" sz="2800" i="1"/>
              <a:t>R</a:t>
            </a:r>
            <a:r>
              <a:rPr lang="en-US" altLang="zh-CN" sz="2800" i="1" baseline="30000"/>
              <a:t> </a:t>
            </a:r>
            <a:r>
              <a:rPr lang="en-US" altLang="zh-CN" sz="2800" baseline="30000"/>
              <a:t>+</a:t>
            </a:r>
            <a:r>
              <a:rPr lang="en-US" altLang="zh-CN" sz="2800"/>
              <a:t>=</a:t>
            </a:r>
            <a:r>
              <a:rPr lang="en-US" altLang="zh-CN" sz="2800" i="1"/>
              <a:t>R</a:t>
            </a:r>
            <a:r>
              <a:rPr lang="en-US" altLang="zh-CN" sz="2800"/>
              <a:t>∪</a:t>
            </a:r>
            <a:r>
              <a:rPr lang="en-US" altLang="zh-CN" sz="2800" i="1"/>
              <a:t>R </a:t>
            </a:r>
            <a:r>
              <a:rPr lang="en-US" altLang="zh-CN" sz="2800" baseline="30000"/>
              <a:t>2</a:t>
            </a:r>
            <a:r>
              <a:rPr lang="en-US" altLang="zh-CN" sz="2800"/>
              <a:t>∪</a:t>
            </a:r>
            <a:r>
              <a:rPr lang="en-US" altLang="zh-CN" sz="2800" i="1"/>
              <a:t>R </a:t>
            </a:r>
            <a:r>
              <a:rPr lang="en-US" altLang="zh-CN" sz="2800" baseline="30000"/>
              <a:t>3</a:t>
            </a:r>
            <a:r>
              <a:rPr lang="en-US" altLang="zh-CN" sz="2800"/>
              <a:t>∪</a:t>
            </a:r>
            <a:r>
              <a:rPr lang="en-US" altLang="zh-CN" sz="2800" i="1"/>
              <a:t>R</a:t>
            </a:r>
            <a:r>
              <a:rPr lang="en-US" altLang="zh-CN" sz="2800" i="1" baseline="30000"/>
              <a:t> </a:t>
            </a:r>
            <a:r>
              <a:rPr lang="en-US" altLang="zh-CN" sz="2800" baseline="30000"/>
              <a:t>4</a:t>
            </a:r>
            <a:r>
              <a:rPr lang="en-US" altLang="zh-CN" sz="2800"/>
              <a:t>={〈1, 1〉, 〈1, 2〉,</a:t>
            </a:r>
          </a:p>
          <a:p>
            <a:pPr algn="just" eaLnBrk="1" hangingPunct="1">
              <a:buFontTx/>
              <a:buNone/>
            </a:pPr>
            <a:r>
              <a:rPr lang="en-US" altLang="zh-CN" sz="2800"/>
              <a:t>           〈1, 3〉, 〈1, 4〉, 〈2, 2〉, 〈2, 3〉, 〈2, 4〉,</a:t>
            </a:r>
          </a:p>
          <a:p>
            <a:pPr algn="just" eaLnBrk="1" hangingPunct="1">
              <a:buFontTx/>
              <a:buNone/>
            </a:pPr>
            <a:r>
              <a:rPr lang="en-US" altLang="zh-CN" sz="2800"/>
              <a:t>           〈3, 2〉, 〈3, 3〉, 〈3, 4〉, 〈4, 2〉, 〈4, 3〉,</a:t>
            </a:r>
          </a:p>
          <a:p>
            <a:pPr algn="just" eaLnBrk="1" hangingPunct="1">
              <a:buFontTx/>
              <a:buNone/>
            </a:pPr>
            <a:r>
              <a:rPr lang="en-US" altLang="zh-CN" sz="2800"/>
              <a:t>           〈4, 4〉}</a:t>
            </a:r>
          </a:p>
          <a:p>
            <a:pPr algn="just" eaLnBrk="1" hangingPunct="1">
              <a:buFontTx/>
              <a:buNone/>
            </a:pPr>
            <a:r>
              <a:rPr lang="en-US" altLang="zh-CN" sz="2800"/>
              <a:t>       </a:t>
            </a:r>
            <a:r>
              <a:rPr lang="zh-CN" altLang="en-US" sz="2800"/>
              <a:t>现用</a:t>
            </a:r>
            <a:r>
              <a:rPr lang="en-US" altLang="zh-CN" sz="2800" i="1"/>
              <a:t>Warshall</a:t>
            </a:r>
            <a:r>
              <a:rPr lang="zh-CN" altLang="en-US" sz="2800"/>
              <a:t>算法求取</a:t>
            </a:r>
            <a:r>
              <a:rPr lang="en-US" altLang="zh-CN" sz="2800" i="1"/>
              <a:t>R </a:t>
            </a:r>
            <a:r>
              <a:rPr lang="en-US" altLang="zh-CN" sz="2800" baseline="30000"/>
              <a:t>+</a:t>
            </a:r>
            <a:r>
              <a:rPr lang="zh-CN" altLang="en-US" sz="2800"/>
              <a:t>。 </a:t>
            </a:r>
          </a:p>
          <a:p>
            <a:pPr eaLnBrk="1" hangingPunct="1">
              <a:buFontTx/>
              <a:buNone/>
            </a:pPr>
            <a:r>
              <a:rPr lang="zh-CN" altLang="en-US" sz="2800"/>
              <a:t>           显然， </a:t>
            </a:r>
          </a:p>
        </p:txBody>
      </p:sp>
      <p:graphicFrame>
        <p:nvGraphicFramePr>
          <p:cNvPr id="51202" name="Object 4">
            <a:extLst>
              <a:ext uri="{FF2B5EF4-FFF2-40B4-BE49-F238E27FC236}">
                <a16:creationId xmlns:a16="http://schemas.microsoft.com/office/drawing/2014/main" id="{14BD8017-9E47-FF4F-AD34-1ADBFCA4D9CB}"/>
              </a:ext>
            </a:extLst>
          </p:cNvPr>
          <p:cNvGraphicFramePr>
            <a:graphicFrameLocks/>
          </p:cNvGraphicFramePr>
          <p:nvPr/>
        </p:nvGraphicFramePr>
        <p:xfrm>
          <a:off x="2771775" y="3933825"/>
          <a:ext cx="2819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1" r:id="rId3" imgW="28092400" imgH="21069300" progId="Equation.DSMT4">
                  <p:embed/>
                </p:oleObj>
              </mc:Choice>
              <mc:Fallback>
                <p:oleObj r:id="rId3" imgW="28092400" imgH="210693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933825"/>
                        <a:ext cx="2819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3">
            <a:extLst>
              <a:ext uri="{FF2B5EF4-FFF2-40B4-BE49-F238E27FC236}">
                <a16:creationId xmlns:a16="http://schemas.microsoft.com/office/drawing/2014/main" id="{2F666A9E-5D40-164F-900B-8A14E1971B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381000"/>
            <a:ext cx="8070850" cy="5927725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/>
              <a:t>        </a:t>
            </a:r>
            <a:r>
              <a:rPr lang="zh-CN" altLang="en-US" sz="2800"/>
              <a:t>以下使用</a:t>
            </a:r>
            <a:r>
              <a:rPr lang="en-US" altLang="zh-CN" sz="2800" i="1"/>
              <a:t>Warshall</a:t>
            </a:r>
            <a:r>
              <a:rPr lang="zh-CN" altLang="en-US" sz="2800"/>
              <a:t>算法求取</a:t>
            </a:r>
            <a:r>
              <a:rPr lang="zh-CN" altLang="en-US" sz="2800" i="1"/>
              <a:t> </a:t>
            </a:r>
            <a:r>
              <a:rPr lang="en-US" altLang="zh-CN" sz="2800" i="1"/>
              <a:t>W</a:t>
            </a:r>
            <a:r>
              <a:rPr lang="zh-CN" altLang="en-US" sz="2800"/>
              <a:t>。 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      （</a:t>
            </a:r>
            <a:r>
              <a:rPr lang="en-US" altLang="zh-CN" sz="2800"/>
              <a:t>1</a:t>
            </a:r>
            <a:r>
              <a:rPr lang="zh-CN" altLang="en-US" sz="2800"/>
              <a:t>） </a:t>
            </a:r>
            <a:r>
              <a:rPr lang="zh-CN" altLang="en-US" sz="2800" i="1"/>
              <a:t> </a:t>
            </a:r>
            <a:r>
              <a:rPr lang="en-US" altLang="zh-CN" sz="2800" i="1"/>
              <a:t>W</a:t>
            </a:r>
            <a:r>
              <a:rPr lang="zh-CN" altLang="en-US" sz="2800"/>
              <a:t>以</a:t>
            </a:r>
            <a:r>
              <a:rPr lang="en-US" altLang="zh-CN" sz="2800" i="1"/>
              <a:t>M</a:t>
            </a:r>
            <a:r>
              <a:rPr lang="zh-CN" altLang="en-US" sz="2800"/>
              <a:t>为初值。 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      （</a:t>
            </a:r>
            <a:r>
              <a:rPr lang="en-US" altLang="zh-CN" sz="2800"/>
              <a:t>2</a:t>
            </a:r>
            <a:r>
              <a:rPr lang="zh-CN" altLang="en-US" sz="2800"/>
              <a:t>） 当</a:t>
            </a:r>
            <a:r>
              <a:rPr lang="en-US" altLang="zh-CN" sz="2800" i="1"/>
              <a:t>i</a:t>
            </a:r>
            <a:r>
              <a:rPr lang="zh-CN" altLang="en-US" sz="2800"/>
              <a:t>＝</a:t>
            </a:r>
            <a:r>
              <a:rPr lang="en-US" altLang="zh-CN" sz="2800"/>
              <a:t>1</a:t>
            </a:r>
            <a:r>
              <a:rPr lang="zh-CN" altLang="en-US" sz="2800"/>
              <a:t>时，由于</a:t>
            </a:r>
            <a:r>
              <a:rPr lang="zh-CN" altLang="en-US" sz="2800" i="1"/>
              <a:t> </a:t>
            </a:r>
            <a:r>
              <a:rPr lang="en-US" altLang="zh-CN" sz="2800" i="1"/>
              <a:t>W</a:t>
            </a:r>
            <a:r>
              <a:rPr lang="zh-CN" altLang="en-US" sz="2800"/>
              <a:t>中只有</a:t>
            </a:r>
            <a:r>
              <a:rPr lang="en-US" altLang="zh-CN" sz="2800" i="1"/>
              <a:t>W</a:t>
            </a:r>
            <a:r>
              <a:rPr lang="zh-CN" altLang="en-US" sz="2800"/>
              <a:t>［</a:t>
            </a:r>
            <a:r>
              <a:rPr lang="en-US" altLang="zh-CN" sz="2800"/>
              <a:t>1</a:t>
            </a:r>
            <a:r>
              <a:rPr lang="zh-CN" altLang="en-US" sz="2800"/>
              <a:t>，</a:t>
            </a:r>
            <a:r>
              <a:rPr lang="en-US" altLang="zh-CN" sz="2800"/>
              <a:t>1</a:t>
            </a:r>
            <a:r>
              <a:rPr lang="zh-CN" altLang="en-US" sz="2800"/>
              <a:t>］＝</a:t>
            </a:r>
            <a:r>
              <a:rPr lang="en-US" altLang="zh-CN" sz="2800"/>
              <a:t>l</a:t>
            </a:r>
            <a:r>
              <a:rPr lang="zh-CN" altLang="en-US" sz="2800"/>
              <a:t>，故需将第一行各元素与其本身作逻辑和，并把结果送第一行。即重新置值为</a:t>
            </a:r>
            <a:r>
              <a:rPr lang="zh-CN" altLang="en-US" sz="2800" i="1"/>
              <a:t> </a:t>
            </a:r>
            <a:r>
              <a:rPr lang="en-US" altLang="zh-CN" sz="2800" i="1"/>
              <a:t>W</a:t>
            </a:r>
            <a:r>
              <a:rPr lang="zh-CN" altLang="en-US" sz="2800"/>
              <a:t>［</a:t>
            </a:r>
            <a:r>
              <a:rPr lang="en-US" altLang="zh-CN" sz="2800"/>
              <a:t>1, </a:t>
            </a:r>
            <a:r>
              <a:rPr lang="en-US" altLang="zh-CN" sz="2800" i="1"/>
              <a:t>k</a:t>
            </a:r>
            <a:r>
              <a:rPr lang="zh-CN" altLang="en-US" sz="2800"/>
              <a:t>］∨</a:t>
            </a:r>
            <a:r>
              <a:rPr lang="zh-CN" altLang="en-US" sz="2800" i="1"/>
              <a:t> </a:t>
            </a:r>
            <a:r>
              <a:rPr lang="en-US" altLang="zh-CN" sz="2800" i="1"/>
              <a:t>W</a:t>
            </a:r>
            <a:r>
              <a:rPr lang="zh-CN" altLang="en-US" sz="2800"/>
              <a:t>［</a:t>
            </a:r>
            <a:r>
              <a:rPr lang="en-US" altLang="zh-CN" sz="2800"/>
              <a:t>1, </a:t>
            </a:r>
            <a:r>
              <a:rPr lang="en-US" altLang="zh-CN" sz="2800" i="1"/>
              <a:t>k</a:t>
            </a:r>
            <a:r>
              <a:rPr lang="zh-CN" altLang="en-US" sz="2800"/>
              <a:t>］</a:t>
            </a:r>
            <a:r>
              <a:rPr lang="en-US" altLang="zh-CN" sz="2800"/>
              <a:t>=</a:t>
            </a:r>
            <a:r>
              <a:rPr lang="en-US" altLang="zh-CN" sz="2800" i="1"/>
              <a:t> W</a:t>
            </a:r>
            <a:r>
              <a:rPr lang="zh-CN" altLang="en-US" sz="2800"/>
              <a:t>［</a:t>
            </a:r>
            <a:r>
              <a:rPr lang="en-US" altLang="zh-CN" sz="2800"/>
              <a:t>1, </a:t>
            </a:r>
            <a:r>
              <a:rPr lang="en-US" altLang="zh-CN" sz="2800" i="1"/>
              <a:t>k</a:t>
            </a:r>
            <a:r>
              <a:rPr lang="zh-CN" altLang="en-US" sz="2800"/>
              <a:t>］，但</a:t>
            </a:r>
            <a:r>
              <a:rPr lang="zh-CN" altLang="en-US" sz="2800" i="1"/>
              <a:t> </a:t>
            </a:r>
            <a:r>
              <a:rPr lang="en-US" altLang="zh-CN" sz="2800" i="1"/>
              <a:t>W </a:t>
            </a:r>
            <a:r>
              <a:rPr lang="zh-CN" altLang="en-US" sz="2800"/>
              <a:t>事实上无改变。 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      （</a:t>
            </a:r>
            <a:r>
              <a:rPr lang="en-US" altLang="zh-CN" sz="2800"/>
              <a:t>3</a:t>
            </a:r>
            <a:r>
              <a:rPr lang="zh-CN" altLang="en-US" sz="2800"/>
              <a:t>） 当</a:t>
            </a:r>
            <a:r>
              <a:rPr lang="en-US" altLang="zh-CN" sz="2800" i="1"/>
              <a:t>i</a:t>
            </a:r>
            <a:r>
              <a:rPr lang="en-US" altLang="zh-CN" sz="2800"/>
              <a:t>=2</a:t>
            </a:r>
            <a:r>
              <a:rPr lang="zh-CN" altLang="en-US" sz="2800"/>
              <a:t>时，由于</a:t>
            </a:r>
            <a:r>
              <a:rPr lang="zh-CN" altLang="en-US" sz="2800" i="1"/>
              <a:t> </a:t>
            </a:r>
            <a:r>
              <a:rPr lang="en-US" altLang="zh-CN" sz="2800" i="1"/>
              <a:t>W</a:t>
            </a:r>
            <a:r>
              <a:rPr lang="zh-CN" altLang="en-US" sz="2800"/>
              <a:t>［</a:t>
            </a:r>
            <a:r>
              <a:rPr lang="en-US" altLang="zh-CN" sz="2800"/>
              <a:t>1</a:t>
            </a:r>
            <a:r>
              <a:rPr lang="zh-CN" altLang="en-US" sz="2800"/>
              <a:t>，</a:t>
            </a:r>
            <a:r>
              <a:rPr lang="en-US" altLang="zh-CN" sz="2800"/>
              <a:t>2</a:t>
            </a:r>
            <a:r>
              <a:rPr lang="zh-CN" altLang="en-US" sz="2800"/>
              <a:t>］＝</a:t>
            </a:r>
            <a:r>
              <a:rPr lang="zh-CN" altLang="en-US" sz="2800" i="1"/>
              <a:t> </a:t>
            </a:r>
            <a:r>
              <a:rPr lang="en-US" altLang="zh-CN" sz="2800" i="1"/>
              <a:t>W</a:t>
            </a:r>
            <a:r>
              <a:rPr lang="zh-CN" altLang="en-US" sz="2800"/>
              <a:t>［</a:t>
            </a:r>
            <a:r>
              <a:rPr lang="en-US" altLang="zh-CN" sz="2800"/>
              <a:t>4</a:t>
            </a:r>
            <a:r>
              <a:rPr lang="zh-CN" altLang="en-US" sz="2800"/>
              <a:t>，</a:t>
            </a:r>
            <a:r>
              <a:rPr lang="en-US" altLang="zh-CN" sz="2800"/>
              <a:t>2</a:t>
            </a:r>
            <a:r>
              <a:rPr lang="zh-CN" altLang="en-US" sz="2800"/>
              <a:t>］＝</a:t>
            </a:r>
            <a:r>
              <a:rPr lang="en-US" altLang="zh-CN" sz="2800"/>
              <a:t>1</a:t>
            </a:r>
            <a:r>
              <a:rPr lang="zh-CN" altLang="en-US" sz="2800"/>
              <a:t>，故需将第一行和第四行各分量重新置值为</a:t>
            </a:r>
            <a:r>
              <a:rPr lang="zh-CN" altLang="en-US" sz="2800" i="1"/>
              <a:t> </a:t>
            </a:r>
            <a:r>
              <a:rPr lang="en-US" altLang="zh-CN" sz="2800" i="1"/>
              <a:t>W</a:t>
            </a:r>
            <a:r>
              <a:rPr lang="zh-CN" altLang="en-US" sz="2800"/>
              <a:t>［</a:t>
            </a:r>
            <a:r>
              <a:rPr lang="en-US" altLang="zh-CN" sz="2800"/>
              <a:t>1 , </a:t>
            </a:r>
            <a:r>
              <a:rPr lang="en-US" altLang="zh-CN" sz="2800" i="1"/>
              <a:t>k</a:t>
            </a:r>
            <a:r>
              <a:rPr lang="zh-CN" altLang="en-US" sz="2800"/>
              <a:t>］∨</a:t>
            </a:r>
            <a:r>
              <a:rPr lang="zh-CN" altLang="en-US" sz="2800" i="1"/>
              <a:t> </a:t>
            </a:r>
            <a:r>
              <a:rPr lang="en-US" altLang="zh-CN" sz="2800" i="1"/>
              <a:t>W</a:t>
            </a:r>
            <a:r>
              <a:rPr lang="zh-CN" altLang="en-US" sz="2800"/>
              <a:t>［</a:t>
            </a:r>
            <a:r>
              <a:rPr lang="en-US" altLang="zh-CN" sz="2800"/>
              <a:t>2 , </a:t>
            </a:r>
            <a:r>
              <a:rPr lang="en-US" altLang="zh-CN" sz="2800" i="1"/>
              <a:t>k</a:t>
            </a:r>
            <a:r>
              <a:rPr lang="zh-CN" altLang="en-US" sz="2800"/>
              <a:t>］和</a:t>
            </a:r>
            <a:r>
              <a:rPr lang="zh-CN" altLang="en-US" sz="2800" i="1"/>
              <a:t> </a:t>
            </a:r>
            <a:r>
              <a:rPr lang="en-US" altLang="zh-CN" sz="2800" i="1"/>
              <a:t>W</a:t>
            </a:r>
            <a:r>
              <a:rPr lang="zh-CN" altLang="en-US" sz="2800"/>
              <a:t>［</a:t>
            </a:r>
            <a:r>
              <a:rPr lang="en-US" altLang="zh-CN" sz="2800"/>
              <a:t>4 , </a:t>
            </a:r>
            <a:r>
              <a:rPr lang="en-US" altLang="zh-CN" sz="2800" i="1"/>
              <a:t>k</a:t>
            </a:r>
            <a:r>
              <a:rPr lang="zh-CN" altLang="en-US" sz="2800"/>
              <a:t>］∨</a:t>
            </a:r>
            <a:r>
              <a:rPr lang="zh-CN" altLang="en-US" sz="2800" i="1"/>
              <a:t> </a:t>
            </a:r>
            <a:r>
              <a:rPr lang="en-US" altLang="zh-CN" sz="2800" i="1"/>
              <a:t>W</a:t>
            </a:r>
            <a:r>
              <a:rPr lang="zh-CN" altLang="en-US" sz="2800"/>
              <a:t>［</a:t>
            </a:r>
            <a:r>
              <a:rPr lang="en-US" altLang="zh-CN" sz="2800"/>
              <a:t>2, </a:t>
            </a:r>
            <a:r>
              <a:rPr lang="en-US" altLang="zh-CN" sz="2800" i="1"/>
              <a:t>k</a:t>
            </a:r>
            <a:r>
              <a:rPr lang="zh-CN" altLang="en-US" sz="2800"/>
              <a:t>］。于是有：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F0925C-ACFE-734E-AD87-4811342993AD}"/>
                  </a:ext>
                </a:extLst>
              </p:cNvPr>
              <p:cNvSpPr txBox="1"/>
              <p:nvPr/>
            </p:nvSpPr>
            <p:spPr>
              <a:xfrm>
                <a:off x="4427984" y="116632"/>
                <a:ext cx="4536504" cy="20621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en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即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：</a:t>
                </a:r>
                <a:endParaRPr lang="en-US" altLang="zh-CN" sz="1600" b="1" dirty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for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 err="1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i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</m:oMath>
                </a14:m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1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to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n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do</a:t>
                </a:r>
              </a:p>
              <a:p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 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for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j</a:t>
                </a:r>
                <a:r>
                  <a:rPr lang="zh-CN" altLang="en-US" sz="1600" b="1" dirty="0">
                    <a:solidFill>
                      <a:srgbClr val="FF0000"/>
                    </a:solidFill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</m:oMath>
                </a14:m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1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to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n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do</a:t>
                </a:r>
              </a:p>
              <a:p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     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for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k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</m:oMath>
                </a14:m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1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to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n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do</a:t>
                </a:r>
              </a:p>
              <a:p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	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   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if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W[</a:t>
                </a:r>
                <a:r>
                  <a:rPr lang="en-US" altLang="zh-CN" sz="1600" b="1" dirty="0" err="1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j,i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]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==1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then</a:t>
                </a:r>
              </a:p>
              <a:p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                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W[</a:t>
                </a:r>
                <a:r>
                  <a:rPr lang="en-US" altLang="zh-CN" sz="1600" b="1" dirty="0" err="1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j,k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]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=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W[</a:t>
                </a:r>
                <a:r>
                  <a:rPr lang="en-US" altLang="zh-CN" sz="1600" b="1" dirty="0" err="1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j,k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]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∨</m:t>
                    </m:r>
                  </m:oMath>
                </a14:m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W[</a:t>
                </a:r>
                <a:r>
                  <a:rPr lang="en-US" altLang="zh-CN" sz="1600" b="1" dirty="0" err="1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i,k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]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endParaRPr lang="en-US" altLang="zh-CN" sz="1600" b="1" dirty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最后两行代码也等于</a:t>
                </a:r>
                <a:endParaRPr lang="en-US" altLang="zh-CN" sz="1600" b="1" dirty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W[</a:t>
                </a:r>
                <a:r>
                  <a:rPr lang="en-US" altLang="zh-CN" sz="1600" b="1" dirty="0" err="1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j,k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]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=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W[</a:t>
                </a:r>
                <a:r>
                  <a:rPr lang="en-US" altLang="zh-CN" sz="1600" b="1" dirty="0" err="1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j,k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]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∨</m:t>
                    </m:r>
                  </m:oMath>
                </a14:m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(W[</a:t>
                </a:r>
                <a:r>
                  <a:rPr lang="en-US" altLang="zh-CN" sz="1600" b="1" dirty="0" err="1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j,i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]</a:t>
                </a:r>
                <a14:m>
                  <m:oMath xmlns:m="http://schemas.openxmlformats.org/officeDocument/2006/math">
                    <m:r>
                      <a:rPr lang="zh-CN" altLang="en-US" sz="1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zh-CN" alt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∙</m:t>
                    </m:r>
                  </m:oMath>
                </a14:m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W[</a:t>
                </a:r>
                <a:r>
                  <a:rPr lang="en-US" altLang="zh-CN" sz="1600" b="1" dirty="0" err="1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i,k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])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F0925C-ACFE-734E-AD87-48113429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16632"/>
                <a:ext cx="4536504" cy="2062103"/>
              </a:xfrm>
              <a:prstGeom prst="rect">
                <a:avLst/>
              </a:prstGeom>
              <a:blipFill>
                <a:blip r:embed="rId2"/>
                <a:stretch>
                  <a:fillRect l="-2778" t="-606" b="-1818"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3">
            <a:extLst>
              <a:ext uri="{FF2B5EF4-FFF2-40B4-BE49-F238E27FC236}">
                <a16:creationId xmlns:a16="http://schemas.microsoft.com/office/drawing/2014/main" id="{95F8E1D3-9CD8-DC4B-B9FA-E2203261CB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88913"/>
            <a:ext cx="8208963" cy="6048375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例</a:t>
            </a:r>
            <a:r>
              <a:rPr lang="en-US" altLang="zh-CN" sz="2000" dirty="0"/>
              <a:t>】 </a:t>
            </a:r>
            <a:r>
              <a:rPr lang="zh-CN" altLang="en-US" sz="2000" dirty="0"/>
              <a:t>设</a:t>
            </a:r>
            <a:r>
              <a:rPr lang="en-US" altLang="zh-CN" sz="2000" i="1" dirty="0"/>
              <a:t>A</a:t>
            </a:r>
            <a:r>
              <a:rPr lang="en-US" altLang="zh-CN" sz="2000" dirty="0"/>
              <a:t>=</a:t>
            </a:r>
            <a:r>
              <a:rPr lang="zh-CN" altLang="en-US" sz="2000" dirty="0"/>
              <a:t>｛</a:t>
            </a:r>
            <a:r>
              <a:rPr lang="en-US" altLang="zh-CN" sz="2000" i="1" dirty="0"/>
              <a:t>a</a:t>
            </a:r>
            <a:r>
              <a:rPr lang="en-US" altLang="zh-CN" sz="2000" dirty="0"/>
              <a:t>, </a:t>
            </a:r>
            <a:r>
              <a:rPr lang="en-US" altLang="zh-CN" sz="2000" i="1" dirty="0"/>
              <a:t>b</a:t>
            </a:r>
            <a:r>
              <a:rPr lang="en-US" altLang="zh-CN" sz="2000" dirty="0"/>
              <a:t>, </a:t>
            </a:r>
            <a:r>
              <a:rPr lang="en-US" altLang="zh-CN" sz="2000" i="1" dirty="0"/>
              <a:t>c</a:t>
            </a:r>
            <a:r>
              <a:rPr lang="zh-CN" altLang="en-US" sz="2000" dirty="0"/>
              <a:t>｝，以下各关系</a:t>
            </a:r>
          </a:p>
          <a:p>
            <a:pPr algn="just" eaLnBrk="1" hangingPunct="1">
              <a:buFontTx/>
              <a:buNone/>
            </a:pPr>
            <a:r>
              <a:rPr lang="zh-CN" altLang="en-US" sz="2000" dirty="0"/>
              <a:t>  </a:t>
            </a:r>
            <a:r>
              <a:rPr lang="en-US" altLang="zh-CN" sz="2000" i="1" dirty="0"/>
              <a:t>R</a:t>
            </a:r>
            <a:r>
              <a:rPr lang="en-US" altLang="zh-CN" sz="2000" i="1" baseline="-25000" dirty="0"/>
              <a:t>i</a:t>
            </a:r>
            <a:r>
              <a:rPr lang="zh-CN" altLang="en-US" sz="2000" dirty="0"/>
              <a:t>（</a:t>
            </a:r>
            <a:r>
              <a:rPr lang="en-US" altLang="zh-CN" sz="2000" i="1" dirty="0" err="1"/>
              <a:t>i</a:t>
            </a:r>
            <a:r>
              <a:rPr lang="zh-CN" altLang="en-US" sz="2000" dirty="0"/>
              <a:t>＝</a:t>
            </a:r>
            <a:r>
              <a:rPr lang="en-US" altLang="zh-CN" sz="2000" dirty="0"/>
              <a:t>1, 2, …, 8</a:t>
            </a:r>
            <a:r>
              <a:rPr lang="zh-CN" altLang="en-US" sz="2000" dirty="0"/>
              <a:t>）均为</a:t>
            </a:r>
            <a:r>
              <a:rPr lang="en-US" altLang="zh-CN" sz="2000" i="1" dirty="0"/>
              <a:t>A</a:t>
            </a:r>
            <a:r>
              <a:rPr lang="zh-CN" altLang="en-US" sz="2000" dirty="0"/>
              <a:t>上二元关系，请判断下列关系是否为自反或者反自反关系。</a:t>
            </a:r>
          </a:p>
          <a:p>
            <a:pPr algn="just" eaLnBrk="1" hangingPunct="1"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＝｛</a:t>
            </a:r>
            <a:r>
              <a:rPr lang="en-US" altLang="zh-CN" dirty="0"/>
              <a:t>〈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a</a:t>
            </a:r>
            <a:r>
              <a:rPr lang="en-US" altLang="zh-CN" dirty="0"/>
              <a:t>〉,〈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/>
              <a:t>〉,〈</a:t>
            </a:r>
            <a:r>
              <a:rPr lang="en-US" altLang="zh-CN" i="1" dirty="0" err="1"/>
              <a:t>b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〉,〈</a:t>
            </a:r>
            <a:r>
              <a:rPr lang="en-US" altLang="zh-CN" i="1" dirty="0" err="1"/>
              <a:t>c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/>
              <a:t>〉</a:t>
            </a:r>
            <a:r>
              <a:rPr lang="zh-CN" altLang="en-US" dirty="0"/>
              <a:t>｝</a:t>
            </a:r>
            <a:endParaRPr lang="en-US" altLang="zh-CN" dirty="0"/>
          </a:p>
          <a:p>
            <a:pPr algn="just" eaLnBrk="1" hangingPunct="1">
              <a:buFontTx/>
              <a:buNone/>
            </a:pPr>
            <a:r>
              <a:rPr lang="zh-CN" altLang="en-US" dirty="0"/>
              <a:t>          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＝｛</a:t>
            </a:r>
            <a:r>
              <a:rPr lang="en-US" altLang="zh-CN" dirty="0"/>
              <a:t>〈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/>
              <a:t>〉,〈</a:t>
            </a:r>
            <a:r>
              <a:rPr lang="en-US" altLang="zh-CN" i="1" dirty="0" err="1"/>
              <a:t>c</a:t>
            </a:r>
            <a:r>
              <a:rPr lang="en-US" altLang="zh-CN" dirty="0" err="1"/>
              <a:t>,</a:t>
            </a:r>
            <a:r>
              <a:rPr lang="en-US" altLang="zh-CN" i="1" dirty="0" err="1"/>
              <a:t>a</a:t>
            </a:r>
            <a:r>
              <a:rPr lang="en-US" altLang="zh-CN" dirty="0"/>
              <a:t>〉</a:t>
            </a:r>
            <a:r>
              <a:rPr lang="zh-CN" altLang="en-US" dirty="0"/>
              <a:t>｝</a:t>
            </a:r>
            <a:endParaRPr lang="en-US" altLang="zh-CN" dirty="0"/>
          </a:p>
          <a:p>
            <a:pPr algn="just" eaLnBrk="1" hangingPunct="1">
              <a:buFontTx/>
              <a:buNone/>
            </a:pPr>
            <a:r>
              <a:rPr lang="zh-CN" altLang="en-US" i="1" dirty="0"/>
              <a:t>          </a:t>
            </a:r>
            <a:r>
              <a:rPr lang="en-US" altLang="zh-CN" i="1" dirty="0"/>
              <a:t>R</a:t>
            </a:r>
            <a:r>
              <a:rPr lang="en-US" altLang="zh-CN" baseline="-25000" dirty="0"/>
              <a:t>3</a:t>
            </a:r>
            <a:r>
              <a:rPr lang="zh-CN" altLang="en-US" dirty="0"/>
              <a:t>＝｛</a:t>
            </a:r>
            <a:r>
              <a:rPr lang="en-US" altLang="zh-CN" dirty="0"/>
              <a:t>〈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a</a:t>
            </a:r>
            <a:r>
              <a:rPr lang="en-US" altLang="zh-CN" dirty="0"/>
              <a:t>〉</a:t>
            </a:r>
            <a:r>
              <a:rPr lang="zh-CN" altLang="en-US" dirty="0"/>
              <a:t>｝</a:t>
            </a:r>
            <a:endParaRPr lang="en-US" altLang="zh-CN" dirty="0"/>
          </a:p>
          <a:p>
            <a:pPr algn="just" eaLnBrk="1" hangingPunct="1">
              <a:buFontTx/>
              <a:buNone/>
            </a:pPr>
            <a:r>
              <a:rPr lang="zh-CN" altLang="en-US" i="1" dirty="0"/>
              <a:t>          </a:t>
            </a:r>
            <a:r>
              <a:rPr lang="en-US" altLang="zh-CN" i="1" dirty="0"/>
              <a:t>A</a:t>
            </a:r>
            <a:r>
              <a:rPr lang="zh-CN" altLang="en-US" dirty="0"/>
              <a:t>上的</a:t>
            </a:r>
            <a:r>
              <a:rPr lang="en-US" altLang="zh-CN" i="1" dirty="0" err="1"/>
              <a:t>Φ</a:t>
            </a:r>
            <a:r>
              <a:rPr lang="zh-CN" altLang="en-US" dirty="0"/>
              <a:t>关系</a:t>
            </a:r>
            <a:endParaRPr lang="en-US" altLang="zh-CN" dirty="0"/>
          </a:p>
          <a:p>
            <a:pPr algn="just" eaLnBrk="1" hangingPunct="1">
              <a:buFontTx/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pPr algn="just" eaLnBrk="1" hangingPunct="1">
              <a:buFontTx/>
              <a:buNone/>
            </a:pPr>
            <a:r>
              <a:rPr lang="zh-CN" altLang="en-US" dirty="0"/>
              <a:t>     当 </a:t>
            </a:r>
            <a:r>
              <a:rPr lang="en-US" altLang="zh-CN" i="1" dirty="0"/>
              <a:t>A</a:t>
            </a:r>
            <a:r>
              <a:rPr lang="zh-CN" altLang="en-US" dirty="0"/>
              <a:t>＝</a:t>
            </a:r>
            <a:r>
              <a:rPr lang="en-US" altLang="zh-CN" i="1" dirty="0" err="1"/>
              <a:t>Φ</a:t>
            </a:r>
            <a:r>
              <a:rPr lang="zh-CN" altLang="en-US" dirty="0"/>
              <a:t>时（这时</a:t>
            </a:r>
            <a:r>
              <a:rPr lang="en-US" altLang="zh-CN" i="1" dirty="0"/>
              <a:t>A</a:t>
            </a:r>
            <a:r>
              <a:rPr lang="zh-CN" altLang="en-US" dirty="0"/>
              <a:t>上只有一个关系</a:t>
            </a:r>
            <a:r>
              <a:rPr lang="en-US" altLang="zh-CN" i="1" dirty="0" err="1"/>
              <a:t>Φ</a:t>
            </a:r>
            <a:r>
              <a:rPr lang="zh-CN" altLang="en-US" dirty="0"/>
              <a:t>），</a:t>
            </a:r>
            <a:r>
              <a:rPr lang="en-US" altLang="zh-CN" i="1" dirty="0"/>
              <a:t>A</a:t>
            </a:r>
            <a:r>
              <a:rPr lang="zh-CN" altLang="en-US" dirty="0"/>
              <a:t>上空关系既是自反的，又是反自反的，</a:t>
            </a:r>
            <a:endParaRPr lang="en-US" altLang="zh-CN" dirty="0"/>
          </a:p>
          <a:p>
            <a:pPr algn="just" eaLnBrk="1" hangingPunct="1"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因为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＝</a:t>
            </a:r>
            <a:r>
              <a:rPr lang="en-US" altLang="zh-CN" i="1" dirty="0" err="1">
                <a:solidFill>
                  <a:srgbClr val="FF0000"/>
                </a:solidFill>
              </a:rPr>
              <a:t>Φ</a:t>
            </a:r>
            <a:r>
              <a:rPr lang="zh-CN" altLang="en-US" dirty="0">
                <a:solidFill>
                  <a:srgbClr val="FF0000"/>
                </a:solidFill>
              </a:rPr>
              <a:t>使自反和反自反定义的前提总为假，所以蕴涵表达式的结果</a:t>
            </a:r>
            <a:r>
              <a:rPr lang="zh-CN" altLang="en-CN" dirty="0">
                <a:solidFill>
                  <a:srgbClr val="FF0000"/>
                </a:solidFill>
              </a:rPr>
              <a:t>总为</a:t>
            </a:r>
            <a:r>
              <a:rPr lang="zh-CN" altLang="en-US" dirty="0">
                <a:solidFill>
                  <a:srgbClr val="FF0000"/>
                </a:solidFill>
              </a:rPr>
              <a:t>真。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B7DF26-0C2B-4B4C-9757-878E1CF6376F}"/>
              </a:ext>
            </a:extLst>
          </p:cNvPr>
          <p:cNvSpPr txBox="1"/>
          <p:nvPr/>
        </p:nvSpPr>
        <p:spPr>
          <a:xfrm>
            <a:off x="6588224" y="1556792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C00000"/>
                </a:solidFill>
                <a:latin typeface="+mn-lt"/>
                <a:ea typeface="+mn-ea"/>
              </a:rPr>
              <a:t>自反关系</a:t>
            </a:r>
            <a:endParaRPr lang="en-CN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B8144-3D2D-0B46-BEBC-8A0E7B7A22F4}"/>
              </a:ext>
            </a:extLst>
          </p:cNvPr>
          <p:cNvSpPr txBox="1"/>
          <p:nvPr/>
        </p:nvSpPr>
        <p:spPr>
          <a:xfrm>
            <a:off x="4355306" y="2103239"/>
            <a:ext cx="172354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C00000"/>
                </a:solidFill>
                <a:latin typeface="+mn-lt"/>
                <a:ea typeface="+mn-ea"/>
              </a:rPr>
              <a:t>反自反关系</a:t>
            </a:r>
            <a:endParaRPr lang="en-CN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AB255-3786-D34B-84F6-A36EFB1ACE1B}"/>
              </a:ext>
            </a:extLst>
          </p:cNvPr>
          <p:cNvSpPr txBox="1"/>
          <p:nvPr/>
        </p:nvSpPr>
        <p:spPr>
          <a:xfrm>
            <a:off x="3563888" y="2607295"/>
            <a:ext cx="35702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C00000"/>
                </a:solidFill>
                <a:latin typeface="+mn-lt"/>
                <a:ea typeface="+mn-ea"/>
              </a:rPr>
              <a:t>既不自反也不反自反关系</a:t>
            </a:r>
            <a:endParaRPr lang="en-CN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1664F-7B35-E14A-91A9-232AF0E7B272}"/>
              </a:ext>
            </a:extLst>
          </p:cNvPr>
          <p:cNvSpPr txBox="1"/>
          <p:nvPr/>
        </p:nvSpPr>
        <p:spPr>
          <a:xfrm>
            <a:off x="3044666" y="3183359"/>
            <a:ext cx="172354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C00000"/>
                </a:solidFill>
                <a:latin typeface="+mn-lt"/>
                <a:ea typeface="+mn-ea"/>
              </a:rPr>
              <a:t>反自反关系</a:t>
            </a:r>
            <a:endParaRPr lang="en-CN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310E71-556E-AE48-93B4-98AFD3830817}"/>
              </a:ext>
            </a:extLst>
          </p:cNvPr>
          <p:cNvSpPr/>
          <p:nvPr/>
        </p:nvSpPr>
        <p:spPr>
          <a:xfrm>
            <a:off x="4932040" y="5766355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ym typeface="Symbol" pitchFamily="2" charset="2"/>
              </a:rPr>
              <a:t>自反</a:t>
            </a:r>
            <a:r>
              <a:rPr lang="zh-CN" altLang="en-US" dirty="0">
                <a:sym typeface="Symbol" pitchFamily="2" charset="2"/>
              </a:rPr>
              <a:t>：</a:t>
            </a:r>
            <a:r>
              <a:rPr lang="en-US" dirty="0">
                <a:sym typeface="Symbol" pitchFamily="2" charset="2"/>
              </a:rPr>
              <a:t>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zh-CN" altLang="en-US" dirty="0"/>
              <a:t>∈</a:t>
            </a:r>
            <a:r>
              <a:rPr lang="en-US" i="1" dirty="0"/>
              <a:t>A</a:t>
            </a:r>
            <a:r>
              <a:rPr lang="en-US" dirty="0"/>
              <a:t>→&lt;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x</a:t>
            </a:r>
            <a:r>
              <a:rPr lang="en-US" dirty="0"/>
              <a:t>&gt;</a:t>
            </a:r>
            <a:r>
              <a:rPr lang="en-US" dirty="0">
                <a:sym typeface="Symbol" pitchFamily="2" charset="2"/>
              </a:rPr>
              <a:t></a:t>
            </a:r>
            <a:r>
              <a:rPr lang="en-US" i="1" dirty="0"/>
              <a:t>R</a:t>
            </a:r>
            <a:r>
              <a:rPr lang="en-US" dirty="0"/>
              <a:t>)</a:t>
            </a:r>
          </a:p>
          <a:p>
            <a:r>
              <a:rPr lang="en-US" dirty="0" err="1"/>
              <a:t>反自反</a:t>
            </a:r>
            <a:r>
              <a:rPr lang="zh-CN" altLang="en-US" dirty="0"/>
              <a:t>：</a:t>
            </a:r>
            <a:r>
              <a:rPr lang="en-US" dirty="0">
                <a:sym typeface="Symbol" pitchFamily="2" charset="2"/>
              </a:rPr>
              <a:t> 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zh-CN" altLang="en-US" dirty="0"/>
              <a:t>∈</a:t>
            </a:r>
            <a:r>
              <a:rPr lang="en-US" i="1" dirty="0"/>
              <a:t>A</a:t>
            </a:r>
            <a:r>
              <a:rPr lang="en-US" dirty="0"/>
              <a:t>→&lt;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x</a:t>
            </a:r>
            <a:r>
              <a:rPr lang="en-US" dirty="0"/>
              <a:t>&gt;</a:t>
            </a:r>
            <a:r>
              <a:rPr lang="en-US" dirty="0">
                <a:sym typeface="Symbol" pitchFamily="2" charset="2"/>
              </a:rPr>
              <a:t></a:t>
            </a:r>
            <a:r>
              <a:rPr lang="en-US" i="1" dirty="0"/>
              <a:t>R</a:t>
            </a:r>
            <a:endParaRPr lang="en-CN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49" name="Object 4">
            <a:extLst>
              <a:ext uri="{FF2B5EF4-FFF2-40B4-BE49-F238E27FC236}">
                <a16:creationId xmlns:a16="http://schemas.microsoft.com/office/drawing/2014/main" id="{A39536CE-225B-7344-9E65-E83F5226A6E1}"/>
              </a:ext>
            </a:extLst>
          </p:cNvPr>
          <p:cNvGraphicFramePr>
            <a:graphicFrameLocks/>
          </p:cNvGraphicFramePr>
          <p:nvPr/>
        </p:nvGraphicFramePr>
        <p:xfrm>
          <a:off x="2438400" y="533400"/>
          <a:ext cx="2760663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8" r:id="rId3" imgW="27495500" imgH="21069300" progId="Equation.DSMT4">
                  <p:embed/>
                </p:oleObj>
              </mc:Choice>
              <mc:Fallback>
                <p:oleObj r:id="rId3" imgW="27495500" imgH="210693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33400"/>
                        <a:ext cx="2760663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>
            <a:extLst>
              <a:ext uri="{FF2B5EF4-FFF2-40B4-BE49-F238E27FC236}">
                <a16:creationId xmlns:a16="http://schemas.microsoft.com/office/drawing/2014/main" id="{6DA0EA74-2BB5-B54F-8E9B-05C2C78DF5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333375"/>
            <a:ext cx="7920038" cy="3352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/>
              <a:t>           </a:t>
            </a:r>
            <a:r>
              <a:rPr lang="zh-CN" altLang="en-US" sz="2800"/>
              <a:t>（</a:t>
            </a:r>
            <a:r>
              <a:rPr lang="en-US" altLang="zh-CN" sz="2800"/>
              <a:t>4</a:t>
            </a:r>
            <a:r>
              <a:rPr lang="zh-CN" altLang="en-US" sz="2800"/>
              <a:t>） 当</a:t>
            </a:r>
            <a:r>
              <a:rPr lang="en-US" altLang="zh-CN" sz="2800" i="1"/>
              <a:t>i</a:t>
            </a:r>
            <a:r>
              <a:rPr lang="en-US" altLang="zh-CN" sz="2800"/>
              <a:t>=3</a:t>
            </a:r>
            <a:r>
              <a:rPr lang="zh-CN" altLang="en-US" sz="2800"/>
              <a:t>时，由于</a:t>
            </a:r>
            <a:r>
              <a:rPr lang="zh-CN" altLang="en-US" sz="2800" i="1"/>
              <a:t> </a:t>
            </a:r>
            <a:r>
              <a:rPr lang="en-US" altLang="zh-CN" sz="2800" i="1"/>
              <a:t>W</a:t>
            </a:r>
            <a:r>
              <a:rPr lang="zh-CN" altLang="en-US" sz="2800"/>
              <a:t>［</a:t>
            </a:r>
            <a:r>
              <a:rPr lang="en-US" altLang="zh-CN" sz="2800"/>
              <a:t>1</a:t>
            </a:r>
            <a:r>
              <a:rPr lang="zh-CN" altLang="en-US" sz="2800"/>
              <a:t>，</a:t>
            </a:r>
            <a:r>
              <a:rPr lang="en-US" altLang="zh-CN" sz="2800"/>
              <a:t>3</a:t>
            </a:r>
            <a:r>
              <a:rPr lang="zh-CN" altLang="en-US" sz="2800"/>
              <a:t>］＝</a:t>
            </a:r>
            <a:r>
              <a:rPr lang="en-US" altLang="zh-CN" sz="2800" i="1"/>
              <a:t>W</a:t>
            </a:r>
            <a:r>
              <a:rPr lang="zh-CN" altLang="en-US" sz="2800"/>
              <a:t>［</a:t>
            </a:r>
            <a:r>
              <a:rPr lang="en-US" altLang="zh-CN" sz="2800"/>
              <a:t>2</a:t>
            </a:r>
            <a:r>
              <a:rPr lang="zh-CN" altLang="en-US" sz="2800"/>
              <a:t>，</a:t>
            </a:r>
            <a:r>
              <a:rPr lang="en-US" altLang="zh-CN" sz="2800"/>
              <a:t>3</a:t>
            </a:r>
            <a:r>
              <a:rPr lang="zh-CN" altLang="en-US" sz="2800"/>
              <a:t>］＝</a:t>
            </a:r>
            <a:r>
              <a:rPr lang="en-US" altLang="zh-CN" sz="2800" i="1"/>
              <a:t>W</a:t>
            </a:r>
            <a:r>
              <a:rPr lang="zh-CN" altLang="en-US" sz="2800"/>
              <a:t>［</a:t>
            </a:r>
            <a:r>
              <a:rPr lang="en-US" altLang="zh-CN" sz="2800"/>
              <a:t>4</a:t>
            </a:r>
            <a:r>
              <a:rPr lang="zh-CN" altLang="en-US" sz="2800"/>
              <a:t>，</a:t>
            </a:r>
            <a:r>
              <a:rPr lang="en-US" altLang="zh-CN" sz="2800"/>
              <a:t>3</a:t>
            </a:r>
            <a:r>
              <a:rPr lang="zh-CN" altLang="en-US" sz="2800"/>
              <a:t>］</a:t>
            </a:r>
            <a:r>
              <a:rPr lang="en-US" altLang="zh-CN" sz="2800"/>
              <a:t>=1</a:t>
            </a:r>
            <a:r>
              <a:rPr lang="zh-CN" altLang="en-US" sz="2800"/>
              <a:t>，故需将第一、二、四行各分量重新置值，分别为</a:t>
            </a:r>
            <a:r>
              <a:rPr lang="zh-CN" altLang="en-US" sz="2800" i="1"/>
              <a:t> </a:t>
            </a:r>
            <a:r>
              <a:rPr lang="en-US" altLang="zh-CN" sz="2800" i="1"/>
              <a:t>W</a:t>
            </a:r>
            <a:r>
              <a:rPr lang="zh-CN" altLang="en-US" sz="2800"/>
              <a:t>［</a:t>
            </a:r>
            <a:r>
              <a:rPr lang="en-US" altLang="zh-CN" sz="2800"/>
              <a:t>1</a:t>
            </a:r>
            <a:r>
              <a:rPr lang="zh-CN" altLang="en-US" sz="2800"/>
              <a:t>，</a:t>
            </a:r>
            <a:r>
              <a:rPr lang="en-US" altLang="zh-CN" sz="2800" i="1"/>
              <a:t>k</a:t>
            </a:r>
            <a:r>
              <a:rPr lang="zh-CN" altLang="en-US" sz="2800"/>
              <a:t>］∨</a:t>
            </a:r>
            <a:r>
              <a:rPr lang="zh-CN" altLang="en-US" sz="2800" i="1"/>
              <a:t> </a:t>
            </a:r>
            <a:r>
              <a:rPr lang="en-US" altLang="zh-CN" sz="2800" i="1"/>
              <a:t>W</a:t>
            </a:r>
            <a:r>
              <a:rPr lang="zh-CN" altLang="en-US" sz="2800"/>
              <a:t>［</a:t>
            </a:r>
            <a:r>
              <a:rPr lang="en-US" altLang="zh-CN" sz="2800"/>
              <a:t>3, </a:t>
            </a:r>
            <a:r>
              <a:rPr lang="en-US" altLang="zh-CN" sz="2800" i="1"/>
              <a:t>k</a:t>
            </a:r>
            <a:r>
              <a:rPr lang="zh-CN" altLang="en-US" sz="2800"/>
              <a:t>］＝</a:t>
            </a:r>
            <a:r>
              <a:rPr lang="en-US" altLang="zh-CN" sz="2800" i="1"/>
              <a:t>W</a:t>
            </a:r>
            <a:r>
              <a:rPr lang="zh-CN" altLang="en-US" sz="2800"/>
              <a:t>［</a:t>
            </a:r>
            <a:r>
              <a:rPr lang="en-US" altLang="zh-CN" sz="2800"/>
              <a:t>1</a:t>
            </a:r>
            <a:r>
              <a:rPr lang="zh-CN" altLang="en-US" sz="2800"/>
              <a:t>，</a:t>
            </a:r>
            <a:r>
              <a:rPr lang="en-US" altLang="zh-CN" sz="2800" i="1"/>
              <a:t>k</a:t>
            </a:r>
            <a:r>
              <a:rPr lang="zh-CN" altLang="en-US" sz="2800"/>
              <a:t>］</a:t>
            </a:r>
            <a:r>
              <a:rPr lang="en-US" altLang="zh-CN" sz="2800"/>
              <a:t>, </a:t>
            </a:r>
            <a:r>
              <a:rPr lang="en-US" altLang="zh-CN" sz="2800" i="1"/>
              <a:t> W</a:t>
            </a:r>
            <a:r>
              <a:rPr lang="zh-CN" altLang="en-US" sz="2800"/>
              <a:t>［</a:t>
            </a:r>
            <a:r>
              <a:rPr lang="en-US" altLang="zh-CN" sz="2800"/>
              <a:t>2</a:t>
            </a:r>
            <a:r>
              <a:rPr lang="zh-CN" altLang="en-US" sz="2800"/>
              <a:t>，</a:t>
            </a:r>
            <a:r>
              <a:rPr lang="en-US" altLang="zh-CN" sz="2800" i="1"/>
              <a:t>k</a:t>
            </a:r>
            <a:r>
              <a:rPr lang="zh-CN" altLang="en-US" sz="2800"/>
              <a:t>］∨</a:t>
            </a:r>
            <a:r>
              <a:rPr lang="zh-CN" altLang="en-US" sz="2800" i="1"/>
              <a:t> </a:t>
            </a:r>
            <a:r>
              <a:rPr lang="en-US" altLang="zh-CN" sz="2800"/>
              <a:t>W</a:t>
            </a:r>
            <a:r>
              <a:rPr lang="zh-CN" altLang="en-US" sz="2800"/>
              <a:t>［</a:t>
            </a:r>
            <a:r>
              <a:rPr lang="en-US" altLang="zh-CN" sz="2800"/>
              <a:t>3</a:t>
            </a:r>
            <a:r>
              <a:rPr lang="zh-CN" altLang="en-US" sz="2800"/>
              <a:t>，</a:t>
            </a:r>
            <a:r>
              <a:rPr lang="en-US" altLang="zh-CN" sz="2800" i="1"/>
              <a:t>k</a:t>
            </a:r>
            <a:r>
              <a:rPr lang="zh-CN" altLang="en-US" sz="2800"/>
              <a:t>］</a:t>
            </a:r>
            <a:r>
              <a:rPr lang="en-US" altLang="zh-CN" sz="2800"/>
              <a:t>=</a:t>
            </a:r>
            <a:r>
              <a:rPr lang="en-US" altLang="zh-CN" sz="2800" i="1"/>
              <a:t>W</a:t>
            </a:r>
            <a:r>
              <a:rPr lang="zh-CN" altLang="en-US" sz="2800"/>
              <a:t>［</a:t>
            </a:r>
            <a:r>
              <a:rPr lang="en-US" altLang="zh-CN" sz="2800"/>
              <a:t>2</a:t>
            </a:r>
            <a:r>
              <a:rPr lang="zh-CN" altLang="en-US" sz="2800"/>
              <a:t>，</a:t>
            </a:r>
            <a:r>
              <a:rPr lang="en-US" altLang="zh-CN" sz="2800" i="1"/>
              <a:t>k</a:t>
            </a:r>
            <a:r>
              <a:rPr lang="zh-CN" altLang="en-US" sz="2800"/>
              <a:t>］，</a:t>
            </a:r>
            <a:r>
              <a:rPr lang="en-US" altLang="zh-CN" sz="2800" i="1"/>
              <a:t>W</a:t>
            </a:r>
            <a:r>
              <a:rPr lang="zh-CN" altLang="en-US" sz="2800"/>
              <a:t>［</a:t>
            </a:r>
            <a:r>
              <a:rPr lang="en-US" altLang="zh-CN" sz="2800"/>
              <a:t>4</a:t>
            </a:r>
            <a:r>
              <a:rPr lang="zh-CN" altLang="en-US" sz="2800"/>
              <a:t>，</a:t>
            </a:r>
            <a:r>
              <a:rPr lang="en-US" altLang="zh-CN" sz="2800" i="1"/>
              <a:t>k</a:t>
            </a:r>
            <a:r>
              <a:rPr lang="zh-CN" altLang="en-US" sz="2800"/>
              <a:t>］∨</a:t>
            </a:r>
            <a:r>
              <a:rPr lang="zh-CN" altLang="en-US" sz="2800" i="1"/>
              <a:t> </a:t>
            </a:r>
            <a:r>
              <a:rPr lang="en-US" altLang="zh-CN" sz="2800" i="1"/>
              <a:t>W</a:t>
            </a:r>
            <a:r>
              <a:rPr lang="zh-CN" altLang="en-US" sz="2800"/>
              <a:t>［</a:t>
            </a:r>
            <a:r>
              <a:rPr lang="en-US" altLang="zh-CN" sz="2800"/>
              <a:t>3</a:t>
            </a:r>
            <a:r>
              <a:rPr lang="zh-CN" altLang="en-US" sz="2800"/>
              <a:t>，</a:t>
            </a:r>
            <a:r>
              <a:rPr lang="en-US" altLang="zh-CN" sz="2800" i="1"/>
              <a:t>k</a:t>
            </a:r>
            <a:r>
              <a:rPr lang="zh-CN" altLang="en-US" sz="2800"/>
              <a:t>］</a:t>
            </a:r>
            <a:r>
              <a:rPr lang="en-US" altLang="zh-CN" sz="2800"/>
              <a:t>=</a:t>
            </a:r>
            <a:r>
              <a:rPr lang="en-US" altLang="zh-CN" sz="2800" i="1"/>
              <a:t> W</a:t>
            </a:r>
            <a:r>
              <a:rPr lang="zh-CN" altLang="en-US" sz="2800"/>
              <a:t>［</a:t>
            </a:r>
            <a:r>
              <a:rPr lang="en-US" altLang="zh-CN" sz="2800"/>
              <a:t>3</a:t>
            </a:r>
            <a:r>
              <a:rPr lang="zh-CN" altLang="en-US" sz="2800"/>
              <a:t>， </a:t>
            </a:r>
            <a:r>
              <a:rPr lang="en-US" altLang="zh-CN" sz="2800" i="1"/>
              <a:t>k</a:t>
            </a:r>
            <a:r>
              <a:rPr lang="zh-CN" altLang="en-US" sz="2800"/>
              <a:t>］。 于是有： </a:t>
            </a:r>
          </a:p>
        </p:txBody>
      </p:sp>
      <p:graphicFrame>
        <p:nvGraphicFramePr>
          <p:cNvPr id="54274" name="Object 4">
            <a:extLst>
              <a:ext uri="{FF2B5EF4-FFF2-40B4-BE49-F238E27FC236}">
                <a16:creationId xmlns:a16="http://schemas.microsoft.com/office/drawing/2014/main" id="{381FA643-0C48-2144-AC12-3C78C6478EE6}"/>
              </a:ext>
            </a:extLst>
          </p:cNvPr>
          <p:cNvGraphicFramePr>
            <a:graphicFrameLocks/>
          </p:cNvGraphicFramePr>
          <p:nvPr/>
        </p:nvGraphicFramePr>
        <p:xfrm>
          <a:off x="4500563" y="3429000"/>
          <a:ext cx="27432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3" r:id="rId3" imgW="26911300" imgH="21069300" progId="Equation.DSMT4">
                  <p:embed/>
                </p:oleObj>
              </mc:Choice>
              <mc:Fallback>
                <p:oleObj r:id="rId3" imgW="26911300" imgH="210693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429000"/>
                        <a:ext cx="27432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>
            <a:extLst>
              <a:ext uri="{FF2B5EF4-FFF2-40B4-BE49-F238E27FC236}">
                <a16:creationId xmlns:a16="http://schemas.microsoft.com/office/drawing/2014/main" id="{76C7C1D8-1787-6C4B-ACAE-ACD8DE7123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333375"/>
            <a:ext cx="7772400" cy="4010025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/>
              <a:t> </a:t>
            </a:r>
            <a:r>
              <a:rPr lang="zh-CN" altLang="en-US" sz="2800"/>
              <a:t>（</a:t>
            </a:r>
            <a:r>
              <a:rPr lang="en-US" altLang="zh-CN" sz="2800"/>
              <a:t>5</a:t>
            </a:r>
            <a:r>
              <a:rPr lang="zh-CN" altLang="en-US" sz="2800"/>
              <a:t>） 当</a:t>
            </a:r>
            <a:r>
              <a:rPr lang="en-US" altLang="zh-CN" sz="2800" i="1"/>
              <a:t>i</a:t>
            </a:r>
            <a:r>
              <a:rPr lang="zh-CN" altLang="en-US" sz="2800"/>
              <a:t>＝</a:t>
            </a:r>
            <a:r>
              <a:rPr lang="en-US" altLang="zh-CN" sz="2800"/>
              <a:t>4</a:t>
            </a:r>
            <a:r>
              <a:rPr lang="zh-CN" altLang="en-US" sz="2800"/>
              <a:t>时，由于</a:t>
            </a:r>
            <a:r>
              <a:rPr lang="zh-CN" altLang="en-US" sz="2800" i="1"/>
              <a:t> </a:t>
            </a:r>
            <a:r>
              <a:rPr lang="en-US" altLang="zh-CN" sz="2800" i="1"/>
              <a:t>W</a:t>
            </a:r>
            <a:r>
              <a:rPr lang="zh-CN" altLang="en-US" sz="2800"/>
              <a:t>［</a:t>
            </a:r>
            <a:r>
              <a:rPr lang="en-US" altLang="zh-CN" sz="2800"/>
              <a:t>1</a:t>
            </a:r>
            <a:r>
              <a:rPr lang="zh-CN" altLang="en-US" sz="2800"/>
              <a:t>，</a:t>
            </a:r>
            <a:r>
              <a:rPr lang="en-US" altLang="zh-CN" sz="2800"/>
              <a:t>4</a:t>
            </a:r>
            <a:r>
              <a:rPr lang="zh-CN" altLang="en-US" sz="2800"/>
              <a:t>］＝</a:t>
            </a:r>
            <a:r>
              <a:rPr lang="zh-CN" altLang="en-US" sz="2800" i="1"/>
              <a:t> </a:t>
            </a:r>
            <a:r>
              <a:rPr lang="en-US" altLang="zh-CN" sz="2800" i="1"/>
              <a:t>W</a:t>
            </a:r>
            <a:r>
              <a:rPr lang="zh-CN" altLang="en-US" sz="2800"/>
              <a:t>［</a:t>
            </a:r>
            <a:r>
              <a:rPr lang="en-US" altLang="zh-CN" sz="2800"/>
              <a:t>2, 4</a:t>
            </a:r>
            <a:r>
              <a:rPr lang="zh-CN" altLang="en-US" sz="2800"/>
              <a:t>］</a:t>
            </a:r>
            <a:r>
              <a:rPr lang="en-US" altLang="zh-CN" sz="2800"/>
              <a:t>=</a:t>
            </a:r>
          </a:p>
          <a:p>
            <a:pPr algn="just" eaLnBrk="1" hangingPunct="1">
              <a:buFontTx/>
              <a:buNone/>
            </a:pPr>
            <a:r>
              <a:rPr lang="en-US" altLang="zh-CN" sz="2800" i="1"/>
              <a:t> W</a:t>
            </a:r>
            <a:r>
              <a:rPr lang="zh-CN" altLang="en-US" sz="2800"/>
              <a:t>［</a:t>
            </a:r>
            <a:r>
              <a:rPr lang="en-US" altLang="zh-CN" sz="2800"/>
              <a:t>3, 4</a:t>
            </a:r>
            <a:r>
              <a:rPr lang="zh-CN" altLang="en-US" sz="2800"/>
              <a:t>］</a:t>
            </a:r>
            <a:r>
              <a:rPr lang="en-US" altLang="zh-CN" sz="2800"/>
              <a:t>=</a:t>
            </a:r>
            <a:r>
              <a:rPr lang="en-US" altLang="zh-CN" sz="2800" i="1"/>
              <a:t> W</a:t>
            </a:r>
            <a:r>
              <a:rPr lang="zh-CN" altLang="en-US" sz="2800"/>
              <a:t>［</a:t>
            </a:r>
            <a:r>
              <a:rPr lang="en-US" altLang="zh-CN" sz="2800"/>
              <a:t>4</a:t>
            </a:r>
            <a:r>
              <a:rPr lang="zh-CN" altLang="en-US" sz="2800"/>
              <a:t>， </a:t>
            </a:r>
            <a:r>
              <a:rPr lang="en-US" altLang="zh-CN" sz="2800"/>
              <a:t>4</a:t>
            </a:r>
            <a:r>
              <a:rPr lang="zh-CN" altLang="en-US" sz="2800"/>
              <a:t>］</a:t>
            </a:r>
            <a:r>
              <a:rPr lang="en-US" altLang="zh-CN" sz="2800"/>
              <a:t>=1</a:t>
            </a:r>
            <a:r>
              <a:rPr lang="zh-CN" altLang="en-US" sz="2800"/>
              <a:t>，故需将第一、二、 三、四行各分量重新置值，分别为</a:t>
            </a:r>
            <a:r>
              <a:rPr lang="zh-CN" altLang="en-US" sz="2800" i="1"/>
              <a:t> </a:t>
            </a:r>
            <a:r>
              <a:rPr lang="en-US" altLang="zh-CN" sz="2800" i="1"/>
              <a:t>W</a:t>
            </a:r>
            <a:r>
              <a:rPr lang="zh-CN" altLang="en-US" sz="2800"/>
              <a:t>［</a:t>
            </a:r>
            <a:r>
              <a:rPr lang="en-US" altLang="zh-CN" sz="2800"/>
              <a:t>1</a:t>
            </a:r>
            <a:r>
              <a:rPr lang="zh-CN" altLang="en-US" sz="2800"/>
              <a:t>，</a:t>
            </a:r>
            <a:r>
              <a:rPr lang="en-US" altLang="zh-CN" sz="2800" i="1"/>
              <a:t>k</a:t>
            </a:r>
            <a:r>
              <a:rPr lang="zh-CN" altLang="en-US" sz="2800"/>
              <a:t>］∨</a:t>
            </a:r>
            <a:r>
              <a:rPr lang="zh-CN" altLang="en-US" sz="2800" i="1"/>
              <a:t> </a:t>
            </a:r>
            <a:r>
              <a:rPr lang="en-US" altLang="zh-CN" sz="2800" i="1"/>
              <a:t>W</a:t>
            </a:r>
            <a:r>
              <a:rPr lang="zh-CN" altLang="en-US" sz="2800"/>
              <a:t>［</a:t>
            </a:r>
            <a:r>
              <a:rPr lang="en-US" altLang="zh-CN" sz="2800"/>
              <a:t>4, </a:t>
            </a:r>
            <a:r>
              <a:rPr lang="en-US" altLang="zh-CN" sz="2800" i="1"/>
              <a:t>k</a:t>
            </a:r>
            <a:r>
              <a:rPr lang="zh-CN" altLang="en-US" sz="2800"/>
              <a:t>］＝</a:t>
            </a:r>
            <a:r>
              <a:rPr lang="zh-CN" altLang="en-US" sz="2800" i="1"/>
              <a:t> </a:t>
            </a:r>
            <a:r>
              <a:rPr lang="en-US" altLang="zh-CN" sz="2800" i="1"/>
              <a:t>W</a:t>
            </a:r>
            <a:r>
              <a:rPr lang="zh-CN" altLang="en-US" sz="2800"/>
              <a:t>［</a:t>
            </a:r>
            <a:r>
              <a:rPr lang="en-US" altLang="zh-CN" sz="2800"/>
              <a:t>1</a:t>
            </a:r>
            <a:r>
              <a:rPr lang="zh-CN" altLang="en-US" sz="2800"/>
              <a:t>，</a:t>
            </a:r>
            <a:r>
              <a:rPr lang="en-US" altLang="zh-CN" sz="2800" i="1"/>
              <a:t>k</a:t>
            </a:r>
            <a:r>
              <a:rPr lang="zh-CN" altLang="en-US" sz="2800"/>
              <a:t>］，</a:t>
            </a:r>
            <a:r>
              <a:rPr lang="en-US" altLang="zh-CN" sz="2800"/>
              <a:t>W</a:t>
            </a:r>
            <a:r>
              <a:rPr lang="zh-CN" altLang="en-US" sz="2800"/>
              <a:t>［</a:t>
            </a:r>
            <a:r>
              <a:rPr lang="en-US" altLang="zh-CN" sz="2800"/>
              <a:t>2</a:t>
            </a:r>
            <a:r>
              <a:rPr lang="zh-CN" altLang="en-US" sz="2800"/>
              <a:t>，</a:t>
            </a:r>
            <a:r>
              <a:rPr lang="en-US" altLang="zh-CN" sz="2800" i="1"/>
              <a:t>k</a:t>
            </a:r>
            <a:r>
              <a:rPr lang="zh-CN" altLang="en-US" sz="2800"/>
              <a:t>］∨</a:t>
            </a:r>
            <a:r>
              <a:rPr lang="zh-CN" altLang="en-US" sz="2800" i="1"/>
              <a:t> </a:t>
            </a:r>
            <a:r>
              <a:rPr lang="en-US" altLang="zh-CN" sz="2800" i="1"/>
              <a:t>W </a:t>
            </a:r>
            <a:r>
              <a:rPr lang="zh-CN" altLang="en-US" sz="2800"/>
              <a:t>［</a:t>
            </a:r>
            <a:r>
              <a:rPr lang="en-US" altLang="zh-CN" sz="2800"/>
              <a:t>4</a:t>
            </a:r>
            <a:r>
              <a:rPr lang="zh-CN" altLang="en-US" sz="2800"/>
              <a:t>，</a:t>
            </a:r>
            <a:r>
              <a:rPr lang="en-US" altLang="zh-CN" sz="2800" i="1"/>
              <a:t>k</a:t>
            </a:r>
            <a:r>
              <a:rPr lang="zh-CN" altLang="en-US" sz="2800"/>
              <a:t>］</a:t>
            </a:r>
            <a:r>
              <a:rPr lang="en-US" altLang="zh-CN" sz="2800"/>
              <a:t>=</a:t>
            </a:r>
            <a:r>
              <a:rPr lang="en-US" altLang="zh-CN" sz="2800" i="1"/>
              <a:t> W</a:t>
            </a:r>
            <a:r>
              <a:rPr lang="zh-CN" altLang="en-US" sz="2800"/>
              <a:t>［</a:t>
            </a:r>
            <a:r>
              <a:rPr lang="en-US" altLang="zh-CN" sz="2800"/>
              <a:t>2</a:t>
            </a:r>
            <a:r>
              <a:rPr lang="zh-CN" altLang="en-US" sz="2800"/>
              <a:t>，</a:t>
            </a:r>
            <a:r>
              <a:rPr lang="en-US" altLang="zh-CN" sz="2800" i="1"/>
              <a:t>k</a:t>
            </a:r>
            <a:r>
              <a:rPr lang="zh-CN" altLang="en-US" sz="2800"/>
              <a:t>］，</a:t>
            </a:r>
            <a:r>
              <a:rPr lang="en-US" altLang="zh-CN" sz="2800" i="1"/>
              <a:t>W</a:t>
            </a:r>
            <a:r>
              <a:rPr lang="zh-CN" altLang="en-US" sz="2800"/>
              <a:t>［</a:t>
            </a:r>
            <a:r>
              <a:rPr lang="en-US" altLang="zh-CN" sz="2800"/>
              <a:t>3</a:t>
            </a:r>
            <a:r>
              <a:rPr lang="zh-CN" altLang="en-US" sz="2800"/>
              <a:t>，</a:t>
            </a:r>
            <a:r>
              <a:rPr lang="en-US" altLang="zh-CN" sz="2800" i="1"/>
              <a:t>k</a:t>
            </a:r>
            <a:r>
              <a:rPr lang="zh-CN" altLang="en-US" sz="2800"/>
              <a:t>］∨</a:t>
            </a:r>
            <a:r>
              <a:rPr lang="zh-CN" altLang="en-US" sz="2800" i="1"/>
              <a:t> </a:t>
            </a:r>
            <a:r>
              <a:rPr lang="en-US" altLang="zh-CN" sz="2800" i="1"/>
              <a:t>W</a:t>
            </a:r>
            <a:r>
              <a:rPr lang="zh-CN" altLang="en-US" sz="2800"/>
              <a:t>［</a:t>
            </a:r>
            <a:r>
              <a:rPr lang="en-US" altLang="zh-CN" sz="2800"/>
              <a:t>4</a:t>
            </a:r>
            <a:r>
              <a:rPr lang="zh-CN" altLang="en-US" sz="2800"/>
              <a:t>， </a:t>
            </a:r>
            <a:r>
              <a:rPr lang="en-US" altLang="zh-CN" sz="2800" i="1"/>
              <a:t>k</a:t>
            </a:r>
            <a:r>
              <a:rPr lang="zh-CN" altLang="en-US" sz="2800"/>
              <a:t>］</a:t>
            </a:r>
            <a:r>
              <a:rPr lang="en-US" altLang="zh-CN" sz="2800"/>
              <a:t>=</a:t>
            </a:r>
            <a:r>
              <a:rPr lang="en-US" altLang="zh-CN" sz="2800" i="1"/>
              <a:t> W </a:t>
            </a:r>
            <a:r>
              <a:rPr lang="zh-CN" altLang="en-US" sz="2800"/>
              <a:t>［</a:t>
            </a:r>
            <a:r>
              <a:rPr lang="en-US" altLang="zh-CN" sz="2800"/>
              <a:t>3</a:t>
            </a:r>
            <a:r>
              <a:rPr lang="zh-CN" altLang="en-US" sz="2800"/>
              <a:t>，</a:t>
            </a:r>
            <a:r>
              <a:rPr lang="en-US" altLang="zh-CN" sz="2800" i="1"/>
              <a:t>k</a:t>
            </a:r>
            <a:r>
              <a:rPr lang="zh-CN" altLang="en-US" sz="2800"/>
              <a:t>］，</a:t>
            </a:r>
            <a:r>
              <a:rPr lang="zh-CN" altLang="en-US" sz="2800" i="1"/>
              <a:t> </a:t>
            </a:r>
            <a:r>
              <a:rPr lang="en-US" altLang="zh-CN" sz="2800" i="1"/>
              <a:t>W</a:t>
            </a:r>
            <a:r>
              <a:rPr lang="zh-CN" altLang="en-US" sz="2800"/>
              <a:t>［</a:t>
            </a:r>
            <a:r>
              <a:rPr lang="en-US" altLang="zh-CN" sz="2800"/>
              <a:t>4</a:t>
            </a:r>
            <a:r>
              <a:rPr lang="zh-CN" altLang="en-US" sz="2800"/>
              <a:t>，</a:t>
            </a:r>
            <a:r>
              <a:rPr lang="en-US" altLang="zh-CN" sz="2800" i="1"/>
              <a:t>k</a:t>
            </a:r>
            <a:r>
              <a:rPr lang="zh-CN" altLang="en-US" sz="2800"/>
              <a:t>］∨</a:t>
            </a:r>
            <a:r>
              <a:rPr lang="zh-CN" altLang="en-US" sz="2800" i="1"/>
              <a:t> </a:t>
            </a:r>
            <a:r>
              <a:rPr lang="en-US" altLang="zh-CN" sz="2800" i="1"/>
              <a:t>W</a:t>
            </a:r>
            <a:r>
              <a:rPr lang="zh-CN" altLang="en-US" sz="2800"/>
              <a:t>［</a:t>
            </a:r>
            <a:r>
              <a:rPr lang="en-US" altLang="zh-CN" sz="2800"/>
              <a:t>4</a:t>
            </a:r>
            <a:r>
              <a:rPr lang="zh-CN" altLang="en-US" sz="2800"/>
              <a:t>，</a:t>
            </a:r>
            <a:r>
              <a:rPr lang="en-US" altLang="zh-CN" sz="2800" i="1"/>
              <a:t>k</a:t>
            </a:r>
            <a:r>
              <a:rPr lang="zh-CN" altLang="en-US" sz="2800"/>
              <a:t>］</a:t>
            </a:r>
            <a:r>
              <a:rPr lang="en-US" altLang="zh-CN" sz="2800"/>
              <a:t>=</a:t>
            </a:r>
            <a:r>
              <a:rPr lang="en-US" altLang="zh-CN" sz="2800" i="1"/>
              <a:t> W</a:t>
            </a:r>
            <a:r>
              <a:rPr lang="zh-CN" altLang="en-US" sz="2800"/>
              <a:t>［</a:t>
            </a:r>
            <a:r>
              <a:rPr lang="en-US" altLang="zh-CN" sz="2800"/>
              <a:t>4</a:t>
            </a:r>
            <a:r>
              <a:rPr lang="zh-CN" altLang="en-US" sz="2800"/>
              <a:t>，</a:t>
            </a:r>
            <a:r>
              <a:rPr lang="en-US" altLang="zh-CN" sz="2800" i="1"/>
              <a:t>k</a:t>
            </a:r>
            <a:r>
              <a:rPr lang="zh-CN" altLang="en-US" sz="2800"/>
              <a:t>］。最终</a:t>
            </a:r>
            <a:r>
              <a:rPr lang="zh-CN" altLang="en-US" sz="2800" i="1"/>
              <a:t> </a:t>
            </a:r>
            <a:r>
              <a:rPr lang="en-US" altLang="zh-CN" sz="2800"/>
              <a:t>W</a:t>
            </a:r>
            <a:r>
              <a:rPr lang="en-US" altLang="zh-CN" sz="2800" i="1"/>
              <a:t> </a:t>
            </a:r>
            <a:r>
              <a:rPr lang="zh-CN" altLang="en-US" sz="2800"/>
              <a:t>为</a:t>
            </a:r>
          </a:p>
        </p:txBody>
      </p:sp>
      <p:graphicFrame>
        <p:nvGraphicFramePr>
          <p:cNvPr id="55298" name="Object 4">
            <a:extLst>
              <a:ext uri="{FF2B5EF4-FFF2-40B4-BE49-F238E27FC236}">
                <a16:creationId xmlns:a16="http://schemas.microsoft.com/office/drawing/2014/main" id="{A95739B1-31CA-C149-90FC-69E95B220280}"/>
              </a:ext>
            </a:extLst>
          </p:cNvPr>
          <p:cNvGraphicFramePr>
            <a:graphicFrameLocks/>
          </p:cNvGraphicFramePr>
          <p:nvPr/>
        </p:nvGraphicFramePr>
        <p:xfrm>
          <a:off x="5148263" y="4149725"/>
          <a:ext cx="26543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7" r:id="rId3" imgW="26035000" imgH="21069300" progId="Equation.DSMT4">
                  <p:embed/>
                </p:oleObj>
              </mc:Choice>
              <mc:Fallback>
                <p:oleObj r:id="rId3" imgW="26035000" imgH="210693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149725"/>
                        <a:ext cx="26543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">
            <a:extLst>
              <a:ext uri="{FF2B5EF4-FFF2-40B4-BE49-F238E27FC236}">
                <a16:creationId xmlns:a16="http://schemas.microsoft.com/office/drawing/2014/main" id="{4BD1C5C9-06A1-BF48-9E51-70E7950860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7570788" cy="4114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/>
              <a:t>              </a:t>
            </a:r>
            <a:r>
              <a:rPr lang="zh-CN" altLang="en-US" sz="2800"/>
              <a:t>故</a:t>
            </a:r>
            <a:r>
              <a:rPr lang="en-US" altLang="zh-CN" sz="2800" i="1"/>
              <a:t>R </a:t>
            </a:r>
            <a:r>
              <a:rPr lang="en-US" altLang="zh-CN" sz="2800" baseline="30000"/>
              <a:t>+</a:t>
            </a:r>
            <a:r>
              <a:rPr lang="zh-CN" altLang="en-US" sz="2800"/>
              <a:t>＝</a:t>
            </a:r>
            <a:r>
              <a:rPr lang="en-US" altLang="zh-CN" sz="2800"/>
              <a:t>{〈1, 1〉, 〈1, 2〉, 〈1, 3〉,</a:t>
            </a:r>
          </a:p>
          <a:p>
            <a:pPr algn="just" eaLnBrk="1" hangingPunct="1">
              <a:buFontTx/>
              <a:buNone/>
            </a:pPr>
            <a:r>
              <a:rPr lang="en-US" altLang="zh-CN" sz="2800"/>
              <a:t>                 〈1, 4〉, 〈2, 2〉, 〈2, 3〉, 〈2, 4〉,</a:t>
            </a:r>
          </a:p>
          <a:p>
            <a:pPr algn="just" eaLnBrk="1" hangingPunct="1">
              <a:buFontTx/>
              <a:buNone/>
            </a:pPr>
            <a:r>
              <a:rPr lang="en-US" altLang="zh-CN" sz="2800"/>
              <a:t>                 〈3, 2〉, 〈3, 3〉, 〈3, 4〉, 〈4, 2〉,</a:t>
            </a:r>
          </a:p>
          <a:p>
            <a:pPr algn="just" eaLnBrk="1" hangingPunct="1">
              <a:buFontTx/>
              <a:buNone/>
            </a:pPr>
            <a:r>
              <a:rPr lang="en-US" altLang="zh-CN" sz="2800"/>
              <a:t>                 〈4, 3〉, 〈4, 4〉}</a:t>
            </a:r>
            <a:r>
              <a:rPr lang="zh-CN" altLang="en-US" sz="2800"/>
              <a:t>。 </a:t>
            </a:r>
          </a:p>
          <a:p>
            <a:pPr eaLnBrk="1" hangingPunct="1">
              <a:buFontTx/>
              <a:buNone/>
            </a:pPr>
            <a:endParaRPr lang="en-US" altLang="zh-CN" sz="2800"/>
          </a:p>
        </p:txBody>
      </p:sp>
    </p:spTree>
  </p:cSld>
  <p:clrMapOvr>
    <a:masterClrMapping/>
  </p:clrMapOvr>
  <p:transition spd="med"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">
            <a:extLst>
              <a:ext uri="{FF2B5EF4-FFF2-40B4-BE49-F238E27FC236}">
                <a16:creationId xmlns:a16="http://schemas.microsoft.com/office/drawing/2014/main" id="{3FA3EFF6-CB3D-084E-B093-C2061273DD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9200" y="457200"/>
            <a:ext cx="6934200" cy="42672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800" dirty="0"/>
              <a:t>下面几个定理给出了闭包的主要性质。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定理</a:t>
            </a:r>
            <a:r>
              <a:rPr lang="zh-CN" altLang="en-US" sz="2800" dirty="0"/>
              <a:t> </a:t>
            </a:r>
            <a:r>
              <a:rPr lang="en-US" altLang="zh-CN" sz="2800" dirty="0"/>
              <a:t>7.11 </a:t>
            </a:r>
            <a:r>
              <a:rPr lang="zh-CN" altLang="en-US" sz="2800" dirty="0"/>
              <a:t>设</a:t>
            </a:r>
            <a:r>
              <a:rPr lang="en-US" altLang="zh-CN" sz="2800" i="1" dirty="0"/>
              <a:t>R</a:t>
            </a:r>
            <a:r>
              <a:rPr lang="zh-CN" altLang="en-US" sz="2800" dirty="0"/>
              <a:t>是集合</a:t>
            </a:r>
            <a:r>
              <a:rPr lang="en-US" altLang="zh-CN" sz="2800" i="1" dirty="0"/>
              <a:t>A</a:t>
            </a:r>
            <a:r>
              <a:rPr lang="zh-CN" altLang="en-US" sz="2800" dirty="0"/>
              <a:t>上任一关系，那么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 </a:t>
            </a:r>
            <a:r>
              <a:rPr lang="en-US" altLang="zh-CN" sz="2800" i="1" dirty="0"/>
              <a:t>R</a:t>
            </a:r>
            <a:r>
              <a:rPr lang="zh-CN" altLang="en-US" sz="2800" dirty="0"/>
              <a:t>自反当且仅当</a:t>
            </a:r>
            <a:r>
              <a:rPr lang="en-US" altLang="zh-CN" sz="2800" i="1" dirty="0"/>
              <a:t>R</a:t>
            </a:r>
            <a:r>
              <a:rPr lang="en-US" altLang="zh-CN" sz="2800" dirty="0"/>
              <a:t>=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dirty="0"/>
              <a:t>)</a:t>
            </a:r>
            <a:r>
              <a:rPr lang="zh-CN" altLang="en-US" sz="2800" dirty="0"/>
              <a:t>。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 </a:t>
            </a:r>
            <a:r>
              <a:rPr lang="en-US" altLang="zh-CN" sz="2800" i="1" dirty="0"/>
              <a:t>R</a:t>
            </a:r>
            <a:r>
              <a:rPr lang="zh-CN" altLang="en-US" sz="2800" dirty="0"/>
              <a:t>对称当且仅当</a:t>
            </a:r>
            <a:r>
              <a:rPr lang="en-US" altLang="zh-CN" sz="2800" i="1" dirty="0"/>
              <a:t>R</a:t>
            </a:r>
            <a:r>
              <a:rPr lang="en-US" altLang="zh-CN" sz="2800" dirty="0"/>
              <a:t>=</a:t>
            </a:r>
            <a:r>
              <a:rPr lang="en-US" altLang="zh-CN" sz="2800" i="1" dirty="0"/>
              <a:t>s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dirty="0"/>
              <a:t>)</a:t>
            </a:r>
            <a:r>
              <a:rPr lang="zh-CN" altLang="en-US" sz="2800" dirty="0"/>
              <a:t>。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 </a:t>
            </a:r>
            <a:r>
              <a:rPr lang="en-US" altLang="zh-CN" sz="2800" i="1" dirty="0"/>
              <a:t>R</a:t>
            </a:r>
            <a:r>
              <a:rPr lang="zh-CN" altLang="en-US" sz="2800" dirty="0"/>
              <a:t>传递当且仅当</a:t>
            </a:r>
            <a:r>
              <a:rPr lang="en-US" altLang="zh-CN" sz="2800" i="1" dirty="0"/>
              <a:t>R</a:t>
            </a:r>
            <a:r>
              <a:rPr lang="en-US" altLang="zh-CN" sz="2800" dirty="0"/>
              <a:t>=</a:t>
            </a:r>
            <a:r>
              <a:rPr lang="en-US" altLang="zh-CN" sz="2800" i="1" dirty="0"/>
              <a:t>t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dirty="0"/>
              <a:t>)</a:t>
            </a:r>
            <a:r>
              <a:rPr lang="zh-CN" altLang="en-US" sz="2800" dirty="0"/>
              <a:t>。 </a:t>
            </a:r>
          </a:p>
          <a:p>
            <a:pPr eaLnBrk="1" hangingPunct="1">
              <a:buFontTx/>
              <a:buNone/>
            </a:pPr>
            <a:endParaRPr lang="en-US" altLang="zh-CN" sz="2800" dirty="0"/>
          </a:p>
        </p:txBody>
      </p:sp>
    </p:spTree>
  </p:cSld>
  <p:clrMapOvr>
    <a:masterClrMapping/>
  </p:clrMapOvr>
  <p:transition spd="med"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3">
            <a:extLst>
              <a:ext uri="{FF2B5EF4-FFF2-40B4-BE49-F238E27FC236}">
                <a16:creationId xmlns:a16="http://schemas.microsoft.com/office/drawing/2014/main" id="{E3E850CF-B240-DE4A-B23B-6AF3149F03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381000"/>
            <a:ext cx="7772400" cy="57150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/>
              <a:t>              </a:t>
            </a:r>
            <a:r>
              <a:rPr lang="zh-CN" altLang="en-US"/>
              <a:t>证明 （</a:t>
            </a:r>
            <a:r>
              <a:rPr lang="en-US" altLang="zh-CN"/>
              <a:t>1</a:t>
            </a:r>
            <a:r>
              <a:rPr lang="zh-CN" altLang="en-US"/>
              <a:t>）、 （</a:t>
            </a:r>
            <a:r>
              <a:rPr lang="en-US" altLang="zh-CN"/>
              <a:t>3</a:t>
            </a:r>
            <a:r>
              <a:rPr lang="zh-CN" altLang="en-US"/>
              <a:t>）的证明留给读者， 现证（</a:t>
            </a:r>
            <a:r>
              <a:rPr lang="en-US" altLang="zh-CN"/>
              <a:t>2</a:t>
            </a:r>
            <a:r>
              <a:rPr lang="zh-CN" altLang="en-US"/>
              <a:t>）。 （</a:t>
            </a:r>
            <a:r>
              <a:rPr lang="en-US" altLang="zh-CN"/>
              <a:t>2</a:t>
            </a:r>
            <a:r>
              <a:rPr lang="zh-CN" altLang="en-US"/>
              <a:t>）的充分性由</a:t>
            </a:r>
            <a:r>
              <a:rPr lang="en-US" altLang="zh-CN" i="1"/>
              <a:t>s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</a:t>
            </a:r>
            <a:r>
              <a:rPr lang="zh-CN" altLang="en-US"/>
              <a:t>定义立得。 </a:t>
            </a:r>
          </a:p>
          <a:p>
            <a:pPr eaLnBrk="1" hangingPunct="1">
              <a:buFontTx/>
              <a:buNone/>
            </a:pPr>
            <a:r>
              <a:rPr lang="zh-CN" altLang="en-US"/>
              <a:t>             为证必要性， 设</a:t>
            </a:r>
            <a:r>
              <a:rPr lang="en-US" altLang="zh-CN" i="1"/>
              <a:t>R</a:t>
            </a:r>
            <a:r>
              <a:rPr lang="zh-CN" altLang="en-US"/>
              <a:t>对称</a:t>
            </a:r>
            <a:r>
              <a:rPr lang="en-US" altLang="zh-CN"/>
              <a:t>, </a:t>
            </a:r>
            <a:r>
              <a:rPr lang="zh-CN" altLang="en-US"/>
              <a:t>那么</a:t>
            </a:r>
            <a:r>
              <a:rPr lang="en-US" altLang="zh-CN" i="1"/>
              <a:t>R</a:t>
            </a:r>
            <a:r>
              <a:rPr lang="zh-CN" altLang="en-US"/>
              <a:t>＝</a:t>
            </a:r>
            <a:r>
              <a:rPr lang="en-US" altLang="zh-CN" i="1"/>
              <a:t>R</a:t>
            </a:r>
            <a:r>
              <a:rPr lang="en-US" altLang="zh-CN" baseline="30000"/>
              <a:t>-1</a:t>
            </a:r>
            <a:r>
              <a:rPr lang="zh-CN" altLang="en-US"/>
              <a:t>。 另一方面， </a:t>
            </a:r>
            <a:r>
              <a:rPr lang="en-US" altLang="zh-CN" i="1"/>
              <a:t>s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)=</a:t>
            </a:r>
            <a:r>
              <a:rPr lang="en-US" altLang="zh-CN" i="1"/>
              <a:t>R</a:t>
            </a:r>
            <a:r>
              <a:rPr lang="en-US" altLang="zh-CN"/>
              <a:t>∪</a:t>
            </a:r>
            <a:r>
              <a:rPr lang="en-US" altLang="zh-CN" i="1"/>
              <a:t>R</a:t>
            </a:r>
            <a:r>
              <a:rPr lang="en-US" altLang="zh-CN" baseline="30000"/>
              <a:t>-1</a:t>
            </a:r>
            <a:r>
              <a:rPr lang="en-US" altLang="zh-CN"/>
              <a:t>=</a:t>
            </a:r>
            <a:r>
              <a:rPr lang="en-US" altLang="zh-CN" i="1"/>
              <a:t>R</a:t>
            </a:r>
            <a:r>
              <a:rPr lang="en-US" altLang="zh-CN"/>
              <a:t>∪</a:t>
            </a:r>
            <a:r>
              <a:rPr lang="en-US" altLang="zh-CN" i="1"/>
              <a:t>R</a:t>
            </a:r>
            <a:r>
              <a:rPr lang="en-US" altLang="zh-CN"/>
              <a:t>=</a:t>
            </a:r>
            <a:r>
              <a:rPr lang="en-US" altLang="zh-CN" i="1"/>
              <a:t>R</a:t>
            </a:r>
            <a:r>
              <a:rPr lang="zh-CN" altLang="en-US"/>
              <a:t>， 故</a:t>
            </a:r>
            <a:r>
              <a:rPr lang="en-US" altLang="zh-CN" i="1"/>
              <a:t>s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)=</a:t>
            </a:r>
            <a:r>
              <a:rPr lang="en-US" altLang="zh-CN" i="1"/>
              <a:t>R</a:t>
            </a:r>
            <a:r>
              <a:rPr lang="zh-CN" altLang="en-US"/>
              <a:t>。 </a:t>
            </a:r>
          </a:p>
          <a:p>
            <a:pPr algn="just" eaLnBrk="1" hangingPunct="1">
              <a:buFontTx/>
              <a:buNone/>
            </a:pPr>
            <a:r>
              <a:rPr lang="zh-CN" altLang="en-US"/>
              <a:t>              </a:t>
            </a:r>
          </a:p>
        </p:txBody>
      </p:sp>
    </p:spTree>
  </p:cSld>
  <p:clrMapOvr>
    <a:masterClrMapping/>
  </p:clrMapOvr>
  <p:transition spd="med"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3">
            <a:extLst>
              <a:ext uri="{FF2B5EF4-FFF2-40B4-BE49-F238E27FC236}">
                <a16:creationId xmlns:a16="http://schemas.microsoft.com/office/drawing/2014/main" id="{093DA409-4C04-E045-B113-1C9A4D1002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3213100"/>
            <a:ext cx="7772400" cy="26035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/>
              <a:t> </a:t>
            </a:r>
            <a:r>
              <a:rPr lang="zh-CN" altLang="en-US"/>
              <a:t>证明 （</a:t>
            </a:r>
            <a:r>
              <a:rPr lang="en-US" altLang="zh-CN"/>
              <a:t>1</a:t>
            </a:r>
            <a:r>
              <a:rPr lang="zh-CN" altLang="en-US"/>
              <a:t>）和（</a:t>
            </a:r>
            <a:r>
              <a:rPr lang="en-US" altLang="zh-CN"/>
              <a:t>2</a:t>
            </a:r>
            <a:r>
              <a:rPr lang="zh-CN" altLang="en-US"/>
              <a:t>）的证明留作练习，下面仅证明（</a:t>
            </a:r>
            <a:r>
              <a:rPr lang="en-US" altLang="zh-CN"/>
              <a:t>3</a:t>
            </a:r>
            <a:r>
              <a:rPr lang="zh-CN" altLang="en-US"/>
              <a:t>）。 </a:t>
            </a:r>
          </a:p>
          <a:p>
            <a:pPr algn="just" eaLnBrk="1" hangingPunct="1">
              <a:buFontTx/>
              <a:buNone/>
            </a:pPr>
            <a:r>
              <a:rPr lang="zh-CN" altLang="en-US"/>
              <a:t> 因为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r>
              <a:rPr lang="zh-CN" altLang="en-US"/>
              <a:t>传递，且</a:t>
            </a:r>
            <a:r>
              <a:rPr lang="en-US" altLang="zh-CN"/>
              <a:t> 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zh-CN" altLang="en-US"/>
              <a:t>     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r>
              <a:rPr lang="zh-CN" altLang="en-US"/>
              <a:t>，但</a:t>
            </a:r>
            <a:r>
              <a:rPr lang="en-US" altLang="zh-CN" i="1"/>
              <a:t>R</a:t>
            </a:r>
            <a:r>
              <a:rPr lang="en-US" altLang="zh-CN" baseline="-25000"/>
              <a:t>1     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zh-CN" altLang="en-US"/>
              <a:t>，故 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endParaRPr lang="zh-CN" altLang="en-US"/>
          </a:p>
          <a:p>
            <a:pPr eaLnBrk="1" hangingPunct="1">
              <a:buFontTx/>
              <a:buNone/>
            </a:pPr>
            <a:r>
              <a:rPr lang="zh-CN" altLang="en-US"/>
              <a:t> 因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zh-CN" altLang="en-US"/>
              <a:t>是包含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zh-CN" altLang="en-US"/>
              <a:t>的最小传递关系， 所以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en-US" altLang="zh-CN"/>
              <a:t>)    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r>
              <a:rPr lang="zh-CN" altLang="en-US"/>
              <a:t>。 </a:t>
            </a:r>
          </a:p>
        </p:txBody>
      </p:sp>
      <p:graphicFrame>
        <p:nvGraphicFramePr>
          <p:cNvPr id="59394" name="Object 7">
            <a:extLst>
              <a:ext uri="{FF2B5EF4-FFF2-40B4-BE49-F238E27FC236}">
                <a16:creationId xmlns:a16="http://schemas.microsoft.com/office/drawing/2014/main" id="{B7A6EA1F-7DF4-634A-AD32-575B4B2FC2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966204"/>
              </p:ext>
            </p:extLst>
          </p:nvPr>
        </p:nvGraphicFramePr>
        <p:xfrm>
          <a:off x="5203304" y="39243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44" r:id="rId3" imgW="3505200" imgH="3505200" progId="Equation.DSMT4">
                  <p:embed/>
                </p:oleObj>
              </mc:Choice>
              <mc:Fallback>
                <p:oleObj r:id="rId3" imgW="3505200" imgH="35052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304" y="39243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" name="Text Box 8">
            <a:extLst>
              <a:ext uri="{FF2B5EF4-FFF2-40B4-BE49-F238E27FC236}">
                <a16:creationId xmlns:a16="http://schemas.microsoft.com/office/drawing/2014/main" id="{C87727F6-C8AB-C942-A901-9DFF59F36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6250"/>
            <a:ext cx="7632700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800" dirty="0"/>
              <a:t>      </a:t>
            </a:r>
            <a:r>
              <a:rPr lang="zh-CN" altLang="en-US" sz="2800" dirty="0">
                <a:solidFill>
                  <a:srgbClr val="FF0000"/>
                </a:solidFill>
              </a:rPr>
              <a:t>定理</a:t>
            </a:r>
            <a:r>
              <a:rPr lang="en-US" altLang="zh-CN" sz="2800" dirty="0"/>
              <a:t>7.12 </a:t>
            </a:r>
            <a:r>
              <a:rPr lang="zh-CN" altLang="en-US" sz="2800" dirty="0"/>
              <a:t>对非空集合</a:t>
            </a:r>
            <a:r>
              <a:rPr lang="en-US" altLang="zh-CN" sz="2800" i="1" dirty="0"/>
              <a:t>A</a:t>
            </a:r>
            <a:r>
              <a:rPr lang="zh-CN" altLang="en-US" sz="2800" dirty="0"/>
              <a:t>上的关系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、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，若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1       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，则 </a:t>
            </a:r>
          </a:p>
          <a:p>
            <a:pPr>
              <a:spcBef>
                <a:spcPct val="30000"/>
              </a:spcBef>
            </a:pPr>
            <a:r>
              <a:rPr lang="zh-CN" altLang="en-US" sz="2800" dirty="0"/>
              <a:t>            （</a:t>
            </a:r>
            <a:r>
              <a:rPr lang="en-US" altLang="zh-CN" sz="2800" dirty="0"/>
              <a:t>1</a:t>
            </a:r>
            <a:r>
              <a:rPr lang="zh-CN" altLang="en-US" sz="2800" dirty="0"/>
              <a:t>） 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     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</a:t>
            </a:r>
          </a:p>
          <a:p>
            <a:pPr>
              <a:spcBef>
                <a:spcPct val="30000"/>
              </a:spcBef>
            </a:pPr>
            <a:r>
              <a:rPr lang="en-US" altLang="zh-CN" sz="2800" dirty="0"/>
              <a:t>            </a:t>
            </a: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 </a:t>
            </a:r>
            <a:r>
              <a:rPr lang="en-US" altLang="zh-CN" sz="2800" i="1" dirty="0"/>
              <a:t>s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     </a:t>
            </a:r>
            <a:r>
              <a:rPr lang="en-US" altLang="zh-CN" sz="2800" i="1" dirty="0"/>
              <a:t>s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</a:t>
            </a:r>
          </a:p>
          <a:p>
            <a:pPr>
              <a:spcBef>
                <a:spcPct val="30000"/>
              </a:spcBef>
            </a:pPr>
            <a:r>
              <a:rPr lang="en-US" altLang="zh-CN" sz="2800" dirty="0"/>
              <a:t>            </a:t>
            </a: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 </a:t>
            </a:r>
            <a:r>
              <a:rPr lang="en-US" altLang="zh-CN" sz="2800" i="1" dirty="0"/>
              <a:t>t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     </a:t>
            </a:r>
            <a:r>
              <a:rPr lang="en-US" altLang="zh-CN" sz="2800" i="1" dirty="0"/>
              <a:t>t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</a:t>
            </a:r>
          </a:p>
        </p:txBody>
      </p:sp>
      <p:graphicFrame>
        <p:nvGraphicFramePr>
          <p:cNvPr id="59396" name="Object 9">
            <a:extLst>
              <a:ext uri="{FF2B5EF4-FFF2-40B4-BE49-F238E27FC236}">
                <a16:creationId xmlns:a16="http://schemas.microsoft.com/office/drawing/2014/main" id="{6F2C9CB9-0D36-224E-9FE8-40FB82CDD3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6857770"/>
              </p:ext>
            </p:extLst>
          </p:nvPr>
        </p:nvGraphicFramePr>
        <p:xfrm>
          <a:off x="1187302" y="1004888"/>
          <a:ext cx="3603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45" r:id="rId5" imgW="3505200" imgH="3505200" progId="Equation.DSMT4">
                  <p:embed/>
                </p:oleObj>
              </mc:Choice>
              <mc:Fallback>
                <p:oleObj r:id="rId5" imgW="3505200" imgH="3505200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302" y="1004888"/>
                        <a:ext cx="36036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10">
            <a:extLst>
              <a:ext uri="{FF2B5EF4-FFF2-40B4-BE49-F238E27FC236}">
                <a16:creationId xmlns:a16="http://schemas.microsoft.com/office/drawing/2014/main" id="{8A397AE0-31DB-B641-BCC6-69694960BCB4}"/>
              </a:ext>
            </a:extLst>
          </p:cNvPr>
          <p:cNvGraphicFramePr>
            <a:graphicFrameLocks/>
          </p:cNvGraphicFramePr>
          <p:nvPr/>
        </p:nvGraphicFramePr>
        <p:xfrm>
          <a:off x="3625850" y="1576388"/>
          <a:ext cx="3603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46" r:id="rId6" imgW="3505200" imgH="3505200" progId="Equation.DSMT4">
                  <p:embed/>
                </p:oleObj>
              </mc:Choice>
              <mc:Fallback>
                <p:oleObj r:id="rId6" imgW="3505200" imgH="3505200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1576388"/>
                        <a:ext cx="36036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11">
            <a:extLst>
              <a:ext uri="{FF2B5EF4-FFF2-40B4-BE49-F238E27FC236}">
                <a16:creationId xmlns:a16="http://schemas.microsoft.com/office/drawing/2014/main" id="{7FBA262C-9E1F-C44F-9C5E-735939C374B6}"/>
              </a:ext>
            </a:extLst>
          </p:cNvPr>
          <p:cNvGraphicFramePr>
            <a:graphicFrameLocks/>
          </p:cNvGraphicFramePr>
          <p:nvPr/>
        </p:nvGraphicFramePr>
        <p:xfrm>
          <a:off x="3616325" y="2146300"/>
          <a:ext cx="3603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47" r:id="rId7" imgW="3505200" imgH="3505200" progId="Equation.DSMT4">
                  <p:embed/>
                </p:oleObj>
              </mc:Choice>
              <mc:Fallback>
                <p:oleObj r:id="rId7" imgW="3505200" imgH="3505200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325" y="2146300"/>
                        <a:ext cx="360363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12">
            <a:extLst>
              <a:ext uri="{FF2B5EF4-FFF2-40B4-BE49-F238E27FC236}">
                <a16:creationId xmlns:a16="http://schemas.microsoft.com/office/drawing/2014/main" id="{A9AF919B-BC54-F54D-B95E-1A8121C8A9BF}"/>
              </a:ext>
            </a:extLst>
          </p:cNvPr>
          <p:cNvGraphicFramePr>
            <a:graphicFrameLocks/>
          </p:cNvGraphicFramePr>
          <p:nvPr/>
        </p:nvGraphicFramePr>
        <p:xfrm>
          <a:off x="3597275" y="2686050"/>
          <a:ext cx="3603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48" r:id="rId8" imgW="3505200" imgH="3505200" progId="Equation.DSMT4">
                  <p:embed/>
                </p:oleObj>
              </mc:Choice>
              <mc:Fallback>
                <p:oleObj r:id="rId8" imgW="3505200" imgH="3505200" progId="Equation.DSMT4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2686050"/>
                        <a:ext cx="360363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14">
            <a:extLst>
              <a:ext uri="{FF2B5EF4-FFF2-40B4-BE49-F238E27FC236}">
                <a16:creationId xmlns:a16="http://schemas.microsoft.com/office/drawing/2014/main" id="{CDAAE624-7634-CF4B-B2B4-450A1FCD14AF}"/>
              </a:ext>
            </a:extLst>
          </p:cNvPr>
          <p:cNvGraphicFramePr>
            <a:graphicFrameLocks/>
          </p:cNvGraphicFramePr>
          <p:nvPr/>
        </p:nvGraphicFramePr>
        <p:xfrm>
          <a:off x="6443663" y="4479925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49" r:id="rId9" imgW="3505200" imgH="3505200" progId="Equation.DSMT4">
                  <p:embed/>
                </p:oleObj>
              </mc:Choice>
              <mc:Fallback>
                <p:oleObj r:id="rId9" imgW="3505200" imgH="3505200" progId="Equation.DSMT4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4479925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15">
            <a:extLst>
              <a:ext uri="{FF2B5EF4-FFF2-40B4-BE49-F238E27FC236}">
                <a16:creationId xmlns:a16="http://schemas.microsoft.com/office/drawing/2014/main" id="{703F8741-EF71-A040-AD68-CA0E451995DD}"/>
              </a:ext>
            </a:extLst>
          </p:cNvPr>
          <p:cNvGraphicFramePr>
            <a:graphicFrameLocks/>
          </p:cNvGraphicFramePr>
          <p:nvPr/>
        </p:nvGraphicFramePr>
        <p:xfrm>
          <a:off x="3419475" y="3933825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50" r:id="rId10" imgW="3505200" imgH="3505200" progId="Equation.DSMT4">
                  <p:embed/>
                </p:oleObj>
              </mc:Choice>
              <mc:Fallback>
                <p:oleObj r:id="rId10" imgW="3505200" imgH="3505200" progId="Equation.DSMT4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933825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16">
            <a:extLst>
              <a:ext uri="{FF2B5EF4-FFF2-40B4-BE49-F238E27FC236}">
                <a16:creationId xmlns:a16="http://schemas.microsoft.com/office/drawing/2014/main" id="{C4B3DB01-D540-1E4F-B087-E32CB3832844}"/>
              </a:ext>
            </a:extLst>
          </p:cNvPr>
          <p:cNvGraphicFramePr>
            <a:graphicFrameLocks/>
          </p:cNvGraphicFramePr>
          <p:nvPr/>
        </p:nvGraphicFramePr>
        <p:xfrm>
          <a:off x="6804025" y="3933825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51" r:id="rId11" imgW="3505200" imgH="3505200" progId="Equation.DSMT4">
                  <p:embed/>
                </p:oleObj>
              </mc:Choice>
              <mc:Fallback>
                <p:oleObj r:id="rId11" imgW="3505200" imgH="3505200" progId="Equation.DSMT4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3933825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3" name="矩形 16">
            <a:extLst>
              <a:ext uri="{FF2B5EF4-FFF2-40B4-BE49-F238E27FC236}">
                <a16:creationId xmlns:a16="http://schemas.microsoft.com/office/drawing/2014/main" id="{BA68522A-3D83-0A4F-8D95-A917F82D4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3789363"/>
            <a:ext cx="763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endParaRPr lang="zh-CN" altLang="en-US"/>
          </a:p>
        </p:txBody>
      </p:sp>
    </p:spTree>
  </p:cSld>
  <p:clrMapOvr>
    <a:masterClrMapping/>
  </p:clrMapOvr>
  <p:transition spd="med"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>
            <a:extLst>
              <a:ext uri="{FF2B5EF4-FFF2-40B4-BE49-F238E27FC236}">
                <a16:creationId xmlns:a16="http://schemas.microsoft.com/office/drawing/2014/main" id="{66933C8E-8ECC-6E4A-A7DF-2670CF3E61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609600"/>
            <a:ext cx="7113588" cy="28194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定理</a:t>
            </a:r>
            <a:r>
              <a:rPr lang="zh-CN" altLang="en-US" sz="2800" dirty="0"/>
              <a:t> 对非空集合</a:t>
            </a:r>
            <a:r>
              <a:rPr lang="en-US" altLang="zh-CN" sz="2800" i="1" dirty="0"/>
              <a:t>A</a:t>
            </a:r>
            <a:r>
              <a:rPr lang="zh-CN" altLang="en-US" sz="2800" dirty="0"/>
              <a:t>上的关系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、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，则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 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)∪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)=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∪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 </a:t>
            </a:r>
            <a:r>
              <a:rPr lang="en-US" altLang="zh-CN" sz="2800" i="1" dirty="0"/>
              <a:t>s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)∪</a:t>
            </a:r>
            <a:r>
              <a:rPr lang="en-US" altLang="zh-CN" sz="2800" i="1" dirty="0"/>
              <a:t>s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)=</a:t>
            </a:r>
            <a:r>
              <a:rPr lang="en-US" altLang="zh-CN" sz="2800" i="1" dirty="0"/>
              <a:t>s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∪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 </a:t>
            </a:r>
            <a:r>
              <a:rPr lang="en-US" altLang="zh-CN" sz="2800" i="1" dirty="0"/>
              <a:t>t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)∪</a:t>
            </a:r>
            <a:r>
              <a:rPr lang="en-US" altLang="zh-CN" sz="2800" i="1" dirty="0"/>
              <a:t>t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     </a:t>
            </a:r>
            <a:r>
              <a:rPr lang="en-US" altLang="zh-CN" sz="2800" i="1" dirty="0"/>
              <a:t>t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∪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</a:t>
            </a:r>
          </a:p>
        </p:txBody>
      </p:sp>
      <p:graphicFrame>
        <p:nvGraphicFramePr>
          <p:cNvPr id="60418" name="Object 4">
            <a:extLst>
              <a:ext uri="{FF2B5EF4-FFF2-40B4-BE49-F238E27FC236}">
                <a16:creationId xmlns:a16="http://schemas.microsoft.com/office/drawing/2014/main" id="{526912F8-9CF6-F247-BC8F-24E1395647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119390"/>
              </p:ext>
            </p:extLst>
          </p:nvPr>
        </p:nvGraphicFramePr>
        <p:xfrm>
          <a:off x="3635896" y="2743200"/>
          <a:ext cx="3587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64" r:id="rId3" imgW="3505200" imgH="3505200" progId="Equation.DSMT4">
                  <p:embed/>
                </p:oleObj>
              </mc:Choice>
              <mc:Fallback>
                <p:oleObj r:id="rId3" imgW="3505200" imgH="35052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743200"/>
                        <a:ext cx="3587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Rectangle 10">
            <a:extLst>
              <a:ext uri="{FF2B5EF4-FFF2-40B4-BE49-F238E27FC236}">
                <a16:creationId xmlns:a16="http://schemas.microsoft.com/office/drawing/2014/main" id="{2CB35D3D-5935-1140-873A-D9E0273A7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357563"/>
            <a:ext cx="7777162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Batang" panose="02030600000101010101" pitchFamily="18" charset="-127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Batang" panose="02030600000101010101" pitchFamily="18" charset="-127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Batang" panose="02030600000101010101" pitchFamily="18" charset="-127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Batang" panose="02030600000101010101" pitchFamily="18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Batang" panose="02030600000101010101" pitchFamily="18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Batang" panose="02030600000101010101" pitchFamily="18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Batang" panose="02030600000101010101" pitchFamily="18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Batang" panose="02030600000101010101" pitchFamily="18" charset="-127"/>
              </a:defRPr>
            </a:lvl9pPr>
          </a:lstStyle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zh-CN" altLang="en-US"/>
              <a:t>证明 </a:t>
            </a:r>
            <a:r>
              <a:rPr lang="en-US" altLang="zh-CN"/>
              <a:t>(1</a:t>
            </a:r>
            <a:r>
              <a:rPr lang="zh-CN" altLang="en-US"/>
              <a:t>）和（</a:t>
            </a:r>
            <a:r>
              <a:rPr lang="en-US" altLang="zh-CN"/>
              <a:t>2</a:t>
            </a:r>
            <a:r>
              <a:rPr lang="zh-CN" altLang="en-US"/>
              <a:t>）的证明留作练习， 下面仅证明（</a:t>
            </a:r>
            <a:r>
              <a:rPr lang="en-US" altLang="zh-CN"/>
              <a:t>3</a:t>
            </a:r>
            <a:r>
              <a:rPr lang="zh-CN" altLang="en-US"/>
              <a:t>）。 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zh-CN" altLang="en-US"/>
              <a:t>因为 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zh-CN" altLang="en-US"/>
              <a:t>    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en-US" altLang="zh-CN"/>
              <a:t>∪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zh-CN" altLang="en-US"/>
              <a:t>由定理</a:t>
            </a:r>
            <a:r>
              <a:rPr lang="en-US" altLang="zh-CN"/>
              <a:t>7.12</a:t>
            </a:r>
            <a:r>
              <a:rPr lang="zh-CN" altLang="en-US"/>
              <a:t>知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zh-CN" altLang="en-US" i="1"/>
              <a:t>                                   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en-US" altLang="zh-CN"/>
              <a:t>) </a:t>
            </a:r>
            <a:r>
              <a:rPr lang="zh-CN" altLang="en-US" i="1"/>
              <a:t>    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 sz="1400"/>
              <a:t>1</a:t>
            </a:r>
            <a:r>
              <a:rPr lang="en-US" altLang="zh-CN"/>
              <a:t>∪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/>
              <a:t>     </a:t>
            </a:r>
            <a:r>
              <a:rPr lang="zh-CN" altLang="en-US"/>
              <a:t>同理                      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en-US" altLang="zh-CN"/>
              <a:t>)    </a:t>
            </a:r>
            <a:r>
              <a:rPr lang="zh-CN" altLang="en-US"/>
              <a:t> 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 sz="1600"/>
              <a:t>1</a:t>
            </a:r>
            <a:r>
              <a:rPr lang="en-US" altLang="zh-CN"/>
              <a:t>∪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/>
              <a:t>     </a:t>
            </a:r>
            <a:r>
              <a:rPr lang="zh-CN" altLang="en-US"/>
              <a:t>所以           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en-US" altLang="zh-CN"/>
              <a:t>)∪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en-US" altLang="zh-CN"/>
              <a:t>)     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 sz="1600"/>
              <a:t>1</a:t>
            </a:r>
            <a:r>
              <a:rPr lang="en-US" altLang="zh-CN"/>
              <a:t>∪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</a:p>
        </p:txBody>
      </p:sp>
      <p:graphicFrame>
        <p:nvGraphicFramePr>
          <p:cNvPr id="60420" name="Object 9">
            <a:extLst>
              <a:ext uri="{FF2B5EF4-FFF2-40B4-BE49-F238E27FC236}">
                <a16:creationId xmlns:a16="http://schemas.microsoft.com/office/drawing/2014/main" id="{78EAE3CD-6591-B943-B435-A0F5F81F44CD}"/>
              </a:ext>
            </a:extLst>
          </p:cNvPr>
          <p:cNvGraphicFramePr>
            <a:graphicFrameLocks/>
          </p:cNvGraphicFramePr>
          <p:nvPr/>
        </p:nvGraphicFramePr>
        <p:xfrm>
          <a:off x="1619250" y="4078288"/>
          <a:ext cx="3587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65" r:id="rId5" imgW="3505200" imgH="3505200" progId="Equation.DSMT4">
                  <p:embed/>
                </p:oleObj>
              </mc:Choice>
              <mc:Fallback>
                <p:oleObj r:id="rId5" imgW="3505200" imgH="3505200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078288"/>
                        <a:ext cx="3587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11">
            <a:extLst>
              <a:ext uri="{FF2B5EF4-FFF2-40B4-BE49-F238E27FC236}">
                <a16:creationId xmlns:a16="http://schemas.microsoft.com/office/drawing/2014/main" id="{89071526-2A54-4445-AC0C-CFD6B2A148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381611"/>
              </p:ext>
            </p:extLst>
          </p:nvPr>
        </p:nvGraphicFramePr>
        <p:xfrm>
          <a:off x="3851920" y="5661248"/>
          <a:ext cx="3587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66" r:id="rId6" imgW="3505200" imgH="3505200" progId="Equation.DSMT4">
                  <p:embed/>
                </p:oleObj>
              </mc:Choice>
              <mc:Fallback>
                <p:oleObj r:id="rId6" imgW="3505200" imgH="3505200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5661248"/>
                        <a:ext cx="3587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12">
            <a:extLst>
              <a:ext uri="{FF2B5EF4-FFF2-40B4-BE49-F238E27FC236}">
                <a16:creationId xmlns:a16="http://schemas.microsoft.com/office/drawing/2014/main" id="{4CBE8392-F514-314C-8507-0E4EB742DB28}"/>
              </a:ext>
            </a:extLst>
          </p:cNvPr>
          <p:cNvGraphicFramePr>
            <a:graphicFrameLocks/>
          </p:cNvGraphicFramePr>
          <p:nvPr/>
        </p:nvGraphicFramePr>
        <p:xfrm>
          <a:off x="3925888" y="5157788"/>
          <a:ext cx="3587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67" r:id="rId7" imgW="3505200" imgH="3505200" progId="Equation.DSMT4">
                  <p:embed/>
                </p:oleObj>
              </mc:Choice>
              <mc:Fallback>
                <p:oleObj r:id="rId7" imgW="3505200" imgH="3505200" progId="Equation.DSMT4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888" y="5157788"/>
                        <a:ext cx="3587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13">
            <a:extLst>
              <a:ext uri="{FF2B5EF4-FFF2-40B4-BE49-F238E27FC236}">
                <a16:creationId xmlns:a16="http://schemas.microsoft.com/office/drawing/2014/main" id="{A55AFDAE-E51B-A940-8FFF-D05F343E35B6}"/>
              </a:ext>
            </a:extLst>
          </p:cNvPr>
          <p:cNvGraphicFramePr>
            <a:graphicFrameLocks/>
          </p:cNvGraphicFramePr>
          <p:nvPr/>
        </p:nvGraphicFramePr>
        <p:xfrm>
          <a:off x="3925888" y="4581525"/>
          <a:ext cx="3587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68" r:id="rId8" imgW="3505200" imgH="3505200" progId="Equation.DSMT4">
                  <p:embed/>
                </p:oleObj>
              </mc:Choice>
              <mc:Fallback>
                <p:oleObj r:id="rId8" imgW="3505200" imgH="3505200" progId="Equation.DSMT4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888" y="4581525"/>
                        <a:ext cx="3587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3">
            <a:extLst>
              <a:ext uri="{FF2B5EF4-FFF2-40B4-BE49-F238E27FC236}">
                <a16:creationId xmlns:a16="http://schemas.microsoft.com/office/drawing/2014/main" id="{F3D8A2DA-5A04-E24B-A5C8-A338C24DAB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609600"/>
            <a:ext cx="7772400" cy="404336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/>
              <a:t>      </a:t>
            </a:r>
            <a:r>
              <a:rPr lang="zh-CN" altLang="en-US" sz="2800" dirty="0">
                <a:solidFill>
                  <a:srgbClr val="FF0000"/>
                </a:solidFill>
              </a:rPr>
              <a:t>定理</a:t>
            </a:r>
            <a:r>
              <a:rPr lang="en-US" altLang="zh-CN" sz="2800" dirty="0"/>
              <a:t>7.13 </a:t>
            </a:r>
            <a:r>
              <a:rPr lang="zh-CN" altLang="en-US" sz="2800" dirty="0"/>
              <a:t>设</a:t>
            </a:r>
            <a:r>
              <a:rPr lang="en-US" altLang="zh-CN" sz="2800" i="1" dirty="0"/>
              <a:t>R</a:t>
            </a:r>
            <a:r>
              <a:rPr lang="zh-CN" altLang="en-US" sz="2800" dirty="0"/>
              <a:t>是集合</a:t>
            </a:r>
            <a:r>
              <a:rPr lang="en-US" altLang="zh-CN" sz="2800" i="1" dirty="0"/>
              <a:t>A</a:t>
            </a:r>
            <a:r>
              <a:rPr lang="zh-CN" altLang="en-US" sz="2800" dirty="0"/>
              <a:t>上任意二元关系，则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（</a:t>
            </a:r>
            <a:r>
              <a:rPr lang="en-US" altLang="zh-CN" sz="2800" dirty="0"/>
              <a:t>1</a:t>
            </a:r>
            <a:r>
              <a:rPr lang="zh-CN" altLang="en-US" sz="2800" dirty="0"/>
              <a:t>） 如果</a:t>
            </a:r>
            <a:r>
              <a:rPr lang="en-US" altLang="zh-CN" sz="2800" i="1" dirty="0"/>
              <a:t>R</a:t>
            </a:r>
            <a:r>
              <a:rPr lang="zh-CN" altLang="en-US" sz="2800" dirty="0"/>
              <a:t>是自反的，那么</a:t>
            </a:r>
            <a:r>
              <a:rPr lang="en-US" altLang="zh-CN" sz="2800" i="1" dirty="0"/>
              <a:t>s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dirty="0"/>
              <a:t>)</a:t>
            </a:r>
            <a:r>
              <a:rPr lang="zh-CN" altLang="en-US" sz="2800" dirty="0"/>
              <a:t>和</a:t>
            </a:r>
            <a:r>
              <a:rPr lang="en-US" altLang="zh-CN" sz="2800" i="1" dirty="0"/>
              <a:t>t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dirty="0"/>
              <a:t>)</a:t>
            </a:r>
            <a:r>
              <a:rPr lang="zh-CN" altLang="en-US" sz="2800" dirty="0"/>
              <a:t>都是自反的。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（</a:t>
            </a:r>
            <a:r>
              <a:rPr lang="en-US" altLang="zh-CN" sz="2800" dirty="0"/>
              <a:t>2</a:t>
            </a:r>
            <a:r>
              <a:rPr lang="zh-CN" altLang="en-US" sz="2800" dirty="0"/>
              <a:t>） 如果</a:t>
            </a:r>
            <a:r>
              <a:rPr lang="en-US" altLang="zh-CN" sz="2800" i="1" dirty="0"/>
              <a:t>R</a:t>
            </a:r>
            <a:r>
              <a:rPr lang="zh-CN" altLang="en-US" sz="2800" dirty="0"/>
              <a:t>是对称的，那么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dirty="0"/>
              <a:t>)</a:t>
            </a:r>
            <a:r>
              <a:rPr lang="zh-CN" altLang="en-US" sz="2800" dirty="0"/>
              <a:t>和</a:t>
            </a:r>
            <a:r>
              <a:rPr lang="en-US" altLang="zh-CN" sz="2800" i="1" dirty="0"/>
              <a:t>t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dirty="0"/>
              <a:t>)</a:t>
            </a:r>
            <a:r>
              <a:rPr lang="zh-CN" altLang="en-US" sz="2800" dirty="0"/>
              <a:t>都是对称的。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（</a:t>
            </a:r>
            <a:r>
              <a:rPr lang="en-US" altLang="zh-CN" sz="2800" dirty="0"/>
              <a:t>3</a:t>
            </a:r>
            <a:r>
              <a:rPr lang="zh-CN" altLang="en-US" sz="2800" dirty="0"/>
              <a:t>） 如果</a:t>
            </a:r>
            <a:r>
              <a:rPr lang="en-US" altLang="zh-CN" sz="2800" i="1" dirty="0"/>
              <a:t>R</a:t>
            </a:r>
            <a:r>
              <a:rPr lang="zh-CN" altLang="en-US" sz="2800" dirty="0"/>
              <a:t>是传递的，那么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dirty="0"/>
              <a:t>)</a:t>
            </a:r>
            <a:r>
              <a:rPr lang="zh-CN" altLang="en-US" sz="2800" dirty="0"/>
              <a:t>是传递的。 </a:t>
            </a:r>
          </a:p>
        </p:txBody>
      </p:sp>
    </p:spTree>
  </p:cSld>
  <p:clrMapOvr>
    <a:masterClrMapping/>
  </p:clrMapOvr>
  <p:transition spd="med"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3">
            <a:extLst>
              <a:ext uri="{FF2B5EF4-FFF2-40B4-BE49-F238E27FC236}">
                <a16:creationId xmlns:a16="http://schemas.microsoft.com/office/drawing/2014/main" id="{B38567E2-DA4D-2741-983A-644A5BE995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457200"/>
            <a:ext cx="7772400" cy="5638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dirty="0"/>
              <a:t>              </a:t>
            </a:r>
            <a:r>
              <a:rPr lang="zh-CN" altLang="en-US" dirty="0"/>
              <a:t>证明</a:t>
            </a:r>
          </a:p>
          <a:p>
            <a:pPr algn="just" eaLnBrk="1" hangingPunct="1">
              <a:buFontTx/>
              <a:buNone/>
            </a:pPr>
            <a:r>
              <a:rPr lang="zh-CN" altLang="en-US" dirty="0"/>
              <a:t>            （</a:t>
            </a:r>
            <a:r>
              <a:rPr lang="en-US" altLang="zh-CN" dirty="0"/>
              <a:t>1</a:t>
            </a:r>
            <a:r>
              <a:rPr lang="zh-CN" altLang="en-US" dirty="0"/>
              <a:t>）是显然的。 </a:t>
            </a:r>
          </a:p>
          <a:p>
            <a:pPr algn="just" eaLnBrk="1" hangingPunct="1">
              <a:buFontTx/>
              <a:buNone/>
            </a:pPr>
            <a:r>
              <a:rPr lang="zh-CN" altLang="en-US" dirty="0"/>
              <a:t>             （</a:t>
            </a:r>
            <a:r>
              <a:rPr lang="en-US" altLang="zh-CN" dirty="0"/>
              <a:t>2</a:t>
            </a:r>
            <a:r>
              <a:rPr lang="zh-CN" altLang="en-US" dirty="0"/>
              <a:t>） 由于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    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</a:t>
            </a:r>
            <a:r>
              <a:rPr lang="en-US" altLang="zh-CN" baseline="30000" dirty="0"/>
              <a:t>-1</a:t>
            </a:r>
            <a:r>
              <a:rPr lang="en-US" altLang="zh-CN" dirty="0"/>
              <a:t>=(</a:t>
            </a:r>
            <a:r>
              <a:rPr lang="en-US" altLang="zh-CN" i="1" dirty="0"/>
              <a:t>I</a:t>
            </a:r>
            <a:r>
              <a:rPr lang="en-US" altLang="zh-CN" baseline="-25000" dirty="0"/>
              <a:t>A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dirty="0"/>
              <a:t>) </a:t>
            </a:r>
            <a:r>
              <a:rPr lang="en-US" altLang="zh-CN" baseline="30000" dirty="0"/>
              <a:t>-1</a:t>
            </a:r>
            <a:r>
              <a:rPr lang="en-US" altLang="zh-CN" dirty="0"/>
              <a:t>=</a:t>
            </a:r>
            <a:r>
              <a:rPr lang="en-US" altLang="zh-CN" i="1" dirty="0"/>
              <a:t>I</a:t>
            </a:r>
            <a:r>
              <a:rPr lang="en-US" altLang="zh-CN" baseline="-25000" dirty="0"/>
              <a:t>A</a:t>
            </a:r>
            <a:r>
              <a:rPr lang="en-US" altLang="zh-CN" dirty="0"/>
              <a:t> </a:t>
            </a:r>
            <a:r>
              <a:rPr lang="en-US" altLang="zh-CN" baseline="30000" dirty="0"/>
              <a:t>-1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baseline="30000" dirty="0"/>
              <a:t>-1</a:t>
            </a:r>
            <a:r>
              <a:rPr lang="en-US" altLang="zh-CN" dirty="0"/>
              <a:t>=</a:t>
            </a:r>
            <a:r>
              <a:rPr lang="en-US" altLang="zh-CN" i="1" dirty="0"/>
              <a:t>I</a:t>
            </a:r>
            <a:r>
              <a:rPr lang="en-US" altLang="zh-CN" baseline="-25000" dirty="0"/>
              <a:t>A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dirty="0"/>
              <a:t>=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zh-CN" altLang="en-US" dirty="0"/>
              <a:t>故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r>
              <a:rPr lang="zh-CN" altLang="en-US" dirty="0"/>
              <a:t>是对称的。 </a:t>
            </a:r>
          </a:p>
          <a:p>
            <a:pPr algn="just" eaLnBrk="1" hangingPunct="1">
              <a:buFontTx/>
              <a:buNone/>
            </a:pPr>
            <a:r>
              <a:rPr lang="zh-CN" altLang="en-US" dirty="0"/>
              <a:t>               另外， 由于对任意自然数</a:t>
            </a:r>
            <a:r>
              <a:rPr lang="en-US" altLang="zh-CN" i="1" dirty="0"/>
              <a:t>n</a:t>
            </a:r>
            <a:r>
              <a:rPr lang="zh-CN" altLang="en-US" dirty="0"/>
              <a:t>，</a:t>
            </a:r>
          </a:p>
          <a:p>
            <a:pPr algn="just" eaLnBrk="1" hangingPunct="1">
              <a:buFontTx/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i="1" baseline="30000" dirty="0"/>
              <a:t>n</a:t>
            </a:r>
            <a:r>
              <a:rPr lang="en-US" altLang="zh-CN" dirty="0"/>
              <a:t>)</a:t>
            </a:r>
            <a:r>
              <a:rPr lang="en-US" altLang="zh-CN" baseline="30000" dirty="0"/>
              <a:t>-1</a:t>
            </a:r>
            <a:r>
              <a:rPr lang="en-US" altLang="zh-CN" dirty="0"/>
              <a:t>=(</a:t>
            </a:r>
            <a:r>
              <a:rPr lang="en-US" altLang="zh-CN" i="1" dirty="0"/>
              <a:t>R</a:t>
            </a:r>
            <a:r>
              <a:rPr lang="en-US" altLang="zh-CN" baseline="30000" dirty="0"/>
              <a:t>-1</a:t>
            </a:r>
            <a:r>
              <a:rPr lang="en-US" altLang="zh-CN" dirty="0"/>
              <a:t>) </a:t>
            </a:r>
            <a:r>
              <a:rPr lang="en-US" altLang="zh-CN" baseline="30000" dirty="0"/>
              <a:t>n</a:t>
            </a:r>
            <a:r>
              <a:rPr lang="zh-CN" altLang="en-US" dirty="0"/>
              <a:t>，又由于</a:t>
            </a:r>
            <a:r>
              <a:rPr lang="en-US" altLang="zh-CN" i="1" dirty="0"/>
              <a:t>R</a:t>
            </a:r>
            <a:r>
              <a:rPr lang="zh-CN" altLang="en-US" dirty="0"/>
              <a:t>对称， 故 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dirty="0"/>
              <a:t>)</a:t>
            </a:r>
            <a:r>
              <a:rPr lang="en-US" altLang="zh-CN" baseline="30000" dirty="0"/>
              <a:t>-1 </a:t>
            </a:r>
            <a:r>
              <a:rPr lang="en-US" altLang="zh-CN" dirty="0"/>
              <a:t>=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zh-CN" altLang="en-US" dirty="0"/>
              <a:t>。 因此，对任意</a:t>
            </a:r>
            <a:r>
              <a:rPr lang="en-US" altLang="zh-CN" dirty="0"/>
              <a:t>〈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〉∈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zh-CN" altLang="en-US" dirty="0"/>
              <a:t>总有</a:t>
            </a:r>
            <a:r>
              <a:rPr lang="en-US" altLang="zh-CN" i="1" dirty="0" err="1"/>
              <a:t>i</a:t>
            </a:r>
            <a:r>
              <a:rPr lang="zh-CN" altLang="en-US" dirty="0"/>
              <a:t>使</a:t>
            </a:r>
            <a:r>
              <a:rPr lang="en-US" altLang="zh-CN" dirty="0"/>
              <a:t>〈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〉∈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i</a:t>
            </a:r>
            <a:r>
              <a:rPr lang="zh-CN" altLang="en-US" dirty="0"/>
              <a:t>， 从而</a:t>
            </a:r>
            <a:r>
              <a:rPr lang="en-US" altLang="zh-CN" dirty="0"/>
              <a:t>〈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dirty="0"/>
              <a:t>〉∈(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i</a:t>
            </a:r>
            <a:r>
              <a:rPr lang="en-US" altLang="zh-CN" dirty="0"/>
              <a:t>)</a:t>
            </a:r>
            <a:r>
              <a:rPr lang="en-US" altLang="zh-CN" baseline="30000" dirty="0"/>
              <a:t>-1</a:t>
            </a:r>
            <a:r>
              <a:rPr lang="en-US" altLang="zh-CN" dirty="0"/>
              <a:t>=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i="1" baseline="30000" dirty="0" err="1"/>
              <a:t>i</a:t>
            </a:r>
            <a:r>
              <a:rPr lang="zh-CN" altLang="en-US" dirty="0"/>
              <a:t>， 即</a:t>
            </a:r>
            <a:r>
              <a:rPr lang="en-US" altLang="zh-CN" dirty="0"/>
              <a:t>〈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dirty="0"/>
              <a:t>〉∈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r>
              <a:rPr lang="zh-CN" altLang="en-US" dirty="0"/>
              <a:t>。 故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r>
              <a:rPr lang="zh-CN" altLang="en-US" dirty="0"/>
              <a:t>对称。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2CCC17-9494-D248-AB36-45DA94325FA3}"/>
              </a:ext>
            </a:extLst>
          </p:cNvPr>
          <p:cNvSpPr/>
          <p:nvPr/>
        </p:nvSpPr>
        <p:spPr>
          <a:xfrm>
            <a:off x="4476162" y="5229200"/>
            <a:ext cx="2117887" cy="46166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algn="just" eaLnBrk="1" hangingPunct="1">
              <a:buFontTx/>
              <a:buNone/>
            </a:pP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)=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 </a:t>
            </a:r>
            <a:r>
              <a:rPr lang="en-US" altLang="zh-CN" baseline="30000" dirty="0"/>
              <a:t>2</a:t>
            </a:r>
            <a:r>
              <a:rPr lang="en-US" altLang="zh-CN" dirty="0"/>
              <a:t>∪…</a:t>
            </a:r>
            <a:endParaRPr lang="en-US" altLang="zh-CN" baseline="30000" dirty="0"/>
          </a:p>
        </p:txBody>
      </p:sp>
    </p:spTree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3">
            <a:extLst>
              <a:ext uri="{FF2B5EF4-FFF2-40B4-BE49-F238E27FC236}">
                <a16:creationId xmlns:a16="http://schemas.microsoft.com/office/drawing/2014/main" id="{6788C58C-79E5-0049-92D7-6928C6749A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260350"/>
            <a:ext cx="8642350" cy="6408738"/>
          </a:xfrm>
        </p:spPr>
        <p:txBody>
          <a:bodyPr/>
          <a:lstStyle/>
          <a:p>
            <a:pPr algn="just" eaLnBrk="1" hangingPunct="1">
              <a:buFontTx/>
              <a:buNone/>
            </a:pPr>
            <a:endParaRPr lang="en-US" altLang="zh-CN" dirty="0"/>
          </a:p>
          <a:p>
            <a:pPr algn="just" eaLnBrk="1" hangingPunct="1"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i="1" dirty="0"/>
              <a:t>R</a:t>
            </a:r>
            <a:r>
              <a:rPr lang="en-US" altLang="zh-CN" baseline="-25000" dirty="0"/>
              <a:t>4</a:t>
            </a:r>
            <a:r>
              <a:rPr lang="zh-CN" altLang="en-US" dirty="0"/>
              <a:t>＝｛</a:t>
            </a:r>
            <a:r>
              <a:rPr lang="en-US" altLang="zh-CN" dirty="0"/>
              <a:t>〈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〉,〈</a:t>
            </a:r>
            <a:r>
              <a:rPr lang="en-US" altLang="zh-CN" i="1" dirty="0" err="1"/>
              <a:t>b</a:t>
            </a:r>
            <a:r>
              <a:rPr lang="en-US" altLang="zh-CN" dirty="0" err="1"/>
              <a:t>,</a:t>
            </a:r>
            <a:r>
              <a:rPr lang="en-US" altLang="zh-CN" i="1" dirty="0" err="1"/>
              <a:t>a</a:t>
            </a:r>
            <a:r>
              <a:rPr lang="en-US" altLang="zh-CN" dirty="0"/>
              <a:t>〉</a:t>
            </a:r>
            <a:r>
              <a:rPr lang="zh-CN" altLang="en-US" dirty="0"/>
              <a:t>｝</a:t>
            </a:r>
            <a:endParaRPr lang="en-US" altLang="zh-CN" dirty="0"/>
          </a:p>
          <a:p>
            <a:pPr algn="just" eaLnBrk="1" hangingPunct="1">
              <a:buFontTx/>
              <a:buNone/>
            </a:pPr>
            <a:r>
              <a:rPr lang="zh-CN" altLang="en-US" i="1" dirty="0"/>
              <a:t>          </a:t>
            </a:r>
            <a:r>
              <a:rPr lang="en-US" altLang="zh-CN" i="1" dirty="0"/>
              <a:t>R</a:t>
            </a:r>
            <a:r>
              <a:rPr lang="en-US" altLang="zh-CN" baseline="-25000" dirty="0"/>
              <a:t>6</a:t>
            </a:r>
            <a:r>
              <a:rPr lang="zh-CN" altLang="en-US" dirty="0"/>
              <a:t>＝｛</a:t>
            </a:r>
            <a:r>
              <a:rPr lang="en-US" altLang="zh-CN" dirty="0"/>
              <a:t>〈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〉,〈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/>
              <a:t>〉</a:t>
            </a:r>
            <a:r>
              <a:rPr lang="zh-CN" altLang="en-US" dirty="0"/>
              <a:t>｝</a:t>
            </a:r>
            <a:endParaRPr lang="en-US" altLang="zh-CN" dirty="0"/>
          </a:p>
          <a:p>
            <a:pPr algn="just" eaLnBrk="1" hangingPunct="1">
              <a:buFontTx/>
              <a:buNone/>
            </a:pPr>
            <a:r>
              <a:rPr lang="zh-CN" altLang="en-US" i="1" dirty="0"/>
              <a:t> </a:t>
            </a:r>
            <a:r>
              <a:rPr lang="en-US" altLang="zh-CN" i="1" dirty="0"/>
              <a:t>R</a:t>
            </a:r>
            <a:r>
              <a:rPr lang="en-US" altLang="zh-CN" baseline="-25000" dirty="0"/>
              <a:t>5</a:t>
            </a:r>
            <a:r>
              <a:rPr lang="zh-CN" altLang="en-US" dirty="0"/>
              <a:t>＝｛</a:t>
            </a:r>
            <a:r>
              <a:rPr lang="en-US" altLang="zh-CN" dirty="0"/>
              <a:t>〈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/>
              <a:t>〉,〈</a:t>
            </a:r>
            <a:r>
              <a:rPr lang="en-US" altLang="zh-CN" i="1" dirty="0" err="1"/>
              <a:t>c</a:t>
            </a:r>
            <a:r>
              <a:rPr lang="en-US" altLang="zh-CN" dirty="0" err="1"/>
              <a:t>,</a:t>
            </a:r>
            <a:r>
              <a:rPr lang="en-US" altLang="zh-CN" i="1" dirty="0" err="1"/>
              <a:t>a</a:t>
            </a:r>
            <a:r>
              <a:rPr lang="en-US" altLang="zh-CN" dirty="0"/>
              <a:t>〉,〈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〉,〈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a</a:t>
            </a:r>
            <a:r>
              <a:rPr lang="en-US" altLang="zh-CN" dirty="0"/>
              <a:t>〉</a:t>
            </a:r>
            <a:r>
              <a:rPr lang="zh-CN" altLang="en-US" dirty="0"/>
              <a:t>｝</a:t>
            </a:r>
            <a:endParaRPr lang="en-US" altLang="zh-CN" dirty="0"/>
          </a:p>
          <a:p>
            <a:pPr algn="just" eaLnBrk="1" hangingPunct="1">
              <a:buFontTx/>
              <a:buNone/>
            </a:pPr>
            <a:r>
              <a:rPr lang="zh-CN" altLang="en-US" i="1" dirty="0"/>
              <a:t>         </a:t>
            </a:r>
            <a:r>
              <a:rPr lang="en-US" altLang="zh-CN" i="1" dirty="0"/>
              <a:t>A</a:t>
            </a:r>
            <a:r>
              <a:rPr lang="zh-CN" altLang="en-US" dirty="0"/>
              <a:t>上的恒等关系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zh-CN" altLang="en-US" i="1" baseline="-25000" dirty="0"/>
              <a:t> </a:t>
            </a:r>
            <a:endParaRPr lang="zh-CN" altLang="en-US" dirty="0"/>
          </a:p>
          <a:p>
            <a:pPr algn="just" eaLnBrk="1" hangingPunct="1">
              <a:buFontTx/>
              <a:buNone/>
            </a:pPr>
            <a:endParaRPr lang="en-US" altLang="zh-CN" dirty="0"/>
          </a:p>
          <a:p>
            <a:pPr algn="just" eaLnBrk="1" hangingPunct="1">
              <a:buFontTx/>
              <a:buNone/>
            </a:pPr>
            <a:endParaRPr lang="en-US" altLang="zh-CN" dirty="0"/>
          </a:p>
          <a:p>
            <a:pPr algn="just" eaLnBrk="1" hangingPunct="1"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i="1" dirty="0"/>
              <a:t>R</a:t>
            </a:r>
            <a:r>
              <a:rPr lang="en-US" altLang="zh-CN" baseline="-25000" dirty="0"/>
              <a:t>7</a:t>
            </a:r>
            <a:r>
              <a:rPr lang="zh-CN" altLang="en-US" dirty="0"/>
              <a:t>＝｛</a:t>
            </a:r>
            <a:r>
              <a:rPr lang="en-US" altLang="zh-CN" dirty="0"/>
              <a:t>〈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〉,〈</a:t>
            </a:r>
            <a:r>
              <a:rPr lang="en-US" altLang="zh-CN" i="1" dirty="0" err="1"/>
              <a:t>b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/>
              <a:t>〉,〈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/>
              <a:t>〉,〈</a:t>
            </a:r>
            <a:r>
              <a:rPr lang="en-US" altLang="zh-CN" i="1" dirty="0" err="1"/>
              <a:t>c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/>
              <a:t>〉</a:t>
            </a:r>
            <a:r>
              <a:rPr lang="zh-CN" altLang="en-US" dirty="0"/>
              <a:t>｝</a:t>
            </a:r>
            <a:endParaRPr lang="en-US" altLang="zh-CN" dirty="0"/>
          </a:p>
          <a:p>
            <a:pPr algn="just" eaLnBrk="1" hangingPunct="1">
              <a:buFontTx/>
              <a:buNone/>
            </a:pPr>
            <a:r>
              <a:rPr lang="zh-CN" altLang="en-US" i="1" dirty="0"/>
              <a:t>          </a:t>
            </a:r>
            <a:r>
              <a:rPr lang="en-US" altLang="zh-CN" i="1" dirty="0"/>
              <a:t>R</a:t>
            </a:r>
            <a:r>
              <a:rPr lang="en-US" altLang="zh-CN" baseline="-25000" dirty="0"/>
              <a:t>7  </a:t>
            </a:r>
            <a:r>
              <a:rPr lang="en-US" altLang="zh-CN" dirty="0"/>
              <a:t>- {〈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/>
              <a:t>〉</a:t>
            </a:r>
            <a:r>
              <a:rPr lang="zh-CN" altLang="en-US" dirty="0"/>
              <a:t>｝</a:t>
            </a:r>
          </a:p>
          <a:p>
            <a:pPr algn="just" eaLnBrk="1" hangingPunct="1">
              <a:buFontTx/>
              <a:buNone/>
            </a:pPr>
            <a:r>
              <a:rPr lang="zh-CN" altLang="en-US" dirty="0"/>
              <a:t>          </a:t>
            </a:r>
            <a:r>
              <a:rPr lang="en-US" altLang="zh-CN" i="1" dirty="0"/>
              <a:t>A</a:t>
            </a:r>
            <a:r>
              <a:rPr lang="zh-CN" altLang="en-US" dirty="0"/>
              <a:t>上的空关系</a:t>
            </a:r>
            <a:r>
              <a:rPr lang="en-US" altLang="zh-CN" i="1" dirty="0" err="1"/>
              <a:t>Φ</a:t>
            </a:r>
            <a:r>
              <a:rPr lang="zh-CN" altLang="en-US" dirty="0"/>
              <a:t>，</a:t>
            </a:r>
            <a:r>
              <a:rPr lang="en-US" altLang="zh-CN" i="1" dirty="0"/>
              <a:t>R</a:t>
            </a:r>
            <a:r>
              <a:rPr lang="en-US" altLang="zh-CN" baseline="-25000" dirty="0"/>
              <a:t>8</a:t>
            </a:r>
            <a:r>
              <a:rPr lang="zh-CN" altLang="en-US" dirty="0"/>
              <a:t>＝｛</a:t>
            </a:r>
            <a:r>
              <a:rPr lang="en-US" altLang="zh-CN" dirty="0"/>
              <a:t>〈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〉</a:t>
            </a:r>
            <a:r>
              <a:rPr lang="zh-CN" altLang="en-US" dirty="0"/>
              <a:t>｝</a:t>
            </a:r>
            <a:endParaRPr lang="en-US" altLang="zh-CN" dirty="0"/>
          </a:p>
          <a:p>
            <a:pPr algn="just" eaLnBrk="1" hangingPunct="1">
              <a:buFontTx/>
              <a:buNone/>
            </a:pPr>
            <a:r>
              <a:rPr lang="zh-CN" altLang="en-US" dirty="0">
                <a:solidFill>
                  <a:srgbClr val="C00000"/>
                </a:solidFill>
              </a:rPr>
              <a:t>         因为传递性定义的前提对它们而言均为假：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B14E4-8AFD-F248-9F1E-433E5F423375}"/>
              </a:ext>
            </a:extLst>
          </p:cNvPr>
          <p:cNvSpPr txBox="1"/>
          <p:nvPr/>
        </p:nvSpPr>
        <p:spPr>
          <a:xfrm>
            <a:off x="5436096" y="836712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C00000"/>
                </a:solidFill>
                <a:latin typeface="+mn-lt"/>
                <a:ea typeface="+mn-ea"/>
              </a:rPr>
              <a:t>对称关系</a:t>
            </a:r>
            <a:endParaRPr lang="en-CN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9A026-3274-414F-A8D0-DD4D06DC02CC}"/>
              </a:ext>
            </a:extLst>
          </p:cNvPr>
          <p:cNvSpPr txBox="1"/>
          <p:nvPr/>
        </p:nvSpPr>
        <p:spPr>
          <a:xfrm>
            <a:off x="5580112" y="1916832"/>
            <a:ext cx="35702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C00000"/>
                </a:solidFill>
                <a:latin typeface="+mn-lt"/>
                <a:ea typeface="+mn-ea"/>
              </a:rPr>
              <a:t>既不对称</a:t>
            </a:r>
            <a:r>
              <a:rPr lang="zh-CN" altLang="en-US" dirty="0">
                <a:solidFill>
                  <a:srgbClr val="C00000"/>
                </a:solidFill>
                <a:latin typeface="+mn-lt"/>
                <a:ea typeface="+mn-ea"/>
              </a:rPr>
              <a:t>，也不是反对称</a:t>
            </a:r>
            <a:endParaRPr lang="en-CN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6650A-E558-5542-B36D-1D0946BB3DAA}"/>
              </a:ext>
            </a:extLst>
          </p:cNvPr>
          <p:cNvSpPr txBox="1"/>
          <p:nvPr/>
        </p:nvSpPr>
        <p:spPr>
          <a:xfrm>
            <a:off x="4728210" y="1370683"/>
            <a:ext cx="172354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C00000"/>
                </a:solidFill>
                <a:latin typeface="+mn-lt"/>
                <a:ea typeface="+mn-ea"/>
              </a:rPr>
              <a:t>反对称关系</a:t>
            </a:r>
            <a:endParaRPr lang="en-CN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9A2705-15F3-9F43-8A7C-BA176FA02D93}"/>
              </a:ext>
            </a:extLst>
          </p:cNvPr>
          <p:cNvSpPr txBox="1"/>
          <p:nvPr/>
        </p:nvSpPr>
        <p:spPr>
          <a:xfrm>
            <a:off x="3491880" y="2502561"/>
            <a:ext cx="26468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C00000"/>
                </a:solidFill>
                <a:latin typeface="+mn-lt"/>
                <a:ea typeface="+mn-ea"/>
              </a:rPr>
              <a:t>既对称</a:t>
            </a:r>
            <a:r>
              <a:rPr lang="zh-CN" altLang="en-US" dirty="0">
                <a:solidFill>
                  <a:srgbClr val="C00000"/>
                </a:solidFill>
                <a:latin typeface="+mn-lt"/>
                <a:ea typeface="+mn-ea"/>
              </a:rPr>
              <a:t>，也反对称</a:t>
            </a:r>
            <a:endParaRPr lang="en-CN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1FD16-DBCF-7E4B-9732-AB1CA4417E61}"/>
              </a:ext>
            </a:extLst>
          </p:cNvPr>
          <p:cNvSpPr txBox="1"/>
          <p:nvPr/>
        </p:nvSpPr>
        <p:spPr>
          <a:xfrm>
            <a:off x="6324580" y="4173553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C00000"/>
                </a:solidFill>
                <a:latin typeface="+mn-lt"/>
                <a:ea typeface="+mn-ea"/>
              </a:rPr>
              <a:t>传递关系</a:t>
            </a:r>
            <a:endParaRPr lang="en-CN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5A4905-0078-6240-8CC7-9F85287F014B}"/>
              </a:ext>
            </a:extLst>
          </p:cNvPr>
          <p:cNvSpPr txBox="1"/>
          <p:nvPr/>
        </p:nvSpPr>
        <p:spPr>
          <a:xfrm>
            <a:off x="3635896" y="4767535"/>
            <a:ext cx="172354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C00000"/>
                </a:solidFill>
                <a:latin typeface="+mn-lt"/>
                <a:ea typeface="+mn-ea"/>
              </a:rPr>
              <a:t>非传递关系</a:t>
            </a:r>
            <a:endParaRPr lang="en-CN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DBB5B2-80BA-8446-AABA-7EE991FD7F9B}"/>
              </a:ext>
            </a:extLst>
          </p:cNvPr>
          <p:cNvSpPr/>
          <p:nvPr/>
        </p:nvSpPr>
        <p:spPr>
          <a:xfrm>
            <a:off x="899592" y="6199441"/>
            <a:ext cx="66254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sym typeface="Symbol" pitchFamily="2" charset="2"/>
              </a:rPr>
              <a:t></a:t>
            </a:r>
            <a:r>
              <a:rPr lang="en-US" i="1" dirty="0" err="1">
                <a:solidFill>
                  <a:srgbClr val="C00000"/>
                </a:solidFill>
              </a:rPr>
              <a:t>x</a:t>
            </a:r>
            <a:r>
              <a:rPr lang="en-US" dirty="0" err="1">
                <a:solidFill>
                  <a:srgbClr val="C00000"/>
                </a:solidFill>
                <a:sym typeface="Symbol" pitchFamily="2" charset="2"/>
              </a:rPr>
              <a:t></a:t>
            </a:r>
            <a:r>
              <a:rPr lang="en-US" i="1" dirty="0" err="1">
                <a:solidFill>
                  <a:srgbClr val="C00000"/>
                </a:solidFill>
              </a:rPr>
              <a:t>y</a:t>
            </a:r>
            <a:r>
              <a:rPr lang="en-US" dirty="0" err="1">
                <a:solidFill>
                  <a:srgbClr val="C00000"/>
                </a:solidFill>
                <a:sym typeface="Symbol" pitchFamily="2" charset="2"/>
              </a:rPr>
              <a:t></a:t>
            </a:r>
            <a:r>
              <a:rPr lang="en-US" i="1" dirty="0" err="1">
                <a:solidFill>
                  <a:srgbClr val="C00000"/>
                </a:solidFill>
              </a:rPr>
              <a:t>z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i="1" dirty="0" err="1">
                <a:solidFill>
                  <a:srgbClr val="C00000"/>
                </a:solidFill>
              </a:rPr>
              <a:t>x</a:t>
            </a:r>
            <a:r>
              <a:rPr lang="en-US" dirty="0" err="1">
                <a:solidFill>
                  <a:srgbClr val="C00000"/>
                </a:solidFill>
              </a:rPr>
              <a:t>,</a:t>
            </a:r>
            <a:r>
              <a:rPr lang="en-US" i="1" dirty="0" err="1">
                <a:solidFill>
                  <a:srgbClr val="C00000"/>
                </a:solidFill>
              </a:rPr>
              <a:t>y</a:t>
            </a:r>
            <a:r>
              <a:rPr lang="en-US" dirty="0" err="1">
                <a:solidFill>
                  <a:srgbClr val="C00000"/>
                </a:solidFill>
              </a:rPr>
              <a:t>,</a:t>
            </a:r>
            <a:r>
              <a:rPr lang="en-US" i="1" dirty="0" err="1">
                <a:solidFill>
                  <a:srgbClr val="C00000"/>
                </a:solidFill>
              </a:rPr>
              <a:t>z</a:t>
            </a:r>
            <a:r>
              <a:rPr lang="zh-CN" altLang="en-US" dirty="0">
                <a:solidFill>
                  <a:srgbClr val="C00000"/>
                </a:solidFill>
              </a:rPr>
              <a:t>∈</a:t>
            </a:r>
            <a:r>
              <a:rPr lang="en-US" i="1" dirty="0">
                <a:solidFill>
                  <a:srgbClr val="C00000"/>
                </a:solidFill>
              </a:rPr>
              <a:t>A</a:t>
            </a:r>
            <a:r>
              <a:rPr lang="zh-CN" altLang="en-US" dirty="0">
                <a:solidFill>
                  <a:srgbClr val="C00000"/>
                </a:solidFill>
              </a:rPr>
              <a:t>∧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i="1" dirty="0" err="1">
                <a:solidFill>
                  <a:srgbClr val="C00000"/>
                </a:solidFill>
              </a:rPr>
              <a:t>x</a:t>
            </a:r>
            <a:r>
              <a:rPr lang="en-US" dirty="0" err="1">
                <a:solidFill>
                  <a:srgbClr val="C00000"/>
                </a:solidFill>
              </a:rPr>
              <a:t>,</a:t>
            </a:r>
            <a:r>
              <a:rPr lang="en-US" i="1" dirty="0" err="1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zh-CN" altLang="en-US" dirty="0">
                <a:solidFill>
                  <a:srgbClr val="C00000"/>
                </a:solidFill>
              </a:rPr>
              <a:t>∈</a:t>
            </a:r>
            <a:r>
              <a:rPr lang="en-US" i="1" dirty="0">
                <a:solidFill>
                  <a:srgbClr val="C00000"/>
                </a:solidFill>
              </a:rPr>
              <a:t>R</a:t>
            </a:r>
            <a:r>
              <a:rPr lang="zh-CN" altLang="en-US" dirty="0">
                <a:solidFill>
                  <a:srgbClr val="C00000"/>
                </a:solidFill>
              </a:rPr>
              <a:t>∧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i="1" dirty="0" err="1">
                <a:solidFill>
                  <a:srgbClr val="C00000"/>
                </a:solidFill>
              </a:rPr>
              <a:t>y</a:t>
            </a:r>
            <a:r>
              <a:rPr lang="en-US" dirty="0" err="1">
                <a:solidFill>
                  <a:srgbClr val="C00000"/>
                </a:solidFill>
              </a:rPr>
              <a:t>,</a:t>
            </a:r>
            <a:r>
              <a:rPr lang="en-US" i="1" dirty="0" err="1">
                <a:solidFill>
                  <a:srgbClr val="C00000"/>
                </a:solidFill>
              </a:rPr>
              <a:t>z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zh-CN" altLang="en-US" dirty="0">
                <a:solidFill>
                  <a:srgbClr val="C00000"/>
                </a:solidFill>
              </a:rPr>
              <a:t>∈</a:t>
            </a:r>
            <a:r>
              <a:rPr lang="en-US" i="1" dirty="0">
                <a:solidFill>
                  <a:srgbClr val="C00000"/>
                </a:solidFill>
              </a:rPr>
              <a:t>R</a:t>
            </a:r>
            <a:r>
              <a:rPr lang="en-US" dirty="0">
                <a:solidFill>
                  <a:srgbClr val="C00000"/>
                </a:solidFill>
              </a:rPr>
              <a:t>→&lt;</a:t>
            </a:r>
            <a:r>
              <a:rPr lang="en-US" i="1" dirty="0" err="1">
                <a:solidFill>
                  <a:srgbClr val="C00000"/>
                </a:solidFill>
              </a:rPr>
              <a:t>x</a:t>
            </a:r>
            <a:r>
              <a:rPr lang="en-US" dirty="0" err="1">
                <a:solidFill>
                  <a:srgbClr val="C00000"/>
                </a:solidFill>
              </a:rPr>
              <a:t>,</a:t>
            </a:r>
            <a:r>
              <a:rPr lang="en-US" i="1" dirty="0" err="1">
                <a:solidFill>
                  <a:srgbClr val="C00000"/>
                </a:solidFill>
              </a:rPr>
              <a:t>z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zh-CN" altLang="en-US" dirty="0">
                <a:solidFill>
                  <a:srgbClr val="C00000"/>
                </a:solidFill>
              </a:rPr>
              <a:t>∈</a:t>
            </a:r>
            <a:r>
              <a:rPr lang="en-US" i="1" dirty="0">
                <a:solidFill>
                  <a:srgbClr val="C00000"/>
                </a:solidFill>
              </a:rPr>
              <a:t>R</a:t>
            </a:r>
            <a:r>
              <a:rPr lang="en-US" dirty="0">
                <a:solidFill>
                  <a:srgbClr val="C00000"/>
                </a:solidFill>
              </a:rPr>
              <a:t>)</a:t>
            </a:r>
            <a:endParaRPr lang="en-CN" dirty="0">
              <a:solidFill>
                <a:srgbClr val="C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EF449-7104-6648-A815-7CA1CAF382A6}"/>
              </a:ext>
            </a:extLst>
          </p:cNvPr>
          <p:cNvSpPr/>
          <p:nvPr/>
        </p:nvSpPr>
        <p:spPr>
          <a:xfrm>
            <a:off x="563150" y="159023"/>
            <a:ext cx="6625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请判断下列关系是否为对称或者反对称关系</a:t>
            </a:r>
            <a:endParaRPr lang="en-C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DA97DC-4CA0-B046-8E09-E09EB9E2F112}"/>
              </a:ext>
            </a:extLst>
          </p:cNvPr>
          <p:cNvSpPr/>
          <p:nvPr/>
        </p:nvSpPr>
        <p:spPr>
          <a:xfrm>
            <a:off x="441317" y="3448482"/>
            <a:ext cx="6625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请判断下列关系是否为传递关系</a:t>
            </a:r>
            <a:endParaRPr lang="en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E5FB27-17D6-824C-A017-297FA7EF134A}"/>
              </a:ext>
            </a:extLst>
          </p:cNvPr>
          <p:cNvSpPr txBox="1"/>
          <p:nvPr/>
        </p:nvSpPr>
        <p:spPr>
          <a:xfrm>
            <a:off x="5564336" y="5256484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C00000"/>
                </a:solidFill>
                <a:latin typeface="+mn-lt"/>
                <a:ea typeface="+mn-ea"/>
              </a:rPr>
              <a:t>传递关系</a:t>
            </a:r>
            <a:endParaRPr lang="en-CN" dirty="0">
              <a:solidFill>
                <a:srgbClr val="C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2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92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92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2" grpId="0"/>
      <p:bldP spid="11" grpId="0"/>
      <p:bldP spid="1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3">
            <a:extLst>
              <a:ext uri="{FF2B5EF4-FFF2-40B4-BE49-F238E27FC236}">
                <a16:creationId xmlns:a16="http://schemas.microsoft.com/office/drawing/2014/main" id="{E49A651C-5555-294C-86A5-C43DF5C1A6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533400"/>
            <a:ext cx="7772400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i="1" dirty="0"/>
              <a:t>             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本式证明留给读者。 请注意， 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传递并不保证</a:t>
            </a:r>
            <a:r>
              <a:rPr lang="en-US" altLang="zh-CN" i="1" dirty="0">
                <a:solidFill>
                  <a:srgbClr val="FF0000"/>
                </a:solidFill>
              </a:rPr>
              <a:t>s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传递</a:t>
            </a:r>
            <a:r>
              <a:rPr lang="zh-CN" altLang="en-US" dirty="0"/>
              <a:t>。 例如， </a:t>
            </a:r>
            <a:r>
              <a:rPr lang="en-US" altLang="zh-CN" i="1" dirty="0"/>
              <a:t>R</a:t>
            </a:r>
            <a:r>
              <a:rPr lang="en-US" altLang="zh-CN" dirty="0"/>
              <a:t>={〈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〉}</a:t>
            </a:r>
            <a:r>
              <a:rPr lang="zh-CN" altLang="en-US" dirty="0"/>
              <a:t>是传递的， 但是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)={〈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〉, 〈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dirty="0"/>
              <a:t>〉}</a:t>
            </a:r>
            <a:r>
              <a:rPr lang="zh-CN" altLang="en-US" dirty="0"/>
              <a:t>却不是传递的。 </a:t>
            </a:r>
          </a:p>
          <a:p>
            <a:pPr algn="just" eaLnBrk="1" hangingPunct="1">
              <a:buFontTx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 </a:t>
            </a:r>
            <a:endParaRPr lang="zh-CN" altLang="en-US" dirty="0"/>
          </a:p>
          <a:p>
            <a:pPr eaLnBrk="1" hangingPunct="1">
              <a:buFontTx/>
              <a:buNone/>
            </a:pPr>
            <a:endParaRPr lang="en-US" altLang="zh-CN" dirty="0"/>
          </a:p>
        </p:txBody>
      </p:sp>
    </p:spTree>
  </p:cSld>
  <p:clrMapOvr>
    <a:masterClrMapping/>
  </p:clrMapOvr>
  <p:transition spd="med"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3">
            <a:extLst>
              <a:ext uri="{FF2B5EF4-FFF2-40B4-BE49-F238E27FC236}">
                <a16:creationId xmlns:a16="http://schemas.microsoft.com/office/drawing/2014/main" id="{D2E6D25F-392A-164A-B92F-B73C935BC6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457200"/>
            <a:ext cx="6858000" cy="54102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定理</a:t>
            </a:r>
            <a:r>
              <a:rPr lang="zh-CN" altLang="en-US" sz="2800" dirty="0"/>
              <a:t> </a:t>
            </a:r>
            <a:r>
              <a:rPr lang="en-US" altLang="zh-CN" sz="2800" dirty="0"/>
              <a:t>7.14 </a:t>
            </a:r>
            <a:r>
              <a:rPr lang="zh-CN" altLang="en-US" sz="2800" dirty="0"/>
              <a:t>设</a:t>
            </a:r>
            <a:r>
              <a:rPr lang="en-US" altLang="zh-CN" sz="2800" i="1" dirty="0"/>
              <a:t>R</a:t>
            </a:r>
            <a:r>
              <a:rPr lang="zh-CN" altLang="en-US" sz="2800" dirty="0"/>
              <a:t>为集合</a:t>
            </a:r>
            <a:r>
              <a:rPr lang="en-US" altLang="zh-CN" sz="2800" i="1" dirty="0"/>
              <a:t>A</a:t>
            </a:r>
            <a:r>
              <a:rPr lang="zh-CN" altLang="en-US" sz="2800" dirty="0"/>
              <a:t>上的任一二元关系， 那么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 </a:t>
            </a:r>
            <a:r>
              <a:rPr lang="en-US" altLang="zh-CN" sz="2800" i="1" dirty="0" err="1"/>
              <a:t>rs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dirty="0"/>
              <a:t>)</a:t>
            </a:r>
            <a:r>
              <a:rPr lang="zh-CN" altLang="en-US" sz="2800" dirty="0"/>
              <a:t>＝</a:t>
            </a:r>
            <a:r>
              <a:rPr lang="en-US" altLang="zh-CN" sz="2800" i="1" dirty="0" err="1"/>
              <a:t>sr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dirty="0"/>
              <a:t>)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 </a:t>
            </a:r>
            <a:r>
              <a:rPr lang="en-US" altLang="zh-CN" sz="2800" i="1" dirty="0"/>
              <a:t>rt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dirty="0"/>
              <a:t>)</a:t>
            </a:r>
            <a:r>
              <a:rPr lang="zh-CN" altLang="en-US" sz="2800" dirty="0"/>
              <a:t>＝</a:t>
            </a:r>
            <a:r>
              <a:rPr lang="en-US" altLang="zh-CN" sz="2800" i="1" dirty="0"/>
              <a:t>tr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dirty="0"/>
              <a:t>)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 </a:t>
            </a:r>
            <a:r>
              <a:rPr lang="en-US" altLang="zh-CN" sz="2800" i="1" dirty="0" err="1"/>
              <a:t>st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dirty="0"/>
              <a:t>)     </a:t>
            </a:r>
            <a:r>
              <a:rPr lang="en-US" altLang="zh-CN" sz="2800" i="1" dirty="0" err="1"/>
              <a:t>ts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dirty="0"/>
              <a:t>)</a:t>
            </a:r>
          </a:p>
          <a:p>
            <a:pPr algn="just" eaLnBrk="1" hangingPunct="1">
              <a:buFontTx/>
              <a:buNone/>
            </a:pPr>
            <a:r>
              <a:rPr lang="zh-CN" altLang="en-US" dirty="0"/>
              <a:t>证明 </a:t>
            </a:r>
          </a:p>
          <a:p>
            <a:pPr algn="just" eaLnBrk="1" hangingPunct="1">
              <a:buFontTx/>
              <a:buNone/>
            </a:pP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 </a:t>
            </a:r>
            <a:r>
              <a:rPr lang="en-US" altLang="zh-CN" i="1" dirty="0" err="1"/>
              <a:t>sr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=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dirty="0"/>
              <a:t>)=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dirty="0"/>
              <a:t>∪(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r>
              <a:rPr lang="en-US" altLang="zh-CN" i="1" dirty="0"/>
              <a:t> </a:t>
            </a:r>
            <a:r>
              <a:rPr lang="en-US" altLang="zh-CN" baseline="30000" dirty="0"/>
              <a:t>-1</a:t>
            </a:r>
            <a:endParaRPr lang="en-US" altLang="zh-CN" dirty="0"/>
          </a:p>
          <a:p>
            <a:pPr algn="just" eaLnBrk="1" hangingPunct="1">
              <a:buFontTx/>
              <a:buNone/>
            </a:pPr>
            <a:r>
              <a:rPr lang="en-US" altLang="zh-CN" i="1" dirty="0"/>
              <a:t>                    </a:t>
            </a:r>
            <a:r>
              <a:rPr lang="en-US" altLang="zh-CN" dirty="0"/>
              <a:t> =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 </a:t>
            </a:r>
            <a:r>
              <a:rPr lang="en-US" altLang="zh-CN" baseline="30000" dirty="0"/>
              <a:t>-1</a:t>
            </a:r>
            <a:r>
              <a:rPr lang="en-US" altLang="zh-CN" dirty="0"/>
              <a:t>=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dirty="0"/>
              <a:t>∪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)=</a:t>
            </a:r>
            <a:r>
              <a:rPr lang="en-US" altLang="zh-CN" i="1" dirty="0" err="1"/>
              <a:t>rs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</a:p>
          <a:p>
            <a:pPr algn="just" eaLnBrk="1" hangingPunct="1">
              <a:buFontTx/>
              <a:buNone/>
            </a:pPr>
            <a:endParaRPr lang="en-US" altLang="zh-CN" dirty="0"/>
          </a:p>
        </p:txBody>
      </p:sp>
      <p:graphicFrame>
        <p:nvGraphicFramePr>
          <p:cNvPr id="64514" name="Object 4">
            <a:extLst>
              <a:ext uri="{FF2B5EF4-FFF2-40B4-BE49-F238E27FC236}">
                <a16:creationId xmlns:a16="http://schemas.microsoft.com/office/drawing/2014/main" id="{8C5450C4-3D64-1541-8FCB-94970DCC2C7D}"/>
              </a:ext>
            </a:extLst>
          </p:cNvPr>
          <p:cNvGraphicFramePr>
            <a:graphicFrameLocks/>
          </p:cNvGraphicFramePr>
          <p:nvPr/>
        </p:nvGraphicFramePr>
        <p:xfrm>
          <a:off x="2617788" y="3141663"/>
          <a:ext cx="3603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03" r:id="rId3" imgW="3505200" imgH="3505200" progId="Equation.DSMT4">
                  <p:embed/>
                </p:oleObj>
              </mc:Choice>
              <mc:Fallback>
                <p:oleObj r:id="rId3" imgW="3505200" imgH="35052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3141663"/>
                        <a:ext cx="36036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4">
            <a:extLst>
              <a:ext uri="{FF2B5EF4-FFF2-40B4-BE49-F238E27FC236}">
                <a16:creationId xmlns:a16="http://schemas.microsoft.com/office/drawing/2014/main" id="{1165E747-AC72-1D45-9F62-AC6D2F7A1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 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 易证 </a:t>
            </a:r>
          </a:p>
        </p:txBody>
      </p:sp>
      <p:graphicFrame>
        <p:nvGraphicFramePr>
          <p:cNvPr id="65538" name="Object 2">
            <a:extLst>
              <a:ext uri="{FF2B5EF4-FFF2-40B4-BE49-F238E27FC236}">
                <a16:creationId xmlns:a16="http://schemas.microsoft.com/office/drawing/2014/main" id="{3C71D6C1-5E8A-0640-8F4F-EAB59B36F47B}"/>
              </a:ext>
            </a:extLst>
          </p:cNvPr>
          <p:cNvGraphicFramePr>
            <a:graphicFrameLocks/>
          </p:cNvGraphicFramePr>
          <p:nvPr/>
        </p:nvGraphicFramePr>
        <p:xfrm>
          <a:off x="2449513" y="622300"/>
          <a:ext cx="256698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06" r:id="rId3" imgW="31305500" imgH="9944100" progId="Equation.DSMT4">
                  <p:embed/>
                </p:oleObj>
              </mc:Choice>
              <mc:Fallback>
                <p:oleObj r:id="rId3" imgW="31305500" imgH="9944100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622300"/>
                        <a:ext cx="256698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9" name="Text Box 6">
            <a:extLst>
              <a:ext uri="{FF2B5EF4-FFF2-40B4-BE49-F238E27FC236}">
                <a16:creationId xmlns:a16="http://schemas.microsoft.com/office/drawing/2014/main" id="{335C6613-B038-F548-8CAA-678FAFA52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ea typeface="SimSun" panose="02010600030101010101" pitchFamily="2" charset="-122"/>
                <a:cs typeface="Times New Roman" panose="02020603050405020304" pitchFamily="18" charset="0"/>
              </a:rPr>
              <a:t>对一切正整数</a:t>
            </a:r>
            <a:r>
              <a:rPr lang="en-US" altLang="zh-CN" i="1" dirty="0"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ea typeface="SimSun" panose="02010600030101010101" pitchFamily="2" charset="-122"/>
                <a:cs typeface="Times New Roman" panose="02020603050405020304" pitchFamily="18" charset="0"/>
              </a:rPr>
              <a:t>均成立， 于是</a:t>
            </a:r>
          </a:p>
        </p:txBody>
      </p:sp>
      <p:graphicFrame>
        <p:nvGraphicFramePr>
          <p:cNvPr id="65540" name="Object 3">
            <a:extLst>
              <a:ext uri="{FF2B5EF4-FFF2-40B4-BE49-F238E27FC236}">
                <a16:creationId xmlns:a16="http://schemas.microsoft.com/office/drawing/2014/main" id="{F6E54A19-7AC2-284D-9837-A0579AC8066B}"/>
              </a:ext>
            </a:extLst>
          </p:cNvPr>
          <p:cNvGraphicFramePr>
            <a:graphicFrameLocks/>
          </p:cNvGraphicFramePr>
          <p:nvPr/>
        </p:nvGraphicFramePr>
        <p:xfrm>
          <a:off x="2176463" y="2133600"/>
          <a:ext cx="4257675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07" r:id="rId5" imgW="44183300" imgH="37452300" progId="Equation.DSMT4">
                  <p:embed/>
                </p:oleObj>
              </mc:Choice>
              <mc:Fallback>
                <p:oleObj r:id="rId5" imgW="44183300" imgH="3745230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2133600"/>
                        <a:ext cx="4257675" cy="360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4">
            <a:extLst>
              <a:ext uri="{FF2B5EF4-FFF2-40B4-BE49-F238E27FC236}">
                <a16:creationId xmlns:a16="http://schemas.microsoft.com/office/drawing/2014/main" id="{C8C617CA-707B-E642-B090-EDFC02BD1B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2413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08" r:id="rId7" imgW="2628900" imgH="4102100" progId="Equation.DSMT4">
                  <p:embed/>
                </p:oleObj>
              </mc:Choice>
              <mc:Fallback>
                <p:oleObj r:id="rId7" imgW="2628900" imgH="4102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130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5C372BF-EF25-F343-AB64-42490D2B57A6}"/>
              </a:ext>
            </a:extLst>
          </p:cNvPr>
          <p:cNvSpPr txBox="1"/>
          <p:nvPr/>
        </p:nvSpPr>
        <p:spPr>
          <a:xfrm>
            <a:off x="5486400" y="842873"/>
            <a:ext cx="2870250" cy="40011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zh-CN" altLang="en-CN" sz="2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可以</a:t>
            </a:r>
            <a:r>
              <a:rPr lang="zh-CN" altLang="en-US" sz="2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采用数学归纳法证明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3">
            <a:extLst>
              <a:ext uri="{FF2B5EF4-FFF2-40B4-BE49-F238E27FC236}">
                <a16:creationId xmlns:a16="http://schemas.microsoft.com/office/drawing/2014/main" id="{371F14B9-0763-DC47-A504-56212FBA22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88" y="571500"/>
            <a:ext cx="7772400" cy="5638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dirty="0"/>
              <a:t>           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由定理</a:t>
            </a:r>
            <a:r>
              <a:rPr lang="en-US" altLang="zh-CN" dirty="0"/>
              <a:t>7.12</a:t>
            </a:r>
            <a:r>
              <a:rPr lang="zh-CN" altLang="en-US" dirty="0"/>
              <a:t>可知， 任一闭包运算</a:t>
            </a:r>
            <a:r>
              <a:rPr lang="en-US" altLang="zh-CN" dirty="0" err="1"/>
              <a:t>Δ</a:t>
            </a:r>
            <a:r>
              <a:rPr lang="zh-CN" altLang="en-US" dirty="0"/>
              <a:t>和任意二元关系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、 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， 如果</a:t>
            </a:r>
            <a:r>
              <a:rPr lang="en-US" altLang="zh-CN" i="1" dirty="0"/>
              <a:t>R</a:t>
            </a:r>
            <a:r>
              <a:rPr lang="en-US" altLang="zh-CN" baseline="-25000" dirty="0"/>
              <a:t>1      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 , </a:t>
            </a:r>
            <a:r>
              <a:rPr lang="zh-CN" altLang="en-US" dirty="0"/>
              <a:t>那么</a:t>
            </a:r>
            <a:r>
              <a:rPr lang="en-US" altLang="zh-CN" dirty="0" err="1"/>
              <a:t>Δ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)    </a:t>
            </a:r>
            <a:r>
              <a:rPr lang="en-US" altLang="zh-CN" dirty="0" err="1"/>
              <a:t>Δ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； 又据闭包定义， 对任意二元关系</a:t>
            </a:r>
            <a:r>
              <a:rPr lang="en-US" altLang="zh-CN" i="1" dirty="0"/>
              <a:t>R</a:t>
            </a:r>
            <a:r>
              <a:rPr lang="zh-CN" altLang="en-US" dirty="0"/>
              <a:t>有</a:t>
            </a:r>
            <a:r>
              <a:rPr lang="en-US" altLang="zh-CN" i="1" dirty="0"/>
              <a:t>R  </a:t>
            </a:r>
            <a:r>
              <a:rPr lang="en-US" altLang="zh-CN" dirty="0"/>
              <a:t>  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r>
              <a:rPr lang="zh-CN" altLang="en-US" dirty="0"/>
              <a:t>，故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   </a:t>
            </a:r>
            <a:r>
              <a:rPr lang="en-US" altLang="zh-CN" i="1" dirty="0" err="1"/>
              <a:t>ts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en-US" altLang="zh-CN" i="1" dirty="0" err="1"/>
              <a:t>st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    </a:t>
            </a:r>
            <a:r>
              <a:rPr lang="en-US" altLang="zh-CN" i="1" dirty="0" err="1"/>
              <a:t>sts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</a:t>
            </a:r>
            <a:r>
              <a:rPr lang="zh-CN" altLang="en-US" dirty="0"/>
              <a:t>＝</a:t>
            </a:r>
            <a:r>
              <a:rPr lang="en-US" altLang="zh-CN" i="1" dirty="0" err="1"/>
              <a:t>ts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 (</a:t>
            </a:r>
            <a:r>
              <a:rPr lang="zh-CN" altLang="en-US" dirty="0"/>
              <a:t>由定理</a:t>
            </a:r>
            <a:r>
              <a:rPr lang="en-US" altLang="zh-CN" dirty="0"/>
              <a:t>7.13</a:t>
            </a:r>
            <a:r>
              <a:rPr lang="zh-CN" altLang="en-US" dirty="0"/>
              <a:t>，</a:t>
            </a:r>
            <a:r>
              <a:rPr lang="en-US" altLang="zh-CN" i="1" dirty="0" err="1">
                <a:solidFill>
                  <a:srgbClr val="FF0000"/>
                </a:solidFill>
              </a:rPr>
              <a:t>ts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是对称的</a:t>
            </a:r>
            <a:r>
              <a:rPr lang="zh-CN" altLang="en-US" dirty="0"/>
              <a:t>，所以</a:t>
            </a:r>
            <a:r>
              <a:rPr lang="en-US" altLang="zh-CN" i="1" dirty="0" err="1"/>
              <a:t>sts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r>
              <a:rPr lang="zh-CN" altLang="en-US" dirty="0"/>
              <a:t>＝</a:t>
            </a:r>
            <a:r>
              <a:rPr lang="en-US" altLang="zh-CN" i="1" dirty="0" err="1"/>
              <a:t>ts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r>
              <a:rPr lang="zh-CN" altLang="en-US" dirty="0"/>
              <a:t>（定理</a:t>
            </a:r>
            <a:r>
              <a:rPr lang="en-US" altLang="zh-CN" dirty="0"/>
              <a:t>7.11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）。 于是可得到</a:t>
            </a:r>
          </a:p>
          <a:p>
            <a:pPr algn="just" eaLnBrk="1" hangingPunct="1">
              <a:buFontTx/>
              <a:buNone/>
            </a:pPr>
            <a:r>
              <a:rPr lang="zh-CN" altLang="en-US" dirty="0"/>
              <a:t>                                      </a:t>
            </a:r>
            <a:r>
              <a:rPr lang="en-US" altLang="zh-CN" i="1" dirty="0" err="1"/>
              <a:t>st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     </a:t>
            </a:r>
            <a:r>
              <a:rPr lang="en-US" altLang="zh-CN" i="1" dirty="0" err="1"/>
              <a:t>ts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</a:p>
          <a:p>
            <a:pPr eaLnBrk="1" hangingPunct="1">
              <a:buFontTx/>
              <a:buNone/>
            </a:pPr>
            <a:endParaRPr lang="en-US" altLang="zh-CN" dirty="0"/>
          </a:p>
        </p:txBody>
      </p:sp>
      <p:graphicFrame>
        <p:nvGraphicFramePr>
          <p:cNvPr id="66562" name="Object 4">
            <a:extLst>
              <a:ext uri="{FF2B5EF4-FFF2-40B4-BE49-F238E27FC236}">
                <a16:creationId xmlns:a16="http://schemas.microsoft.com/office/drawing/2014/main" id="{328AA836-6105-C442-984F-3AF46FA208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603283"/>
              </p:ext>
            </p:extLst>
          </p:nvPr>
        </p:nvGraphicFramePr>
        <p:xfrm>
          <a:off x="3851920" y="11430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32" r:id="rId3" imgW="3505200" imgH="3505200" progId="Equation.DSMT4">
                  <p:embed/>
                </p:oleObj>
              </mc:Choice>
              <mc:Fallback>
                <p:oleObj r:id="rId3" imgW="3505200" imgH="35052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1430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5">
            <a:extLst>
              <a:ext uri="{FF2B5EF4-FFF2-40B4-BE49-F238E27FC236}">
                <a16:creationId xmlns:a16="http://schemas.microsoft.com/office/drawing/2014/main" id="{F408B0FC-48D4-0B46-A786-F57D70E54C59}"/>
              </a:ext>
            </a:extLst>
          </p:cNvPr>
          <p:cNvGraphicFramePr>
            <a:graphicFrameLocks/>
          </p:cNvGraphicFramePr>
          <p:nvPr/>
        </p:nvGraphicFramePr>
        <p:xfrm>
          <a:off x="1428750" y="21336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33" r:id="rId5" imgW="3505200" imgH="3505200" progId="Equation.DSMT4">
                  <p:embed/>
                </p:oleObj>
              </mc:Choice>
              <mc:Fallback>
                <p:oleObj r:id="rId5" imgW="3505200" imgH="350520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1336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6">
            <a:extLst>
              <a:ext uri="{FF2B5EF4-FFF2-40B4-BE49-F238E27FC236}">
                <a16:creationId xmlns:a16="http://schemas.microsoft.com/office/drawing/2014/main" id="{D63D46CA-55E4-E44E-BCDA-711C04F248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2036440"/>
              </p:ext>
            </p:extLst>
          </p:nvPr>
        </p:nvGraphicFramePr>
        <p:xfrm>
          <a:off x="6012160" y="11430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34" r:id="rId6" imgW="3505200" imgH="3505200" progId="Equation.DSMT4">
                  <p:embed/>
                </p:oleObj>
              </mc:Choice>
              <mc:Fallback>
                <p:oleObj r:id="rId6" imgW="3505200" imgH="350520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11430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7">
            <a:extLst>
              <a:ext uri="{FF2B5EF4-FFF2-40B4-BE49-F238E27FC236}">
                <a16:creationId xmlns:a16="http://schemas.microsoft.com/office/drawing/2014/main" id="{43A9AA88-9E0F-EC46-87F9-D50730B32FE5}"/>
              </a:ext>
            </a:extLst>
          </p:cNvPr>
          <p:cNvGraphicFramePr>
            <a:graphicFrameLocks/>
          </p:cNvGraphicFramePr>
          <p:nvPr/>
        </p:nvGraphicFramePr>
        <p:xfrm>
          <a:off x="5214938" y="1690688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35" r:id="rId7" imgW="3505200" imgH="3505200" progId="Equation.DSMT4">
                  <p:embed/>
                </p:oleObj>
              </mc:Choice>
              <mc:Fallback>
                <p:oleObj r:id="rId7" imgW="3505200" imgH="35052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1690688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8">
            <a:extLst>
              <a:ext uri="{FF2B5EF4-FFF2-40B4-BE49-F238E27FC236}">
                <a16:creationId xmlns:a16="http://schemas.microsoft.com/office/drawing/2014/main" id="{E731E203-E038-F442-A460-9703502A9888}"/>
              </a:ext>
            </a:extLst>
          </p:cNvPr>
          <p:cNvGraphicFramePr>
            <a:graphicFrameLocks/>
          </p:cNvGraphicFramePr>
          <p:nvPr/>
        </p:nvGraphicFramePr>
        <p:xfrm>
          <a:off x="3937000" y="31496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36" r:id="rId8" imgW="3505200" imgH="3505200" progId="Equation.DSMT4">
                  <p:embed/>
                </p:oleObj>
              </mc:Choice>
              <mc:Fallback>
                <p:oleObj r:id="rId8" imgW="3505200" imgH="3505200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31496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>
            <a:extLst>
              <a:ext uri="{FF2B5EF4-FFF2-40B4-BE49-F238E27FC236}">
                <a16:creationId xmlns:a16="http://schemas.microsoft.com/office/drawing/2014/main" id="{969D6956-DE1E-1C44-A01B-C00624BBBBB2}"/>
              </a:ext>
            </a:extLst>
          </p:cNvPr>
          <p:cNvGraphicFramePr>
            <a:graphicFrameLocks/>
          </p:cNvGraphicFramePr>
          <p:nvPr/>
        </p:nvGraphicFramePr>
        <p:xfrm>
          <a:off x="7072313" y="1690688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37" r:id="rId9" imgW="3505200" imgH="3505200" progId="Equation.DSMT4">
                  <p:embed/>
                </p:oleObj>
              </mc:Choice>
              <mc:Fallback>
                <p:oleObj r:id="rId9" imgW="3505200" imgH="35052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3" y="1690688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">
            <a:extLst>
              <a:ext uri="{FF2B5EF4-FFF2-40B4-BE49-F238E27FC236}">
                <a16:creationId xmlns:a16="http://schemas.microsoft.com/office/drawing/2014/main" id="{FE029FDE-FA97-8E4D-9F73-6CB0C48558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260350"/>
            <a:ext cx="8424863" cy="6408738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7.5.4】 </a:t>
            </a:r>
            <a:r>
              <a:rPr lang="zh-CN" altLang="en-US" sz="2800" dirty="0"/>
              <a:t>设</a:t>
            </a:r>
            <a:r>
              <a:rPr lang="en-US" altLang="zh-CN" sz="2800" i="1" dirty="0"/>
              <a:t>R</a:t>
            </a:r>
            <a:r>
              <a:rPr lang="zh-CN" altLang="en-US" sz="2800" dirty="0"/>
              <a:t>是集合</a:t>
            </a:r>
            <a:r>
              <a:rPr lang="en-US" altLang="zh-CN" sz="2800" dirty="0"/>
              <a:t>X</a:t>
            </a:r>
            <a:r>
              <a:rPr lang="zh-CN" altLang="en-US" sz="2800" dirty="0"/>
              <a:t>上的二元关系，</a:t>
            </a:r>
            <a:r>
              <a:rPr lang="en-US" altLang="zh-CN" sz="2800" dirty="0"/>
              <a:t>X={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n-US" altLang="zh-CN" sz="2800" i="1" dirty="0"/>
              <a:t>b</a:t>
            </a:r>
            <a:r>
              <a:rPr lang="en-US" altLang="zh-CN" sz="2800" dirty="0"/>
              <a:t>, c}</a:t>
            </a:r>
            <a:r>
              <a:rPr lang="zh-CN" altLang="en-US" sz="2800" dirty="0"/>
              <a:t>，</a:t>
            </a:r>
            <a:r>
              <a:rPr lang="en-US" altLang="zh-CN" sz="2800" i="1" dirty="0"/>
              <a:t>R</a:t>
            </a:r>
            <a:r>
              <a:rPr lang="en-US" altLang="zh-CN" sz="2800" dirty="0"/>
              <a:t>={〈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n-US" altLang="zh-CN" sz="2800" i="1" dirty="0"/>
              <a:t>b</a:t>
            </a:r>
            <a:r>
              <a:rPr lang="en-US" altLang="zh-CN" sz="2800" dirty="0"/>
              <a:t>〉, 〈</a:t>
            </a:r>
            <a:r>
              <a:rPr lang="en-US" altLang="zh-CN" sz="2800" i="1" dirty="0"/>
              <a:t>b</a:t>
            </a:r>
            <a:r>
              <a:rPr lang="en-US" altLang="zh-CN" sz="2800" dirty="0"/>
              <a:t>, c〉}</a:t>
            </a:r>
            <a:r>
              <a:rPr lang="zh-CN" altLang="en-US" sz="2800" dirty="0"/>
              <a:t>。求</a:t>
            </a:r>
            <a:r>
              <a:rPr lang="en-US" altLang="zh-CN" sz="2800" i="1" dirty="0" err="1"/>
              <a:t>st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dirty="0"/>
              <a:t>)</a:t>
            </a:r>
            <a:r>
              <a:rPr lang="zh-CN" altLang="en-US" sz="2800" dirty="0"/>
              <a:t>和</a:t>
            </a:r>
            <a:r>
              <a:rPr lang="en-US" altLang="zh-CN" sz="2800" i="1" dirty="0" err="1"/>
              <a:t>ts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dirty="0"/>
              <a:t>)</a:t>
            </a:r>
            <a:r>
              <a:rPr lang="zh-CN" altLang="en-US" sz="2800" dirty="0"/>
              <a:t>，并画出关系图。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解 </a:t>
            </a:r>
            <a:r>
              <a:rPr lang="en-US" altLang="zh-CN" sz="2800" i="1" dirty="0"/>
              <a:t>t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dirty="0"/>
              <a:t>)={〈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n-US" altLang="zh-CN" sz="2800" i="1" dirty="0"/>
              <a:t>b</a:t>
            </a:r>
            <a:r>
              <a:rPr lang="en-US" altLang="zh-CN" sz="2800" dirty="0"/>
              <a:t>〉, 〈</a:t>
            </a:r>
            <a:r>
              <a:rPr lang="en-US" altLang="zh-CN" sz="2800" i="1" dirty="0"/>
              <a:t>b</a:t>
            </a:r>
            <a:r>
              <a:rPr lang="en-US" altLang="zh-CN" sz="2800" dirty="0"/>
              <a:t>, c〉, 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c〉}</a:t>
            </a:r>
          </a:p>
          <a:p>
            <a:pPr algn="just" eaLnBrk="1" hangingPunct="1">
              <a:buFontTx/>
              <a:buNone/>
            </a:pPr>
            <a:r>
              <a:rPr lang="en-US" altLang="zh-CN" sz="2800" i="1" dirty="0"/>
              <a:t> </a:t>
            </a:r>
            <a:r>
              <a:rPr lang="en-US" altLang="zh-CN" sz="2800" i="1" dirty="0" err="1"/>
              <a:t>st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dirty="0"/>
              <a:t>)={〈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n-US" altLang="zh-CN" sz="2800" i="1" dirty="0"/>
              <a:t>b</a:t>
            </a:r>
            <a:r>
              <a:rPr lang="en-US" altLang="zh-CN" sz="2800" dirty="0"/>
              <a:t>〉, 〈</a:t>
            </a:r>
            <a:r>
              <a:rPr lang="en-US" altLang="zh-CN" sz="2800" i="1" dirty="0"/>
              <a:t>b</a:t>
            </a:r>
            <a:r>
              <a:rPr lang="en-US" altLang="zh-CN" sz="2800" dirty="0"/>
              <a:t>, c〉, 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c〉, 〈</a:t>
            </a:r>
            <a:r>
              <a:rPr lang="en-US" altLang="zh-CN" sz="2800" i="1" dirty="0"/>
              <a:t>b</a:t>
            </a:r>
            <a:r>
              <a:rPr lang="en-US" altLang="zh-CN" sz="2800" dirty="0"/>
              <a:t>, </a:t>
            </a:r>
            <a:r>
              <a:rPr lang="en-US" altLang="zh-CN" sz="2800" i="1" dirty="0"/>
              <a:t>a</a:t>
            </a:r>
            <a:r>
              <a:rPr lang="en-US" altLang="zh-CN" sz="2800" dirty="0"/>
              <a:t>〉, </a:t>
            </a:r>
          </a:p>
          <a:p>
            <a:pPr algn="just" eaLnBrk="1" hangingPunct="1">
              <a:buFontTx/>
              <a:buNone/>
            </a:pPr>
            <a:r>
              <a:rPr lang="en-US" altLang="zh-CN" sz="2800" dirty="0"/>
              <a:t>〈c, </a:t>
            </a:r>
            <a:r>
              <a:rPr lang="en-US" altLang="zh-CN" sz="2800" i="1" dirty="0"/>
              <a:t>b</a:t>
            </a:r>
            <a:r>
              <a:rPr lang="en-US" altLang="zh-CN" sz="2800" dirty="0"/>
              <a:t>〉, 〈c, </a:t>
            </a:r>
            <a:r>
              <a:rPr lang="en-US" altLang="zh-CN" sz="2800" i="1" dirty="0"/>
              <a:t>a</a:t>
            </a:r>
            <a:r>
              <a:rPr lang="en-US" altLang="zh-CN" sz="2800" dirty="0"/>
              <a:t>〉}</a:t>
            </a:r>
          </a:p>
          <a:p>
            <a:pPr algn="just" eaLnBrk="1" hangingPunct="1">
              <a:buFontTx/>
              <a:buNone/>
            </a:pPr>
            <a:r>
              <a:rPr lang="en-US" altLang="zh-CN" sz="2800" i="1" dirty="0"/>
              <a:t> s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dirty="0"/>
              <a:t>)={〈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n-US" altLang="zh-CN" sz="2800" i="1" dirty="0"/>
              <a:t>b</a:t>
            </a:r>
            <a:r>
              <a:rPr lang="en-US" altLang="zh-CN" sz="2800" dirty="0"/>
              <a:t>〉, 〈</a:t>
            </a:r>
            <a:r>
              <a:rPr lang="en-US" altLang="zh-CN" sz="2800" i="1" dirty="0"/>
              <a:t>b</a:t>
            </a:r>
            <a:r>
              <a:rPr lang="en-US" altLang="zh-CN" sz="2800" dirty="0"/>
              <a:t>, c〉, 〈</a:t>
            </a:r>
            <a:r>
              <a:rPr lang="en-US" altLang="zh-CN" sz="2800" i="1" dirty="0"/>
              <a:t>b</a:t>
            </a:r>
            <a:r>
              <a:rPr lang="en-US" altLang="zh-CN" sz="2800" dirty="0"/>
              <a:t>, </a:t>
            </a:r>
            <a:r>
              <a:rPr lang="en-US" altLang="zh-CN" sz="2800" i="1" dirty="0"/>
              <a:t>a</a:t>
            </a:r>
            <a:r>
              <a:rPr lang="en-US" altLang="zh-CN" sz="2800" dirty="0"/>
              <a:t>〉, 〈c, </a:t>
            </a:r>
            <a:r>
              <a:rPr lang="en-US" altLang="zh-CN" sz="2800" i="1" dirty="0"/>
              <a:t>b</a:t>
            </a:r>
            <a:r>
              <a:rPr lang="en-US" altLang="zh-CN" sz="2800" dirty="0"/>
              <a:t>〉}</a:t>
            </a:r>
          </a:p>
          <a:p>
            <a:pPr algn="just" eaLnBrk="1" hangingPunct="1">
              <a:buFontTx/>
              <a:buNone/>
            </a:pPr>
            <a:r>
              <a:rPr lang="en-US" altLang="zh-CN" sz="2800" i="1" dirty="0"/>
              <a:t> </a:t>
            </a:r>
            <a:r>
              <a:rPr lang="en-US" altLang="zh-CN" sz="2800" i="1" dirty="0" err="1"/>
              <a:t>ts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dirty="0"/>
              <a:t>)={〈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n-US" altLang="zh-CN" sz="2800" i="1" dirty="0"/>
              <a:t>b</a:t>
            </a:r>
            <a:r>
              <a:rPr lang="en-US" altLang="zh-CN" sz="2800" dirty="0"/>
              <a:t>〉, 〈</a:t>
            </a:r>
            <a:r>
              <a:rPr lang="en-US" altLang="zh-CN" sz="2800" i="1" dirty="0"/>
              <a:t>b</a:t>
            </a:r>
            <a:r>
              <a:rPr lang="en-US" altLang="zh-CN" sz="2800" dirty="0"/>
              <a:t>, c〉, 〈</a:t>
            </a:r>
            <a:r>
              <a:rPr lang="en-US" altLang="zh-CN" sz="2800" i="1" dirty="0"/>
              <a:t>b</a:t>
            </a:r>
            <a:r>
              <a:rPr lang="en-US" altLang="zh-CN" sz="2800" dirty="0"/>
              <a:t>, </a:t>
            </a:r>
            <a:r>
              <a:rPr lang="en-US" altLang="zh-CN" sz="2800" i="1" dirty="0"/>
              <a:t>a</a:t>
            </a:r>
            <a:r>
              <a:rPr lang="en-US" altLang="zh-CN" sz="2800" dirty="0"/>
              <a:t>〉, 〈c, </a:t>
            </a:r>
            <a:r>
              <a:rPr lang="en-US" altLang="zh-CN" sz="2800" i="1" dirty="0"/>
              <a:t>b</a:t>
            </a:r>
            <a:r>
              <a:rPr lang="en-US" altLang="zh-CN" sz="2800" dirty="0"/>
              <a:t>〉, 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c〉,</a:t>
            </a:r>
          </a:p>
          <a:p>
            <a:pPr algn="just" eaLnBrk="1" hangingPunct="1">
              <a:buFontTx/>
              <a:buNone/>
            </a:pPr>
            <a:r>
              <a:rPr lang="en-US" altLang="zh-CN" sz="2800" dirty="0"/>
              <a:t>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n-US" altLang="zh-CN" sz="2800" i="1" dirty="0"/>
              <a:t>a</a:t>
            </a:r>
            <a:r>
              <a:rPr lang="en-US" altLang="zh-CN" sz="2800" dirty="0"/>
              <a:t>〉, 〈</a:t>
            </a:r>
            <a:r>
              <a:rPr lang="en-US" altLang="zh-CN" sz="2800" i="1" dirty="0"/>
              <a:t>b</a:t>
            </a:r>
            <a:r>
              <a:rPr lang="en-US" altLang="zh-CN" sz="2800" dirty="0"/>
              <a:t>, </a:t>
            </a:r>
            <a:r>
              <a:rPr lang="en-US" altLang="zh-CN" sz="2800" i="1" dirty="0"/>
              <a:t>b</a:t>
            </a:r>
            <a:r>
              <a:rPr lang="en-US" altLang="zh-CN" sz="2800" dirty="0"/>
              <a:t>〉, 〈c, </a:t>
            </a:r>
            <a:r>
              <a:rPr lang="en-US" altLang="zh-CN" sz="2800" i="1" dirty="0"/>
              <a:t>a</a:t>
            </a:r>
            <a:r>
              <a:rPr lang="en-US" altLang="zh-CN" sz="2800" dirty="0"/>
              <a:t>〉, 〈c, c〉}</a:t>
            </a:r>
          </a:p>
          <a:p>
            <a:pPr eaLnBrk="1" hangingPunct="1">
              <a:buFontTx/>
              <a:buNone/>
            </a:pPr>
            <a:r>
              <a:rPr lang="en-US" altLang="zh-CN" sz="2800" i="1" dirty="0" err="1"/>
              <a:t>st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dirty="0"/>
              <a:t>)</a:t>
            </a:r>
            <a:r>
              <a:rPr lang="zh-CN" altLang="en-US" sz="2800" dirty="0"/>
              <a:t>和</a:t>
            </a:r>
            <a:r>
              <a:rPr lang="en-US" altLang="zh-CN" sz="2800" i="1" dirty="0" err="1"/>
              <a:t>ts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dirty="0"/>
              <a:t>)</a:t>
            </a:r>
            <a:r>
              <a:rPr lang="zh-CN" altLang="en-US" sz="2800" dirty="0"/>
              <a:t>的关系图分别如图</a:t>
            </a:r>
            <a:r>
              <a:rPr lang="en-US" altLang="zh-CN" sz="2800" dirty="0"/>
              <a:t>7.5.2(</a:t>
            </a:r>
            <a:r>
              <a:rPr lang="en-US" altLang="zh-CN" sz="2800" i="1" dirty="0"/>
              <a:t>a</a:t>
            </a:r>
            <a:r>
              <a:rPr lang="en-US" altLang="zh-CN" sz="2800" dirty="0"/>
              <a:t>)</a:t>
            </a:r>
            <a:r>
              <a:rPr lang="zh-CN" altLang="en-US" sz="2800" dirty="0"/>
              <a:t>、 </a:t>
            </a:r>
            <a:r>
              <a:rPr lang="en-US" altLang="zh-CN" sz="2800" dirty="0"/>
              <a:t>(</a:t>
            </a:r>
            <a:r>
              <a:rPr lang="en-US" altLang="zh-CN" sz="2800" i="1" dirty="0"/>
              <a:t>b</a:t>
            </a:r>
            <a:r>
              <a:rPr lang="en-US" altLang="zh-CN" sz="2800" dirty="0"/>
              <a:t>)</a:t>
            </a:r>
            <a:r>
              <a:rPr lang="zh-CN" altLang="en-US" sz="2800" dirty="0"/>
              <a:t>所示。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3F8BC0-5BAE-EA4D-BAFC-0A7FC577CE0B}"/>
              </a:ext>
            </a:extLst>
          </p:cNvPr>
          <p:cNvSpPr/>
          <p:nvPr/>
        </p:nvSpPr>
        <p:spPr>
          <a:xfrm>
            <a:off x="2699792" y="6396335"/>
            <a:ext cx="1765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buFontTx/>
              <a:buNone/>
            </a:pPr>
            <a:r>
              <a:rPr lang="en-US" altLang="zh-CN" i="1" dirty="0" err="1"/>
              <a:t>st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    </a:t>
            </a:r>
            <a:r>
              <a:rPr lang="en-US" altLang="zh-CN" i="1" dirty="0" err="1"/>
              <a:t>ts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C4CC047F-D00B-6B4E-A9D3-67F38E4852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053042"/>
              </p:ext>
            </p:extLst>
          </p:nvPr>
        </p:nvGraphicFramePr>
        <p:xfrm>
          <a:off x="3402224" y="6488907"/>
          <a:ext cx="3603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8" r:id="rId3" imgW="3505200" imgH="3505200" progId="Equation.DSMT4">
                  <p:embed/>
                </p:oleObj>
              </mc:Choice>
              <mc:Fallback>
                <p:oleObj r:id="rId3" imgW="3505200" imgH="3505200" progId="Equation.DSMT4">
                  <p:embed/>
                  <p:pic>
                    <p:nvPicPr>
                      <p:cNvPr id="64514" name="Object 4">
                        <a:extLst>
                          <a:ext uri="{FF2B5EF4-FFF2-40B4-BE49-F238E27FC236}">
                            <a16:creationId xmlns:a16="http://schemas.microsoft.com/office/drawing/2014/main" id="{8C5450C4-3D64-1541-8FCB-94970DCC2C7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224" y="6488907"/>
                        <a:ext cx="36036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4">
            <a:extLst>
              <a:ext uri="{FF2B5EF4-FFF2-40B4-BE49-F238E27FC236}">
                <a16:creationId xmlns:a16="http://schemas.microsoft.com/office/drawing/2014/main" id="{47175461-FD93-964D-9DFE-45A57760B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3340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图  </a:t>
            </a:r>
            <a:r>
              <a:rPr lang="en-US" altLang="zh-CN"/>
              <a:t>7.5.2 </a:t>
            </a:r>
          </a:p>
        </p:txBody>
      </p:sp>
      <p:graphicFrame>
        <p:nvGraphicFramePr>
          <p:cNvPr id="68610" name="Object 6">
            <a:extLst>
              <a:ext uri="{FF2B5EF4-FFF2-40B4-BE49-F238E27FC236}">
                <a16:creationId xmlns:a16="http://schemas.microsoft.com/office/drawing/2014/main" id="{66C4B3EB-BBAE-E545-97C0-8285D48FE7AD}"/>
              </a:ext>
            </a:extLst>
          </p:cNvPr>
          <p:cNvGraphicFramePr>
            <a:graphicFrameLocks/>
          </p:cNvGraphicFramePr>
          <p:nvPr/>
        </p:nvGraphicFramePr>
        <p:xfrm>
          <a:off x="533400" y="1524000"/>
          <a:ext cx="7696200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99" r:id="rId3" imgW="4013200" imgH="1651000" progId="Visio.Drawing.4">
                  <p:embed/>
                </p:oleObj>
              </mc:Choice>
              <mc:Fallback>
                <p:oleObj r:id="rId3" imgW="4013200" imgH="1651000" progId="Visio.Drawing.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0"/>
                        <a:ext cx="7696200" cy="316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标题 1">
            <a:extLst>
              <a:ext uri="{FF2B5EF4-FFF2-40B4-BE49-F238E27FC236}">
                <a16:creationId xmlns:a16="http://schemas.microsoft.com/office/drawing/2014/main" id="{32CB2A59-8353-8046-B2FA-A0A8CDC5A7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课后作业</a:t>
            </a:r>
          </a:p>
        </p:txBody>
      </p:sp>
      <p:sp>
        <p:nvSpPr>
          <p:cNvPr id="70658" name="内容占位符 2">
            <a:extLst>
              <a:ext uri="{FF2B5EF4-FFF2-40B4-BE49-F238E27FC236}">
                <a16:creationId xmlns:a16="http://schemas.microsoft.com/office/drawing/2014/main" id="{1E1D198E-352D-A945-B5CF-5F6B82EFB9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21</a:t>
            </a:r>
          </a:p>
          <a:p>
            <a:r>
              <a:rPr lang="en-US" altLang="zh-CN"/>
              <a:t>22</a:t>
            </a:r>
          </a:p>
          <a:p>
            <a:r>
              <a:rPr lang="en-US" altLang="zh-CN"/>
              <a:t>24  R</a:t>
            </a:r>
            <a:r>
              <a:rPr lang="en-US" altLang="zh-CN" baseline="-25000"/>
              <a:t>1</a:t>
            </a:r>
            <a:r>
              <a:rPr lang="en-US" altLang="zh-CN" baseline="30000"/>
              <a:t> –</a:t>
            </a:r>
            <a:r>
              <a:rPr lang="en-US" altLang="zh-CN"/>
              <a:t> R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zh-CN" altLang="en-US"/>
              <a:t>对自反性的封闭性、</a:t>
            </a:r>
            <a:r>
              <a:rPr lang="en-US" altLang="zh-CN"/>
              <a:t> R</a:t>
            </a:r>
            <a:r>
              <a:rPr lang="en-US" altLang="zh-CN" baseline="-25000"/>
              <a:t>1</a:t>
            </a:r>
            <a:r>
              <a:rPr lang="en-US" altLang="zh-CN"/>
              <a:t>∪R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zh-CN" altLang="en-US"/>
              <a:t>对反对称性和传递性的封闭性分别给出反例。</a:t>
            </a:r>
          </a:p>
          <a:p>
            <a:r>
              <a:rPr lang="en-US" altLang="zh-CN"/>
              <a:t>25</a:t>
            </a:r>
          </a:p>
          <a:p>
            <a:r>
              <a:rPr lang="en-US" altLang="zh-CN"/>
              <a:t>29</a:t>
            </a:r>
          </a:p>
          <a:p>
            <a:r>
              <a:rPr lang="en-US" altLang="zh-CN"/>
              <a:t>30</a:t>
            </a:r>
            <a:endParaRPr lang="zh-CN" altLang="en-US"/>
          </a:p>
        </p:txBody>
      </p:sp>
    </p:spTree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3">
            <a:extLst>
              <a:ext uri="{FF2B5EF4-FFF2-40B4-BE49-F238E27FC236}">
                <a16:creationId xmlns:a16="http://schemas.microsoft.com/office/drawing/2014/main" id="{D111D44E-E9FC-7947-AF91-FBF47AF53B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88913"/>
            <a:ext cx="8569325" cy="5907087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）任何非空集合上的空关系都是反自反、对称、 反对称、传递的；其上的恒等关系是自反、对称、 反对称、传递的；其上的全域关系是自反、对称、传递的。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5</a:t>
            </a:r>
            <a:r>
              <a:rPr lang="zh-CN" altLang="en-US" sz="2800" dirty="0"/>
              <a:t>）三角形的相似关系、全等关系是自反、对称、 传递的。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6</a:t>
            </a:r>
            <a:r>
              <a:rPr lang="zh-CN" altLang="en-US" sz="2800" dirty="0"/>
              <a:t>）正整数集合上的整除关系是自反、反对称、传递的；但整数集合上的整除关系只有传递性 </a:t>
            </a:r>
            <a:r>
              <a:rPr lang="en-US" altLang="zh-CN" sz="1800" dirty="0">
                <a:solidFill>
                  <a:srgbClr val="FF0000"/>
                </a:solidFill>
              </a:rPr>
              <a:t>(&lt;0,0&gt;,&lt;1,-1&gt;)</a:t>
            </a:r>
            <a:r>
              <a:rPr lang="zh-CN" altLang="en-US" sz="2800" dirty="0"/>
              <a:t>。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 判断一个关系是否具有上述某种的性质 ，除直接用定义，还有下面的充要条件。 </a:t>
            </a:r>
          </a:p>
        </p:txBody>
      </p:sp>
    </p:spTree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FC1E2EB-3BDE-744A-81A1-B5C7F6F97A2F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kern="0" dirty="0"/>
              <a:t>二</a:t>
            </a:r>
            <a:r>
              <a:rPr lang="en-US" altLang="zh-CN" kern="0" dirty="0"/>
              <a:t>.</a:t>
            </a:r>
            <a:r>
              <a:rPr lang="zh-CN" altLang="en-US" kern="0" dirty="0"/>
              <a:t> 关系性质的等价描述</a:t>
            </a:r>
            <a:endParaRPr lang="en-CN" altLang="en-CN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12A35A1-B7A3-704F-B843-22308EFEF4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1628775"/>
                <a:ext cx="7854950" cy="482441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/>
                  <a:t>下面给出这五种性质成立的充分必要条件</a:t>
                </a:r>
                <a:r>
                  <a:rPr lang="en-US" dirty="0"/>
                  <a:t>. </a:t>
                </a:r>
                <a:endParaRPr lang="en-CN" dirty="0"/>
              </a:p>
              <a:p>
                <a:pPr marL="0" indent="0">
                  <a:buNone/>
                </a:pPr>
                <a:r>
                  <a:rPr lang="zh-CN" altLang="en-US" dirty="0"/>
                  <a:t>定理</a:t>
                </a:r>
                <a:r>
                  <a:rPr lang="en-US" dirty="0"/>
                  <a:t>7.9 </a:t>
                </a:r>
                <a:r>
                  <a:rPr lang="zh-CN" altLang="en-US" dirty="0"/>
                  <a:t>设</a:t>
                </a:r>
                <a:r>
                  <a:rPr lang="en-US" i="1" dirty="0"/>
                  <a:t>R</a:t>
                </a:r>
                <a:r>
                  <a:rPr lang="zh-CN" altLang="en-US" dirty="0"/>
                  <a:t>为</a:t>
                </a:r>
                <a:r>
                  <a:rPr lang="en-US" i="1" dirty="0"/>
                  <a:t>A</a:t>
                </a:r>
                <a:r>
                  <a:rPr lang="zh-CN" altLang="en-US" dirty="0"/>
                  <a:t>上的关系</a:t>
                </a:r>
                <a:r>
                  <a:rPr lang="en-US" dirty="0"/>
                  <a:t>, </a:t>
                </a:r>
                <a:r>
                  <a:rPr lang="zh-CN" altLang="en-US" dirty="0"/>
                  <a:t>则</a:t>
                </a:r>
                <a:endParaRPr lang="en-CN" dirty="0"/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dirty="0"/>
                  <a:t>1</a:t>
                </a:r>
                <a:r>
                  <a:rPr lang="zh-CN" altLang="en-US" dirty="0"/>
                  <a:t>） </a:t>
                </a:r>
                <a:r>
                  <a:rPr lang="en-US" i="1" dirty="0"/>
                  <a:t>R</a:t>
                </a:r>
                <a:r>
                  <a:rPr lang="zh-CN" altLang="en-US" dirty="0"/>
                  <a:t>在</a:t>
                </a:r>
                <a:r>
                  <a:rPr lang="en-US" i="1" dirty="0"/>
                  <a:t>A</a:t>
                </a:r>
                <a:r>
                  <a:rPr lang="zh-CN" altLang="en-US" dirty="0"/>
                  <a:t>上</a:t>
                </a:r>
                <a:r>
                  <a:rPr lang="zh-CN" altLang="en-US" dirty="0">
                    <a:hlinkClick r:id="rId3"/>
                  </a:rPr>
                  <a:t>自反</a:t>
                </a:r>
                <a:r>
                  <a:rPr lang="zh-CN" altLang="en-US" dirty="0"/>
                  <a:t>当且仅当 </a:t>
                </a:r>
                <a:r>
                  <a:rPr lang="en-US" i="1" dirty="0"/>
                  <a:t>I</a:t>
                </a:r>
                <a:r>
                  <a:rPr lang="en-US" i="1" baseline="-25000" dirty="0"/>
                  <a:t>A </a:t>
                </a:r>
                <a:r>
                  <a:rPr lang="en-US" dirty="0">
                    <a:sym typeface="Symbol" pitchFamily="2" charset="2"/>
                  </a:rPr>
                  <a:t></a:t>
                </a:r>
                <a:r>
                  <a:rPr lang="en-US" i="1" dirty="0"/>
                  <a:t>R</a:t>
                </a:r>
                <a:endParaRPr lang="en-CN" dirty="0"/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dirty="0"/>
                  <a:t>2</a:t>
                </a:r>
                <a:r>
                  <a:rPr lang="zh-CN" altLang="en-US" dirty="0"/>
                  <a:t>） </a:t>
                </a:r>
                <a:r>
                  <a:rPr lang="en-US" i="1" dirty="0"/>
                  <a:t>R</a:t>
                </a:r>
                <a:r>
                  <a:rPr lang="zh-CN" altLang="en-US" dirty="0"/>
                  <a:t>在</a:t>
                </a:r>
                <a:r>
                  <a:rPr lang="en-US" i="1" dirty="0"/>
                  <a:t>A</a:t>
                </a:r>
                <a:r>
                  <a:rPr lang="zh-CN" altLang="en-US" dirty="0"/>
                  <a:t>上</a:t>
                </a:r>
                <a:r>
                  <a:rPr lang="zh-CN" altLang="en-US" dirty="0">
                    <a:hlinkClick r:id="rId3"/>
                  </a:rPr>
                  <a:t>反自反</a:t>
                </a:r>
                <a:r>
                  <a:rPr lang="zh-CN" altLang="en-US" dirty="0"/>
                  <a:t>当且仅当 </a:t>
                </a:r>
                <a:r>
                  <a:rPr lang="en-US" i="1" dirty="0"/>
                  <a:t>R</a:t>
                </a:r>
                <a:r>
                  <a:rPr lang="en-US" dirty="0"/>
                  <a:t>∩</a:t>
                </a:r>
                <a:r>
                  <a:rPr lang="en-US" i="1" dirty="0"/>
                  <a:t>I</a:t>
                </a:r>
                <a:r>
                  <a:rPr lang="en-US" i="1" baseline="-25000" dirty="0"/>
                  <a:t>A </a:t>
                </a:r>
                <a:r>
                  <a:rPr lang="en-US" dirty="0"/>
                  <a:t>=</a:t>
                </a:r>
                <a:r>
                  <a:rPr lang="en-US" dirty="0">
                    <a:sym typeface="Symbol" pitchFamily="2" charset="2"/>
                  </a:rPr>
                  <a:t></a:t>
                </a:r>
                <a:endParaRPr lang="en-CN" dirty="0"/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dirty="0"/>
                  <a:t>3</a:t>
                </a:r>
                <a:r>
                  <a:rPr lang="zh-CN" altLang="en-US" dirty="0"/>
                  <a:t>） </a:t>
                </a:r>
                <a:r>
                  <a:rPr lang="en-US" i="1" dirty="0"/>
                  <a:t>R</a:t>
                </a:r>
                <a:r>
                  <a:rPr lang="zh-CN" altLang="en-US" dirty="0"/>
                  <a:t>在</a:t>
                </a:r>
                <a:r>
                  <a:rPr lang="en-US" i="1" dirty="0"/>
                  <a:t>A</a:t>
                </a:r>
                <a:r>
                  <a:rPr lang="zh-CN" altLang="en-US" dirty="0"/>
                  <a:t>上</a:t>
                </a:r>
                <a:r>
                  <a:rPr lang="zh-CN" altLang="en-US" dirty="0">
                    <a:hlinkClick r:id="rId3"/>
                  </a:rPr>
                  <a:t>对称</a:t>
                </a:r>
                <a:r>
                  <a:rPr lang="zh-CN" altLang="en-US" dirty="0"/>
                  <a:t>当且仅当 </a:t>
                </a:r>
                <a:r>
                  <a:rPr lang="en-US" i="1" dirty="0"/>
                  <a:t>R</a:t>
                </a:r>
                <a:r>
                  <a:rPr lang="en-US" dirty="0"/>
                  <a:t>=</a:t>
                </a:r>
                <a:r>
                  <a:rPr lang="en-US" i="1" dirty="0"/>
                  <a:t>R</a:t>
                </a:r>
                <a:r>
                  <a:rPr lang="en-US" baseline="30000" dirty="0">
                    <a:sym typeface="Symbol" pitchFamily="2" charset="2"/>
                  </a:rPr>
                  <a:t></a:t>
                </a:r>
                <a:r>
                  <a:rPr lang="en-US" baseline="30000" dirty="0"/>
                  <a:t>1</a:t>
                </a:r>
                <a:endParaRPr lang="en-CN" dirty="0"/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dirty="0"/>
                  <a:t>4</a:t>
                </a:r>
                <a:r>
                  <a:rPr lang="zh-CN" altLang="en-US" dirty="0"/>
                  <a:t>） </a:t>
                </a:r>
                <a:r>
                  <a:rPr lang="en-US" i="1" dirty="0"/>
                  <a:t>R</a:t>
                </a:r>
                <a:r>
                  <a:rPr lang="zh-CN" altLang="en-US" dirty="0"/>
                  <a:t>在</a:t>
                </a:r>
                <a:r>
                  <a:rPr lang="en-US" i="1" dirty="0"/>
                  <a:t>A</a:t>
                </a:r>
                <a:r>
                  <a:rPr lang="zh-CN" altLang="en-US" dirty="0"/>
                  <a:t>上</a:t>
                </a:r>
                <a:r>
                  <a:rPr lang="zh-CN" altLang="en-US" dirty="0">
                    <a:hlinkClick r:id="rId3"/>
                  </a:rPr>
                  <a:t>反对称</a:t>
                </a:r>
                <a:r>
                  <a:rPr lang="zh-CN" altLang="en-US" dirty="0"/>
                  <a:t>当且仅当 </a:t>
                </a:r>
                <a:r>
                  <a:rPr lang="en-US" i="1" dirty="0"/>
                  <a:t>R</a:t>
                </a:r>
                <a:r>
                  <a:rPr lang="en-US" dirty="0"/>
                  <a:t>∩</a:t>
                </a:r>
                <a:r>
                  <a:rPr lang="en-US" i="1" dirty="0"/>
                  <a:t>R</a:t>
                </a:r>
                <a:r>
                  <a:rPr lang="en-US" baseline="30000" dirty="0">
                    <a:sym typeface="Symbol" pitchFamily="2" charset="2"/>
                  </a:rPr>
                  <a:t></a:t>
                </a:r>
                <a:r>
                  <a:rPr lang="en-US" baseline="30000" dirty="0"/>
                  <a:t>1</a:t>
                </a:r>
                <a:r>
                  <a:rPr lang="en-US" dirty="0">
                    <a:sym typeface="Symbol" pitchFamily="2" charset="2"/>
                  </a:rPr>
                  <a:t></a:t>
                </a:r>
                <a:r>
                  <a:rPr lang="en-US" i="1" dirty="0"/>
                  <a:t>I</a:t>
                </a:r>
                <a:r>
                  <a:rPr lang="en-US" i="1" baseline="-25000" dirty="0"/>
                  <a:t>A</a:t>
                </a:r>
                <a:endParaRPr lang="en-CN" dirty="0"/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dirty="0"/>
                  <a:t>5</a:t>
                </a:r>
                <a:r>
                  <a:rPr lang="zh-CN" altLang="en-US" dirty="0"/>
                  <a:t>） </a:t>
                </a:r>
                <a:r>
                  <a:rPr lang="en-US" i="1" dirty="0"/>
                  <a:t>R</a:t>
                </a:r>
                <a:r>
                  <a:rPr lang="zh-CN" altLang="en-US" dirty="0"/>
                  <a:t>在</a:t>
                </a:r>
                <a:r>
                  <a:rPr lang="en-US" i="1" dirty="0"/>
                  <a:t>A</a:t>
                </a:r>
                <a:r>
                  <a:rPr lang="zh-CN" altLang="en-US" dirty="0"/>
                  <a:t>上</a:t>
                </a:r>
                <a:r>
                  <a:rPr lang="zh-CN" altLang="en-US" dirty="0">
                    <a:hlinkClick r:id="rId3"/>
                  </a:rPr>
                  <a:t>传递</a:t>
                </a:r>
                <a:r>
                  <a:rPr lang="zh-CN" altLang="en-US" dirty="0"/>
                  <a:t>当且仅当 </a:t>
                </a:r>
                <a:r>
                  <a:rPr lang="en-US" i="1" dirty="0"/>
                  <a:t>R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i="1" dirty="0"/>
                  <a:t>R</a:t>
                </a:r>
                <a:r>
                  <a:rPr lang="en-US" dirty="0">
                    <a:sym typeface="Symbol" pitchFamily="2" charset="2"/>
                  </a:rPr>
                  <a:t></a:t>
                </a:r>
                <a:r>
                  <a:rPr lang="en-US" i="1" dirty="0"/>
                  <a:t>R</a:t>
                </a:r>
                <a:r>
                  <a:rPr lang="en-US" dirty="0"/>
                  <a:t> </a:t>
                </a:r>
                <a:endParaRPr lang="en-CN" dirty="0"/>
              </a:p>
              <a:p>
                <a:pPr marL="0" indent="0">
                  <a:buFontTx/>
                  <a:buNone/>
                  <a:defRPr/>
                </a:pPr>
                <a:br>
                  <a:rPr lang="en-US" kern="0" dirty="0">
                    <a:solidFill>
                      <a:srgbClr val="C00000"/>
                    </a:solidFill>
                  </a:rPr>
                </a:br>
                <a:endParaRPr lang="en-CN" kern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12A35A1-B7A3-704F-B843-22308EFEF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628775"/>
                <a:ext cx="7854950" cy="4824413"/>
              </a:xfrm>
              <a:prstGeom prst="rect">
                <a:avLst/>
              </a:prstGeom>
              <a:blipFill>
                <a:blip r:embed="rId4"/>
                <a:stretch>
                  <a:fillRect l="-1292" t="-2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7">
            <a:extLst>
              <a:ext uri="{FF2B5EF4-FFF2-40B4-BE49-F238E27FC236}">
                <a16:creationId xmlns:a16="http://schemas.microsoft.com/office/drawing/2014/main" id="{B2159797-E1AF-DF4B-9F2F-3D141ADB8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799838"/>
            <a:ext cx="43723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3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i="1" dirty="0">
                <a:solidFill>
                  <a:srgbClr val="FF0000"/>
                </a:solidFill>
                <a:ea typeface="Batang" panose="02030600000101010101" pitchFamily="18" charset="-127"/>
              </a:rPr>
              <a:t>R</a:t>
            </a:r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Batang" panose="02030600000101010101" pitchFamily="18" charset="-127"/>
              </a:rPr>
              <a:t>在</a:t>
            </a:r>
            <a:r>
              <a:rPr lang="en-US" altLang="zh-CN" sz="2800" i="1" dirty="0">
                <a:solidFill>
                  <a:srgbClr val="FF0000"/>
                </a:solidFill>
                <a:ea typeface="Batang" panose="02030600000101010101" pitchFamily="18" charset="-127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Batang" panose="02030600000101010101" pitchFamily="18" charset="-127"/>
              </a:rPr>
              <a:t>上</a:t>
            </a:r>
            <a:r>
              <a:rPr lang="zh-CN" altLang="en-US" sz="2800" dirty="0">
                <a:solidFill>
                  <a:srgbClr val="FF0000"/>
                </a:solidFill>
                <a:ea typeface="Batang" panose="02030600000101010101" pitchFamily="18" charset="-127"/>
                <a:hlinkClick r:id="rId3"/>
              </a:rPr>
              <a:t>自反</a:t>
            </a:r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Batang" panose="02030600000101010101" pitchFamily="18" charset="-127"/>
              </a:rPr>
              <a:t>当且仅当</a:t>
            </a:r>
            <a:r>
              <a:rPr lang="zh-CN" altLang="en-US" sz="2800" dirty="0">
                <a:solidFill>
                  <a:srgbClr val="FF0000"/>
                </a:solidFill>
                <a:ea typeface="Batang" panose="02030600000101010101" pitchFamily="18" charset="-127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a typeface="Batang" panose="02030600000101010101" pitchFamily="18" charset="-127"/>
              </a:rPr>
              <a:t>I</a:t>
            </a:r>
            <a:r>
              <a:rPr lang="en-US" altLang="zh-CN" sz="2800" i="1" baseline="-30000" dirty="0">
                <a:solidFill>
                  <a:srgbClr val="FF0000"/>
                </a:solidFill>
                <a:ea typeface="Batang" panose="02030600000101010101" pitchFamily="18" charset="-127"/>
              </a:rPr>
              <a:t>A </a:t>
            </a:r>
            <a:r>
              <a:rPr lang="en-US" altLang="zh-CN" sz="2800" dirty="0">
                <a:solidFill>
                  <a:srgbClr val="FF0000"/>
                </a:solidFill>
                <a:ea typeface="Batang" panose="02030600000101010101" pitchFamily="18" charset="-127"/>
                <a:sym typeface="Symbol" pitchFamily="2" charset="2"/>
              </a:rPr>
              <a:t></a:t>
            </a:r>
            <a:r>
              <a:rPr lang="en-US" altLang="zh-CN" sz="2800" i="1" dirty="0">
                <a:solidFill>
                  <a:srgbClr val="FF0000"/>
                </a:solidFill>
                <a:ea typeface="Batang" panose="02030600000101010101" pitchFamily="18" charset="-127"/>
              </a:rPr>
              <a:t>R</a:t>
            </a:r>
            <a:endParaRPr lang="en-US" altLang="zh-CN" sz="2800" dirty="0">
              <a:solidFill>
                <a:srgbClr val="FF0000"/>
              </a:solidFill>
              <a:ea typeface="Batang" panose="02030600000101010101" pitchFamily="18" charset="-127"/>
              <a:sym typeface="Symbol" pitchFamily="2" charset="2"/>
            </a:endParaRPr>
          </a:p>
        </p:txBody>
      </p:sp>
      <p:sp>
        <p:nvSpPr>
          <p:cNvPr id="12295" name="Rectangle 8">
            <a:extLst>
              <a:ext uri="{FF2B5EF4-FFF2-40B4-BE49-F238E27FC236}">
                <a16:creationId xmlns:a16="http://schemas.microsoft.com/office/drawing/2014/main" id="{F6539270-9417-C44D-A623-3947233D9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620713"/>
            <a:ext cx="2740025" cy="708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3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</a:rPr>
              <a:t>若</a:t>
            </a:r>
            <a:r>
              <a:rPr lang="zh-CN" altLang="en-US" sz="2000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</a:t>
            </a:r>
            <a:r>
              <a:rPr lang="en-US" altLang="zh-CN" sz="2000" i="1">
                <a:solidFill>
                  <a:srgbClr val="002060"/>
                </a:solidFill>
                <a:ea typeface="Batang" panose="02030600000101010101" pitchFamily="18" charset="-127"/>
              </a:rPr>
              <a:t>x</a:t>
            </a:r>
            <a:r>
              <a:rPr lang="en-US" altLang="zh-CN" sz="2000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(</a:t>
            </a:r>
            <a:r>
              <a:rPr lang="en-US" altLang="zh-CN" sz="2000" i="1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x</a:t>
            </a:r>
            <a:r>
              <a:rPr lang="en-US" altLang="zh-CN" sz="2000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∈</a:t>
            </a:r>
            <a:r>
              <a:rPr lang="en-US" altLang="zh-CN" sz="2000" i="1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A</a:t>
            </a:r>
            <a:r>
              <a:rPr lang="en-US" altLang="zh-CN" sz="2000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→&lt;</a:t>
            </a:r>
            <a:r>
              <a:rPr lang="en-US" altLang="zh-CN" sz="2000" i="1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x</a:t>
            </a:r>
            <a:r>
              <a:rPr lang="en-US" altLang="zh-CN" sz="2000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,</a:t>
            </a:r>
            <a:r>
              <a:rPr lang="en-US" altLang="zh-CN" sz="2000" i="1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x</a:t>
            </a:r>
            <a:r>
              <a:rPr lang="en-US" altLang="zh-CN" sz="2000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&gt;</a:t>
            </a:r>
            <a:r>
              <a:rPr lang="en-US" altLang="zh-CN" sz="2000" i="1">
                <a:solidFill>
                  <a:srgbClr val="002060"/>
                </a:solidFill>
                <a:ea typeface="Batang" panose="02030600000101010101" pitchFamily="18" charset="-127"/>
              </a:rPr>
              <a:t>R</a:t>
            </a:r>
            <a:r>
              <a:rPr lang="en-US" altLang="zh-CN" sz="2000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),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则称</a:t>
            </a:r>
            <a:r>
              <a:rPr lang="en-US" altLang="zh-CN" sz="2000" i="1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R</a:t>
            </a:r>
            <a:r>
              <a:rPr lang="zh-CN" altLang="en-US" sz="2000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在</a:t>
            </a:r>
            <a:r>
              <a:rPr lang="en-US" altLang="zh-CN" sz="2000" i="1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A</a:t>
            </a:r>
            <a:r>
              <a:rPr lang="zh-CN" altLang="en-US" sz="2000">
                <a:solidFill>
                  <a:srgbClr val="002060"/>
                </a:solidFill>
                <a:latin typeface="华文中宋" panose="02010600040101010101" pitchFamily="2" charset="-122"/>
                <a:ea typeface="Batang" panose="02030600000101010101" pitchFamily="18" charset="-127"/>
                <a:sym typeface="Symbol" pitchFamily="2" charset="2"/>
              </a:rPr>
              <a:t>上是自反的</a:t>
            </a:r>
            <a:r>
              <a:rPr lang="en-US" altLang="zh-CN" sz="1000">
                <a:solidFill>
                  <a:srgbClr val="002060"/>
                </a:solidFill>
                <a:ea typeface="Batang" panose="02030600000101010101" pitchFamily="18" charset="-127"/>
                <a:sym typeface="Symbol" pitchFamily="2" charset="2"/>
              </a:rPr>
              <a:t>. </a:t>
            </a:r>
            <a:endParaRPr lang="zh-CN" altLang="en-US" sz="1000">
              <a:solidFill>
                <a:srgbClr val="002060"/>
              </a:solidFill>
              <a:latin typeface="华文中宋" panose="02010600040101010101" pitchFamily="2" charset="-122"/>
              <a:ea typeface="Batang" panose="02030600000101010101" pitchFamily="18" charset="-127"/>
              <a:sym typeface="Symbol" pitchFamily="2" charset="2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4ECDEC5-D9C4-5E4E-A6E3-B860CB5B7E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385838"/>
              </p:ext>
            </p:extLst>
          </p:nvPr>
        </p:nvGraphicFramePr>
        <p:xfrm>
          <a:off x="1504950" y="1517650"/>
          <a:ext cx="6134100" cy="574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1" name="Document" r:id="rId4" imgW="6134100" imgH="5740400" progId="Word.Document.8">
                  <p:embed/>
                </p:oleObj>
              </mc:Choice>
              <mc:Fallback>
                <p:oleObj name="Document" r:id="rId4" imgW="6134100" imgH="5740400" progId="Word.Document.8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4ECDEC5-D9C4-5E4E-A6E3-B860CB5B7E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4950" y="1517650"/>
                        <a:ext cx="6134100" cy="574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6600"/>
      </a:hlink>
      <a:folHlink>
        <a:srgbClr val="8080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Batang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Batang" pitchFamily="18" charset="-127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28370</TotalTime>
  <Words>6998</Words>
  <Application>Microsoft Macintosh PowerPoint</Application>
  <PresentationFormat>On-screen Show (4:3)</PresentationFormat>
  <Paragraphs>372</Paragraphs>
  <Slides>66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66</vt:i4>
      </vt:variant>
    </vt:vector>
  </HeadingPairs>
  <TitlesOfParts>
    <vt:vector size="77" baseType="lpstr">
      <vt:lpstr>SimSun</vt:lpstr>
      <vt:lpstr>华文中宋</vt:lpstr>
      <vt:lpstr>Calibri</vt:lpstr>
      <vt:lpstr>Cambria Math</vt:lpstr>
      <vt:lpstr>Courier New</vt:lpstr>
      <vt:lpstr>Times New Roman</vt:lpstr>
      <vt:lpstr>默认设计模板</vt:lpstr>
      <vt:lpstr>Equation.DSMT4</vt:lpstr>
      <vt:lpstr>Document</vt:lpstr>
      <vt:lpstr>Word.Document.8</vt:lpstr>
      <vt:lpstr>Visio.Drawing.4</vt:lpstr>
      <vt:lpstr>7.4    关 系 的 性 质 </vt:lpstr>
      <vt:lpstr>一. 五种性质的定义</vt:lpstr>
      <vt:lpstr>一. 五种性质的定义</vt:lpstr>
      <vt:lpstr>一. 五种性质的定义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四. 五种性质对基本运算的封闭性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7.5     关 系 的 闭 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课后作业</vt:lpstr>
    </vt:vector>
  </TitlesOfParts>
  <Company>西安电子科技大学出版社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bhy</dc:creator>
  <cp:lastModifiedBy>Pei Wenjie</cp:lastModifiedBy>
  <cp:revision>566</cp:revision>
  <cp:lastPrinted>2019-10-15T00:34:28Z</cp:lastPrinted>
  <dcterms:created xsi:type="dcterms:W3CDTF">2002-12-23T00:52:22Z</dcterms:created>
  <dcterms:modified xsi:type="dcterms:W3CDTF">2022-10-10T16:26:48Z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